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38"/>
    <p:restoredTop sz="74578"/>
  </p:normalViewPr>
  <p:slideViewPr>
    <p:cSldViewPr snapToGrid="0" snapToObjects="1">
      <p:cViewPr varScale="1">
        <p:scale>
          <a:sx n="83" d="100"/>
          <a:sy n="83" d="100"/>
        </p:scale>
        <p:origin x="-6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06-02-2019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Denne slidepakke handler om, hvordan kommuner og skoler kan arbejde med at skabe en mere varieret skoledag som led i at styrke inkluderende læringsmiljøer. S</a:t>
            </a:r>
            <a:r>
              <a:rPr lang="en-GB" dirty="0" err="1"/>
              <a:t>lidepakken</a:t>
            </a:r>
            <a:r>
              <a:rPr lang="en-GB" dirty="0"/>
              <a:t> </a:t>
            </a:r>
            <a:r>
              <a:rPr lang="en-GB" dirty="0" err="1"/>
              <a:t>er</a:t>
            </a:r>
            <a:r>
              <a:rPr lang="en-GB" dirty="0"/>
              <a:t> </a:t>
            </a:r>
            <a:r>
              <a:rPr lang="en-GB" dirty="0" err="1"/>
              <a:t>en</a:t>
            </a:r>
            <a:r>
              <a:rPr lang="en-GB" dirty="0"/>
              <a:t> del </a:t>
            </a:r>
            <a:r>
              <a:rPr lang="en-GB" dirty="0" err="1"/>
              <a:t>af</a:t>
            </a:r>
            <a:r>
              <a:rPr lang="en-GB" dirty="0"/>
              <a:t> et </a:t>
            </a:r>
            <a:r>
              <a:rPr lang="en-GB" dirty="0" err="1"/>
              <a:t>samlet</a:t>
            </a:r>
            <a:r>
              <a:rPr lang="en-GB" dirty="0"/>
              <a:t> </a:t>
            </a:r>
            <a:r>
              <a:rPr lang="en-GB" dirty="0" err="1"/>
              <a:t>inspirationsmateriale</a:t>
            </a:r>
            <a:r>
              <a:rPr lang="en-GB" dirty="0"/>
              <a:t>, der </a:t>
            </a:r>
            <a:r>
              <a:rPr lang="en-GB" dirty="0" err="1"/>
              <a:t>har</a:t>
            </a:r>
            <a:r>
              <a:rPr lang="en-GB" dirty="0"/>
              <a:t> </a:t>
            </a:r>
            <a:r>
              <a:rPr lang="en-GB" dirty="0" err="1"/>
              <a:t>til</a:t>
            </a:r>
            <a:r>
              <a:rPr lang="en-GB" dirty="0"/>
              <a:t> </a:t>
            </a:r>
            <a:r>
              <a:rPr lang="en-GB" dirty="0" err="1"/>
              <a:t>formål</a:t>
            </a:r>
            <a:r>
              <a:rPr lang="en-GB" dirty="0"/>
              <a:t> at </a:t>
            </a:r>
            <a:r>
              <a:rPr lang="en-GB" dirty="0" err="1"/>
              <a:t>understøtte</a:t>
            </a:r>
            <a:r>
              <a:rPr lang="en-GB" dirty="0"/>
              <a:t> </a:t>
            </a:r>
            <a:r>
              <a:rPr lang="en-GB" dirty="0" err="1"/>
              <a:t>arbejdet</a:t>
            </a:r>
            <a:r>
              <a:rPr lang="en-GB" dirty="0"/>
              <a:t> med at </a:t>
            </a:r>
            <a:r>
              <a:rPr lang="en-GB" dirty="0" err="1"/>
              <a:t>udvikle</a:t>
            </a:r>
            <a:r>
              <a:rPr lang="en-GB" dirty="0"/>
              <a:t> </a:t>
            </a:r>
            <a:r>
              <a:rPr lang="en-GB" dirty="0" err="1"/>
              <a:t>egen</a:t>
            </a:r>
            <a:r>
              <a:rPr lang="en-GB" dirty="0"/>
              <a:t> </a:t>
            </a:r>
            <a:r>
              <a:rPr lang="en-GB" dirty="0" err="1"/>
              <a:t>praksis</a:t>
            </a:r>
            <a:r>
              <a:rPr lang="en-GB" dirty="0"/>
              <a:t> </a:t>
            </a:r>
            <a:r>
              <a:rPr lang="en-GB" dirty="0" err="1"/>
              <a:t>inden</a:t>
            </a:r>
            <a:r>
              <a:rPr lang="en-GB" dirty="0"/>
              <a:t> for </a:t>
            </a:r>
            <a:r>
              <a:rPr lang="en-GB" dirty="0" err="1"/>
              <a:t>temaet</a:t>
            </a:r>
            <a:r>
              <a:rPr lang="en-GB" dirty="0"/>
              <a:t> </a:t>
            </a:r>
            <a:r>
              <a:rPr lang="en-GB" dirty="0" err="1"/>
              <a:t>en</a:t>
            </a:r>
            <a:r>
              <a:rPr lang="en-GB" dirty="0"/>
              <a:t> mere </a:t>
            </a:r>
            <a:r>
              <a:rPr lang="en-GB" dirty="0" err="1"/>
              <a:t>varieret</a:t>
            </a:r>
            <a:r>
              <a:rPr lang="en-GB" dirty="0"/>
              <a:t> </a:t>
            </a:r>
            <a:r>
              <a:rPr lang="en-GB" dirty="0" err="1"/>
              <a:t>skoledag</a:t>
            </a:r>
            <a:r>
              <a:rPr lang="en-GB" dirty="0"/>
              <a:t>, der </a:t>
            </a:r>
            <a:r>
              <a:rPr lang="en-GB" dirty="0" err="1"/>
              <a:t>understøtter</a:t>
            </a:r>
            <a:r>
              <a:rPr lang="en-GB" dirty="0"/>
              <a:t> </a:t>
            </a:r>
            <a:r>
              <a:rPr lang="en-GB" dirty="0" err="1"/>
              <a:t>inkluderende</a:t>
            </a:r>
            <a:r>
              <a:rPr lang="en-GB" dirty="0"/>
              <a:t> </a:t>
            </a:r>
            <a:r>
              <a:rPr lang="en-GB" dirty="0" err="1"/>
              <a:t>læringsmiljøer</a:t>
            </a:r>
            <a:r>
              <a:rPr lang="en-GB" dirty="0"/>
              <a:t>. Du </a:t>
            </a:r>
            <a:r>
              <a:rPr lang="en-GB" dirty="0" err="1"/>
              <a:t>kan</a:t>
            </a:r>
            <a:r>
              <a:rPr lang="en-GB" dirty="0"/>
              <a:t> </a:t>
            </a:r>
            <a:r>
              <a:rPr lang="en-GB" dirty="0" err="1"/>
              <a:t>finde</a:t>
            </a:r>
            <a:r>
              <a:rPr lang="en-GB" dirty="0"/>
              <a:t> </a:t>
            </a:r>
            <a:r>
              <a:rPr lang="en-GB" dirty="0" err="1"/>
              <a:t>det</a:t>
            </a:r>
            <a:r>
              <a:rPr lang="en-GB" dirty="0"/>
              <a:t> </a:t>
            </a:r>
            <a:r>
              <a:rPr lang="en-GB" dirty="0" err="1"/>
              <a:t>øvrige</a:t>
            </a:r>
            <a:r>
              <a:rPr lang="en-GB" dirty="0"/>
              <a:t> </a:t>
            </a:r>
            <a:r>
              <a:rPr lang="en-GB" dirty="0" err="1"/>
              <a:t>materiale</a:t>
            </a:r>
            <a:r>
              <a:rPr lang="en-GB" dirty="0"/>
              <a:t> </a:t>
            </a:r>
            <a:r>
              <a:rPr lang="en-GB" dirty="0" err="1"/>
              <a:t>på</a:t>
            </a:r>
            <a:r>
              <a:rPr lang="en-GB" dirty="0"/>
              <a:t> </a:t>
            </a:r>
            <a:r>
              <a:rPr lang="en-GB" dirty="0" err="1"/>
              <a:t>emu.dk</a:t>
            </a:r>
            <a:r>
              <a:rPr lang="en-GB" dirty="0"/>
              <a:t>. Denne </a:t>
            </a:r>
            <a:r>
              <a:rPr lang="en-GB" dirty="0" err="1"/>
              <a:t>slidepakke</a:t>
            </a:r>
            <a:r>
              <a:rPr lang="en-GB" dirty="0"/>
              <a:t> </a:t>
            </a:r>
            <a:r>
              <a:rPr lang="en-GB" dirty="0" err="1"/>
              <a:t>består</a:t>
            </a:r>
            <a:r>
              <a:rPr lang="en-GB" dirty="0"/>
              <a:t> </a:t>
            </a:r>
            <a:r>
              <a:rPr lang="en-GB" dirty="0" err="1"/>
              <a:t>af</a:t>
            </a:r>
            <a:r>
              <a:rPr lang="en-GB" dirty="0"/>
              <a:t> </a:t>
            </a:r>
            <a:r>
              <a:rPr lang="en-GB" dirty="0" err="1"/>
              <a:t>tre</a:t>
            </a:r>
            <a:r>
              <a:rPr lang="en-GB" dirty="0"/>
              <a:t> </a:t>
            </a:r>
            <a:r>
              <a:rPr lang="en-GB" dirty="0" err="1"/>
              <a:t>dokumenter</a:t>
            </a:r>
            <a:r>
              <a:rPr lang="en-GB" dirty="0"/>
              <a:t>:</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Nærværende</a:t>
            </a:r>
            <a:r>
              <a:rPr lang="en-GB" dirty="0"/>
              <a:t> slides </a:t>
            </a:r>
            <a:r>
              <a:rPr lang="en-GB" dirty="0" err="1"/>
              <a:t>understøtter</a:t>
            </a:r>
            <a:r>
              <a:rPr lang="en-GB" dirty="0"/>
              <a:t> </a:t>
            </a:r>
            <a:r>
              <a:rPr lang="en-GB" dirty="0" err="1"/>
              <a:t>selve</a:t>
            </a:r>
            <a:r>
              <a:rPr lang="en-GB" dirty="0"/>
              <a:t> </a:t>
            </a:r>
            <a:r>
              <a:rPr lang="en-GB" b="1" dirty="0" err="1"/>
              <a:t>udviklingsprocessen</a:t>
            </a:r>
            <a:r>
              <a:rPr lang="en-GB" dirty="0"/>
              <a:t> med </a:t>
            </a:r>
            <a:r>
              <a:rPr lang="en-GB" dirty="0" err="1"/>
              <a:t>medarbejdere</a:t>
            </a:r>
            <a:r>
              <a:rPr lang="en-GB" dirty="0"/>
              <a:t> </a:t>
            </a:r>
            <a:r>
              <a:rPr lang="en-GB" dirty="0" err="1"/>
              <a:t>og</a:t>
            </a:r>
            <a:r>
              <a:rPr lang="en-GB" dirty="0"/>
              <a:t> </a:t>
            </a:r>
            <a:r>
              <a:rPr lang="en-GB" dirty="0" err="1"/>
              <a:t>ledelse</a:t>
            </a:r>
            <a:r>
              <a:rPr lang="en-GB" dirty="0"/>
              <a:t> </a:t>
            </a:r>
            <a:r>
              <a:rPr lang="en-GB" dirty="0" err="1"/>
              <a:t>i</a:t>
            </a:r>
            <a:r>
              <a:rPr lang="en-GB" dirty="0"/>
              <a:t> </a:t>
            </a:r>
            <a:r>
              <a:rPr lang="en-GB" dirty="0" err="1"/>
              <a:t>kommunen</a:t>
            </a:r>
            <a:r>
              <a:rPr lang="en-GB" dirty="0"/>
              <a:t> </a:t>
            </a:r>
            <a:r>
              <a:rPr lang="en-GB" dirty="0" err="1"/>
              <a:t>og</a:t>
            </a:r>
            <a:r>
              <a:rPr lang="en-GB" dirty="0"/>
              <a:t> </a:t>
            </a:r>
            <a:r>
              <a:rPr lang="en-GB" dirty="0" err="1"/>
              <a:t>på</a:t>
            </a:r>
            <a:r>
              <a:rPr lang="en-GB" dirty="0"/>
              <a:t> </a:t>
            </a:r>
            <a:r>
              <a:rPr lang="en-GB" dirty="0" err="1"/>
              <a:t>skoler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Supplerende</a:t>
            </a:r>
            <a:r>
              <a:rPr lang="en-GB" dirty="0"/>
              <a:t> </a:t>
            </a:r>
            <a:r>
              <a:rPr lang="en-GB" dirty="0" err="1"/>
              <a:t>til</a:t>
            </a:r>
            <a:r>
              <a:rPr lang="en-GB" dirty="0"/>
              <a:t> </a:t>
            </a:r>
            <a:r>
              <a:rPr lang="en-GB" dirty="0" err="1"/>
              <a:t>disse</a:t>
            </a:r>
            <a:r>
              <a:rPr lang="en-GB" dirty="0"/>
              <a:t> slides </a:t>
            </a:r>
            <a:r>
              <a:rPr lang="en-GB" dirty="0" err="1"/>
              <a:t>er</a:t>
            </a:r>
            <a:r>
              <a:rPr lang="en-GB" dirty="0"/>
              <a:t> </a:t>
            </a:r>
            <a:r>
              <a:rPr lang="en-GB" dirty="0" err="1"/>
              <a:t>udarbejdet</a:t>
            </a:r>
            <a:r>
              <a:rPr lang="en-GB" dirty="0"/>
              <a:t> </a:t>
            </a:r>
            <a:r>
              <a:rPr lang="en-GB" dirty="0" err="1"/>
              <a:t>en</a:t>
            </a:r>
            <a:r>
              <a:rPr lang="en-GB" dirty="0"/>
              <a:t> </a:t>
            </a:r>
            <a:r>
              <a:rPr lang="en-GB" b="1" dirty="0" err="1"/>
              <a:t>rammesættende</a:t>
            </a:r>
            <a:r>
              <a:rPr lang="en-GB" b="1" dirty="0"/>
              <a:t> </a:t>
            </a:r>
            <a:r>
              <a:rPr lang="en-GB" b="1" dirty="0" err="1"/>
              <a:t>vejledning</a:t>
            </a:r>
            <a:r>
              <a:rPr lang="en-GB" b="1" dirty="0"/>
              <a:t> </a:t>
            </a:r>
            <a:r>
              <a:rPr lang="en-GB" dirty="0" err="1"/>
              <a:t>til</a:t>
            </a:r>
            <a:r>
              <a:rPr lang="en-GB" dirty="0"/>
              <a:t>, </a:t>
            </a:r>
            <a:r>
              <a:rPr lang="en-GB" dirty="0" err="1"/>
              <a:t>hvordan</a:t>
            </a:r>
            <a:r>
              <a:rPr lang="en-GB" dirty="0"/>
              <a:t> du </a:t>
            </a:r>
            <a:r>
              <a:rPr lang="en-GB" dirty="0" err="1"/>
              <a:t>kan</a:t>
            </a:r>
            <a:r>
              <a:rPr lang="en-GB" dirty="0"/>
              <a:t> </a:t>
            </a:r>
            <a:r>
              <a:rPr lang="en-GB" dirty="0" err="1"/>
              <a:t>anvende</a:t>
            </a:r>
            <a:r>
              <a:rPr lang="en-GB" dirty="0"/>
              <a:t> </a:t>
            </a:r>
            <a:r>
              <a:rPr lang="en-GB" dirty="0" err="1"/>
              <a:t>slidepakken</a:t>
            </a:r>
            <a:r>
              <a:rPr lang="en-GB" dirty="0"/>
              <a:t>, </a:t>
            </a:r>
            <a:r>
              <a:rPr lang="en-GB" dirty="0" err="1"/>
              <a:t>herunder</a:t>
            </a:r>
            <a:r>
              <a:rPr lang="en-GB" dirty="0"/>
              <a:t> </a:t>
            </a:r>
            <a:r>
              <a:rPr lang="en-GB" dirty="0" err="1"/>
              <a:t>slidepakkens</a:t>
            </a:r>
            <a:r>
              <a:rPr lang="en-GB" dirty="0"/>
              <a:t> </a:t>
            </a:r>
            <a:r>
              <a:rPr lang="en-GB" dirty="0" err="1"/>
              <a:t>målgrupper</a:t>
            </a:r>
            <a:r>
              <a:rPr lang="en-GB" dirty="0"/>
              <a:t> </a:t>
            </a:r>
            <a:r>
              <a:rPr lang="en-GB" dirty="0" err="1"/>
              <a:t>og</a:t>
            </a:r>
            <a:r>
              <a:rPr lang="en-GB" dirty="0"/>
              <a:t> formal.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Slides med </a:t>
            </a:r>
            <a:r>
              <a:rPr lang="en-GB" dirty="0" err="1"/>
              <a:t>præsentation</a:t>
            </a:r>
            <a:r>
              <a:rPr lang="en-GB" dirty="0"/>
              <a:t> </a:t>
            </a:r>
            <a:r>
              <a:rPr lang="en-GB" dirty="0" err="1"/>
              <a:t>af</a:t>
            </a:r>
            <a:r>
              <a:rPr lang="en-GB" dirty="0"/>
              <a:t> </a:t>
            </a:r>
            <a:r>
              <a:rPr lang="en-GB" b="1" dirty="0" err="1"/>
              <a:t>eksisterende</a:t>
            </a:r>
            <a:r>
              <a:rPr lang="en-GB" b="1" dirty="0"/>
              <a:t> </a:t>
            </a:r>
            <a:r>
              <a:rPr lang="en-GB" b="1" dirty="0" err="1"/>
              <a:t>viden</a:t>
            </a:r>
            <a:r>
              <a:rPr lang="en-GB" b="1" dirty="0"/>
              <a:t> </a:t>
            </a:r>
            <a:r>
              <a:rPr lang="en-GB" dirty="0" err="1"/>
              <a:t>fra</a:t>
            </a:r>
            <a:r>
              <a:rPr lang="en-GB" dirty="0"/>
              <a:t> </a:t>
            </a:r>
            <a:r>
              <a:rPr lang="en-GB" dirty="0" err="1"/>
              <a:t>forskning</a:t>
            </a:r>
            <a:r>
              <a:rPr lang="en-GB" dirty="0"/>
              <a:t> </a:t>
            </a:r>
            <a:r>
              <a:rPr lang="en-GB" dirty="0" err="1"/>
              <a:t>og</a:t>
            </a:r>
            <a:r>
              <a:rPr lang="en-GB" dirty="0"/>
              <a:t> </a:t>
            </a:r>
            <a:r>
              <a:rPr lang="en-GB" dirty="0" err="1"/>
              <a:t>erfaringer</a:t>
            </a:r>
            <a:r>
              <a:rPr lang="en-GB" dirty="0"/>
              <a:t> </a:t>
            </a:r>
            <a:r>
              <a:rPr lang="en-GB" dirty="0" err="1"/>
              <a:t>fra</a:t>
            </a:r>
            <a:r>
              <a:rPr lang="en-GB" dirty="0"/>
              <a:t> </a:t>
            </a:r>
            <a:r>
              <a:rPr lang="en-GB" dirty="0" err="1"/>
              <a:t>praksis</a:t>
            </a:r>
            <a:r>
              <a:rPr lang="en-GB" dirty="0"/>
              <a:t>, </a:t>
            </a:r>
            <a:r>
              <a:rPr lang="en-GB" dirty="0" err="1"/>
              <a:t>som</a:t>
            </a:r>
            <a:r>
              <a:rPr lang="en-GB" dirty="0"/>
              <a:t> I </a:t>
            </a:r>
            <a:r>
              <a:rPr lang="en-GB" dirty="0" err="1"/>
              <a:t>kan</a:t>
            </a:r>
            <a:r>
              <a:rPr lang="en-GB" dirty="0"/>
              <a:t> </a:t>
            </a:r>
            <a:r>
              <a:rPr lang="en-GB" dirty="0" err="1"/>
              <a:t>hente</a:t>
            </a:r>
            <a:r>
              <a:rPr lang="en-GB" dirty="0"/>
              <a:t> inspiration </a:t>
            </a:r>
            <a:r>
              <a:rPr lang="en-GB" dirty="0" err="1"/>
              <a:t>fra</a:t>
            </a:r>
            <a:r>
              <a:rPr lang="en-GB" dirty="0"/>
              <a:t> </a:t>
            </a:r>
            <a:r>
              <a:rPr lang="en-GB" dirty="0" err="1"/>
              <a:t>til</a:t>
            </a:r>
            <a:r>
              <a:rPr lang="en-GB" dirty="0"/>
              <a:t> </a:t>
            </a:r>
            <a:r>
              <a:rPr lang="en-GB" dirty="0" err="1"/>
              <a:t>jeres</a:t>
            </a:r>
            <a:r>
              <a:rPr lang="en-GB" dirty="0"/>
              <a:t> </a:t>
            </a:r>
            <a:r>
              <a:rPr lang="en-GB" dirty="0" err="1"/>
              <a:t>udviklingsproces</a:t>
            </a:r>
            <a:r>
              <a:rPr lang="en-GB" dirty="0"/>
              <a:t> </a:t>
            </a:r>
            <a:r>
              <a:rPr lang="en-GB" dirty="0" err="1"/>
              <a:t>lokalt</a:t>
            </a:r>
            <a:r>
              <a:rPr lang="en-GB" dirty="0"/>
              <a:t>.</a:t>
            </a:r>
            <a:endParaRPr lang="en-GB" b="1"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None/>
            </a:pPr>
            <a:r>
              <a:rPr lang="da-DK" b="1" dirty="0"/>
              <a:t>Noter til </a:t>
            </a:r>
            <a:r>
              <a:rPr lang="da-DK" b="1" dirty="0" err="1"/>
              <a:t>facilitator</a:t>
            </a:r>
            <a:endParaRPr lang="da-DK" b="1" dirty="0"/>
          </a:p>
          <a:p>
            <a:pPr marL="0" lvl="0" indent="0">
              <a:buNone/>
            </a:pPr>
            <a:endParaRPr lang="da-DK" dirty="0"/>
          </a:p>
          <a:p>
            <a:pPr marL="0" lvl="0" indent="0">
              <a:buNone/>
            </a:pPr>
            <a:r>
              <a:rPr lang="da-DK" b="1" dirty="0"/>
              <a:t>Formålet</a:t>
            </a:r>
            <a:r>
              <a:rPr lang="da-DK" dirty="0"/>
              <a:t> med denne fase er at skabe fælles refleksion, forståelse og ejerskab til, hvad I vil arbejde med, hvorfor og hvordan, herunder at:</a:t>
            </a:r>
          </a:p>
          <a:p>
            <a:pPr marL="171450" lvl="0" indent="-171450">
              <a:buFont typeface="Arial" panose="020B0604020202020204" pitchFamily="34" charset="0"/>
              <a:buChar char="•"/>
            </a:pPr>
            <a:r>
              <a:rPr lang="da-DK" dirty="0"/>
              <a:t>Blive enige om, hvilke udfordringer (</a:t>
            </a:r>
            <a:r>
              <a:rPr lang="da-DK" i="1" dirty="0"/>
              <a:t>hvad</a:t>
            </a:r>
            <a:r>
              <a:rPr lang="da-DK" dirty="0"/>
              <a:t>) I ønsker at arbejde med?</a:t>
            </a:r>
          </a:p>
          <a:p>
            <a:pPr marL="171450" lvl="0" indent="-171450">
              <a:buFont typeface="Arial" panose="020B0604020202020204" pitchFamily="34" charset="0"/>
              <a:buChar char="•"/>
            </a:pPr>
            <a:r>
              <a:rPr lang="da-DK" dirty="0"/>
              <a:t>Blive enige om, </a:t>
            </a:r>
            <a:r>
              <a:rPr lang="da-DK" i="1" dirty="0"/>
              <a:t>hvorfor</a:t>
            </a:r>
            <a:r>
              <a:rPr lang="da-DK" dirty="0"/>
              <a:t> I ønsker at arbejde med disse udfordringer (drømme)?</a:t>
            </a:r>
          </a:p>
          <a:p>
            <a:pPr marL="171450" lvl="0" indent="-171450">
              <a:buFont typeface="Arial" panose="020B0604020202020204" pitchFamily="34" charset="0"/>
              <a:buChar char="•"/>
            </a:pPr>
            <a:r>
              <a:rPr lang="da-DK" dirty="0"/>
              <a:t>Starte refleksioner over, </a:t>
            </a:r>
            <a:r>
              <a:rPr lang="da-DK" i="1" dirty="0"/>
              <a:t>hvordan</a:t>
            </a:r>
            <a:r>
              <a:rPr lang="da-DK" dirty="0"/>
              <a:t> I ønsker at arbejde med disse udfordringer?</a:t>
            </a:r>
          </a:p>
          <a:p>
            <a:pPr marL="0" lvl="0" indent="0">
              <a:buFont typeface="Arial" panose="020B0604020202020204" pitchFamily="34" charset="0"/>
              <a:buNone/>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Proces: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udfordringer, som I oplever i skolen, som en mere varieret skoledag kan være en mulig løsning på.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udfordringer</a:t>
            </a:r>
            <a:r>
              <a:rPr lang="en-GB" dirty="0"/>
              <a:t> der </a:t>
            </a:r>
            <a:r>
              <a:rPr lang="en-GB" dirty="0" err="1"/>
              <a:t>er</a:t>
            </a:r>
            <a:r>
              <a:rPr lang="en-GB" dirty="0"/>
              <a:t> de </a:t>
            </a:r>
            <a:r>
              <a:rPr lang="en-GB" dirty="0" err="1"/>
              <a:t>mest</a:t>
            </a:r>
            <a:r>
              <a:rPr lang="en-GB" dirty="0"/>
              <a:t> </a:t>
            </a:r>
            <a:r>
              <a:rPr lang="en-GB" dirty="0" err="1"/>
              <a:t>centrale</a:t>
            </a:r>
            <a:r>
              <a:rPr lang="en-GB" dirty="0"/>
              <a:t> – </a:t>
            </a:r>
            <a:r>
              <a:rPr lang="en-GB" dirty="0" err="1"/>
              <a:t>og</a:t>
            </a:r>
            <a:r>
              <a:rPr lang="en-GB" dirty="0"/>
              <a:t> </a:t>
            </a:r>
            <a:r>
              <a:rPr lang="en-GB" dirty="0" err="1"/>
              <a:t>som</a:t>
            </a:r>
            <a:r>
              <a:rPr lang="en-GB" dirty="0"/>
              <a:t> </a:t>
            </a:r>
            <a:r>
              <a:rPr lang="en-GB" dirty="0" err="1"/>
              <a:t>det</a:t>
            </a:r>
            <a:r>
              <a:rPr lang="en-GB" dirty="0"/>
              <a:t> </a:t>
            </a:r>
            <a:r>
              <a:rPr lang="en-GB" dirty="0" err="1"/>
              <a:t>vil</a:t>
            </a:r>
            <a:r>
              <a:rPr lang="en-GB" dirty="0"/>
              <a:t> </a:t>
            </a:r>
            <a:r>
              <a:rPr lang="en-GB" dirty="0" err="1"/>
              <a:t>være</a:t>
            </a:r>
            <a:r>
              <a:rPr lang="en-GB" dirty="0"/>
              <a:t> </a:t>
            </a:r>
            <a:r>
              <a:rPr lang="en-GB" dirty="0" err="1"/>
              <a:t>realistisk</a:t>
            </a:r>
            <a:r>
              <a:rPr lang="en-GB" dirty="0"/>
              <a:t> at </a:t>
            </a:r>
            <a:r>
              <a:rPr lang="en-GB" dirty="0" err="1"/>
              <a:t>arbejde</a:t>
            </a:r>
            <a:r>
              <a:rPr lang="en-GB" dirty="0"/>
              <a:t> med </a:t>
            </a:r>
            <a:r>
              <a:rPr lang="en-GB" dirty="0" err="1"/>
              <a:t>i</a:t>
            </a:r>
            <a:r>
              <a:rPr lang="en-GB" dirty="0"/>
              <a:t> </a:t>
            </a:r>
            <a:r>
              <a:rPr lang="en-GB" dirty="0" err="1"/>
              <a:t>en</a:t>
            </a:r>
            <a:r>
              <a:rPr lang="en-GB" dirty="0"/>
              <a:t> </a:t>
            </a:r>
            <a:r>
              <a:rPr lang="en-GB" dirty="0" err="1"/>
              <a:t>lokal</a:t>
            </a:r>
            <a:r>
              <a:rPr lang="en-GB" dirty="0"/>
              <a:t> </a:t>
            </a:r>
            <a:r>
              <a:rPr lang="en-GB" dirty="0" err="1"/>
              <a:t>udviklingsproces</a:t>
            </a:r>
            <a:r>
              <a:rPr lang="en-GB" dirty="0"/>
              <a:t>. </a:t>
            </a: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41810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endParaRPr lang="da-DK" b="1" dirty="0"/>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Noter, hvilke nøgleord der afspejler de forandringer og drømme, som I ønsker at skabe gennem et systematisk arbejde med at skabe øget variation i skoledagen.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være</a:t>
            </a:r>
            <a:r>
              <a:rPr lang="en-GB" dirty="0"/>
              <a:t> med </a:t>
            </a:r>
            <a:r>
              <a:rPr lang="en-GB" dirty="0" err="1"/>
              <a:t>til</a:t>
            </a:r>
            <a:r>
              <a:rPr lang="en-GB" dirty="0"/>
              <a:t> at </a:t>
            </a:r>
            <a:r>
              <a:rPr lang="en-GB" dirty="0" err="1"/>
              <a:t>prioritere</a:t>
            </a:r>
            <a:r>
              <a:rPr lang="en-GB" dirty="0"/>
              <a:t>, </a:t>
            </a:r>
            <a:r>
              <a:rPr lang="en-GB" dirty="0" err="1"/>
              <a:t>hvilke</a:t>
            </a:r>
            <a:r>
              <a:rPr lang="en-GB" dirty="0"/>
              <a:t> </a:t>
            </a:r>
            <a:r>
              <a:rPr lang="en-GB" dirty="0" err="1"/>
              <a:t>drømme</a:t>
            </a:r>
            <a:r>
              <a:rPr lang="en-GB" dirty="0"/>
              <a:t> </a:t>
            </a:r>
            <a:r>
              <a:rPr lang="en-GB" dirty="0" err="1"/>
              <a:t>og</a:t>
            </a:r>
            <a:r>
              <a:rPr lang="en-GB" dirty="0"/>
              <a:t> </a:t>
            </a:r>
            <a:r>
              <a:rPr lang="en-GB" dirty="0" err="1"/>
              <a:t>forandringer</a:t>
            </a:r>
            <a:r>
              <a:rPr lang="en-GB" dirty="0"/>
              <a:t> der </a:t>
            </a:r>
            <a:r>
              <a:rPr lang="en-GB" dirty="0" err="1"/>
              <a:t>er</a:t>
            </a:r>
            <a:r>
              <a:rPr lang="en-GB" dirty="0"/>
              <a:t> </a:t>
            </a:r>
            <a:r>
              <a:rPr lang="en-GB" dirty="0" err="1"/>
              <a:t>mest</a:t>
            </a:r>
            <a:r>
              <a:rPr lang="en-GB" dirty="0"/>
              <a:t> </a:t>
            </a:r>
            <a:r>
              <a:rPr lang="en-GB" dirty="0" err="1"/>
              <a:t>relevante</a:t>
            </a:r>
            <a:r>
              <a:rPr lang="en-GB" dirty="0"/>
              <a:t> </a:t>
            </a:r>
            <a:r>
              <a:rPr lang="en-GB" dirty="0" err="1"/>
              <a:t>og</a:t>
            </a:r>
            <a:r>
              <a:rPr lang="en-GB" dirty="0"/>
              <a:t> </a:t>
            </a:r>
            <a:r>
              <a:rPr lang="en-GB" dirty="0" err="1"/>
              <a:t>realistiske</a:t>
            </a:r>
            <a:r>
              <a:rPr lang="en-GB" dirty="0"/>
              <a:t> at </a:t>
            </a:r>
            <a:r>
              <a:rPr lang="en-GB" dirty="0" err="1"/>
              <a:t>arbejde</a:t>
            </a:r>
            <a:r>
              <a:rPr lang="en-GB" dirty="0"/>
              <a:t> </a:t>
            </a:r>
            <a:r>
              <a:rPr lang="en-GB" dirty="0" err="1"/>
              <a:t>videre</a:t>
            </a:r>
            <a:r>
              <a:rPr lang="en-GB" dirty="0"/>
              <a:t> med.</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Husk at </a:t>
            </a:r>
            <a:r>
              <a:rPr lang="en-GB" dirty="0" err="1"/>
              <a:t>inddrage</a:t>
            </a:r>
            <a:r>
              <a:rPr lang="en-GB" dirty="0"/>
              <a:t> </a:t>
            </a:r>
            <a:r>
              <a:rPr lang="en-GB" dirty="0" err="1"/>
              <a:t>eksisterende</a:t>
            </a:r>
            <a:r>
              <a:rPr lang="en-GB" dirty="0"/>
              <a:t> </a:t>
            </a:r>
            <a:r>
              <a:rPr lang="en-GB" dirty="0" err="1"/>
              <a:t>viden</a:t>
            </a:r>
            <a:r>
              <a:rPr lang="en-GB" dirty="0"/>
              <a:t> </a:t>
            </a:r>
            <a:r>
              <a:rPr lang="en-GB" dirty="0" err="1"/>
              <a:t>i</a:t>
            </a:r>
            <a:r>
              <a:rPr lang="en-GB" dirty="0"/>
              <a:t> </a:t>
            </a:r>
            <a:r>
              <a:rPr lang="en-GB" dirty="0" err="1"/>
              <a:t>drøftelserne</a:t>
            </a:r>
            <a:r>
              <a:rPr lang="en-GB" dirty="0"/>
              <a:t> </a:t>
            </a:r>
            <a:r>
              <a:rPr lang="en-GB" dirty="0" err="1"/>
              <a:t>og</a:t>
            </a:r>
            <a:r>
              <a:rPr lang="en-GB" dirty="0"/>
              <a:t> </a:t>
            </a:r>
            <a:r>
              <a:rPr lang="en-GB" dirty="0" err="1"/>
              <a:t>overvej</a:t>
            </a:r>
            <a:r>
              <a:rPr lang="en-GB" dirty="0"/>
              <a:t> </a:t>
            </a:r>
            <a:r>
              <a:rPr lang="en-GB" dirty="0" err="1"/>
              <a:t>fx</a:t>
            </a:r>
            <a:r>
              <a:rPr lang="en-GB" dirty="0"/>
              <a:t>, </a:t>
            </a:r>
            <a:r>
              <a:rPr lang="en-GB" dirty="0" err="1"/>
              <a:t>hvilke</a:t>
            </a:r>
            <a:r>
              <a:rPr lang="en-GB" dirty="0"/>
              <a:t> </a:t>
            </a:r>
            <a:r>
              <a:rPr lang="en-GB" dirty="0" err="1"/>
              <a:t>drømme</a:t>
            </a:r>
            <a:r>
              <a:rPr lang="en-GB" dirty="0"/>
              <a:t> der finder </a:t>
            </a:r>
            <a:r>
              <a:rPr lang="en-GB" dirty="0" err="1"/>
              <a:t>opbakning</a:t>
            </a:r>
            <a:r>
              <a:rPr lang="en-GB" dirty="0"/>
              <a:t> </a:t>
            </a:r>
            <a:r>
              <a:rPr lang="en-GB" dirty="0" err="1"/>
              <a:t>i</a:t>
            </a:r>
            <a:r>
              <a:rPr lang="en-GB" dirty="0"/>
              <a:t> </a:t>
            </a:r>
            <a:r>
              <a:rPr lang="en-GB" dirty="0" err="1"/>
              <a:t>eksisterende</a:t>
            </a:r>
            <a:r>
              <a:rPr lang="en-GB" dirty="0"/>
              <a:t> </a:t>
            </a:r>
            <a:r>
              <a:rPr lang="en-GB" dirty="0" err="1"/>
              <a:t>viden</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Sørg</a:t>
            </a:r>
            <a:r>
              <a:rPr lang="en-GB" dirty="0"/>
              <a:t> for, at der </a:t>
            </a:r>
            <a:r>
              <a:rPr lang="en-GB" dirty="0" err="1"/>
              <a:t>er</a:t>
            </a:r>
            <a:r>
              <a:rPr lang="en-GB" dirty="0"/>
              <a:t> </a:t>
            </a:r>
            <a:r>
              <a:rPr lang="en-GB" dirty="0" err="1"/>
              <a:t>opbakning</a:t>
            </a:r>
            <a:r>
              <a:rPr lang="en-GB" dirty="0"/>
              <a:t> </a:t>
            </a:r>
            <a:r>
              <a:rPr lang="en-GB" dirty="0" err="1"/>
              <a:t>og</a:t>
            </a:r>
            <a:r>
              <a:rPr lang="en-GB" dirty="0"/>
              <a:t> </a:t>
            </a:r>
            <a:r>
              <a:rPr lang="en-GB" dirty="0" err="1"/>
              <a:t>fælles</a:t>
            </a:r>
            <a:r>
              <a:rPr lang="en-GB" dirty="0"/>
              <a:t> </a:t>
            </a:r>
            <a:r>
              <a:rPr lang="en-GB" dirty="0" err="1"/>
              <a:t>forståelse</a:t>
            </a:r>
            <a:r>
              <a:rPr lang="en-GB" dirty="0"/>
              <a:t> </a:t>
            </a:r>
            <a:r>
              <a:rPr lang="en-GB" dirty="0" err="1"/>
              <a:t>blandt</a:t>
            </a:r>
            <a:r>
              <a:rPr lang="en-GB" dirty="0"/>
              <a:t> </a:t>
            </a:r>
            <a:r>
              <a:rPr lang="en-GB" dirty="0" err="1"/>
              <a:t>deltagerne</a:t>
            </a:r>
            <a:r>
              <a:rPr lang="en-GB" dirty="0"/>
              <a:t>. </a:t>
            </a:r>
            <a:endParaRPr lang="da-DK"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477063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endParaRPr lang="da-DK" b="1" dirty="0"/>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b="1" dirty="0"/>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dirty="0"/>
              <a:t>Drøft refleksionsspørgsmål med deltagerne i udviklingsprocessen.</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Lad </a:t>
            </a:r>
            <a:r>
              <a:rPr lang="en-GB" dirty="0" err="1"/>
              <a:t>deltagerne</a:t>
            </a:r>
            <a:r>
              <a:rPr lang="en-GB" dirty="0"/>
              <a:t> </a:t>
            </a:r>
            <a:r>
              <a:rPr lang="en-GB" dirty="0" err="1"/>
              <a:t>beskrive</a:t>
            </a:r>
            <a:r>
              <a:rPr lang="en-GB" dirty="0"/>
              <a:t> </a:t>
            </a:r>
            <a:r>
              <a:rPr lang="en-GB" dirty="0" err="1"/>
              <a:t>deres</a:t>
            </a:r>
            <a:r>
              <a:rPr lang="en-GB" dirty="0"/>
              <a:t> </a:t>
            </a:r>
            <a:r>
              <a:rPr lang="en-GB" dirty="0" err="1"/>
              <a:t>konkrete</a:t>
            </a:r>
            <a:r>
              <a:rPr lang="en-GB" dirty="0"/>
              <a:t> </a:t>
            </a:r>
            <a:r>
              <a:rPr lang="en-GB" dirty="0" err="1"/>
              <a:t>erfaringer</a:t>
            </a:r>
            <a:r>
              <a:rPr lang="en-GB" dirty="0"/>
              <a:t> med at </a:t>
            </a:r>
            <a:r>
              <a:rPr lang="en-GB" dirty="0" err="1"/>
              <a:t>skabe</a:t>
            </a:r>
            <a:r>
              <a:rPr lang="en-GB" dirty="0"/>
              <a:t> </a:t>
            </a:r>
            <a:r>
              <a:rPr lang="en-GB" dirty="0" err="1"/>
              <a:t>en</a:t>
            </a:r>
            <a:r>
              <a:rPr lang="en-GB" dirty="0"/>
              <a:t> </a:t>
            </a:r>
            <a:r>
              <a:rPr lang="en-GB" dirty="0" err="1"/>
              <a:t>varieret</a:t>
            </a:r>
            <a:r>
              <a:rPr lang="en-GB" dirty="0"/>
              <a:t> </a:t>
            </a:r>
            <a:r>
              <a:rPr lang="en-GB" dirty="0" err="1"/>
              <a:t>skoledag</a:t>
            </a:r>
            <a:r>
              <a:rPr lang="en-GB" dirty="0"/>
              <a:t>.</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i</a:t>
            </a:r>
            <a:r>
              <a:rPr lang="en-GB" dirty="0"/>
              <a:t> </a:t>
            </a:r>
            <a:r>
              <a:rPr lang="en-GB" dirty="0" err="1"/>
              <a:t>fællesskab</a:t>
            </a:r>
            <a:r>
              <a:rPr lang="en-GB" dirty="0"/>
              <a:t>, om der </a:t>
            </a:r>
            <a:r>
              <a:rPr lang="en-GB" dirty="0" err="1"/>
              <a:t>er</a:t>
            </a:r>
            <a:r>
              <a:rPr lang="en-GB" dirty="0"/>
              <a:t> </a:t>
            </a:r>
            <a:r>
              <a:rPr lang="en-GB" dirty="0" err="1"/>
              <a:t>eksisterende</a:t>
            </a:r>
            <a:r>
              <a:rPr lang="en-GB" dirty="0"/>
              <a:t> </a:t>
            </a:r>
            <a:r>
              <a:rPr lang="en-GB" dirty="0" err="1"/>
              <a:t>indsatser</a:t>
            </a:r>
            <a:r>
              <a:rPr lang="en-GB" dirty="0"/>
              <a:t>, I med </a:t>
            </a:r>
            <a:r>
              <a:rPr lang="en-GB" dirty="0" err="1"/>
              <a:t>fordel</a:t>
            </a:r>
            <a:r>
              <a:rPr lang="en-GB" dirty="0"/>
              <a:t> </a:t>
            </a:r>
            <a:r>
              <a:rPr lang="en-GB" dirty="0" err="1"/>
              <a:t>kan</a:t>
            </a:r>
            <a:r>
              <a:rPr lang="en-GB" dirty="0"/>
              <a:t> </a:t>
            </a:r>
            <a:r>
              <a:rPr lang="en-GB" dirty="0" err="1"/>
              <a:t>bygge</a:t>
            </a:r>
            <a:r>
              <a:rPr lang="en-GB" dirty="0"/>
              <a:t> </a:t>
            </a:r>
            <a:r>
              <a:rPr lang="en-GB" dirty="0" err="1"/>
              <a:t>videre</a:t>
            </a:r>
            <a:r>
              <a:rPr lang="en-GB" dirty="0"/>
              <a:t> </a:t>
            </a:r>
            <a:r>
              <a:rPr lang="en-GB" dirty="0" err="1"/>
              <a:t>på</a:t>
            </a:r>
            <a:r>
              <a:rPr lang="en-GB" dirty="0"/>
              <a:t> </a:t>
            </a:r>
            <a:r>
              <a:rPr lang="en-GB" dirty="0" err="1"/>
              <a:t>eller</a:t>
            </a:r>
            <a:r>
              <a:rPr lang="en-GB" dirty="0"/>
              <a:t> </a:t>
            </a:r>
            <a:r>
              <a:rPr lang="en-GB" dirty="0" err="1"/>
              <a:t>skal</a:t>
            </a:r>
            <a:r>
              <a:rPr lang="en-GB" dirty="0"/>
              <a:t> </a:t>
            </a:r>
            <a:r>
              <a:rPr lang="en-GB" dirty="0" err="1"/>
              <a:t>sørge</a:t>
            </a:r>
            <a:r>
              <a:rPr lang="en-GB" dirty="0"/>
              <a:t> for at </a:t>
            </a:r>
            <a:r>
              <a:rPr lang="en-GB" dirty="0" err="1"/>
              <a:t>koble</a:t>
            </a:r>
            <a:r>
              <a:rPr lang="en-GB" dirty="0"/>
              <a:t> an </a:t>
            </a:r>
            <a:r>
              <a:rPr lang="en-GB" dirty="0" err="1"/>
              <a:t>til</a:t>
            </a:r>
            <a:r>
              <a:rPr lang="en-GB" dirty="0"/>
              <a:t>. Her </a:t>
            </a:r>
            <a:r>
              <a:rPr lang="en-GB" dirty="0" err="1"/>
              <a:t>er</a:t>
            </a:r>
            <a:r>
              <a:rPr lang="en-GB" dirty="0"/>
              <a:t> </a:t>
            </a:r>
            <a:r>
              <a:rPr lang="en-GB" dirty="0" err="1"/>
              <a:t>det</a:t>
            </a:r>
            <a:r>
              <a:rPr lang="en-GB" dirty="0"/>
              <a:t> </a:t>
            </a:r>
            <a:r>
              <a:rPr lang="en-GB" dirty="0" err="1"/>
              <a:t>vigtigt</a:t>
            </a:r>
            <a:r>
              <a:rPr lang="en-GB" dirty="0"/>
              <a:t> at </a:t>
            </a:r>
            <a:r>
              <a:rPr lang="en-GB" dirty="0" err="1"/>
              <a:t>hjælpe</a:t>
            </a:r>
            <a:r>
              <a:rPr lang="en-GB" dirty="0"/>
              <a:t> </a:t>
            </a:r>
            <a:r>
              <a:rPr lang="en-GB" dirty="0" err="1"/>
              <a:t>deltagerne</a:t>
            </a:r>
            <a:r>
              <a:rPr lang="en-GB" dirty="0"/>
              <a:t> </a:t>
            </a:r>
            <a:r>
              <a:rPr lang="en-GB" dirty="0" err="1"/>
              <a:t>til</a:t>
            </a:r>
            <a:r>
              <a:rPr lang="en-GB" dirty="0"/>
              <a:t> </a:t>
            </a:r>
            <a:r>
              <a:rPr lang="en-GB" dirty="0" err="1"/>
              <a:t>en</a:t>
            </a:r>
            <a:r>
              <a:rPr lang="en-GB" dirty="0"/>
              <a:t> </a:t>
            </a:r>
            <a:r>
              <a:rPr lang="en-GB" dirty="0" err="1"/>
              <a:t>oplevelse</a:t>
            </a:r>
            <a:r>
              <a:rPr lang="en-GB" dirty="0"/>
              <a:t> </a:t>
            </a:r>
            <a:r>
              <a:rPr lang="en-GB" dirty="0" err="1"/>
              <a:t>af</a:t>
            </a:r>
            <a:r>
              <a:rPr lang="en-GB" dirty="0"/>
              <a:t>, at der </a:t>
            </a:r>
            <a:r>
              <a:rPr lang="en-GB" dirty="0" err="1"/>
              <a:t>er</a:t>
            </a:r>
            <a:r>
              <a:rPr lang="en-GB" dirty="0"/>
              <a:t> </a:t>
            </a:r>
            <a:r>
              <a:rPr lang="en-GB" dirty="0" err="1"/>
              <a:t>en</a:t>
            </a:r>
            <a:r>
              <a:rPr lang="en-GB" dirty="0"/>
              <a:t> </a:t>
            </a:r>
            <a:r>
              <a:rPr lang="en-GB" dirty="0" err="1"/>
              <a:t>rød</a:t>
            </a:r>
            <a:r>
              <a:rPr lang="en-GB" dirty="0"/>
              <a:t> </a:t>
            </a:r>
            <a:r>
              <a:rPr lang="en-GB" dirty="0" err="1"/>
              <a:t>tråd</a:t>
            </a:r>
            <a:r>
              <a:rPr lang="en-GB" dirty="0"/>
              <a:t> </a:t>
            </a:r>
            <a:r>
              <a:rPr lang="en-GB" dirty="0" err="1"/>
              <a:t>mellem</a:t>
            </a:r>
            <a:r>
              <a:rPr lang="en-GB" dirty="0"/>
              <a:t> </a:t>
            </a:r>
            <a:r>
              <a:rPr lang="en-GB" dirty="0" err="1"/>
              <a:t>det</a:t>
            </a:r>
            <a:r>
              <a:rPr lang="en-GB" dirty="0"/>
              <a:t>, I </a:t>
            </a:r>
            <a:r>
              <a:rPr lang="en-GB" dirty="0" err="1"/>
              <a:t>igangsætter</a:t>
            </a:r>
            <a:r>
              <a:rPr lang="en-GB" dirty="0"/>
              <a:t>, </a:t>
            </a:r>
            <a:r>
              <a:rPr lang="en-GB" dirty="0" err="1"/>
              <a:t>og</a:t>
            </a:r>
            <a:r>
              <a:rPr lang="en-GB" dirty="0"/>
              <a:t> </a:t>
            </a:r>
            <a:r>
              <a:rPr lang="en-GB" dirty="0" err="1"/>
              <a:t>det</a:t>
            </a:r>
            <a:r>
              <a:rPr lang="en-GB" dirty="0"/>
              <a:t>, der </a:t>
            </a:r>
            <a:r>
              <a:rPr lang="en-GB" dirty="0" err="1"/>
              <a:t>allerede</a:t>
            </a:r>
            <a:r>
              <a:rPr lang="en-GB" dirty="0"/>
              <a:t> </a:t>
            </a:r>
            <a:r>
              <a:rPr lang="en-GB" dirty="0" err="1"/>
              <a:t>er</a:t>
            </a:r>
            <a:r>
              <a:rPr lang="en-GB" dirty="0"/>
              <a:t> </a:t>
            </a:r>
            <a:r>
              <a:rPr lang="en-GB" dirty="0" err="1"/>
              <a:t>igang</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Drøft</a:t>
            </a:r>
            <a:r>
              <a:rPr lang="en-GB" dirty="0"/>
              <a:t> </a:t>
            </a:r>
            <a:r>
              <a:rPr lang="en-GB" dirty="0" err="1"/>
              <a:t>på</a:t>
            </a:r>
            <a:r>
              <a:rPr lang="en-GB" dirty="0"/>
              <a:t> </a:t>
            </a:r>
            <a:r>
              <a:rPr lang="en-GB" dirty="0" err="1"/>
              <a:t>baggrund</a:t>
            </a:r>
            <a:r>
              <a:rPr lang="en-GB" dirty="0"/>
              <a:t> </a:t>
            </a:r>
            <a:r>
              <a:rPr lang="en-GB" dirty="0" err="1"/>
              <a:t>af</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hvordan</a:t>
            </a:r>
            <a:r>
              <a:rPr lang="en-GB" dirty="0"/>
              <a:t> I (nu) </a:t>
            </a:r>
            <a:r>
              <a:rPr lang="en-GB" dirty="0" err="1"/>
              <a:t>forstår</a:t>
            </a:r>
            <a:r>
              <a:rPr lang="en-GB" dirty="0"/>
              <a:t>, at </a:t>
            </a:r>
            <a:r>
              <a:rPr lang="en-GB" dirty="0" err="1"/>
              <a:t>øget</a:t>
            </a:r>
            <a:r>
              <a:rPr lang="en-GB" dirty="0"/>
              <a:t> variation </a:t>
            </a:r>
            <a:r>
              <a:rPr lang="en-GB" dirty="0" err="1"/>
              <a:t>i</a:t>
            </a:r>
            <a:r>
              <a:rPr lang="en-GB" dirty="0"/>
              <a:t> </a:t>
            </a:r>
            <a:r>
              <a:rPr lang="en-GB" dirty="0" err="1"/>
              <a:t>skoledagen</a:t>
            </a:r>
            <a:r>
              <a:rPr lang="en-GB" dirty="0"/>
              <a:t> </a:t>
            </a:r>
            <a:r>
              <a:rPr lang="en-GB" dirty="0" err="1"/>
              <a:t>kan</a:t>
            </a:r>
            <a:r>
              <a:rPr lang="en-GB" dirty="0"/>
              <a:t> </a:t>
            </a:r>
            <a:r>
              <a:rPr lang="en-GB" dirty="0" err="1"/>
              <a:t>være</a:t>
            </a:r>
            <a:r>
              <a:rPr lang="en-GB" dirty="0"/>
              <a:t> med </a:t>
            </a:r>
            <a:r>
              <a:rPr lang="en-GB" dirty="0" err="1"/>
              <a:t>til</a:t>
            </a:r>
            <a:r>
              <a:rPr lang="en-GB" dirty="0"/>
              <a:t> at </a:t>
            </a:r>
            <a:r>
              <a:rPr lang="en-GB" dirty="0" err="1"/>
              <a:t>styrke</a:t>
            </a:r>
            <a:r>
              <a:rPr lang="en-GB" dirty="0"/>
              <a:t> </a:t>
            </a:r>
            <a:r>
              <a:rPr lang="en-GB" dirty="0" err="1"/>
              <a:t>udviklingen</a:t>
            </a:r>
            <a:r>
              <a:rPr lang="en-GB" dirty="0"/>
              <a:t> </a:t>
            </a:r>
            <a:r>
              <a:rPr lang="en-GB" dirty="0" err="1"/>
              <a:t>af</a:t>
            </a:r>
            <a:r>
              <a:rPr lang="en-GB" dirty="0"/>
              <a:t> </a:t>
            </a:r>
            <a:r>
              <a:rPr lang="en-GB" dirty="0" err="1"/>
              <a:t>inkluderende</a:t>
            </a:r>
            <a:r>
              <a:rPr lang="en-GB" dirty="0"/>
              <a:t> </a:t>
            </a:r>
            <a:r>
              <a:rPr lang="en-GB" dirty="0" err="1"/>
              <a:t>læringsmiljøer</a:t>
            </a:r>
            <a:r>
              <a:rPr lang="en-GB" dirty="0"/>
              <a:t>.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Noter</a:t>
            </a:r>
            <a:r>
              <a:rPr lang="en-GB" dirty="0"/>
              <a:t> </a:t>
            </a:r>
            <a:r>
              <a:rPr lang="en-GB" dirty="0" err="1"/>
              <a:t>nøgleord</a:t>
            </a:r>
            <a:r>
              <a:rPr lang="en-GB" dirty="0"/>
              <a:t>, der </a:t>
            </a:r>
            <a:r>
              <a:rPr lang="en-GB" dirty="0" err="1"/>
              <a:t>beskriveres</a:t>
            </a:r>
            <a:r>
              <a:rPr lang="en-GB" dirty="0"/>
              <a:t> </a:t>
            </a:r>
            <a:r>
              <a:rPr lang="en-GB" dirty="0" err="1"/>
              <a:t>jeres</a:t>
            </a:r>
            <a:r>
              <a:rPr lang="en-GB" dirty="0"/>
              <a:t> </a:t>
            </a:r>
            <a:r>
              <a:rPr lang="en-GB" dirty="0" err="1"/>
              <a:t>eksisterende</a:t>
            </a:r>
            <a:r>
              <a:rPr lang="en-GB" dirty="0"/>
              <a:t> </a:t>
            </a:r>
            <a:r>
              <a:rPr lang="en-GB" dirty="0" err="1"/>
              <a:t>erfaringer</a:t>
            </a:r>
            <a:r>
              <a:rPr lang="en-GB" dirty="0"/>
              <a:t> </a:t>
            </a:r>
            <a:r>
              <a:rPr lang="en-GB" dirty="0" err="1"/>
              <a:t>og</a:t>
            </a:r>
            <a:r>
              <a:rPr lang="en-GB" dirty="0"/>
              <a:t> </a:t>
            </a:r>
            <a:r>
              <a:rPr lang="en-GB" dirty="0" err="1"/>
              <a:t>praksis</a:t>
            </a:r>
            <a:r>
              <a:rPr lang="en-GB" dirty="0"/>
              <a:t> </a:t>
            </a:r>
            <a:r>
              <a:rPr lang="en-GB" dirty="0" err="1"/>
              <a:t>samt</a:t>
            </a:r>
            <a:r>
              <a:rPr lang="en-GB" dirty="0"/>
              <a:t> </a:t>
            </a:r>
            <a:r>
              <a:rPr lang="en-GB" dirty="0" err="1"/>
              <a:t>jeres</a:t>
            </a:r>
            <a:r>
              <a:rPr lang="en-GB" dirty="0"/>
              <a:t> </a:t>
            </a:r>
            <a:r>
              <a:rPr lang="en-GB" dirty="0" err="1"/>
              <a:t>antagelser</a:t>
            </a:r>
            <a:r>
              <a:rPr lang="en-GB" dirty="0"/>
              <a:t> om </a:t>
            </a:r>
            <a:r>
              <a:rPr lang="en-GB" dirty="0" err="1"/>
              <a:t>sammenhængen</a:t>
            </a:r>
            <a:r>
              <a:rPr lang="en-GB" dirty="0"/>
              <a:t> </a:t>
            </a:r>
            <a:r>
              <a:rPr lang="en-GB" dirty="0" err="1"/>
              <a:t>til</a:t>
            </a:r>
            <a:r>
              <a:rPr lang="en-GB" dirty="0"/>
              <a:t> </a:t>
            </a:r>
            <a:r>
              <a:rPr lang="en-GB" dirty="0" err="1"/>
              <a:t>arbejdet</a:t>
            </a:r>
            <a:r>
              <a:rPr lang="en-GB" dirty="0"/>
              <a:t> med at </a:t>
            </a:r>
            <a:r>
              <a:rPr lang="en-GB" dirty="0" err="1"/>
              <a:t>skabe</a:t>
            </a:r>
            <a:r>
              <a:rPr lang="en-GB" dirty="0"/>
              <a:t> </a:t>
            </a:r>
            <a:r>
              <a:rPr lang="en-GB" dirty="0" err="1"/>
              <a:t>inkluderende</a:t>
            </a:r>
            <a:r>
              <a:rPr lang="en-GB" dirty="0"/>
              <a:t> </a:t>
            </a:r>
            <a:r>
              <a:rPr lang="en-GB" dirty="0" err="1"/>
              <a:t>læringsmiljøer</a:t>
            </a:r>
            <a:r>
              <a:rPr lang="en-GB" dirty="0"/>
              <a:t>.</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1453286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dirty="0" err="1"/>
              <a:t>konkretisere</a:t>
            </a:r>
            <a:r>
              <a:rPr lang="en-GB" dirty="0"/>
              <a:t> </a:t>
            </a:r>
            <a:r>
              <a:rPr lang="en-GB" dirty="0" err="1"/>
              <a:t>en</a:t>
            </a:r>
            <a:r>
              <a:rPr lang="en-GB" dirty="0"/>
              <a:t> </a:t>
            </a:r>
            <a:r>
              <a:rPr lang="en-GB" dirty="0" err="1"/>
              <a:t>indsats</a:t>
            </a:r>
            <a:r>
              <a:rPr lang="en-GB" dirty="0"/>
              <a:t> </a:t>
            </a:r>
            <a:r>
              <a:rPr lang="en-GB" dirty="0" err="1"/>
              <a:t>eller</a:t>
            </a:r>
            <a:r>
              <a:rPr lang="en-GB" dirty="0"/>
              <a:t> et </a:t>
            </a:r>
            <a:r>
              <a:rPr lang="en-GB" dirty="0" err="1"/>
              <a:t>projekt</a:t>
            </a:r>
            <a:r>
              <a:rPr lang="en-GB" dirty="0"/>
              <a:t> </a:t>
            </a:r>
            <a:r>
              <a:rPr lang="en-GB" dirty="0" err="1"/>
              <a:t>ud</a:t>
            </a:r>
            <a:r>
              <a:rPr lang="en-GB" dirty="0"/>
              <a:t> </a:t>
            </a:r>
            <a:r>
              <a:rPr lang="en-GB" dirty="0" err="1"/>
              <a:t>fra</a:t>
            </a:r>
            <a:r>
              <a:rPr lang="en-GB" dirty="0"/>
              <a:t> </a:t>
            </a:r>
            <a:r>
              <a:rPr lang="en-GB" dirty="0" err="1"/>
              <a:t>viden</a:t>
            </a:r>
            <a:r>
              <a:rPr lang="en-GB" dirty="0"/>
              <a:t> om </a:t>
            </a:r>
            <a:r>
              <a:rPr lang="en-GB" dirty="0" err="1"/>
              <a:t>temaet</a:t>
            </a:r>
            <a:r>
              <a:rPr lang="en-GB" dirty="0"/>
              <a:t>, </a:t>
            </a:r>
            <a:r>
              <a:rPr lang="en-GB" dirty="0" err="1"/>
              <a:t>og</a:t>
            </a:r>
            <a:r>
              <a:rPr lang="en-GB" dirty="0"/>
              <a:t> </a:t>
            </a:r>
            <a:r>
              <a:rPr lang="en-GB" dirty="0" err="1"/>
              <a:t>som</a:t>
            </a:r>
            <a:r>
              <a:rPr lang="en-GB" dirty="0"/>
              <a:t> </a:t>
            </a:r>
            <a:r>
              <a:rPr lang="en-GB" dirty="0" err="1"/>
              <a:t>tager</a:t>
            </a:r>
            <a:r>
              <a:rPr lang="en-GB" dirty="0"/>
              <a:t> </a:t>
            </a:r>
            <a:r>
              <a:rPr lang="en-GB" dirty="0" err="1"/>
              <a:t>afsæt</a:t>
            </a:r>
            <a:r>
              <a:rPr lang="en-GB" dirty="0"/>
              <a:t> </a:t>
            </a:r>
            <a:r>
              <a:rPr lang="en-GB" dirty="0" err="1"/>
              <a:t>i</a:t>
            </a:r>
            <a:r>
              <a:rPr lang="en-GB" dirty="0"/>
              <a:t> de </a:t>
            </a:r>
            <a:r>
              <a:rPr lang="en-GB" dirty="0" err="1"/>
              <a:t>udfordringer</a:t>
            </a:r>
            <a:r>
              <a:rPr lang="en-GB" dirty="0"/>
              <a:t> </a:t>
            </a:r>
            <a:r>
              <a:rPr lang="en-GB" dirty="0" err="1"/>
              <a:t>og</a:t>
            </a:r>
            <a:r>
              <a:rPr lang="en-GB" dirty="0"/>
              <a:t> </a:t>
            </a:r>
            <a:r>
              <a:rPr lang="en-GB" dirty="0" err="1"/>
              <a:t>behov</a:t>
            </a:r>
            <a:r>
              <a:rPr lang="en-GB" dirty="0"/>
              <a:t>, I </a:t>
            </a:r>
            <a:r>
              <a:rPr lang="en-GB" dirty="0" err="1"/>
              <a:t>ønsker</a:t>
            </a:r>
            <a:r>
              <a:rPr lang="en-GB" dirty="0"/>
              <a:t> at </a:t>
            </a:r>
            <a:r>
              <a:rPr lang="en-GB" dirty="0" err="1"/>
              <a:t>adressere</a:t>
            </a:r>
            <a:r>
              <a:rPr lang="en-GB" dirty="0"/>
              <a:t>, </a:t>
            </a:r>
            <a:r>
              <a:rPr lang="en-GB" dirty="0" err="1"/>
              <a:t>og</a:t>
            </a:r>
            <a:r>
              <a:rPr lang="en-GB" dirty="0"/>
              <a:t> </a:t>
            </a:r>
            <a:r>
              <a:rPr lang="en-GB" dirty="0" err="1"/>
              <a:t>som</a:t>
            </a:r>
            <a:r>
              <a:rPr lang="en-GB" dirty="0"/>
              <a:t> </a:t>
            </a:r>
            <a:r>
              <a:rPr lang="en-GB" dirty="0" err="1"/>
              <a:t>indeholder</a:t>
            </a:r>
            <a:r>
              <a:rPr lang="en-GB" dirty="0"/>
              <a:t> </a:t>
            </a:r>
            <a:r>
              <a:rPr lang="en-GB" dirty="0" err="1"/>
              <a:t>mulige</a:t>
            </a:r>
            <a:r>
              <a:rPr lang="en-GB" dirty="0"/>
              <a:t> </a:t>
            </a:r>
            <a:r>
              <a:rPr lang="en-GB" dirty="0" err="1"/>
              <a:t>svar</a:t>
            </a:r>
            <a:r>
              <a:rPr lang="en-GB" dirty="0"/>
              <a:t> </a:t>
            </a:r>
            <a:r>
              <a:rPr lang="en-GB" dirty="0" err="1"/>
              <a:t>og</a:t>
            </a:r>
            <a:r>
              <a:rPr lang="en-GB" dirty="0"/>
              <a:t> </a:t>
            </a:r>
            <a:r>
              <a:rPr lang="en-GB" dirty="0" err="1"/>
              <a:t>løsninger</a:t>
            </a:r>
            <a:r>
              <a:rPr lang="en-GB" dirty="0"/>
              <a:t>, </a:t>
            </a:r>
            <a:r>
              <a:rPr lang="en-GB" dirty="0" err="1"/>
              <a:t>som</a:t>
            </a:r>
            <a:r>
              <a:rPr lang="en-GB" dirty="0"/>
              <a:t> I </a:t>
            </a:r>
            <a:r>
              <a:rPr lang="en-GB" dirty="0" err="1"/>
              <a:t>har</a:t>
            </a:r>
            <a:r>
              <a:rPr lang="en-GB" dirty="0"/>
              <a:t> </a:t>
            </a:r>
            <a:r>
              <a:rPr lang="en-GB" dirty="0" err="1"/>
              <a:t>tiltro</a:t>
            </a:r>
            <a:r>
              <a:rPr lang="en-GB" dirty="0"/>
              <a:t> </a:t>
            </a:r>
            <a:r>
              <a:rPr lang="en-GB" dirty="0" err="1"/>
              <a:t>til</a:t>
            </a:r>
            <a:r>
              <a:rPr lang="en-GB" dirty="0"/>
              <a:t> </a:t>
            </a:r>
            <a:r>
              <a:rPr lang="en-GB" dirty="0" err="1"/>
              <a:t>vil</a:t>
            </a:r>
            <a:r>
              <a:rPr lang="en-GB" dirty="0"/>
              <a:t> </a:t>
            </a:r>
            <a:r>
              <a:rPr lang="en-GB" dirty="0" err="1"/>
              <a:t>kunne</a:t>
            </a:r>
            <a:r>
              <a:rPr lang="en-GB" dirty="0"/>
              <a:t> </a:t>
            </a:r>
            <a:r>
              <a:rPr lang="en-GB" dirty="0" err="1"/>
              <a:t>skabe</a:t>
            </a:r>
            <a:r>
              <a:rPr lang="en-GB" dirty="0"/>
              <a:t> de </a:t>
            </a:r>
            <a:r>
              <a:rPr lang="en-GB" dirty="0" err="1"/>
              <a:t>ønskede</a:t>
            </a:r>
            <a:r>
              <a:rPr lang="en-GB" dirty="0"/>
              <a:t> </a:t>
            </a:r>
            <a:r>
              <a:rPr lang="en-GB" dirty="0" err="1"/>
              <a:t>forandringer</a:t>
            </a:r>
            <a:r>
              <a:rPr lang="en-GB" dirty="0"/>
              <a:t> </a:t>
            </a:r>
            <a:r>
              <a:rPr lang="en-GB" dirty="0" err="1"/>
              <a:t>i</a:t>
            </a:r>
            <a:r>
              <a:rPr lang="en-GB" dirty="0"/>
              <a:t> </a:t>
            </a:r>
            <a:r>
              <a:rPr lang="en-GB" dirty="0" err="1"/>
              <a:t>praksis</a:t>
            </a:r>
            <a:r>
              <a:rPr lang="en-GB" dirty="0"/>
              <a:t>. </a:t>
            </a:r>
          </a:p>
          <a:p>
            <a:endParaRPr lang="en-GB" dirty="0"/>
          </a:p>
          <a:p>
            <a:r>
              <a:rPr lang="en-GB" b="1" dirty="0" err="1"/>
              <a:t>Proces</a:t>
            </a:r>
            <a:endParaRPr lang="en-GB" b="1" dirty="0"/>
          </a:p>
          <a:p>
            <a:pPr marL="171450" indent="-171450">
              <a:buFont typeface="Arial" panose="020B0604020202020204" pitchFamily="34" charset="0"/>
              <a:buChar char="•"/>
            </a:pPr>
            <a:r>
              <a:rPr lang="en-GB" dirty="0" err="1"/>
              <a:t>Drøft</a:t>
            </a:r>
            <a:r>
              <a:rPr lang="en-GB" dirty="0"/>
              <a:t> </a:t>
            </a:r>
            <a:r>
              <a:rPr lang="en-GB" dirty="0" err="1"/>
              <a:t>spørgsmålene</a:t>
            </a:r>
            <a:r>
              <a:rPr lang="en-GB" dirty="0"/>
              <a:t> </a:t>
            </a:r>
            <a:r>
              <a:rPr lang="en-GB" dirty="0" err="1"/>
              <a:t>grundigt</a:t>
            </a:r>
            <a:r>
              <a:rPr lang="en-GB" dirty="0"/>
              <a:t> </a:t>
            </a:r>
            <a:r>
              <a:rPr lang="en-GB" dirty="0" err="1"/>
              <a:t>og</a:t>
            </a:r>
            <a:r>
              <a:rPr lang="en-GB" dirty="0"/>
              <a:t> </a:t>
            </a:r>
            <a:r>
              <a:rPr lang="en-GB" dirty="0" err="1"/>
              <a:t>sørg</a:t>
            </a:r>
            <a:r>
              <a:rPr lang="en-GB" dirty="0"/>
              <a:t> for at </a:t>
            </a:r>
            <a:r>
              <a:rPr lang="en-GB" dirty="0" err="1"/>
              <a:t>samle</a:t>
            </a:r>
            <a:r>
              <a:rPr lang="en-GB" dirty="0"/>
              <a:t> op </a:t>
            </a:r>
            <a:r>
              <a:rPr lang="en-GB" dirty="0" err="1"/>
              <a:t>på</a:t>
            </a:r>
            <a:r>
              <a:rPr lang="en-GB" dirty="0"/>
              <a:t> </a:t>
            </a:r>
            <a:r>
              <a:rPr lang="en-GB" dirty="0" err="1"/>
              <a:t>alle</a:t>
            </a:r>
            <a:r>
              <a:rPr lang="en-GB" dirty="0"/>
              <a:t> </a:t>
            </a:r>
            <a:r>
              <a:rPr lang="en-GB" dirty="0" err="1"/>
              <a:t>spørgsmål</a:t>
            </a:r>
            <a:r>
              <a:rPr lang="en-GB" dirty="0"/>
              <a:t>, </a:t>
            </a:r>
            <a:r>
              <a:rPr lang="en-GB" dirty="0" err="1"/>
              <a:t>så</a:t>
            </a:r>
            <a:r>
              <a:rPr lang="en-GB" dirty="0"/>
              <a:t> der </a:t>
            </a:r>
            <a:r>
              <a:rPr lang="en-GB" dirty="0" err="1"/>
              <a:t>er</a:t>
            </a:r>
            <a:r>
              <a:rPr lang="en-GB" dirty="0"/>
              <a:t> </a:t>
            </a:r>
            <a:r>
              <a:rPr lang="en-GB" dirty="0" err="1"/>
              <a:t>enighed</a:t>
            </a:r>
            <a:r>
              <a:rPr lang="en-GB" dirty="0"/>
              <a:t> om </a:t>
            </a:r>
            <a:r>
              <a:rPr lang="en-GB" dirty="0" err="1"/>
              <a:t>indsatsens</a:t>
            </a:r>
            <a:r>
              <a:rPr lang="en-GB" dirty="0"/>
              <a:t>/</a:t>
            </a:r>
            <a:r>
              <a:rPr lang="en-GB" dirty="0" err="1"/>
              <a:t>projektets</a:t>
            </a:r>
            <a:r>
              <a:rPr lang="en-GB" dirty="0"/>
              <a:t> </a:t>
            </a:r>
            <a:r>
              <a:rPr lang="en-GB" dirty="0" err="1"/>
              <a:t>indhold</a:t>
            </a:r>
            <a:r>
              <a:rPr lang="en-GB" dirty="0"/>
              <a:t>. </a:t>
            </a:r>
          </a:p>
          <a:p>
            <a:pPr marL="171450" indent="-171450">
              <a:buFont typeface="Arial" panose="020B0604020202020204" pitchFamily="34" charset="0"/>
              <a:buChar char="•"/>
            </a:pPr>
            <a:r>
              <a:rPr lang="en-GB" dirty="0" err="1"/>
              <a:t>Det</a:t>
            </a:r>
            <a:r>
              <a:rPr lang="en-GB" dirty="0"/>
              <a:t> </a:t>
            </a:r>
            <a:r>
              <a:rPr lang="en-GB" dirty="0" err="1"/>
              <a:t>kan</a:t>
            </a:r>
            <a:r>
              <a:rPr lang="en-GB" dirty="0"/>
              <a:t> </a:t>
            </a:r>
            <a:r>
              <a:rPr lang="en-GB" dirty="0" err="1"/>
              <a:t>være</a:t>
            </a:r>
            <a:r>
              <a:rPr lang="en-GB" dirty="0"/>
              <a:t> </a:t>
            </a:r>
            <a:r>
              <a:rPr lang="en-GB" dirty="0" err="1"/>
              <a:t>en</a:t>
            </a:r>
            <a:r>
              <a:rPr lang="en-GB" dirty="0"/>
              <a:t> god ide at </a:t>
            </a:r>
            <a:r>
              <a:rPr lang="en-GB" dirty="0" err="1"/>
              <a:t>skrive</a:t>
            </a:r>
            <a:r>
              <a:rPr lang="en-GB" dirty="0"/>
              <a:t> ned, </a:t>
            </a:r>
            <a:r>
              <a:rPr lang="en-GB" dirty="0" err="1"/>
              <a:t>hvad</a:t>
            </a:r>
            <a:r>
              <a:rPr lang="en-GB" dirty="0"/>
              <a:t> I </a:t>
            </a:r>
            <a:r>
              <a:rPr lang="en-GB" dirty="0" err="1"/>
              <a:t>aftaler</a:t>
            </a:r>
            <a:r>
              <a:rPr lang="en-GB" dirty="0"/>
              <a:t>, </a:t>
            </a:r>
            <a:r>
              <a:rPr lang="en-GB" dirty="0" err="1"/>
              <a:t>og</a:t>
            </a:r>
            <a:r>
              <a:rPr lang="en-GB" dirty="0"/>
              <a:t> </a:t>
            </a:r>
            <a:r>
              <a:rPr lang="en-GB" dirty="0" err="1"/>
              <a:t>konkretisere</a:t>
            </a:r>
            <a:r>
              <a:rPr lang="en-GB" dirty="0"/>
              <a:t> </a:t>
            </a:r>
            <a:r>
              <a:rPr lang="en-GB" dirty="0" err="1"/>
              <a:t>indholdet</a:t>
            </a:r>
            <a:r>
              <a:rPr lang="en-GB" dirty="0"/>
              <a:t> </a:t>
            </a:r>
            <a:r>
              <a:rPr lang="en-GB" dirty="0" err="1"/>
              <a:t>mest</a:t>
            </a:r>
            <a:r>
              <a:rPr lang="en-GB" dirty="0"/>
              <a:t> </a:t>
            </a:r>
            <a:r>
              <a:rPr lang="en-GB" dirty="0" err="1"/>
              <a:t>muligt</a:t>
            </a: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err="1"/>
              <a:t>Noter</a:t>
            </a:r>
            <a:r>
              <a:rPr lang="en-GB" b="1" dirty="0"/>
              <a:t> </a:t>
            </a:r>
            <a:r>
              <a:rPr lang="en-GB" b="1" dirty="0" err="1"/>
              <a:t>til</a:t>
            </a:r>
            <a:r>
              <a:rPr lang="en-GB" b="1" dirty="0"/>
              <a:t> </a:t>
            </a:r>
            <a:r>
              <a:rPr lang="en-GB" b="1" dirty="0" err="1"/>
              <a:t>indhold</a:t>
            </a:r>
            <a:endParaRPr lang="en-GB" b="1" dirty="0"/>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spc="0" dirty="0">
                <a:solidFill>
                  <a:srgbClr val="000000"/>
                </a:solidFill>
                <a:latin typeface="Verdana"/>
              </a:rPr>
              <a:t>I arbejdet med at skabe en mere varieret skoledag er det relevant at undersøge, hvornår og hvordan eleverne oplever, at variation i undervisningen øger deres motivation og engagement i undervisningen. Her kan I fx gennemføre </a:t>
            </a:r>
            <a:r>
              <a:rPr lang="da-DK" sz="1200" b="1" spc="0" dirty="0">
                <a:solidFill>
                  <a:srgbClr val="000000"/>
                </a:solidFill>
                <a:latin typeface="Verdana"/>
              </a:rPr>
              <a:t>interviews</a:t>
            </a:r>
            <a:r>
              <a:rPr lang="da-DK" sz="1200" spc="0" dirty="0">
                <a:solidFill>
                  <a:srgbClr val="000000"/>
                </a:solidFill>
                <a:latin typeface="Verdana"/>
              </a:rPr>
              <a:t> </a:t>
            </a:r>
            <a:r>
              <a:rPr lang="da-DK" sz="1200" b="1" spc="0" dirty="0">
                <a:solidFill>
                  <a:srgbClr val="000000"/>
                </a:solidFill>
                <a:latin typeface="Verdana"/>
              </a:rPr>
              <a:t>med elever</a:t>
            </a:r>
            <a:r>
              <a:rPr lang="da-DK" sz="1200" spc="0" dirty="0">
                <a:solidFill>
                  <a:srgbClr val="000000"/>
                </a:solidFill>
                <a:latin typeface="Verdana"/>
              </a:rPr>
              <a:t>. I kan finde et eksempel på en interviewguide til fokusgrupper med elever i temahæftet om variation i skoledagen på </a:t>
            </a:r>
            <a:r>
              <a:rPr lang="da-DK" sz="1200" spc="0" dirty="0" err="1">
                <a:solidFill>
                  <a:srgbClr val="000000"/>
                </a:solidFill>
                <a:latin typeface="Verdana"/>
              </a:rPr>
              <a:t>emu.dk</a:t>
            </a:r>
            <a:r>
              <a:rPr lang="da-DK" sz="1200" spc="0" dirty="0">
                <a:solidFill>
                  <a:srgbClr val="000000"/>
                </a:solidFill>
                <a:latin typeface="Verdana"/>
              </a:rPr>
              <a:t>.</a:t>
            </a: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a-DK" sz="1200" spc="0" dirty="0">
              <a:solidFill>
                <a:srgbClr val="000000"/>
              </a:solidFill>
              <a:latin typeface="Verdana"/>
            </a:endParaRPr>
          </a:p>
          <a:p>
            <a:pPr marL="0" marR="0" lvl="0" indent="0" algn="l" defTabSz="457189" rtl="0" eaLnBrk="0" fontAlgn="base" latinLnBrk="0" hangingPunct="0">
              <a:lnSpc>
                <a:spcPct val="100000"/>
              </a:lnSpc>
              <a:spcBef>
                <a:spcPct val="30000"/>
              </a:spcBef>
              <a:spcAft>
                <a:spcPct val="0"/>
              </a:spcAft>
              <a:buClrTx/>
              <a:buSzTx/>
              <a:buFont typeface="Arial" panose="020B0604020202020204" pitchFamily="34" charset="0"/>
              <a:buNone/>
              <a:tabLst/>
              <a:defRPr/>
            </a:pPr>
            <a:r>
              <a:rPr lang="da-DK" sz="1200" spc="0" dirty="0">
                <a:solidFill>
                  <a:srgbClr val="000000"/>
                </a:solidFill>
                <a:latin typeface="Verdana"/>
              </a:rPr>
              <a:t>Det kan også være en god ide at </a:t>
            </a:r>
            <a:r>
              <a:rPr lang="da-DK" sz="1200" b="1" spc="0" dirty="0">
                <a:solidFill>
                  <a:srgbClr val="000000"/>
                </a:solidFill>
                <a:latin typeface="Verdana"/>
              </a:rPr>
              <a:t>observere egen og/eller kollegers undervisning </a:t>
            </a:r>
            <a:r>
              <a:rPr lang="da-DK" sz="1200" spc="0" dirty="0">
                <a:solidFill>
                  <a:srgbClr val="000000"/>
                </a:solidFill>
                <a:latin typeface="Verdana"/>
              </a:rPr>
              <a:t>for at undersøge, hvornår eleverne er aktivt deltagende og engagerede i undervisningen, og herigennem få input til hvordan, I med fordel kan skabe variation i skoledagen, som motiverer elevernes deltagelse. </a:t>
            </a:r>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2048049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Som</a:t>
            </a:r>
            <a:r>
              <a:rPr lang="en-GB" dirty="0"/>
              <a:t> </a:t>
            </a:r>
            <a:r>
              <a:rPr lang="en-GB" dirty="0" err="1"/>
              <a:t>opsamling</a:t>
            </a:r>
            <a:r>
              <a:rPr lang="en-GB" dirty="0"/>
              <a:t> </a:t>
            </a:r>
            <a:r>
              <a:rPr lang="en-GB" dirty="0" err="1"/>
              <a:t>på</a:t>
            </a:r>
            <a:r>
              <a:rPr lang="en-GB" dirty="0"/>
              <a:t> </a:t>
            </a:r>
            <a:r>
              <a:rPr lang="en-GB" dirty="0" err="1"/>
              <a:t>jeres</a:t>
            </a:r>
            <a:r>
              <a:rPr lang="en-GB" dirty="0"/>
              <a:t> </a:t>
            </a:r>
            <a:r>
              <a:rPr lang="en-GB" dirty="0" err="1"/>
              <a:t>drøftelser</a:t>
            </a:r>
            <a:r>
              <a:rPr lang="en-GB" dirty="0"/>
              <a:t> </a:t>
            </a:r>
            <a:r>
              <a:rPr lang="en-GB" dirty="0" err="1"/>
              <a:t>indtil</a:t>
            </a:r>
            <a:r>
              <a:rPr lang="en-GB" dirty="0"/>
              <a:t> </a:t>
            </a:r>
            <a:r>
              <a:rPr lang="en-GB" dirty="0" err="1"/>
              <a:t>videre</a:t>
            </a:r>
            <a:r>
              <a:rPr lang="en-GB" dirty="0"/>
              <a:t> </a:t>
            </a:r>
            <a:r>
              <a:rPr lang="en-GB" dirty="0" err="1"/>
              <a:t>samler</a:t>
            </a:r>
            <a:r>
              <a:rPr lang="en-GB" dirty="0"/>
              <a:t> du op </a:t>
            </a:r>
            <a:r>
              <a:rPr lang="en-GB" dirty="0" err="1"/>
              <a:t>på</a:t>
            </a:r>
            <a:r>
              <a:rPr lang="en-GB" dirty="0"/>
              <a:t>, </a:t>
            </a:r>
            <a:r>
              <a:rPr lang="en-GB" dirty="0" err="1"/>
              <a:t>hvilke</a:t>
            </a:r>
            <a:r>
              <a:rPr lang="en-GB" dirty="0"/>
              <a:t> </a:t>
            </a:r>
            <a:r>
              <a:rPr lang="en-GB" dirty="0" err="1"/>
              <a:t>konkrete</a:t>
            </a:r>
            <a:r>
              <a:rPr lang="en-GB" dirty="0"/>
              <a:t> </a:t>
            </a:r>
            <a:r>
              <a:rPr lang="en-GB" dirty="0" err="1"/>
              <a:t>handlinger</a:t>
            </a:r>
            <a:r>
              <a:rPr lang="en-GB" dirty="0"/>
              <a:t> I </a:t>
            </a:r>
            <a:r>
              <a:rPr lang="en-GB" dirty="0" err="1"/>
              <a:t>skal</a:t>
            </a:r>
            <a:r>
              <a:rPr lang="en-GB" dirty="0"/>
              <a:t> </a:t>
            </a:r>
            <a:r>
              <a:rPr lang="en-GB" dirty="0" err="1"/>
              <a:t>gøre</a:t>
            </a:r>
            <a:r>
              <a:rPr lang="en-GB" dirty="0"/>
              <a:t> for at </a:t>
            </a:r>
            <a:r>
              <a:rPr lang="en-GB" dirty="0" err="1"/>
              <a:t>sætte</a:t>
            </a:r>
            <a:r>
              <a:rPr lang="en-GB" dirty="0"/>
              <a:t> </a:t>
            </a:r>
            <a:r>
              <a:rPr lang="en-GB" dirty="0" err="1"/>
              <a:t>projektet</a:t>
            </a:r>
            <a:r>
              <a:rPr lang="en-GB" dirty="0"/>
              <a:t> </a:t>
            </a:r>
            <a:r>
              <a:rPr lang="en-GB" dirty="0" err="1"/>
              <a:t>igang</a:t>
            </a:r>
            <a:r>
              <a:rPr lang="en-GB" dirty="0"/>
              <a:t>. </a:t>
            </a:r>
          </a:p>
          <a:p>
            <a:endParaRPr lang="en-GB" dirty="0"/>
          </a:p>
          <a:p>
            <a:r>
              <a:rPr lang="en-GB" dirty="0"/>
              <a:t>Du </a:t>
            </a:r>
            <a:r>
              <a:rPr lang="en-GB" dirty="0" err="1"/>
              <a:t>kan</a:t>
            </a:r>
            <a:r>
              <a:rPr lang="en-GB" dirty="0"/>
              <a:t> </a:t>
            </a:r>
            <a:r>
              <a:rPr lang="en-GB" dirty="0" err="1"/>
              <a:t>finde</a:t>
            </a:r>
            <a:r>
              <a:rPr lang="en-GB" dirty="0"/>
              <a:t> et </a:t>
            </a:r>
            <a:r>
              <a:rPr lang="en-GB" dirty="0" err="1"/>
              <a:t>eksempel</a:t>
            </a:r>
            <a:r>
              <a:rPr lang="en-GB" dirty="0"/>
              <a:t> </a:t>
            </a:r>
            <a:r>
              <a:rPr lang="en-GB" dirty="0" err="1"/>
              <a:t>på</a:t>
            </a:r>
            <a:r>
              <a:rPr lang="en-GB" dirty="0"/>
              <a:t> </a:t>
            </a:r>
            <a:r>
              <a:rPr lang="en-GB" dirty="0" err="1"/>
              <a:t>en</a:t>
            </a:r>
            <a:r>
              <a:rPr lang="en-GB" dirty="0"/>
              <a:t> </a:t>
            </a:r>
            <a:r>
              <a:rPr lang="en-GB" dirty="0" err="1"/>
              <a:t>proces</a:t>
            </a:r>
            <a:r>
              <a:rPr lang="en-GB" dirty="0"/>
              <a:t>- </a:t>
            </a:r>
            <a:r>
              <a:rPr lang="en-GB" dirty="0" err="1"/>
              <a:t>og</a:t>
            </a:r>
            <a:r>
              <a:rPr lang="en-GB" dirty="0"/>
              <a:t> </a:t>
            </a:r>
            <a:r>
              <a:rPr lang="en-GB" dirty="0" err="1"/>
              <a:t>implementeringsplan</a:t>
            </a:r>
            <a:r>
              <a:rPr lang="en-GB" dirty="0"/>
              <a:t> </a:t>
            </a:r>
            <a:r>
              <a:rPr lang="en-GB" dirty="0" err="1"/>
              <a:t>i</a:t>
            </a:r>
            <a:r>
              <a:rPr lang="en-GB" dirty="0"/>
              <a:t> </a:t>
            </a:r>
            <a:r>
              <a:rPr lang="en-GB" dirty="0" err="1"/>
              <a:t>temahæftet</a:t>
            </a:r>
            <a:r>
              <a:rPr lang="en-GB" dirty="0"/>
              <a:t> om </a:t>
            </a:r>
            <a:r>
              <a:rPr lang="en-GB" dirty="0" err="1"/>
              <a:t>en</a:t>
            </a:r>
            <a:r>
              <a:rPr lang="en-GB" dirty="0"/>
              <a:t> mere </a:t>
            </a:r>
            <a:r>
              <a:rPr lang="en-GB" dirty="0" err="1"/>
              <a:t>varieret</a:t>
            </a:r>
            <a:r>
              <a:rPr lang="en-GB" dirty="0"/>
              <a:t> </a:t>
            </a:r>
            <a:r>
              <a:rPr lang="en-GB" dirty="0" err="1"/>
              <a:t>skoledag</a:t>
            </a:r>
            <a:r>
              <a:rPr lang="en-GB" dirty="0"/>
              <a:t> </a:t>
            </a:r>
            <a:r>
              <a:rPr lang="en-GB" dirty="0" err="1"/>
              <a:t>på</a:t>
            </a:r>
            <a:r>
              <a:rPr lang="en-GB" dirty="0"/>
              <a:t> </a:t>
            </a:r>
            <a:r>
              <a:rPr lang="en-GB" dirty="0" err="1"/>
              <a:t>emu.dk</a:t>
            </a:r>
            <a:r>
              <a:rPr lang="en-GB" dirty="0"/>
              <a:t>.</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1698438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facilitator</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Formålet</a:t>
            </a:r>
            <a:r>
              <a:rPr lang="en-GB" dirty="0"/>
              <a:t> med </a:t>
            </a:r>
            <a:r>
              <a:rPr lang="en-GB" dirty="0" err="1"/>
              <a:t>afprøvningsfasen</a:t>
            </a:r>
            <a:r>
              <a:rPr lang="en-GB" dirty="0"/>
              <a:t> </a:t>
            </a:r>
            <a:r>
              <a:rPr lang="en-GB" dirty="0" err="1"/>
              <a:t>er</a:t>
            </a:r>
            <a:r>
              <a:rPr lang="en-GB" dirty="0"/>
              <a:t> at </a:t>
            </a:r>
            <a:r>
              <a:rPr lang="en-GB" dirty="0" err="1"/>
              <a:t>omsætte</a:t>
            </a:r>
            <a:r>
              <a:rPr lang="en-GB" dirty="0"/>
              <a:t> </a:t>
            </a:r>
            <a:r>
              <a:rPr lang="en-GB" dirty="0" err="1"/>
              <a:t>viden</a:t>
            </a:r>
            <a:r>
              <a:rPr lang="en-GB" dirty="0"/>
              <a:t> </a:t>
            </a:r>
            <a:r>
              <a:rPr lang="en-GB" dirty="0" err="1"/>
              <a:t>og</a:t>
            </a:r>
            <a:r>
              <a:rPr lang="en-GB" dirty="0"/>
              <a:t> </a:t>
            </a:r>
            <a:r>
              <a:rPr lang="en-GB" dirty="0" err="1"/>
              <a:t>faglige</a:t>
            </a:r>
            <a:r>
              <a:rPr lang="en-GB" dirty="0"/>
              <a:t> </a:t>
            </a:r>
            <a:r>
              <a:rPr lang="en-GB" dirty="0" err="1"/>
              <a:t>intentioner</a:t>
            </a:r>
            <a:r>
              <a:rPr lang="en-GB" dirty="0"/>
              <a:t> </a:t>
            </a:r>
            <a:r>
              <a:rPr lang="en-GB" dirty="0" err="1"/>
              <a:t>i</a:t>
            </a:r>
            <a:r>
              <a:rPr lang="en-GB" dirty="0"/>
              <a:t> </a:t>
            </a:r>
            <a:r>
              <a:rPr lang="en-GB" dirty="0" err="1"/>
              <a:t>videreudvikling</a:t>
            </a:r>
            <a:r>
              <a:rPr lang="en-GB" dirty="0"/>
              <a:t> </a:t>
            </a:r>
            <a:r>
              <a:rPr lang="en-GB" dirty="0" err="1"/>
              <a:t>af</a:t>
            </a:r>
            <a:r>
              <a:rPr lang="en-GB" dirty="0"/>
              <a:t> </a:t>
            </a:r>
            <a:r>
              <a:rPr lang="en-GB" dirty="0" err="1"/>
              <a:t>jeres</a:t>
            </a:r>
            <a:r>
              <a:rPr lang="en-GB" dirty="0"/>
              <a:t> </a:t>
            </a:r>
            <a:r>
              <a:rPr lang="en-GB" dirty="0" err="1"/>
              <a:t>pædagogiske</a:t>
            </a:r>
            <a:r>
              <a:rPr lang="en-GB" dirty="0"/>
              <a:t> </a:t>
            </a:r>
            <a:r>
              <a:rPr lang="en-GB" dirty="0" err="1"/>
              <a:t>praksis</a:t>
            </a:r>
            <a:r>
              <a:rPr lang="en-GB" dirty="0"/>
              <a:t>. </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Denne fase foregår over en længere periode, hvor I kan få behov for at mødes løbende. I de følgende slides gives bud på, hvad der er vigtigt i afprøvningsfasen/aktionslæring og eksempler på redskaber, som I kan anvende. </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Proces</a:t>
            </a:r>
            <a:r>
              <a:rPr lang="en-GB" b="1" dirty="0"/>
              <a:t>: </a:t>
            </a:r>
          </a:p>
          <a:p>
            <a:pPr marL="171450" indent="-171450">
              <a:buFont typeface="Arial" panose="020B0604020202020204" pitchFamily="34" charset="0"/>
              <a:buChar char="•"/>
            </a:pPr>
            <a:r>
              <a:rPr lang="da-DK" dirty="0"/>
              <a:t>Det kan være en god ide, at udvikling og afprøvning af indsatsen foregår parallelt i </a:t>
            </a:r>
            <a:r>
              <a:rPr lang="da-DK" b="1" dirty="0"/>
              <a:t>’loops’</a:t>
            </a:r>
            <a:r>
              <a:rPr lang="da-DK" dirty="0"/>
              <a:t>. </a:t>
            </a:r>
          </a:p>
          <a:p>
            <a:pPr marL="171450" indent="-171450">
              <a:buFont typeface="Arial" panose="020B0604020202020204" pitchFamily="34" charset="0"/>
              <a:buChar char="•"/>
            </a:pPr>
            <a:r>
              <a:rPr lang="da-DK" dirty="0"/>
              <a:t>I kan med inspiration fra </a:t>
            </a:r>
            <a:r>
              <a:rPr lang="da-DK" b="1" dirty="0"/>
              <a:t>aktionslæring</a:t>
            </a:r>
            <a:r>
              <a:rPr lang="da-DK" dirty="0"/>
              <a:t> som metode planlægge konkrete prøvehandlinger/afgrænsede indsatser, som I løbende gennemfører, evaluerer og justerer i takt med, at I gør jer erfaringer og producerer ny viden. </a:t>
            </a:r>
          </a:p>
          <a:p>
            <a:pPr marL="171450" indent="-171450">
              <a:buFont typeface="Arial" panose="020B0604020202020204" pitchFamily="34" charset="0"/>
              <a:buChar char="•"/>
            </a:pPr>
            <a:r>
              <a:rPr lang="en-GB" dirty="0"/>
              <a:t>I </a:t>
            </a:r>
            <a:r>
              <a:rPr lang="en-GB" dirty="0" err="1"/>
              <a:t>afprøvningsfasen</a:t>
            </a:r>
            <a:r>
              <a:rPr lang="en-GB" dirty="0"/>
              <a:t> </a:t>
            </a:r>
            <a:r>
              <a:rPr lang="en-GB" dirty="0" err="1"/>
              <a:t>arbejder</a:t>
            </a:r>
            <a:r>
              <a:rPr lang="en-GB" dirty="0"/>
              <a:t> I </a:t>
            </a:r>
            <a:r>
              <a:rPr lang="en-GB" dirty="0" err="1"/>
              <a:t>således</a:t>
            </a:r>
            <a:r>
              <a:rPr lang="en-GB" dirty="0"/>
              <a:t> med at </a:t>
            </a:r>
            <a:r>
              <a:rPr lang="en-GB" dirty="0" err="1"/>
              <a:t>videreudvikle</a:t>
            </a:r>
            <a:r>
              <a:rPr lang="en-GB" dirty="0"/>
              <a:t> </a:t>
            </a:r>
            <a:r>
              <a:rPr lang="en-GB" dirty="0" err="1"/>
              <a:t>og</a:t>
            </a:r>
            <a:r>
              <a:rPr lang="en-GB" dirty="0"/>
              <a:t> ‘</a:t>
            </a:r>
            <a:r>
              <a:rPr lang="en-GB" dirty="0" err="1"/>
              <a:t>modne</a:t>
            </a:r>
            <a:r>
              <a:rPr lang="en-GB" dirty="0"/>
              <a:t>’ </a:t>
            </a:r>
            <a:r>
              <a:rPr lang="en-GB" dirty="0" err="1"/>
              <a:t>jeres</a:t>
            </a:r>
            <a:r>
              <a:rPr lang="en-GB" dirty="0"/>
              <a:t> </a:t>
            </a:r>
            <a:r>
              <a:rPr lang="en-GB" dirty="0" err="1"/>
              <a:t>indsats</a:t>
            </a:r>
            <a:r>
              <a:rPr lang="en-GB" dirty="0"/>
              <a:t>. </a:t>
            </a:r>
          </a:p>
          <a:p>
            <a:pPr marL="171450" indent="-171450">
              <a:buFont typeface="Arial" panose="020B0604020202020204" pitchFamily="34" charset="0"/>
              <a:buChar char="•"/>
            </a:pPr>
            <a:r>
              <a:rPr lang="da-DK" dirty="0"/>
              <a:t>Denne proces kan med fordel understøttes af </a:t>
            </a:r>
            <a:r>
              <a:rPr lang="da-DK" b="1" dirty="0"/>
              <a:t>fælles refleksion </a:t>
            </a:r>
            <a:r>
              <a:rPr lang="da-DK" dirty="0"/>
              <a:t>og </a:t>
            </a:r>
            <a:r>
              <a:rPr lang="da-DK" b="1" dirty="0"/>
              <a:t>faglig sparring </a:t>
            </a:r>
            <a:r>
              <a:rPr lang="da-DK" dirty="0"/>
              <a:t>på møder med ledelse, fagprofessionelle og ressourcepersoner/kommunale konsulenter.</a:t>
            </a:r>
            <a:endParaRPr lang="en-GB" dirty="0"/>
          </a:p>
          <a:p>
            <a:pPr marL="171450" indent="-171450">
              <a:buFont typeface="Arial" panose="020B0604020202020204" pitchFamily="34" charset="0"/>
              <a:buChar char="•"/>
            </a:pPr>
            <a:endParaRPr lang="da-DK" dirty="0"/>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131015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buFont typeface="Arial" charset="0"/>
              <a:buNone/>
            </a:pPr>
            <a:r>
              <a:rPr lang="da-DK" sz="1200" b="1" dirty="0"/>
              <a:t>Noter til indhold</a:t>
            </a:r>
          </a:p>
          <a:p>
            <a:pPr>
              <a:buFont typeface="Arial" charset="0"/>
              <a:buNone/>
            </a:pPr>
            <a:endParaRPr lang="da-DK" sz="1200" dirty="0"/>
          </a:p>
          <a:p>
            <a:pPr>
              <a:buFont typeface="Arial" charset="0"/>
              <a:buNone/>
            </a:pPr>
            <a:r>
              <a:rPr lang="da-DK" sz="1200" dirty="0"/>
              <a:t>Aktionslæring sker i en vekselvirkning mellem </a:t>
            </a:r>
            <a:r>
              <a:rPr lang="da-DK" sz="1200" b="1" i="0" dirty="0"/>
              <a:t>handlingsrum og refleksionsrum </a:t>
            </a:r>
            <a:r>
              <a:rPr lang="da-DK" sz="1200" i="0" dirty="0"/>
              <a:t>som </a:t>
            </a:r>
            <a:r>
              <a:rPr lang="da-DK" sz="1200" dirty="0"/>
              <a:t>drivkraft i udvikling af praksis og ny viden. Der er tale om en cyklisk proces i fem faser;</a:t>
            </a: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1) </a:t>
            </a:r>
            <a:r>
              <a:rPr lang="en-GB" sz="1200" dirty="0" err="1">
                <a:solidFill>
                  <a:schemeClr val="tx1"/>
                </a:solidFill>
              </a:rPr>
              <a:t>Formulering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en</a:t>
            </a:r>
            <a:r>
              <a:rPr lang="en-GB" sz="1200" dirty="0">
                <a:solidFill>
                  <a:schemeClr val="tx1"/>
                </a:solidFill>
              </a:rPr>
              <a:t> </a:t>
            </a:r>
            <a:r>
              <a:rPr lang="en-GB" sz="1200" dirty="0" err="1">
                <a:solidFill>
                  <a:schemeClr val="tx1"/>
                </a:solidFill>
              </a:rPr>
              <a:t>problemstilling</a:t>
            </a:r>
            <a:r>
              <a:rPr lang="en-GB" sz="1200" dirty="0">
                <a:solidFill>
                  <a:schemeClr val="tx1"/>
                </a:solidFill>
              </a:rPr>
              <a:t>/</a:t>
            </a:r>
            <a:r>
              <a:rPr lang="en-GB" sz="1200" dirty="0" err="1">
                <a:solidFill>
                  <a:schemeClr val="tx1"/>
                </a:solidFill>
              </a:rPr>
              <a:t>undren</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sz="1200" dirty="0"/>
              <a:t>2) </a:t>
            </a:r>
            <a:r>
              <a:rPr lang="en-GB" sz="1200" dirty="0" err="1">
                <a:solidFill>
                  <a:schemeClr val="tx1"/>
                </a:solidFill>
              </a:rPr>
              <a:t>Valg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endParaRPr lang="da-DK" sz="1200" dirty="0">
              <a:solidFill>
                <a:schemeClr val="tx1"/>
              </a:solidFill>
            </a:endParaRPr>
          </a:p>
          <a:p>
            <a:pPr lvl="0" rtl="0"/>
            <a:r>
              <a:rPr lang="da-DK" sz="1200" dirty="0"/>
              <a:t>3) </a:t>
            </a:r>
            <a:r>
              <a:rPr lang="en-GB" sz="1200" dirty="0" err="1">
                <a:solidFill>
                  <a:schemeClr val="tx1"/>
                </a:solidFill>
              </a:rPr>
              <a:t>Gennemførelse</a:t>
            </a:r>
            <a:r>
              <a:rPr lang="en-GB" sz="1200" dirty="0">
                <a:solidFill>
                  <a:schemeClr val="tx1"/>
                </a:solidFill>
              </a:rPr>
              <a:t> </a:t>
            </a:r>
            <a:r>
              <a:rPr lang="en-GB" sz="1200" dirty="0" err="1">
                <a:solidFill>
                  <a:schemeClr val="tx1"/>
                </a:solidFill>
              </a:rPr>
              <a:t>og</a:t>
            </a:r>
            <a:r>
              <a:rPr lang="en-GB" sz="1200" dirty="0">
                <a:solidFill>
                  <a:schemeClr val="tx1"/>
                </a:solidFill>
              </a:rPr>
              <a:t> observation </a:t>
            </a:r>
            <a:r>
              <a:rPr lang="en-GB" sz="1200" dirty="0" err="1">
                <a:solidFill>
                  <a:schemeClr val="tx1"/>
                </a:solidFill>
              </a:rPr>
              <a:t>af</a:t>
            </a:r>
            <a:r>
              <a:rPr lang="en-GB" sz="1200" dirty="0">
                <a:solidFill>
                  <a:schemeClr val="tx1"/>
                </a:solidFill>
              </a:rPr>
              <a:t> </a:t>
            </a:r>
            <a:r>
              <a:rPr lang="en-GB" sz="1200" dirty="0" err="1">
                <a:solidFill>
                  <a:schemeClr val="tx1"/>
                </a:solidFill>
              </a:rPr>
              <a:t>prøvehandlinger</a:t>
            </a:r>
            <a:endParaRPr lang="en-GB"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dirty="0">
                <a:solidFill>
                  <a:schemeClr val="tx1"/>
                </a:solidFill>
              </a:rPr>
              <a:t>4) </a:t>
            </a:r>
            <a:r>
              <a:rPr lang="en-GB" sz="1200" dirty="0" err="1">
                <a:solidFill>
                  <a:schemeClr val="tx1"/>
                </a:solidFill>
              </a:rPr>
              <a:t>Reflekterende</a:t>
            </a:r>
            <a:r>
              <a:rPr lang="en-GB" sz="1200" dirty="0">
                <a:solidFill>
                  <a:schemeClr val="tx1"/>
                </a:solidFill>
              </a:rPr>
              <a:t> </a:t>
            </a:r>
            <a:r>
              <a:rPr lang="en-GB" sz="1200" dirty="0" err="1">
                <a:solidFill>
                  <a:schemeClr val="tx1"/>
                </a:solidFill>
              </a:rPr>
              <a:t>samtale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praksisrunde</a:t>
            </a:r>
            <a:r>
              <a:rPr lang="en-GB" sz="1200" dirty="0">
                <a:solidFill>
                  <a:schemeClr val="tx1"/>
                </a:solidFill>
              </a:rPr>
              <a:t>, </a:t>
            </a:r>
            <a:r>
              <a:rPr lang="en-GB" sz="1200" dirty="0" err="1">
                <a:solidFill>
                  <a:schemeClr val="tx1"/>
                </a:solidFill>
              </a:rPr>
              <a:t>ny</a:t>
            </a:r>
            <a:r>
              <a:rPr lang="en-GB" sz="1200" dirty="0">
                <a:solidFill>
                  <a:schemeClr val="tx1"/>
                </a:solidFill>
              </a:rPr>
              <a:t> </a:t>
            </a:r>
            <a:r>
              <a:rPr lang="en-GB" sz="1200" dirty="0" err="1">
                <a:solidFill>
                  <a:schemeClr val="tx1"/>
                </a:solidFill>
              </a:rPr>
              <a:t>prøvehandling</a:t>
            </a:r>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dirty="0">
                <a:solidFill>
                  <a:schemeClr val="tx1"/>
                </a:solidFill>
              </a:rPr>
              <a:t>5) </a:t>
            </a:r>
            <a:r>
              <a:rPr lang="en-GB" sz="1200" dirty="0" err="1">
                <a:solidFill>
                  <a:schemeClr val="tx1"/>
                </a:solidFill>
              </a:rPr>
              <a:t>Bearbejdning</a:t>
            </a:r>
            <a:r>
              <a:rPr lang="en-GB" sz="1200" dirty="0">
                <a:solidFill>
                  <a:schemeClr val="tx1"/>
                </a:solidFill>
              </a:rPr>
              <a:t> </a:t>
            </a:r>
            <a:r>
              <a:rPr lang="en-GB" sz="1200" dirty="0" err="1">
                <a:solidFill>
                  <a:schemeClr val="tx1"/>
                </a:solidFill>
              </a:rPr>
              <a:t>af</a:t>
            </a:r>
            <a:r>
              <a:rPr lang="en-GB" sz="1200" dirty="0">
                <a:solidFill>
                  <a:schemeClr val="tx1"/>
                </a:solidFill>
              </a:rPr>
              <a:t> </a:t>
            </a:r>
            <a:r>
              <a:rPr lang="en-GB" sz="1200" dirty="0" err="1">
                <a:solidFill>
                  <a:schemeClr val="tx1"/>
                </a:solidFill>
              </a:rPr>
              <a:t>erfaringer</a:t>
            </a:r>
            <a:r>
              <a:rPr lang="en-GB" sz="1200" dirty="0">
                <a:solidFill>
                  <a:schemeClr val="tx1"/>
                </a:solidFill>
              </a:rPr>
              <a:t>.</a:t>
            </a:r>
            <a:endParaRPr lang="da-DK" sz="1200" dirty="0">
              <a:solidFill>
                <a:schemeClr val="tx1"/>
              </a:solidFill>
            </a:endParaRPr>
          </a:p>
          <a:p>
            <a:pPr lvl="0" rtl="0"/>
            <a:endParaRPr lang="da-DK" sz="1200" dirty="0">
              <a:solidFill>
                <a:schemeClr val="tx1"/>
              </a:solidFill>
            </a:endParaRPr>
          </a:p>
          <a:p>
            <a:pPr marL="0" marR="0" lvl="0" indent="0" algn="l" defTabSz="457189" rtl="0" eaLnBrk="0" fontAlgn="base" latinLnBrk="0" hangingPunct="0">
              <a:lnSpc>
                <a:spcPct val="100000"/>
              </a:lnSpc>
              <a:spcBef>
                <a:spcPct val="30000"/>
              </a:spcBef>
              <a:spcAft>
                <a:spcPct val="0"/>
              </a:spcAft>
              <a:buClrTx/>
              <a:buSzTx/>
              <a:buFont typeface="Arial" charset="0"/>
              <a:buNone/>
              <a:tabLst/>
              <a:defRPr/>
            </a:pPr>
            <a:r>
              <a:rPr lang="da-DK" dirty="0"/>
              <a:t>Tænkningen i aktionslæring handler om at reflektere over de forandringer, man ønsker at skabe i praksis, hvordan man kan arbejde med helt konkrete tiltag/prøvehandlinger for at forandre praksis og hvordan man undersøger/reflekterer over, hvorvidt de igangsatte tiltag/prøvehandlinger ser ud til at virke, hvordan de virker/ikke virker og hvad det betyder for praksis. På den måde er afprøvning af en indsats gennem aktionslæring samtidig en fortløbende læringsproces, hvor I videreudvikler og kvalificerer den indsats, som skal forandre praksis. </a:t>
            </a:r>
          </a:p>
          <a:p>
            <a:pPr>
              <a:buFont typeface="Arial" charset="0"/>
              <a:buNone/>
            </a:pPr>
            <a:endParaRPr lang="da-DK" sz="1200" dirty="0"/>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167668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err="1"/>
              <a:t>Dette</a:t>
            </a:r>
            <a:r>
              <a:rPr lang="en-GB" dirty="0"/>
              <a:t> ark </a:t>
            </a:r>
            <a:r>
              <a:rPr lang="en-GB" dirty="0" err="1"/>
              <a:t>kan</a:t>
            </a:r>
            <a:r>
              <a:rPr lang="en-GB" dirty="0"/>
              <a:t> I </a:t>
            </a:r>
            <a:r>
              <a:rPr lang="en-GB" dirty="0" err="1"/>
              <a:t>anvende</a:t>
            </a:r>
            <a:r>
              <a:rPr lang="en-GB" dirty="0"/>
              <a:t> </a:t>
            </a:r>
            <a:r>
              <a:rPr lang="en-GB" dirty="0" err="1"/>
              <a:t>i</a:t>
            </a:r>
            <a:r>
              <a:rPr lang="en-GB" dirty="0"/>
              <a:t> </a:t>
            </a:r>
            <a:r>
              <a:rPr lang="en-GB" dirty="0" err="1"/>
              <a:t>forberedelsen</a:t>
            </a:r>
            <a:r>
              <a:rPr lang="en-GB" dirty="0"/>
              <a:t> </a:t>
            </a:r>
            <a:r>
              <a:rPr lang="en-GB" dirty="0" err="1"/>
              <a:t>af</a:t>
            </a:r>
            <a:r>
              <a:rPr lang="en-GB" dirty="0"/>
              <a:t> et </a:t>
            </a:r>
            <a:r>
              <a:rPr lang="en-GB" dirty="0" err="1"/>
              <a:t>aktionslæringsforløb</a:t>
            </a:r>
            <a:r>
              <a:rPr lang="en-GB" dirty="0"/>
              <a:t>. I </a:t>
            </a:r>
            <a:r>
              <a:rPr lang="en-GB" dirty="0" err="1"/>
              <a:t>kan</a:t>
            </a:r>
            <a:r>
              <a:rPr lang="en-GB" dirty="0"/>
              <a:t> med </a:t>
            </a:r>
            <a:r>
              <a:rPr lang="en-GB" dirty="0" err="1"/>
              <a:t>fordel</a:t>
            </a:r>
            <a:r>
              <a:rPr lang="en-GB" dirty="0"/>
              <a:t> </a:t>
            </a:r>
            <a:r>
              <a:rPr lang="en-GB" dirty="0" err="1"/>
              <a:t>udfylde</a:t>
            </a:r>
            <a:r>
              <a:rPr lang="en-GB" dirty="0"/>
              <a:t> </a:t>
            </a:r>
            <a:r>
              <a:rPr lang="en-GB" dirty="0" err="1"/>
              <a:t>det</a:t>
            </a:r>
            <a:r>
              <a:rPr lang="en-GB" dirty="0"/>
              <a:t> </a:t>
            </a:r>
            <a:r>
              <a:rPr lang="en-GB" dirty="0" err="1"/>
              <a:t>i</a:t>
            </a:r>
            <a:r>
              <a:rPr lang="en-GB" dirty="0"/>
              <a:t> </a:t>
            </a:r>
            <a:r>
              <a:rPr lang="en-GB" dirty="0" err="1"/>
              <a:t>fællesskab</a:t>
            </a:r>
            <a:r>
              <a:rPr lang="en-GB" dirty="0"/>
              <a:t> </a:t>
            </a:r>
            <a:r>
              <a:rPr lang="en-GB" dirty="0" err="1"/>
              <a:t>i</a:t>
            </a:r>
            <a:r>
              <a:rPr lang="en-GB" dirty="0"/>
              <a:t> </a:t>
            </a:r>
            <a:r>
              <a:rPr lang="en-GB" dirty="0" err="1"/>
              <a:t>en</a:t>
            </a:r>
            <a:r>
              <a:rPr lang="en-GB" dirty="0"/>
              <a:t> </a:t>
            </a:r>
            <a:r>
              <a:rPr lang="en-GB" dirty="0" err="1"/>
              <a:t>mindre</a:t>
            </a:r>
            <a:r>
              <a:rPr lang="en-GB" dirty="0"/>
              <a:t> </a:t>
            </a:r>
            <a:r>
              <a:rPr lang="en-GB" dirty="0" err="1"/>
              <a:t>personalegruppe</a:t>
            </a:r>
            <a:r>
              <a:rPr lang="en-GB" dirty="0"/>
              <a:t> </a:t>
            </a:r>
            <a:r>
              <a:rPr lang="en-GB" dirty="0" err="1"/>
              <a:t>fx</a:t>
            </a:r>
            <a:r>
              <a:rPr lang="en-GB" dirty="0"/>
              <a:t> et </a:t>
            </a:r>
            <a:r>
              <a:rPr lang="en-GB" dirty="0" err="1"/>
              <a:t>klasse</a:t>
            </a:r>
            <a:r>
              <a:rPr lang="en-GB" dirty="0"/>
              <a:t>- </a:t>
            </a:r>
            <a:r>
              <a:rPr lang="en-GB" dirty="0" err="1"/>
              <a:t>eller</a:t>
            </a:r>
            <a:r>
              <a:rPr lang="en-GB" dirty="0"/>
              <a:t> </a:t>
            </a:r>
            <a:r>
              <a:rPr lang="en-GB" dirty="0" err="1"/>
              <a:t>årgangsteam</a:t>
            </a:r>
            <a:r>
              <a:rPr lang="en-GB" dirty="0"/>
              <a:t>. </a:t>
            </a:r>
            <a:r>
              <a:rPr lang="en-GB" dirty="0" err="1"/>
              <a:t>Fælles</a:t>
            </a:r>
            <a:r>
              <a:rPr lang="en-GB" dirty="0"/>
              <a:t> </a:t>
            </a:r>
            <a:r>
              <a:rPr lang="en-GB" dirty="0" err="1"/>
              <a:t>refleksion</a:t>
            </a:r>
            <a:r>
              <a:rPr lang="en-GB" dirty="0"/>
              <a:t> over </a:t>
            </a:r>
            <a:r>
              <a:rPr lang="en-GB" dirty="0" err="1"/>
              <a:t>problemstilling</a:t>
            </a:r>
            <a:r>
              <a:rPr lang="en-GB" dirty="0"/>
              <a:t>, </a:t>
            </a:r>
            <a:r>
              <a:rPr lang="en-GB" dirty="0" err="1"/>
              <a:t>prøvehandling</a:t>
            </a:r>
            <a:r>
              <a:rPr lang="en-GB" dirty="0"/>
              <a:t>, </a:t>
            </a:r>
            <a:r>
              <a:rPr lang="en-GB" dirty="0" err="1"/>
              <a:t>hypotese</a:t>
            </a:r>
            <a:r>
              <a:rPr lang="en-GB" dirty="0"/>
              <a:t> om, </a:t>
            </a:r>
            <a:r>
              <a:rPr lang="en-GB" dirty="0" err="1"/>
              <a:t>hvad</a:t>
            </a:r>
            <a:r>
              <a:rPr lang="en-GB" dirty="0"/>
              <a:t> I </a:t>
            </a:r>
            <a:r>
              <a:rPr lang="en-GB" dirty="0" err="1"/>
              <a:t>forventer</a:t>
            </a:r>
            <a:r>
              <a:rPr lang="en-GB" dirty="0"/>
              <a:t> </a:t>
            </a:r>
            <a:r>
              <a:rPr lang="en-GB" dirty="0" err="1"/>
              <a:t>vil</a:t>
            </a:r>
            <a:r>
              <a:rPr lang="en-GB" dirty="0"/>
              <a:t> </a:t>
            </a:r>
            <a:r>
              <a:rPr lang="en-GB" dirty="0" err="1"/>
              <a:t>ske</a:t>
            </a:r>
            <a:r>
              <a:rPr lang="en-GB" dirty="0"/>
              <a:t> </a:t>
            </a:r>
            <a:r>
              <a:rPr lang="en-GB" dirty="0" err="1"/>
              <a:t>i</a:t>
            </a:r>
            <a:r>
              <a:rPr lang="en-GB" dirty="0"/>
              <a:t> </a:t>
            </a:r>
            <a:r>
              <a:rPr lang="en-GB" dirty="0" err="1"/>
              <a:t>praksis</a:t>
            </a:r>
            <a:r>
              <a:rPr lang="en-GB" dirty="0"/>
              <a:t>, </a:t>
            </a:r>
            <a:r>
              <a:rPr lang="en-GB" dirty="0" err="1"/>
              <a:t>tegn</a:t>
            </a:r>
            <a:r>
              <a:rPr lang="en-GB" dirty="0"/>
              <a:t> </a:t>
            </a:r>
            <a:r>
              <a:rPr lang="en-GB" dirty="0" err="1"/>
              <a:t>på</a:t>
            </a:r>
            <a:r>
              <a:rPr lang="en-GB" dirty="0"/>
              <a:t> </a:t>
            </a:r>
            <a:r>
              <a:rPr lang="en-GB" dirty="0" err="1"/>
              <a:t>forandring</a:t>
            </a:r>
            <a:r>
              <a:rPr lang="en-GB" dirty="0"/>
              <a:t>, </a:t>
            </a:r>
            <a:r>
              <a:rPr lang="en-GB" dirty="0" err="1"/>
              <a:t>samt</a:t>
            </a:r>
            <a:r>
              <a:rPr lang="en-GB" dirty="0"/>
              <a:t> </a:t>
            </a:r>
            <a:r>
              <a:rPr lang="en-GB" dirty="0" err="1"/>
              <a:t>hvilke</a:t>
            </a:r>
            <a:r>
              <a:rPr lang="en-GB" dirty="0"/>
              <a:t> data der </a:t>
            </a:r>
            <a:r>
              <a:rPr lang="en-GB" dirty="0" err="1"/>
              <a:t>kan</a:t>
            </a:r>
            <a:r>
              <a:rPr lang="en-GB" dirty="0"/>
              <a:t> </a:t>
            </a:r>
            <a:r>
              <a:rPr lang="en-GB" dirty="0" err="1"/>
              <a:t>understøtte</a:t>
            </a:r>
            <a:r>
              <a:rPr lang="en-GB" dirty="0"/>
              <a:t> </a:t>
            </a:r>
            <a:r>
              <a:rPr lang="en-GB" dirty="0" err="1"/>
              <a:t>og</a:t>
            </a:r>
            <a:r>
              <a:rPr lang="en-GB" dirty="0"/>
              <a:t> </a:t>
            </a:r>
            <a:r>
              <a:rPr lang="en-GB" dirty="0" err="1"/>
              <a:t>informere</a:t>
            </a:r>
            <a:r>
              <a:rPr lang="en-GB" dirty="0"/>
              <a:t> den </a:t>
            </a:r>
            <a:r>
              <a:rPr lang="en-GB" dirty="0" err="1"/>
              <a:t>videre</a:t>
            </a:r>
            <a:r>
              <a:rPr lang="en-GB" dirty="0"/>
              <a:t> </a:t>
            </a:r>
            <a:r>
              <a:rPr lang="en-GB" dirty="0" err="1"/>
              <a:t>erfaringsdannelse</a:t>
            </a:r>
            <a:r>
              <a:rPr lang="en-GB" dirty="0"/>
              <a:t>, </a:t>
            </a:r>
            <a:r>
              <a:rPr lang="en-GB" dirty="0" err="1"/>
              <a:t>er</a:t>
            </a:r>
            <a:r>
              <a:rPr lang="en-GB" dirty="0"/>
              <a:t> </a:t>
            </a:r>
            <a:r>
              <a:rPr lang="en-GB" dirty="0" err="1"/>
              <a:t>centrale</a:t>
            </a:r>
            <a:r>
              <a:rPr lang="en-GB" dirty="0"/>
              <a:t> </a:t>
            </a:r>
            <a:r>
              <a:rPr lang="en-GB" dirty="0" err="1"/>
              <a:t>elementer</a:t>
            </a:r>
            <a:r>
              <a:rPr lang="en-GB" dirty="0"/>
              <a:t> </a:t>
            </a:r>
            <a:r>
              <a:rPr lang="en-GB" dirty="0" err="1"/>
              <a:t>i</a:t>
            </a:r>
            <a:r>
              <a:rPr lang="en-GB" dirty="0"/>
              <a:t> </a:t>
            </a:r>
            <a:r>
              <a:rPr lang="en-GB" dirty="0" err="1"/>
              <a:t>udviklingsprocessen</a:t>
            </a:r>
            <a:r>
              <a:rPr lang="en-GB" dirty="0"/>
              <a:t>. </a:t>
            </a:r>
          </a:p>
          <a:p>
            <a:endParaRPr lang="en-GB" dirty="0"/>
          </a:p>
          <a:p>
            <a:r>
              <a:rPr lang="en-GB" dirty="0" err="1"/>
              <a:t>Skemaet</a:t>
            </a:r>
            <a:r>
              <a:rPr lang="en-GB" dirty="0"/>
              <a:t> </a:t>
            </a:r>
            <a:r>
              <a:rPr lang="en-GB" dirty="0" err="1"/>
              <a:t>udfyldes</a:t>
            </a:r>
            <a:r>
              <a:rPr lang="en-GB" dirty="0"/>
              <a:t> </a:t>
            </a:r>
            <a:r>
              <a:rPr lang="en-GB" dirty="0" err="1"/>
              <a:t>forud</a:t>
            </a:r>
            <a:r>
              <a:rPr lang="en-GB" dirty="0"/>
              <a:t> for </a:t>
            </a:r>
            <a:r>
              <a:rPr lang="en-GB" dirty="0" err="1"/>
              <a:t>gennemførelse</a:t>
            </a:r>
            <a:r>
              <a:rPr lang="en-GB" dirty="0"/>
              <a:t> </a:t>
            </a:r>
            <a:r>
              <a:rPr lang="en-GB" dirty="0" err="1"/>
              <a:t>af</a:t>
            </a:r>
            <a:r>
              <a:rPr lang="en-GB" dirty="0"/>
              <a:t> </a:t>
            </a:r>
            <a:r>
              <a:rPr lang="en-GB" dirty="0" err="1"/>
              <a:t>en</a:t>
            </a:r>
            <a:r>
              <a:rPr lang="en-GB" dirty="0"/>
              <a:t> </a:t>
            </a:r>
            <a:r>
              <a:rPr lang="en-GB" dirty="0" err="1"/>
              <a:t>prøvehandling</a:t>
            </a:r>
            <a:r>
              <a:rPr lang="en-GB" dirty="0"/>
              <a:t> </a:t>
            </a:r>
            <a:r>
              <a:rPr lang="en-GB" dirty="0" err="1"/>
              <a:t>og</a:t>
            </a:r>
            <a:r>
              <a:rPr lang="en-GB" dirty="0"/>
              <a:t> </a:t>
            </a:r>
            <a:r>
              <a:rPr lang="en-GB" dirty="0" err="1"/>
              <a:t>anvendes</a:t>
            </a:r>
            <a:r>
              <a:rPr lang="en-GB" dirty="0"/>
              <a:t> </a:t>
            </a:r>
            <a:r>
              <a:rPr lang="en-GB" dirty="0" err="1"/>
              <a:t>som</a:t>
            </a:r>
            <a:r>
              <a:rPr lang="en-GB" dirty="0"/>
              <a:t> </a:t>
            </a:r>
            <a:r>
              <a:rPr lang="en-GB" dirty="0" err="1"/>
              <a:t>ramme</a:t>
            </a:r>
            <a:r>
              <a:rPr lang="en-GB" dirty="0"/>
              <a:t> for den </a:t>
            </a:r>
            <a:r>
              <a:rPr lang="en-GB" dirty="0" err="1"/>
              <a:t>efterfølgende</a:t>
            </a:r>
            <a:r>
              <a:rPr lang="en-GB" dirty="0"/>
              <a:t> </a:t>
            </a:r>
            <a:r>
              <a:rPr lang="en-GB" dirty="0" err="1"/>
              <a:t>reflekterende</a:t>
            </a:r>
            <a:r>
              <a:rPr lang="en-GB" dirty="0"/>
              <a:t> </a:t>
            </a:r>
            <a:r>
              <a:rPr lang="en-GB" dirty="0" err="1"/>
              <a:t>samtale</a:t>
            </a:r>
            <a:r>
              <a:rPr lang="en-GB" dirty="0"/>
              <a:t> om </a:t>
            </a:r>
            <a:r>
              <a:rPr lang="en-GB" dirty="0" err="1"/>
              <a:t>det</a:t>
            </a:r>
            <a:r>
              <a:rPr lang="en-GB" dirty="0"/>
              <a:t> </a:t>
            </a:r>
            <a:r>
              <a:rPr lang="en-GB" dirty="0" err="1"/>
              <a:t>observerede</a:t>
            </a:r>
            <a:r>
              <a:rPr lang="en-GB" dirty="0"/>
              <a:t> </a:t>
            </a:r>
            <a:r>
              <a:rPr lang="en-GB" dirty="0" err="1"/>
              <a:t>og</a:t>
            </a:r>
            <a:r>
              <a:rPr lang="en-GB" dirty="0"/>
              <a:t> </a:t>
            </a:r>
            <a:r>
              <a:rPr lang="en-GB" dirty="0" err="1"/>
              <a:t>erfarede</a:t>
            </a:r>
            <a:r>
              <a:rPr lang="en-GB" dirty="0"/>
              <a:t> </a:t>
            </a:r>
            <a:r>
              <a:rPr lang="en-GB" dirty="0" err="1"/>
              <a:t>i</a:t>
            </a:r>
            <a:r>
              <a:rPr lang="en-GB" dirty="0"/>
              <a:t> </a:t>
            </a:r>
            <a:r>
              <a:rPr lang="en-GB" dirty="0" err="1"/>
              <a:t>praksis</a:t>
            </a:r>
            <a:r>
              <a:rPr lang="en-GB" dirty="0"/>
              <a:t>. </a:t>
            </a:r>
            <a:r>
              <a:rPr lang="en-GB" dirty="0" err="1"/>
              <a:t>Når</a:t>
            </a:r>
            <a:r>
              <a:rPr lang="en-GB" dirty="0"/>
              <a:t> der </a:t>
            </a:r>
            <a:r>
              <a:rPr lang="en-GB" dirty="0" err="1"/>
              <a:t>skal</a:t>
            </a:r>
            <a:r>
              <a:rPr lang="en-GB" dirty="0"/>
              <a:t> </a:t>
            </a:r>
            <a:r>
              <a:rPr lang="en-GB" dirty="0" err="1"/>
              <a:t>planlægges</a:t>
            </a:r>
            <a:r>
              <a:rPr lang="en-GB" dirty="0"/>
              <a:t> </a:t>
            </a:r>
            <a:r>
              <a:rPr lang="en-GB" dirty="0" err="1"/>
              <a:t>og</a:t>
            </a:r>
            <a:r>
              <a:rPr lang="en-GB" dirty="0"/>
              <a:t> </a:t>
            </a:r>
            <a:r>
              <a:rPr lang="en-GB" dirty="0" err="1"/>
              <a:t>gennemføres</a:t>
            </a:r>
            <a:r>
              <a:rPr lang="en-GB" dirty="0"/>
              <a:t> </a:t>
            </a:r>
            <a:r>
              <a:rPr lang="en-GB" dirty="0" err="1"/>
              <a:t>nye</a:t>
            </a:r>
            <a:r>
              <a:rPr lang="en-GB" dirty="0"/>
              <a:t> </a:t>
            </a:r>
            <a:r>
              <a:rPr lang="en-GB" dirty="0" err="1"/>
              <a:t>prøvehandlinger</a:t>
            </a:r>
            <a:r>
              <a:rPr lang="en-GB" dirty="0"/>
              <a:t> </a:t>
            </a:r>
            <a:r>
              <a:rPr lang="en-GB" dirty="0" err="1"/>
              <a:t>efterfølgende</a:t>
            </a:r>
            <a:r>
              <a:rPr lang="en-GB" dirty="0"/>
              <a:t>, </a:t>
            </a:r>
            <a:r>
              <a:rPr lang="en-GB" dirty="0" err="1"/>
              <a:t>udfyldes</a:t>
            </a:r>
            <a:r>
              <a:rPr lang="en-GB" dirty="0"/>
              <a:t> </a:t>
            </a:r>
            <a:r>
              <a:rPr lang="en-GB" dirty="0" err="1"/>
              <a:t>skemaet</a:t>
            </a:r>
            <a:r>
              <a:rPr lang="en-GB" dirty="0"/>
              <a:t> </a:t>
            </a:r>
            <a:r>
              <a:rPr lang="en-GB" dirty="0" err="1"/>
              <a:t>på</a:t>
            </a:r>
            <a:r>
              <a:rPr lang="en-GB" dirty="0"/>
              <a:t> </a:t>
            </a:r>
            <a:r>
              <a:rPr lang="en-GB" dirty="0" err="1"/>
              <a:t>ny</a:t>
            </a:r>
            <a:r>
              <a:rPr lang="en-GB" dirty="0"/>
              <a:t>. </a:t>
            </a:r>
            <a:r>
              <a:rPr lang="en-GB" dirty="0" err="1"/>
              <a:t>Skemaet</a:t>
            </a:r>
            <a:r>
              <a:rPr lang="en-GB" dirty="0"/>
              <a:t> </a:t>
            </a:r>
            <a:r>
              <a:rPr lang="en-GB" dirty="0" err="1"/>
              <a:t>kan</a:t>
            </a:r>
            <a:r>
              <a:rPr lang="en-GB" dirty="0"/>
              <a:t> </a:t>
            </a:r>
            <a:r>
              <a:rPr lang="en-GB" dirty="0" err="1"/>
              <a:t>også</a:t>
            </a:r>
            <a:r>
              <a:rPr lang="en-GB" dirty="0"/>
              <a:t> </a:t>
            </a:r>
            <a:r>
              <a:rPr lang="en-GB" dirty="0" err="1"/>
              <a:t>udfyldes</a:t>
            </a:r>
            <a:r>
              <a:rPr lang="en-GB" dirty="0"/>
              <a:t> </a:t>
            </a:r>
            <a:r>
              <a:rPr lang="en-GB" dirty="0" err="1"/>
              <a:t>som</a:t>
            </a:r>
            <a:r>
              <a:rPr lang="en-GB" dirty="0"/>
              <a:t> </a:t>
            </a:r>
            <a:r>
              <a:rPr lang="en-GB" dirty="0" err="1"/>
              <a:t>en</a:t>
            </a:r>
            <a:r>
              <a:rPr lang="en-GB" dirty="0"/>
              <a:t> </a:t>
            </a:r>
            <a:r>
              <a:rPr lang="en-GB" dirty="0" err="1"/>
              <a:t>bearbejdning</a:t>
            </a:r>
            <a:r>
              <a:rPr lang="en-GB" dirty="0"/>
              <a:t> </a:t>
            </a:r>
            <a:r>
              <a:rPr lang="en-GB" dirty="0" err="1"/>
              <a:t>eller</a:t>
            </a:r>
            <a:r>
              <a:rPr lang="en-GB" dirty="0"/>
              <a:t> </a:t>
            </a:r>
            <a:r>
              <a:rPr lang="en-GB" dirty="0" err="1"/>
              <a:t>videreudvikling</a:t>
            </a:r>
            <a:r>
              <a:rPr lang="en-GB" dirty="0"/>
              <a:t> </a:t>
            </a:r>
            <a:r>
              <a:rPr lang="en-GB" dirty="0" err="1"/>
              <a:t>af</a:t>
            </a:r>
            <a:r>
              <a:rPr lang="en-GB" dirty="0"/>
              <a:t> </a:t>
            </a:r>
            <a:r>
              <a:rPr lang="en-GB" dirty="0" err="1"/>
              <a:t>tidligere</a:t>
            </a:r>
            <a:r>
              <a:rPr lang="en-GB" dirty="0"/>
              <a:t> </a:t>
            </a:r>
            <a:r>
              <a:rPr lang="en-GB" dirty="0" err="1"/>
              <a:t>prøvehandlinger</a:t>
            </a:r>
            <a:r>
              <a:rPr lang="en-GB" dirty="0"/>
              <a:t> </a:t>
            </a:r>
            <a:r>
              <a:rPr lang="en-GB" dirty="0" err="1"/>
              <a:t>baseret</a:t>
            </a:r>
            <a:r>
              <a:rPr lang="en-GB" dirty="0"/>
              <a:t> </a:t>
            </a:r>
            <a:r>
              <a:rPr lang="en-GB" dirty="0" err="1"/>
              <a:t>på</a:t>
            </a:r>
            <a:r>
              <a:rPr lang="en-GB" dirty="0"/>
              <a:t> de </a:t>
            </a:r>
            <a:r>
              <a:rPr lang="en-GB" dirty="0" err="1"/>
              <a:t>erfaringer</a:t>
            </a:r>
            <a:r>
              <a:rPr lang="en-GB" dirty="0"/>
              <a:t>, I </a:t>
            </a:r>
            <a:r>
              <a:rPr lang="en-GB" dirty="0" err="1"/>
              <a:t>gør</a:t>
            </a:r>
            <a:r>
              <a:rPr lang="en-GB" dirty="0"/>
              <a:t> </a:t>
            </a:r>
            <a:r>
              <a:rPr lang="en-GB" dirty="0" err="1"/>
              <a:t>jer.</a:t>
            </a:r>
            <a:r>
              <a:rPr lang="en-GB" dirty="0"/>
              <a:t>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70940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 </a:t>
            </a:r>
          </a:p>
          <a:p>
            <a:endParaRPr lang="en-GB" dirty="0"/>
          </a:p>
          <a:p>
            <a:r>
              <a:rPr lang="en-GB" dirty="0"/>
              <a:t>Denne </a:t>
            </a:r>
            <a:r>
              <a:rPr lang="en-GB" dirty="0" err="1"/>
              <a:t>feedbackmodel</a:t>
            </a:r>
            <a:r>
              <a:rPr lang="en-GB" dirty="0"/>
              <a:t> </a:t>
            </a:r>
            <a:r>
              <a:rPr lang="en-GB" dirty="0" err="1"/>
              <a:t>understøtter</a:t>
            </a:r>
            <a:r>
              <a:rPr lang="en-GB" dirty="0"/>
              <a:t> </a:t>
            </a:r>
            <a:r>
              <a:rPr lang="en-GB" dirty="0" err="1"/>
              <a:t>arbejdet</a:t>
            </a:r>
            <a:r>
              <a:rPr lang="en-GB" dirty="0"/>
              <a:t> med de fem </a:t>
            </a:r>
            <a:r>
              <a:rPr lang="en-GB" dirty="0" err="1"/>
              <a:t>faser</a:t>
            </a:r>
            <a:r>
              <a:rPr lang="en-GB" dirty="0"/>
              <a:t> </a:t>
            </a:r>
            <a:r>
              <a:rPr lang="en-GB" dirty="0" err="1"/>
              <a:t>i</a:t>
            </a:r>
            <a:r>
              <a:rPr lang="en-GB" dirty="0"/>
              <a:t> </a:t>
            </a:r>
            <a:r>
              <a:rPr lang="en-GB" dirty="0" err="1"/>
              <a:t>aktionslæring</a:t>
            </a:r>
            <a:r>
              <a:rPr lang="en-GB" dirty="0"/>
              <a:t>:</a:t>
            </a:r>
          </a:p>
          <a:p>
            <a:pPr marL="171450" indent="-171450">
              <a:buFont typeface="Arial" panose="020B0604020202020204" pitchFamily="34" charset="0"/>
              <a:buChar char="•"/>
            </a:pPr>
            <a:r>
              <a:rPr lang="en-GB" b="1" dirty="0"/>
              <a:t>Den </a:t>
            </a:r>
            <a:r>
              <a:rPr lang="en-GB" b="1" dirty="0" err="1"/>
              <a:t>indledende</a:t>
            </a:r>
            <a:r>
              <a:rPr lang="en-GB" b="1" dirty="0"/>
              <a:t> </a:t>
            </a:r>
            <a:r>
              <a:rPr lang="en-GB" b="1" dirty="0" err="1"/>
              <a:t>samtale</a:t>
            </a:r>
            <a:r>
              <a:rPr lang="en-GB" b="1" dirty="0"/>
              <a:t> </a:t>
            </a:r>
            <a:r>
              <a:rPr lang="en-GB" dirty="0" err="1"/>
              <a:t>omhandler</a:t>
            </a:r>
            <a:r>
              <a:rPr lang="en-GB" dirty="0"/>
              <a:t> </a:t>
            </a:r>
            <a:r>
              <a:rPr lang="en-GB" dirty="0" err="1"/>
              <a:t>fase</a:t>
            </a:r>
            <a:r>
              <a:rPr lang="en-GB" dirty="0"/>
              <a:t> 1 </a:t>
            </a:r>
            <a:r>
              <a:rPr lang="en-GB" dirty="0" err="1"/>
              <a:t>og</a:t>
            </a:r>
            <a:r>
              <a:rPr lang="en-GB" dirty="0"/>
              <a:t> 2, </a:t>
            </a:r>
            <a:r>
              <a:rPr lang="en-GB" dirty="0" err="1"/>
              <a:t>dvs</a:t>
            </a:r>
            <a:r>
              <a:rPr lang="en-GB" dirty="0"/>
              <a:t>. </a:t>
            </a:r>
            <a:r>
              <a:rPr lang="en-GB" dirty="0" err="1"/>
              <a:t>problemstillingen</a:t>
            </a:r>
            <a:r>
              <a:rPr lang="en-GB" dirty="0"/>
              <a:t> </a:t>
            </a:r>
            <a:r>
              <a:rPr lang="en-GB" dirty="0" err="1"/>
              <a:t>i</a:t>
            </a:r>
            <a:r>
              <a:rPr lang="en-GB" dirty="0"/>
              <a:t> </a:t>
            </a:r>
            <a:r>
              <a:rPr lang="en-GB" dirty="0" err="1"/>
              <a:t>praksis</a:t>
            </a:r>
            <a:r>
              <a:rPr lang="en-GB" dirty="0"/>
              <a:t> </a:t>
            </a:r>
            <a:r>
              <a:rPr lang="en-GB" dirty="0" err="1"/>
              <a:t>og</a:t>
            </a:r>
            <a:r>
              <a:rPr lang="en-GB" dirty="0"/>
              <a:t> </a:t>
            </a:r>
            <a:r>
              <a:rPr lang="en-GB" dirty="0" err="1"/>
              <a:t>forslag</a:t>
            </a:r>
            <a:r>
              <a:rPr lang="en-GB" dirty="0"/>
              <a:t> </a:t>
            </a:r>
            <a:r>
              <a:rPr lang="en-GB" dirty="0" err="1"/>
              <a:t>til</a:t>
            </a:r>
            <a:r>
              <a:rPr lang="en-GB" dirty="0"/>
              <a:t> </a:t>
            </a:r>
            <a:r>
              <a:rPr lang="en-GB" dirty="0" err="1"/>
              <a:t>løsninger</a:t>
            </a:r>
            <a:r>
              <a:rPr lang="en-GB" dirty="0"/>
              <a:t> </a:t>
            </a:r>
            <a:r>
              <a:rPr lang="en-GB" dirty="0" err="1"/>
              <a:t>i</a:t>
            </a:r>
            <a:r>
              <a:rPr lang="en-GB" dirty="0"/>
              <a:t> form </a:t>
            </a:r>
            <a:r>
              <a:rPr lang="en-GB" dirty="0" err="1"/>
              <a:t>af</a:t>
            </a:r>
            <a:r>
              <a:rPr lang="en-GB" dirty="0"/>
              <a:t> </a:t>
            </a:r>
            <a:r>
              <a:rPr lang="en-GB" dirty="0" err="1"/>
              <a:t>konkrete</a:t>
            </a:r>
            <a:r>
              <a:rPr lang="en-GB" dirty="0"/>
              <a:t> </a:t>
            </a:r>
            <a:r>
              <a:rPr lang="en-GB" dirty="0" err="1"/>
              <a:t>prøvehandlinger</a:t>
            </a:r>
            <a:r>
              <a:rPr lang="en-GB" dirty="0"/>
              <a:t>, der </a:t>
            </a:r>
            <a:r>
              <a:rPr lang="en-GB" dirty="0" err="1"/>
              <a:t>observeres</a:t>
            </a:r>
            <a:r>
              <a:rPr lang="en-GB" dirty="0"/>
              <a:t>.</a:t>
            </a:r>
          </a:p>
          <a:p>
            <a:pPr marL="171450" indent="-171450">
              <a:buFont typeface="Arial" panose="020B0604020202020204" pitchFamily="34" charset="0"/>
              <a:buChar char="•"/>
            </a:pPr>
            <a:r>
              <a:rPr lang="en-GB" b="1" dirty="0"/>
              <a:t>Observation</a:t>
            </a:r>
            <a:r>
              <a:rPr lang="en-GB" dirty="0"/>
              <a:t> </a:t>
            </a:r>
            <a:r>
              <a:rPr lang="en-GB" dirty="0" err="1"/>
              <a:t>omhandler</a:t>
            </a:r>
            <a:r>
              <a:rPr lang="en-GB" dirty="0"/>
              <a:t> </a:t>
            </a:r>
            <a:r>
              <a:rPr lang="en-GB" dirty="0" err="1"/>
              <a:t>fase</a:t>
            </a:r>
            <a:r>
              <a:rPr lang="en-GB" dirty="0"/>
              <a:t> 3 </a:t>
            </a:r>
            <a:r>
              <a:rPr lang="en-GB" dirty="0" err="1"/>
              <a:t>hvor</a:t>
            </a:r>
            <a:r>
              <a:rPr lang="en-GB" dirty="0"/>
              <a:t> vi </a:t>
            </a:r>
            <a:r>
              <a:rPr lang="en-GB" dirty="0" err="1"/>
              <a:t>gennemfører</a:t>
            </a:r>
            <a:r>
              <a:rPr lang="en-GB" dirty="0"/>
              <a:t> de </a:t>
            </a:r>
            <a:r>
              <a:rPr lang="en-GB" dirty="0" err="1"/>
              <a:t>planlagte</a:t>
            </a:r>
            <a:r>
              <a:rPr lang="en-GB" dirty="0"/>
              <a:t> </a:t>
            </a:r>
            <a:r>
              <a:rPr lang="en-GB" dirty="0" err="1"/>
              <a:t>prøvehandlinger</a:t>
            </a:r>
            <a:r>
              <a:rPr lang="en-GB" dirty="0"/>
              <a:t> </a:t>
            </a:r>
            <a:r>
              <a:rPr lang="en-GB" dirty="0" err="1"/>
              <a:t>og</a:t>
            </a:r>
            <a:r>
              <a:rPr lang="en-GB" dirty="0"/>
              <a:t> </a:t>
            </a:r>
            <a:r>
              <a:rPr lang="en-GB" dirty="0" err="1"/>
              <a:t>obsererer</a:t>
            </a:r>
            <a:r>
              <a:rPr lang="en-GB" dirty="0"/>
              <a:t> </a:t>
            </a:r>
            <a:r>
              <a:rPr lang="en-GB" dirty="0" err="1"/>
              <a:t>det</a:t>
            </a:r>
            <a:r>
              <a:rPr lang="en-GB" dirty="0"/>
              <a:t> </a:t>
            </a:r>
            <a:r>
              <a:rPr lang="en-GB" dirty="0" err="1"/>
              <a:t>aftalte</a:t>
            </a:r>
            <a:r>
              <a:rPr lang="en-GB" dirty="0"/>
              <a:t>. </a:t>
            </a:r>
          </a:p>
          <a:p>
            <a:pPr marL="171450" indent="-171450">
              <a:buFont typeface="Arial" panose="020B0604020202020204" pitchFamily="34" charset="0"/>
              <a:buChar char="•"/>
            </a:pPr>
            <a:r>
              <a:rPr lang="en-GB" b="1" dirty="0"/>
              <a:t>Den </a:t>
            </a:r>
            <a:r>
              <a:rPr lang="en-GB" b="1" dirty="0" err="1"/>
              <a:t>reflekterende</a:t>
            </a:r>
            <a:r>
              <a:rPr lang="en-GB" b="1" dirty="0"/>
              <a:t> </a:t>
            </a:r>
            <a:r>
              <a:rPr lang="en-GB" b="1" dirty="0" err="1"/>
              <a:t>samtale</a:t>
            </a:r>
            <a:r>
              <a:rPr lang="en-GB" b="1" dirty="0"/>
              <a:t> </a:t>
            </a:r>
            <a:r>
              <a:rPr lang="en-GB" dirty="0" err="1"/>
              <a:t>omhandler</a:t>
            </a:r>
            <a:r>
              <a:rPr lang="en-GB" dirty="0"/>
              <a:t> </a:t>
            </a:r>
            <a:r>
              <a:rPr lang="en-GB" dirty="0" err="1"/>
              <a:t>fase</a:t>
            </a:r>
            <a:r>
              <a:rPr lang="en-GB" dirty="0"/>
              <a:t> 4 </a:t>
            </a:r>
            <a:r>
              <a:rPr lang="en-GB" dirty="0" err="1"/>
              <a:t>og</a:t>
            </a:r>
            <a:r>
              <a:rPr lang="en-GB" dirty="0"/>
              <a:t> 5 </a:t>
            </a:r>
            <a:r>
              <a:rPr lang="en-GB" dirty="0" err="1"/>
              <a:t>i</a:t>
            </a:r>
            <a:r>
              <a:rPr lang="en-GB" dirty="0"/>
              <a:t> form </a:t>
            </a:r>
            <a:r>
              <a:rPr lang="en-GB" dirty="0" err="1"/>
              <a:t>af</a:t>
            </a:r>
            <a:r>
              <a:rPr lang="en-GB" dirty="0"/>
              <a:t> </a:t>
            </a:r>
            <a:r>
              <a:rPr lang="en-GB" dirty="0" err="1"/>
              <a:t>refleksion</a:t>
            </a:r>
            <a:r>
              <a:rPr lang="en-GB" dirty="0"/>
              <a:t> over </a:t>
            </a:r>
            <a:r>
              <a:rPr lang="en-GB" dirty="0" err="1"/>
              <a:t>det</a:t>
            </a:r>
            <a:r>
              <a:rPr lang="en-GB" dirty="0"/>
              <a:t> </a:t>
            </a:r>
            <a:r>
              <a:rPr lang="en-GB" dirty="0" err="1"/>
              <a:t>observerede</a:t>
            </a:r>
            <a:r>
              <a:rPr lang="en-GB" dirty="0"/>
              <a:t>, </a:t>
            </a:r>
            <a:r>
              <a:rPr lang="en-GB" dirty="0" err="1"/>
              <a:t>hvordan</a:t>
            </a:r>
            <a:r>
              <a:rPr lang="en-GB" dirty="0"/>
              <a:t> </a:t>
            </a:r>
            <a:r>
              <a:rPr lang="en-GB" dirty="0" err="1"/>
              <a:t>det</a:t>
            </a:r>
            <a:r>
              <a:rPr lang="en-GB" dirty="0"/>
              <a:t> </a:t>
            </a:r>
            <a:r>
              <a:rPr lang="en-GB" dirty="0" err="1"/>
              <a:t>understøtter</a:t>
            </a:r>
            <a:r>
              <a:rPr lang="en-GB" dirty="0"/>
              <a:t> den </a:t>
            </a:r>
            <a:r>
              <a:rPr lang="en-GB" dirty="0" err="1"/>
              <a:t>ønskede</a:t>
            </a:r>
            <a:r>
              <a:rPr lang="en-GB" dirty="0"/>
              <a:t> </a:t>
            </a:r>
            <a:r>
              <a:rPr lang="en-GB" dirty="0" err="1"/>
              <a:t>praksisudvikling</a:t>
            </a:r>
            <a:r>
              <a:rPr lang="en-GB" dirty="0"/>
              <a:t>, </a:t>
            </a:r>
            <a:r>
              <a:rPr lang="en-GB" dirty="0" err="1"/>
              <a:t>og</a:t>
            </a:r>
            <a:r>
              <a:rPr lang="en-GB" dirty="0"/>
              <a:t> </a:t>
            </a:r>
            <a:r>
              <a:rPr lang="en-GB" dirty="0" err="1"/>
              <a:t>hvilke</a:t>
            </a:r>
            <a:r>
              <a:rPr lang="en-GB" dirty="0"/>
              <a:t> </a:t>
            </a:r>
            <a:r>
              <a:rPr lang="en-GB" dirty="0" err="1"/>
              <a:t>erfaringer</a:t>
            </a:r>
            <a:r>
              <a:rPr lang="en-GB" dirty="0"/>
              <a:t> </a:t>
            </a:r>
            <a:r>
              <a:rPr lang="en-GB" dirty="0" err="1"/>
              <a:t>og</a:t>
            </a:r>
            <a:r>
              <a:rPr lang="en-GB" dirty="0"/>
              <a:t> </a:t>
            </a:r>
            <a:r>
              <a:rPr lang="en-GB" dirty="0" err="1"/>
              <a:t>læringer</a:t>
            </a:r>
            <a:r>
              <a:rPr lang="en-GB" dirty="0"/>
              <a:t> </a:t>
            </a:r>
            <a:r>
              <a:rPr lang="en-GB" dirty="0" err="1"/>
              <a:t>dette</a:t>
            </a:r>
            <a:r>
              <a:rPr lang="en-GB" dirty="0"/>
              <a:t> giver </a:t>
            </a:r>
            <a:r>
              <a:rPr lang="en-GB" dirty="0" err="1"/>
              <a:t>anledning</a:t>
            </a:r>
            <a:r>
              <a:rPr lang="en-GB" dirty="0"/>
              <a:t> </a:t>
            </a:r>
            <a:r>
              <a:rPr lang="en-GB" dirty="0" err="1"/>
              <a:t>til</a:t>
            </a:r>
            <a:r>
              <a:rPr lang="en-GB" dirty="0"/>
              <a:t> </a:t>
            </a:r>
            <a:r>
              <a:rPr lang="en-GB" dirty="0" err="1"/>
              <a:t>i</a:t>
            </a:r>
            <a:r>
              <a:rPr lang="en-GB" dirty="0"/>
              <a:t> </a:t>
            </a:r>
            <a:r>
              <a:rPr lang="en-GB" dirty="0" err="1"/>
              <a:t>forhold</a:t>
            </a:r>
            <a:r>
              <a:rPr lang="en-GB" dirty="0"/>
              <a:t> </a:t>
            </a:r>
            <a:r>
              <a:rPr lang="en-GB" dirty="0" err="1"/>
              <a:t>til</a:t>
            </a:r>
            <a:r>
              <a:rPr lang="en-GB" dirty="0"/>
              <a:t> </a:t>
            </a:r>
            <a:r>
              <a:rPr lang="en-GB" dirty="0" err="1"/>
              <a:t>udvikling</a:t>
            </a:r>
            <a:r>
              <a:rPr lang="en-GB" dirty="0"/>
              <a:t> </a:t>
            </a:r>
            <a:r>
              <a:rPr lang="en-GB" dirty="0" err="1"/>
              <a:t>af</a:t>
            </a:r>
            <a:r>
              <a:rPr lang="en-GB" dirty="0"/>
              <a:t> </a:t>
            </a:r>
            <a:r>
              <a:rPr lang="en-GB" dirty="0" err="1"/>
              <a:t>egen</a:t>
            </a:r>
            <a:r>
              <a:rPr lang="en-GB" dirty="0"/>
              <a:t> </a:t>
            </a:r>
            <a:r>
              <a:rPr lang="en-GB" dirty="0" err="1"/>
              <a:t>praksis</a:t>
            </a:r>
            <a:r>
              <a:rPr lang="en-GB" dirty="0"/>
              <a: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 </a:t>
            </a:r>
            <a:r>
              <a:rPr lang="en-GB" dirty="0" err="1"/>
              <a:t>kan</a:t>
            </a:r>
            <a:r>
              <a:rPr lang="en-GB" dirty="0"/>
              <a:t> </a:t>
            </a:r>
            <a:r>
              <a:rPr lang="en-GB" dirty="0" err="1"/>
              <a:t>anvende</a:t>
            </a:r>
            <a:r>
              <a:rPr lang="en-GB" dirty="0"/>
              <a:t> </a:t>
            </a:r>
            <a:r>
              <a:rPr lang="en-GB" dirty="0" err="1"/>
              <a:t>feedbackmodellen</a:t>
            </a:r>
            <a:r>
              <a:rPr lang="en-GB" dirty="0"/>
              <a:t> </a:t>
            </a:r>
            <a:r>
              <a:rPr lang="en-GB" dirty="0" err="1"/>
              <a:t>til</a:t>
            </a:r>
            <a:r>
              <a:rPr lang="en-GB" dirty="0"/>
              <a:t> at </a:t>
            </a:r>
            <a:r>
              <a:rPr lang="en-GB" dirty="0" err="1"/>
              <a:t>rammesætte</a:t>
            </a:r>
            <a:r>
              <a:rPr lang="en-GB" dirty="0"/>
              <a:t> </a:t>
            </a:r>
            <a:r>
              <a:rPr lang="en-GB" dirty="0" err="1"/>
              <a:t>refleksion</a:t>
            </a:r>
            <a:r>
              <a:rPr lang="en-GB" dirty="0"/>
              <a:t> </a:t>
            </a:r>
            <a:r>
              <a:rPr lang="en-GB" dirty="0" err="1"/>
              <a:t>og</a:t>
            </a:r>
            <a:r>
              <a:rPr lang="en-GB" dirty="0"/>
              <a:t> </a:t>
            </a:r>
            <a:r>
              <a:rPr lang="en-GB" dirty="0" err="1"/>
              <a:t>læring</a:t>
            </a:r>
            <a:r>
              <a:rPr lang="en-GB" dirty="0"/>
              <a:t> </a:t>
            </a:r>
            <a:r>
              <a:rPr lang="en-GB" dirty="0" err="1"/>
              <a:t>i</a:t>
            </a:r>
            <a:r>
              <a:rPr lang="en-GB" dirty="0"/>
              <a:t> relation </a:t>
            </a:r>
            <a:r>
              <a:rPr lang="en-GB" dirty="0" err="1"/>
              <a:t>til</a:t>
            </a:r>
            <a:r>
              <a:rPr lang="en-GB" dirty="0"/>
              <a:t> den </a:t>
            </a:r>
            <a:r>
              <a:rPr lang="en-GB" dirty="0" err="1"/>
              <a:t>valgte</a:t>
            </a:r>
            <a:r>
              <a:rPr lang="en-GB" dirty="0"/>
              <a:t> </a:t>
            </a:r>
            <a:r>
              <a:rPr lang="en-GB" dirty="0" err="1"/>
              <a:t>problemstilling</a:t>
            </a:r>
            <a:r>
              <a:rPr lang="en-GB" dirty="0"/>
              <a:t> </a:t>
            </a:r>
            <a:r>
              <a:rPr lang="en-GB" dirty="0" err="1"/>
              <a:t>og</a:t>
            </a:r>
            <a:r>
              <a:rPr lang="en-GB" dirty="0"/>
              <a:t> </a:t>
            </a:r>
            <a:r>
              <a:rPr lang="en-GB" dirty="0" err="1"/>
              <a:t>prøvehandlinger</a:t>
            </a:r>
            <a:r>
              <a:rPr lang="en-GB" dirty="0"/>
              <a:t>.</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22</a:t>
            </a:fld>
            <a:endParaRPr lang="da-DK"/>
          </a:p>
        </p:txBody>
      </p:sp>
    </p:spTree>
    <p:extLst>
      <p:ext uri="{BB962C8B-B14F-4D97-AF65-F5344CB8AC3E}">
        <p14:creationId xmlns:p14="http://schemas.microsoft.com/office/powerpoint/2010/main" val="11321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endParaRPr lang="en-GB" b="1" dirty="0"/>
          </a:p>
          <a:p>
            <a:r>
              <a:rPr lang="en-GB" dirty="0" err="1"/>
              <a:t>Slidepakken</a:t>
            </a:r>
            <a:r>
              <a:rPr lang="en-GB" dirty="0"/>
              <a:t> </a:t>
            </a:r>
            <a:r>
              <a:rPr lang="en-GB" dirty="0" err="1"/>
              <a:t>indeholder</a:t>
            </a:r>
            <a:r>
              <a:rPr lang="en-GB" dirty="0"/>
              <a:t> inspiration </a:t>
            </a:r>
            <a:r>
              <a:rPr lang="en-GB" dirty="0" err="1"/>
              <a:t>til</a:t>
            </a:r>
            <a:r>
              <a:rPr lang="en-GB" dirty="0"/>
              <a:t> </a:t>
            </a:r>
            <a:r>
              <a:rPr lang="en-GB" dirty="0" err="1"/>
              <a:t>videreudvikling</a:t>
            </a:r>
            <a:r>
              <a:rPr lang="en-GB" dirty="0"/>
              <a:t> </a:t>
            </a:r>
            <a:r>
              <a:rPr lang="en-GB" dirty="0" err="1"/>
              <a:t>af</a:t>
            </a:r>
            <a:r>
              <a:rPr lang="en-GB" dirty="0"/>
              <a:t> </a:t>
            </a:r>
            <a:r>
              <a:rPr lang="en-GB" dirty="0" err="1"/>
              <a:t>egen</a:t>
            </a:r>
            <a:r>
              <a:rPr lang="en-GB" dirty="0"/>
              <a:t> </a:t>
            </a:r>
            <a:r>
              <a:rPr lang="en-GB" dirty="0" err="1"/>
              <a:t>praksis</a:t>
            </a:r>
            <a:r>
              <a:rPr lang="en-GB" dirty="0"/>
              <a:t>. </a:t>
            </a:r>
            <a:r>
              <a:rPr lang="en-GB" dirty="0" err="1"/>
              <a:t>Slidepakken</a:t>
            </a:r>
            <a:r>
              <a:rPr lang="en-GB" dirty="0"/>
              <a:t> </a:t>
            </a:r>
            <a:r>
              <a:rPr lang="en-GB" dirty="0" err="1"/>
              <a:t>er</a:t>
            </a:r>
            <a:r>
              <a:rPr lang="en-GB" dirty="0"/>
              <a:t> </a:t>
            </a:r>
            <a:r>
              <a:rPr lang="en-GB" dirty="0" err="1"/>
              <a:t>struktureret</a:t>
            </a:r>
            <a:r>
              <a:rPr lang="en-GB" dirty="0"/>
              <a:t> om fire </a:t>
            </a:r>
            <a:r>
              <a:rPr lang="en-GB" dirty="0" err="1"/>
              <a:t>faser</a:t>
            </a:r>
            <a:r>
              <a:rPr lang="en-GB" dirty="0"/>
              <a:t>, </a:t>
            </a:r>
            <a:r>
              <a:rPr lang="en-GB" dirty="0" err="1"/>
              <a:t>som</a:t>
            </a:r>
            <a:r>
              <a:rPr lang="en-GB" dirty="0"/>
              <a:t> </a:t>
            </a:r>
            <a:r>
              <a:rPr lang="en-GB" dirty="0" err="1"/>
              <a:t>kengetegner</a:t>
            </a:r>
            <a:r>
              <a:rPr lang="en-GB" dirty="0"/>
              <a:t> </a:t>
            </a:r>
            <a:r>
              <a:rPr lang="en-GB" dirty="0" err="1"/>
              <a:t>en</a:t>
            </a:r>
            <a:r>
              <a:rPr lang="en-GB" dirty="0"/>
              <a:t> god </a:t>
            </a:r>
            <a:r>
              <a:rPr lang="en-GB" dirty="0" err="1"/>
              <a:t>udviklingsproces</a:t>
            </a:r>
            <a:r>
              <a:rPr lang="en-GB" dirty="0"/>
              <a:t>. I </a:t>
            </a:r>
            <a:r>
              <a:rPr lang="en-GB" dirty="0" err="1"/>
              <a:t>kan</a:t>
            </a:r>
            <a:r>
              <a:rPr lang="en-GB" dirty="0"/>
              <a:t> </a:t>
            </a:r>
            <a:r>
              <a:rPr lang="en-GB" dirty="0" err="1"/>
              <a:t>følge</a:t>
            </a:r>
            <a:r>
              <a:rPr lang="en-GB" dirty="0"/>
              <a:t> </a:t>
            </a:r>
            <a:r>
              <a:rPr lang="en-GB" dirty="0" err="1"/>
              <a:t>strukturen</a:t>
            </a:r>
            <a:r>
              <a:rPr lang="en-GB" dirty="0"/>
              <a:t> </a:t>
            </a:r>
            <a:r>
              <a:rPr lang="en-GB" dirty="0" err="1"/>
              <a:t>i</a:t>
            </a:r>
            <a:r>
              <a:rPr lang="en-GB" dirty="0"/>
              <a:t> </a:t>
            </a:r>
            <a:r>
              <a:rPr lang="en-GB" dirty="0" err="1"/>
              <a:t>slidepakken</a:t>
            </a:r>
            <a:r>
              <a:rPr lang="en-GB" dirty="0"/>
              <a:t> </a:t>
            </a:r>
            <a:r>
              <a:rPr lang="en-GB" dirty="0" err="1"/>
              <a:t>og</a:t>
            </a:r>
            <a:r>
              <a:rPr lang="en-GB" dirty="0"/>
              <a:t> de fire </a:t>
            </a:r>
            <a:r>
              <a:rPr lang="en-GB" dirty="0" err="1"/>
              <a:t>faser</a:t>
            </a:r>
            <a:r>
              <a:rPr lang="en-GB" dirty="0"/>
              <a:t> </a:t>
            </a:r>
            <a:r>
              <a:rPr lang="en-GB" dirty="0" err="1"/>
              <a:t>i</a:t>
            </a:r>
            <a:r>
              <a:rPr lang="en-GB" dirty="0"/>
              <a:t> </a:t>
            </a:r>
            <a:r>
              <a:rPr lang="en-GB" dirty="0" err="1"/>
              <a:t>processen</a:t>
            </a:r>
            <a:r>
              <a:rPr lang="en-GB" dirty="0"/>
              <a:t>, </a:t>
            </a:r>
            <a:r>
              <a:rPr lang="en-GB" dirty="0" err="1"/>
              <a:t>og</a:t>
            </a:r>
            <a:r>
              <a:rPr lang="en-GB" dirty="0"/>
              <a:t> I </a:t>
            </a:r>
            <a:r>
              <a:rPr lang="en-GB" dirty="0" err="1"/>
              <a:t>kan</a:t>
            </a:r>
            <a:r>
              <a:rPr lang="en-GB" dirty="0"/>
              <a:t> </a:t>
            </a:r>
            <a:r>
              <a:rPr lang="en-GB" dirty="0" err="1"/>
              <a:t>tilpasse</a:t>
            </a:r>
            <a:r>
              <a:rPr lang="en-GB" dirty="0"/>
              <a:t> </a:t>
            </a:r>
            <a:r>
              <a:rPr lang="en-GB" dirty="0" err="1"/>
              <a:t>materialet</a:t>
            </a:r>
            <a:r>
              <a:rPr lang="en-GB" dirty="0"/>
              <a:t> </a:t>
            </a:r>
            <a:r>
              <a:rPr lang="en-GB" dirty="0" err="1"/>
              <a:t>til</a:t>
            </a:r>
            <a:r>
              <a:rPr lang="en-GB" dirty="0"/>
              <a:t> </a:t>
            </a:r>
            <a:r>
              <a:rPr lang="en-GB" dirty="0" err="1"/>
              <a:t>jeres</a:t>
            </a:r>
            <a:r>
              <a:rPr lang="en-GB" dirty="0"/>
              <a:t> </a:t>
            </a:r>
            <a:r>
              <a:rPr lang="en-GB" dirty="0" err="1"/>
              <a:t>kontekst</a:t>
            </a:r>
            <a:r>
              <a:rPr lang="en-GB" dirty="0"/>
              <a:t> </a:t>
            </a:r>
            <a:r>
              <a:rPr lang="en-GB" dirty="0" err="1"/>
              <a:t>ved</a:t>
            </a:r>
            <a:r>
              <a:rPr lang="en-GB" dirty="0"/>
              <a:t> at </a:t>
            </a:r>
            <a:r>
              <a:rPr lang="en-GB" dirty="0" err="1"/>
              <a:t>bruge</a:t>
            </a:r>
            <a:r>
              <a:rPr lang="en-GB" dirty="0"/>
              <a:t> de </a:t>
            </a:r>
            <a:r>
              <a:rPr lang="en-GB" dirty="0" err="1"/>
              <a:t>elementer</a:t>
            </a:r>
            <a:r>
              <a:rPr lang="en-GB" dirty="0"/>
              <a:t> </a:t>
            </a:r>
            <a:r>
              <a:rPr lang="en-GB" dirty="0" err="1"/>
              <a:t>i</a:t>
            </a:r>
            <a:r>
              <a:rPr lang="en-GB" dirty="0"/>
              <a:t> </a:t>
            </a:r>
            <a:r>
              <a:rPr lang="en-GB" dirty="0" err="1"/>
              <a:t>materialet</a:t>
            </a:r>
            <a:r>
              <a:rPr lang="en-GB" dirty="0"/>
              <a:t>, </a:t>
            </a:r>
            <a:r>
              <a:rPr lang="en-GB" dirty="0" err="1"/>
              <a:t>som</a:t>
            </a:r>
            <a:r>
              <a:rPr lang="en-GB" dirty="0"/>
              <a:t> passer </a:t>
            </a:r>
            <a:r>
              <a:rPr lang="en-GB" dirty="0" err="1"/>
              <a:t>til</a:t>
            </a:r>
            <a:r>
              <a:rPr lang="en-GB" dirty="0"/>
              <a:t> </a:t>
            </a:r>
            <a:r>
              <a:rPr lang="en-GB" dirty="0" err="1"/>
              <a:t>jeres</a:t>
            </a:r>
            <a:r>
              <a:rPr lang="en-GB" dirty="0"/>
              <a:t> </a:t>
            </a:r>
            <a:r>
              <a:rPr lang="en-GB" dirty="0" err="1"/>
              <a:t>konkrete</a:t>
            </a:r>
            <a:r>
              <a:rPr lang="en-GB" dirty="0"/>
              <a:t> situation </a:t>
            </a:r>
            <a:r>
              <a:rPr lang="en-GB" dirty="0" err="1"/>
              <a:t>og</a:t>
            </a:r>
            <a:r>
              <a:rPr lang="en-GB" dirty="0"/>
              <a:t> </a:t>
            </a:r>
            <a:r>
              <a:rPr lang="en-GB" dirty="0" err="1"/>
              <a:t>behov</a:t>
            </a:r>
            <a:r>
              <a:rPr lang="en-GB" dirty="0"/>
              <a:t>. </a:t>
            </a:r>
          </a:p>
          <a:p>
            <a:endParaRPr lang="en-GB" dirty="0"/>
          </a:p>
          <a:p>
            <a:r>
              <a:rPr lang="en-GB" dirty="0"/>
              <a:t>De </a:t>
            </a:r>
            <a:r>
              <a:rPr lang="en-GB" dirty="0" err="1"/>
              <a:t>første</a:t>
            </a:r>
            <a:r>
              <a:rPr lang="en-GB" dirty="0"/>
              <a:t> </a:t>
            </a:r>
            <a:r>
              <a:rPr lang="en-GB" dirty="0" err="1"/>
              <a:t>tre</a:t>
            </a:r>
            <a:r>
              <a:rPr lang="en-GB" dirty="0"/>
              <a:t> </a:t>
            </a:r>
            <a:r>
              <a:rPr lang="en-GB" dirty="0" err="1"/>
              <a:t>faser</a:t>
            </a:r>
            <a:r>
              <a:rPr lang="en-GB" dirty="0"/>
              <a:t> </a:t>
            </a:r>
            <a:r>
              <a:rPr lang="en-GB" dirty="0" err="1"/>
              <a:t>i</a:t>
            </a:r>
            <a:r>
              <a:rPr lang="en-GB" dirty="0"/>
              <a:t> </a:t>
            </a:r>
            <a:r>
              <a:rPr lang="en-GB" dirty="0" err="1"/>
              <a:t>processen</a:t>
            </a:r>
            <a:r>
              <a:rPr lang="en-GB" dirty="0"/>
              <a:t> </a:t>
            </a:r>
            <a:r>
              <a:rPr lang="en-GB" dirty="0" err="1"/>
              <a:t>kan</a:t>
            </a:r>
            <a:r>
              <a:rPr lang="en-GB" dirty="0"/>
              <a:t> med </a:t>
            </a:r>
            <a:r>
              <a:rPr lang="en-GB" dirty="0" err="1"/>
              <a:t>fordel</a:t>
            </a:r>
            <a:r>
              <a:rPr lang="en-GB" dirty="0"/>
              <a:t> </a:t>
            </a:r>
            <a:r>
              <a:rPr lang="en-GB" dirty="0" err="1"/>
              <a:t>gennemføres</a:t>
            </a:r>
            <a:r>
              <a:rPr lang="en-GB" dirty="0"/>
              <a:t> over </a:t>
            </a:r>
            <a:r>
              <a:rPr lang="en-GB" dirty="0" err="1"/>
              <a:t>en</a:t>
            </a:r>
            <a:r>
              <a:rPr lang="en-GB" dirty="0"/>
              <a:t> </a:t>
            </a:r>
            <a:r>
              <a:rPr lang="en-GB" dirty="0" err="1"/>
              <a:t>kort</a:t>
            </a:r>
            <a:r>
              <a:rPr lang="en-GB" dirty="0"/>
              <a:t> </a:t>
            </a:r>
            <a:r>
              <a:rPr lang="en-GB" dirty="0" err="1"/>
              <a:t>periode</a:t>
            </a:r>
            <a:r>
              <a:rPr lang="en-GB" dirty="0"/>
              <a:t>, </a:t>
            </a:r>
            <a:r>
              <a:rPr lang="en-GB" dirty="0" err="1"/>
              <a:t>fx</a:t>
            </a:r>
            <a:r>
              <a:rPr lang="en-GB" dirty="0"/>
              <a:t> </a:t>
            </a:r>
            <a:r>
              <a:rPr lang="en-GB" dirty="0" err="1"/>
              <a:t>på</a:t>
            </a:r>
            <a:r>
              <a:rPr lang="en-GB" dirty="0"/>
              <a:t> et </a:t>
            </a:r>
            <a:r>
              <a:rPr lang="en-GB" dirty="0" err="1"/>
              <a:t>halv</a:t>
            </a:r>
            <a:r>
              <a:rPr lang="en-GB" dirty="0"/>
              <a:t>- </a:t>
            </a:r>
            <a:r>
              <a:rPr lang="en-GB" dirty="0" err="1"/>
              <a:t>eller</a:t>
            </a:r>
            <a:r>
              <a:rPr lang="en-GB" dirty="0"/>
              <a:t> </a:t>
            </a:r>
            <a:r>
              <a:rPr lang="en-GB" dirty="0" err="1"/>
              <a:t>heldagsmøde</a:t>
            </a:r>
            <a:r>
              <a:rPr lang="en-GB" dirty="0"/>
              <a:t> </a:t>
            </a:r>
            <a:r>
              <a:rPr lang="en-GB" dirty="0" err="1"/>
              <a:t>eller</a:t>
            </a:r>
            <a:r>
              <a:rPr lang="en-GB" dirty="0"/>
              <a:t> </a:t>
            </a:r>
            <a:r>
              <a:rPr lang="en-GB" dirty="0" err="1"/>
              <a:t>på</a:t>
            </a:r>
            <a:r>
              <a:rPr lang="en-GB" dirty="0"/>
              <a:t> to </a:t>
            </a:r>
            <a:r>
              <a:rPr lang="en-GB" dirty="0" err="1"/>
              <a:t>møder</a:t>
            </a:r>
            <a:r>
              <a:rPr lang="en-GB" dirty="0"/>
              <a:t> med </a:t>
            </a:r>
            <a:r>
              <a:rPr lang="en-GB" dirty="0" err="1"/>
              <a:t>kort</a:t>
            </a:r>
            <a:r>
              <a:rPr lang="en-GB" dirty="0"/>
              <a:t> interval </a:t>
            </a:r>
            <a:r>
              <a:rPr lang="en-GB" dirty="0" err="1"/>
              <a:t>imellem</a:t>
            </a:r>
            <a:r>
              <a:rPr lang="en-GB" dirty="0"/>
              <a:t>. </a:t>
            </a:r>
            <a:r>
              <a:rPr lang="en-GB" dirty="0" err="1"/>
              <a:t>Fase</a:t>
            </a:r>
            <a:r>
              <a:rPr lang="en-GB" dirty="0"/>
              <a:t> 4 handler om </a:t>
            </a:r>
            <a:r>
              <a:rPr lang="en-GB" dirty="0" err="1"/>
              <a:t>selve</a:t>
            </a:r>
            <a:r>
              <a:rPr lang="en-GB" dirty="0"/>
              <a:t> </a:t>
            </a:r>
            <a:r>
              <a:rPr lang="en-GB" dirty="0" err="1"/>
              <a:t>afprøvningen</a:t>
            </a:r>
            <a:r>
              <a:rPr lang="en-GB" dirty="0"/>
              <a:t> </a:t>
            </a:r>
            <a:r>
              <a:rPr lang="en-GB" dirty="0" err="1"/>
              <a:t>og</a:t>
            </a:r>
            <a:r>
              <a:rPr lang="en-GB" dirty="0"/>
              <a:t> </a:t>
            </a:r>
            <a:r>
              <a:rPr lang="en-GB" dirty="0" err="1"/>
              <a:t>gennemførelse</a:t>
            </a:r>
            <a:r>
              <a:rPr lang="en-GB" dirty="0"/>
              <a:t> </a:t>
            </a:r>
            <a:r>
              <a:rPr lang="en-GB" dirty="0" err="1"/>
              <a:t>af</a:t>
            </a:r>
            <a:r>
              <a:rPr lang="en-GB" dirty="0"/>
              <a:t> </a:t>
            </a:r>
            <a:r>
              <a:rPr lang="en-GB" dirty="0" err="1"/>
              <a:t>nye</a:t>
            </a:r>
            <a:r>
              <a:rPr lang="en-GB" dirty="0"/>
              <a:t> </a:t>
            </a:r>
            <a:r>
              <a:rPr lang="en-GB" dirty="0" err="1"/>
              <a:t>tiltag</a:t>
            </a:r>
            <a:r>
              <a:rPr lang="en-GB" dirty="0"/>
              <a:t> </a:t>
            </a:r>
            <a:r>
              <a:rPr lang="en-GB" dirty="0" err="1"/>
              <a:t>og</a:t>
            </a:r>
            <a:r>
              <a:rPr lang="en-GB" dirty="0"/>
              <a:t> </a:t>
            </a:r>
            <a:r>
              <a:rPr lang="en-GB" dirty="0" err="1"/>
              <a:t>forandringer</a:t>
            </a:r>
            <a:r>
              <a:rPr lang="en-GB" dirty="0"/>
              <a:t> </a:t>
            </a:r>
            <a:r>
              <a:rPr lang="en-GB" dirty="0" err="1"/>
              <a:t>i</a:t>
            </a:r>
            <a:r>
              <a:rPr lang="en-GB" dirty="0"/>
              <a:t> </a:t>
            </a:r>
            <a:r>
              <a:rPr lang="en-GB" dirty="0" err="1"/>
              <a:t>praksis</a:t>
            </a:r>
            <a:r>
              <a:rPr lang="en-GB" dirty="0"/>
              <a:t>. Denne </a:t>
            </a:r>
            <a:r>
              <a:rPr lang="en-GB" dirty="0" err="1"/>
              <a:t>proces</a:t>
            </a:r>
            <a:r>
              <a:rPr lang="en-GB" dirty="0"/>
              <a:t> </a:t>
            </a:r>
            <a:r>
              <a:rPr lang="en-GB" dirty="0" err="1"/>
              <a:t>kan</a:t>
            </a:r>
            <a:r>
              <a:rPr lang="en-GB" dirty="0"/>
              <a:t> med </a:t>
            </a:r>
            <a:r>
              <a:rPr lang="en-GB" dirty="0" err="1"/>
              <a:t>fordel</a:t>
            </a:r>
            <a:r>
              <a:rPr lang="en-GB" dirty="0"/>
              <a:t> </a:t>
            </a:r>
            <a:r>
              <a:rPr lang="en-GB" dirty="0" err="1"/>
              <a:t>strække</a:t>
            </a:r>
            <a:r>
              <a:rPr lang="en-GB" dirty="0"/>
              <a:t> sig over </a:t>
            </a:r>
            <a:r>
              <a:rPr lang="en-GB" dirty="0" err="1"/>
              <a:t>en</a:t>
            </a:r>
            <a:r>
              <a:rPr lang="en-GB" dirty="0"/>
              <a:t> </a:t>
            </a:r>
            <a:r>
              <a:rPr lang="en-GB" dirty="0" err="1"/>
              <a:t>længere</a:t>
            </a:r>
            <a:r>
              <a:rPr lang="en-GB" dirty="0"/>
              <a:t> </a:t>
            </a:r>
            <a:r>
              <a:rPr lang="en-GB" dirty="0" err="1"/>
              <a:t>periode</a:t>
            </a:r>
            <a:r>
              <a:rPr lang="en-GB" dirty="0"/>
              <a:t> (se </a:t>
            </a:r>
            <a:r>
              <a:rPr lang="en-GB" dirty="0" err="1"/>
              <a:t>noter</a:t>
            </a:r>
            <a:r>
              <a:rPr lang="en-GB" dirty="0"/>
              <a:t> </a:t>
            </a:r>
            <a:r>
              <a:rPr lang="en-GB" dirty="0" err="1"/>
              <a:t>til</a:t>
            </a:r>
            <a:r>
              <a:rPr lang="en-GB" dirty="0"/>
              <a:t> </a:t>
            </a:r>
            <a:r>
              <a:rPr lang="en-GB" dirty="0" err="1"/>
              <a:t>næste</a:t>
            </a:r>
            <a:r>
              <a:rPr lang="en-GB" dirty="0"/>
              <a:t> slide). Her </a:t>
            </a:r>
            <a:r>
              <a:rPr lang="en-GB" dirty="0" err="1"/>
              <a:t>vil</a:t>
            </a:r>
            <a:r>
              <a:rPr lang="en-GB" dirty="0"/>
              <a:t> der </a:t>
            </a:r>
            <a:r>
              <a:rPr lang="en-GB" dirty="0" err="1"/>
              <a:t>være</a:t>
            </a:r>
            <a:r>
              <a:rPr lang="en-GB" dirty="0"/>
              <a:t> </a:t>
            </a:r>
            <a:r>
              <a:rPr lang="en-GB" dirty="0" err="1"/>
              <a:t>behov</a:t>
            </a:r>
            <a:r>
              <a:rPr lang="en-GB" dirty="0"/>
              <a:t> for at </a:t>
            </a:r>
            <a:r>
              <a:rPr lang="en-GB" dirty="0" err="1"/>
              <a:t>mødes</a:t>
            </a:r>
            <a:r>
              <a:rPr lang="en-GB" dirty="0"/>
              <a:t> </a:t>
            </a:r>
            <a:r>
              <a:rPr lang="en-GB" dirty="0" err="1"/>
              <a:t>løbende</a:t>
            </a:r>
            <a:r>
              <a:rPr lang="en-GB" dirty="0"/>
              <a:t>. </a:t>
            </a:r>
            <a:r>
              <a:rPr lang="en-GB" dirty="0" err="1"/>
              <a:t>Sidst</a:t>
            </a:r>
            <a:r>
              <a:rPr lang="en-GB" dirty="0"/>
              <a:t> </a:t>
            </a:r>
            <a:r>
              <a:rPr lang="en-GB" dirty="0" err="1"/>
              <a:t>i</a:t>
            </a:r>
            <a:r>
              <a:rPr lang="en-GB" dirty="0"/>
              <a:t> </a:t>
            </a:r>
            <a:r>
              <a:rPr lang="en-GB" dirty="0" err="1"/>
              <a:t>slidepakken</a:t>
            </a:r>
            <a:r>
              <a:rPr lang="en-GB" dirty="0"/>
              <a:t> </a:t>
            </a:r>
            <a:r>
              <a:rPr lang="en-GB" dirty="0" err="1"/>
              <a:t>indgår</a:t>
            </a:r>
            <a:r>
              <a:rPr lang="en-GB" dirty="0"/>
              <a:t> </a:t>
            </a:r>
            <a:r>
              <a:rPr lang="en-GB" dirty="0" err="1"/>
              <a:t>en</a:t>
            </a:r>
            <a:r>
              <a:rPr lang="en-GB" dirty="0"/>
              <a:t> </a:t>
            </a:r>
            <a:r>
              <a:rPr lang="en-GB" dirty="0" err="1"/>
              <a:t>række</a:t>
            </a:r>
            <a:r>
              <a:rPr lang="en-GB" dirty="0"/>
              <a:t> </a:t>
            </a:r>
            <a:r>
              <a:rPr lang="en-GB" dirty="0" err="1"/>
              <a:t>redskaber</a:t>
            </a:r>
            <a:r>
              <a:rPr lang="en-GB" dirty="0"/>
              <a:t>, der </a:t>
            </a:r>
            <a:r>
              <a:rPr lang="en-GB" dirty="0" err="1"/>
              <a:t>kan</a:t>
            </a:r>
            <a:r>
              <a:rPr lang="en-GB" dirty="0"/>
              <a:t> </a:t>
            </a:r>
            <a:r>
              <a:rPr lang="en-GB" dirty="0" err="1"/>
              <a:t>understøtte</a:t>
            </a:r>
            <a:r>
              <a:rPr lang="en-GB" dirty="0"/>
              <a:t> </a:t>
            </a:r>
            <a:r>
              <a:rPr lang="en-GB" dirty="0" err="1"/>
              <a:t>jeres</a:t>
            </a:r>
            <a:r>
              <a:rPr lang="en-GB" dirty="0"/>
              <a:t> </a:t>
            </a:r>
            <a:r>
              <a:rPr lang="en-GB" dirty="0" err="1"/>
              <a:t>arbejde</a:t>
            </a:r>
            <a:r>
              <a:rPr lang="en-GB" dirty="0"/>
              <a:t> med </a:t>
            </a:r>
            <a:r>
              <a:rPr lang="en-GB" dirty="0" err="1"/>
              <a:t>afprøvninger</a:t>
            </a:r>
            <a:r>
              <a:rPr lang="en-GB" dirty="0"/>
              <a:t> </a:t>
            </a:r>
            <a:r>
              <a:rPr lang="en-GB" dirty="0" err="1"/>
              <a:t>i</a:t>
            </a:r>
            <a:r>
              <a:rPr lang="en-GB" dirty="0"/>
              <a:t> </a:t>
            </a:r>
            <a:r>
              <a:rPr lang="en-GB" dirty="0" err="1"/>
              <a:t>trin</a:t>
            </a:r>
            <a:r>
              <a:rPr lang="en-GB" dirty="0"/>
              <a:t> 4. </a:t>
            </a:r>
          </a:p>
          <a:p>
            <a:endParaRPr lang="en-GB" dirty="0"/>
          </a:p>
          <a:p>
            <a:r>
              <a:rPr lang="da-DK" b="1" dirty="0"/>
              <a:t>Noter til </a:t>
            </a:r>
            <a:r>
              <a:rPr lang="da-DK" b="1" dirty="0" err="1"/>
              <a:t>facilitator</a:t>
            </a:r>
            <a:endParaRPr lang="da-DK" b="1" dirty="0"/>
          </a:p>
          <a:p>
            <a:r>
              <a:rPr lang="da-DK" dirty="0"/>
              <a:t>I de følgende slides gennemgås de fire faser i udviklingsprocessen. Første slide formidler et overblik over formål og indhold i de fire trin, og derefter følger en række slides, der udfolder indhold og proces i hver af de fire faser.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176896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mj-lt"/>
              <a:buNone/>
            </a:pPr>
            <a:r>
              <a:rPr lang="da-DK" sz="1200" b="1" dirty="0"/>
              <a:t>Noter til indhold</a:t>
            </a:r>
          </a:p>
          <a:p>
            <a:pPr marL="0" indent="0">
              <a:buFont typeface="+mj-lt"/>
              <a:buNone/>
            </a:pPr>
            <a:r>
              <a:rPr lang="da-DK" sz="1200" b="0" dirty="0"/>
              <a:t>En udviklingsproces kan have varierende varighed, typisk mellem 3-12 måneder. Hvis I arbejder intensivt og fokuseret, kan en udviklingsproces gennemføres på kortere tid, og ønsker I at gennemføre mange gentagne afprøvninger i fase 4, så kan processen vare længere tid. Varigheden af udviklingsprocessen kan også hænge sammen med, hvor mange medarbejdere der deltager. </a:t>
            </a:r>
          </a:p>
          <a:p>
            <a:pPr marL="0" indent="0">
              <a:buFont typeface="+mj-lt"/>
              <a:buNone/>
            </a:pPr>
            <a:endParaRPr lang="da-DK" sz="1200" b="0" dirty="0"/>
          </a:p>
          <a:p>
            <a:pPr marL="0" indent="0">
              <a:buFont typeface="+mj-lt"/>
              <a:buNone/>
            </a:pPr>
            <a:r>
              <a:rPr lang="da-DK" sz="1200" b="1" dirty="0"/>
              <a:t>Formålet</a:t>
            </a:r>
            <a:r>
              <a:rPr lang="da-DK" sz="1200" b="0" dirty="0"/>
              <a:t> med de fire faser i udviklingsprocessen er:</a:t>
            </a:r>
          </a:p>
          <a:p>
            <a:pPr marL="0" indent="0">
              <a:buFont typeface="+mj-lt"/>
              <a:buNone/>
            </a:pPr>
            <a:endParaRPr lang="da-DK" sz="1200" b="1" dirty="0"/>
          </a:p>
          <a:p>
            <a:pPr marL="342900" indent="-342900">
              <a:buFont typeface="+mj-lt"/>
              <a:buAutoNum type="arabicPeriod"/>
            </a:pPr>
            <a:r>
              <a:rPr lang="da-DK" sz="1200" b="1" dirty="0"/>
              <a:t>Inspiration</a:t>
            </a:r>
            <a:r>
              <a:rPr lang="da-DK" sz="1200" dirty="0"/>
              <a:t>: I den indledende fase er fokus på at dele viden og inspiration. I kan fx afholde kick </a:t>
            </a:r>
            <a:r>
              <a:rPr lang="da-DK" sz="1200" dirty="0" err="1"/>
              <a:t>off</a:t>
            </a:r>
            <a:r>
              <a:rPr lang="da-DK" sz="1200" dirty="0"/>
              <a:t>-møder for de involverede fagprofessionelle, hvor eksisterende viden præsenteres og drøftes.</a:t>
            </a:r>
          </a:p>
          <a:p>
            <a:pPr marL="342900" indent="-342900">
              <a:buFont typeface="+mj-lt"/>
              <a:buAutoNum type="arabicPeriod"/>
            </a:pPr>
            <a:r>
              <a:rPr lang="da-DK" sz="1200" b="1" dirty="0"/>
              <a:t>Fælles forståelse og prioritering</a:t>
            </a:r>
            <a:r>
              <a:rPr lang="da-DK" sz="1200" dirty="0"/>
              <a:t>: Et vigtig led i den indledende fase er desuden at nå frem til en fælles forståelse af projektets formål og karakter i kommunen. I denne fase formulerer og afgrænser I projektets rammer ud fra viden om temaet og fælles prioritering af behov og udfordringer.</a:t>
            </a:r>
          </a:p>
          <a:p>
            <a:pPr marL="342900" indent="-342900">
              <a:buFont typeface="+mj-lt"/>
              <a:buAutoNum type="arabicPeriod"/>
            </a:pPr>
            <a:r>
              <a:rPr lang="da-DK" sz="1200" b="1" dirty="0"/>
              <a:t>Udvikling af projektet</a:t>
            </a:r>
            <a:r>
              <a:rPr lang="da-DK" sz="1200" dirty="0"/>
              <a:t>: Selve udviklingen af projektet kan ske på en workshop, hvor I drøfter, hvordan I vil arbejde for at håndtere de prioriterede behov og udfordringer. Det kan være en god ide, at udvikling og afprøvning af indsatsen foregår parallelt i ’loops’ (i fase 4).</a:t>
            </a:r>
          </a:p>
          <a:p>
            <a:pPr marL="342900" indent="-342900">
              <a:buFont typeface="+mj-lt"/>
              <a:buAutoNum type="arabicPeriod"/>
            </a:pPr>
            <a:r>
              <a:rPr lang="da-DK" sz="1200" b="1" dirty="0"/>
              <a:t>Afprøvning</a:t>
            </a:r>
            <a:r>
              <a:rPr lang="da-DK" sz="1200" dirty="0"/>
              <a:t>: I kan arbejde med inspiration fra aktionslæring som metode, hvor I afprøver konkrete prøvehandlinger, der løbende evalueres, justeres og gennemføres i takt med, at I gør jer erfaringer og producerer ny viden. Denne proces kan med fordel understøttes af fælles refleksion og faglig sparring på møder med ledelse, fagprofessionelle og ressourcepersoner/kommunale konsulenter.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4</a:t>
            </a:fld>
            <a:endParaRPr lang="da-DK"/>
          </a:p>
        </p:txBody>
      </p:sp>
    </p:spTree>
    <p:extLst>
      <p:ext uri="{BB962C8B-B14F-4D97-AF65-F5344CB8AC3E}">
        <p14:creationId xmlns:p14="http://schemas.microsoft.com/office/powerpoint/2010/main" val="129059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GB" b="1" dirty="0" err="1"/>
              <a:t>Noter</a:t>
            </a:r>
            <a:r>
              <a:rPr lang="en-GB" b="1" dirty="0"/>
              <a:t> </a:t>
            </a:r>
            <a:r>
              <a:rPr lang="en-GB" b="1" dirty="0" err="1"/>
              <a:t>til</a:t>
            </a:r>
            <a:r>
              <a:rPr lang="en-GB" b="1" dirty="0"/>
              <a:t> facilitator</a:t>
            </a:r>
          </a:p>
          <a:p>
            <a:pPr marL="0" indent="0">
              <a:buNone/>
            </a:pPr>
            <a:r>
              <a:rPr lang="en-GB" b="1" dirty="0" err="1"/>
              <a:t>Formålet</a:t>
            </a:r>
            <a:r>
              <a:rPr lang="en-GB" dirty="0"/>
              <a:t> med </a:t>
            </a:r>
            <a:r>
              <a:rPr lang="en-GB" dirty="0" err="1"/>
              <a:t>denne</a:t>
            </a:r>
            <a:r>
              <a:rPr lang="en-GB" dirty="0"/>
              <a:t> </a:t>
            </a:r>
            <a:r>
              <a:rPr lang="en-GB" dirty="0" err="1"/>
              <a:t>fase</a:t>
            </a:r>
            <a:r>
              <a:rPr lang="en-GB" dirty="0"/>
              <a:t> </a:t>
            </a:r>
            <a:r>
              <a:rPr lang="en-GB" dirty="0" err="1"/>
              <a:t>er</a:t>
            </a:r>
            <a:r>
              <a:rPr lang="en-GB" dirty="0"/>
              <a:t> at </a:t>
            </a:r>
            <a:r>
              <a:rPr lang="en-GB" b="0" dirty="0" err="1"/>
              <a:t>skabe</a:t>
            </a:r>
            <a:r>
              <a:rPr lang="en-GB" b="0" dirty="0"/>
              <a:t> motivation </a:t>
            </a:r>
            <a:r>
              <a:rPr lang="en-GB" b="0" dirty="0" err="1"/>
              <a:t>og</a:t>
            </a:r>
            <a:r>
              <a:rPr lang="en-GB" b="0" dirty="0"/>
              <a:t> engagement </a:t>
            </a:r>
            <a:r>
              <a:rPr lang="en-GB" dirty="0" err="1"/>
              <a:t>hos</a:t>
            </a:r>
            <a:r>
              <a:rPr lang="en-GB" dirty="0"/>
              <a:t> </a:t>
            </a:r>
            <a:r>
              <a:rPr lang="en-GB" dirty="0" err="1"/>
              <a:t>deltagende</a:t>
            </a:r>
            <a:r>
              <a:rPr lang="en-GB" dirty="0"/>
              <a:t> </a:t>
            </a:r>
            <a:r>
              <a:rPr lang="en-GB" dirty="0" err="1"/>
              <a:t>skoler</a:t>
            </a:r>
            <a:r>
              <a:rPr lang="en-GB" dirty="0"/>
              <a:t> </a:t>
            </a:r>
            <a:r>
              <a:rPr lang="en-GB" dirty="0" err="1"/>
              <a:t>og</a:t>
            </a:r>
            <a:r>
              <a:rPr lang="en-GB" dirty="0"/>
              <a:t> </a:t>
            </a:r>
            <a:r>
              <a:rPr lang="en-GB" dirty="0" err="1"/>
              <a:t>i</a:t>
            </a:r>
            <a:r>
              <a:rPr lang="en-GB" dirty="0"/>
              <a:t> </a:t>
            </a:r>
            <a:r>
              <a:rPr lang="en-GB" dirty="0" err="1"/>
              <a:t>kommunen</a:t>
            </a:r>
            <a:r>
              <a:rPr lang="en-GB" dirty="0"/>
              <a:t> </a:t>
            </a:r>
            <a:r>
              <a:rPr lang="en-GB" dirty="0" err="1"/>
              <a:t>gennem</a:t>
            </a:r>
            <a:r>
              <a:rPr lang="en-GB" dirty="0"/>
              <a:t> </a:t>
            </a:r>
            <a:r>
              <a:rPr lang="en-GB" dirty="0" err="1"/>
              <a:t>indsigt</a:t>
            </a:r>
            <a:r>
              <a:rPr lang="en-GB" dirty="0"/>
              <a:t> </a:t>
            </a:r>
            <a:r>
              <a:rPr lang="en-GB" dirty="0" err="1"/>
              <a:t>i</a:t>
            </a:r>
            <a:r>
              <a:rPr lang="en-GB" dirty="0"/>
              <a:t> </a:t>
            </a:r>
            <a:r>
              <a:rPr lang="en-GB" dirty="0" err="1"/>
              <a:t>eksisterende</a:t>
            </a:r>
            <a:r>
              <a:rPr lang="en-GB" dirty="0"/>
              <a:t> </a:t>
            </a:r>
            <a:r>
              <a:rPr lang="en-GB" dirty="0" err="1"/>
              <a:t>viden</a:t>
            </a:r>
            <a:r>
              <a:rPr lang="en-GB" dirty="0"/>
              <a:t> </a:t>
            </a:r>
            <a:r>
              <a:rPr lang="en-GB" dirty="0" err="1"/>
              <a:t>og</a:t>
            </a:r>
            <a:r>
              <a:rPr lang="en-GB" dirty="0"/>
              <a:t> </a:t>
            </a:r>
            <a:r>
              <a:rPr lang="en-GB" dirty="0" err="1"/>
              <a:t>fælles</a:t>
            </a:r>
            <a:r>
              <a:rPr lang="en-GB" dirty="0"/>
              <a:t> </a:t>
            </a:r>
            <a:r>
              <a:rPr lang="en-GB" dirty="0" err="1"/>
              <a:t>faglige</a:t>
            </a:r>
            <a:r>
              <a:rPr lang="en-GB" dirty="0"/>
              <a:t> </a:t>
            </a:r>
            <a:r>
              <a:rPr lang="en-GB" dirty="0" err="1"/>
              <a:t>og</a:t>
            </a:r>
            <a:r>
              <a:rPr lang="en-GB" dirty="0"/>
              <a:t> </a:t>
            </a:r>
            <a:r>
              <a:rPr lang="en-GB" dirty="0" err="1"/>
              <a:t>pædagogiske</a:t>
            </a:r>
            <a:r>
              <a:rPr lang="en-GB" dirty="0"/>
              <a:t> </a:t>
            </a:r>
            <a:r>
              <a:rPr lang="en-GB" dirty="0" err="1"/>
              <a:t>drøftelser</a:t>
            </a:r>
            <a:r>
              <a:rPr lang="en-GB" dirty="0"/>
              <a:t>. </a:t>
            </a:r>
          </a:p>
          <a:p>
            <a:pPr marL="0" indent="0">
              <a:buNone/>
            </a:pPr>
            <a:endParaRPr lang="en-GB" dirty="0"/>
          </a:p>
          <a:p>
            <a:pPr marL="0" indent="0">
              <a:buNone/>
            </a:pPr>
            <a:r>
              <a:rPr lang="en-GB" b="1" dirty="0" err="1"/>
              <a:t>Noter</a:t>
            </a:r>
            <a:r>
              <a:rPr lang="en-GB" b="1" dirty="0"/>
              <a:t> </a:t>
            </a:r>
            <a:r>
              <a:rPr lang="en-GB" b="1" dirty="0" err="1"/>
              <a:t>til</a:t>
            </a:r>
            <a:r>
              <a:rPr lang="en-GB" b="1" dirty="0"/>
              <a:t> </a:t>
            </a:r>
            <a:r>
              <a:rPr lang="en-GB" b="1" dirty="0" err="1"/>
              <a:t>indhold</a:t>
            </a:r>
            <a:endParaRPr lang="en-GB" b="1" dirty="0"/>
          </a:p>
          <a:p>
            <a:pPr marL="0" indent="0">
              <a:buNone/>
            </a:pPr>
            <a:r>
              <a:rPr lang="da-DK" sz="1200" b="0" kern="1200" dirty="0">
                <a:solidFill>
                  <a:schemeClr val="tx1"/>
                </a:solidFill>
                <a:effectLst/>
                <a:latin typeface="Verdana" pitchFamily="34" charset="0"/>
                <a:ea typeface="Verdana" pitchFamily="34" charset="0"/>
                <a:cs typeface="Verdana" pitchFamily="34" charset="0"/>
              </a:rPr>
              <a:t>Sl</a:t>
            </a:r>
            <a:r>
              <a:rPr lang="da-DK" sz="1200" kern="1200" dirty="0">
                <a:solidFill>
                  <a:schemeClr val="tx1"/>
                </a:solidFill>
                <a:effectLst/>
                <a:latin typeface="Verdana" pitchFamily="34" charset="0"/>
                <a:ea typeface="Verdana" pitchFamily="34" charset="0"/>
                <a:cs typeface="Verdana" pitchFamily="34" charset="0"/>
              </a:rPr>
              <a:t>idepakken bygger på viden om,</a:t>
            </a:r>
            <a:r>
              <a:rPr lang="da-DK" dirty="0"/>
              <a:t> hvordan forskellige </a:t>
            </a:r>
            <a:r>
              <a:rPr lang="da-DK" b="1" dirty="0"/>
              <a:t>organiseringsformer</a:t>
            </a:r>
            <a:r>
              <a:rPr lang="da-DK" i="1" dirty="0"/>
              <a:t> </a:t>
            </a:r>
            <a:r>
              <a:rPr lang="da-DK" dirty="0"/>
              <a:t>og måder at </a:t>
            </a:r>
            <a:r>
              <a:rPr lang="da-DK" b="1" dirty="0"/>
              <a:t>tilrettelægge</a:t>
            </a:r>
            <a:r>
              <a:rPr lang="da-DK" i="1" dirty="0"/>
              <a:t> </a:t>
            </a:r>
            <a:r>
              <a:rPr lang="da-DK" dirty="0"/>
              <a:t>skoledagen kan bidrage til at skabe variation som led i arbejdet med at understøtte inkluderende læringsmiljøer. Det betyder, at der i </a:t>
            </a:r>
            <a:r>
              <a:rPr lang="da-DK" sz="1200" kern="1200" dirty="0">
                <a:solidFill>
                  <a:schemeClr val="tx1"/>
                </a:solidFill>
                <a:effectLst/>
                <a:latin typeface="Verdana" pitchFamily="34" charset="0"/>
                <a:ea typeface="Verdana" pitchFamily="34" charset="0"/>
                <a:cs typeface="Verdana" pitchFamily="34" charset="0"/>
              </a:rPr>
              <a:t>denne slidepakke – og i de slides, der formidler hovedpointer fra eksisterende viden, som I kan hente inspiration fra - fremhæves særligt to elementer:</a:t>
            </a:r>
          </a:p>
          <a:p>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Hvordan man kan skabe rammer for variation i den enkelte undervisningstime.</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Hvordan man kan skabe rammer for en varieret skoledag/skoleuge/skoleår ved eksempelvis at tænke skemalægning, organisering og samarbejde på nye måde.</a:t>
            </a:r>
          </a:p>
          <a:p>
            <a:r>
              <a:rPr lang="da-DK" sz="1200" kern="1200" dirty="0">
                <a:solidFill>
                  <a:schemeClr val="tx1"/>
                </a:solidFill>
                <a:effectLst/>
                <a:latin typeface="Verdana" pitchFamily="34" charset="0"/>
                <a:ea typeface="Verdana" pitchFamily="34" charset="0"/>
                <a:cs typeface="Verdana" pitchFamily="34" charset="0"/>
              </a:rPr>
              <a:t>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139980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endParaRPr lang="en-GB" b="1" dirty="0"/>
          </a:p>
          <a:p>
            <a:endParaRPr lang="en-GB" dirty="0"/>
          </a:p>
          <a:p>
            <a:r>
              <a:rPr lang="da-DK" sz="1200" b="1" kern="1200" dirty="0">
                <a:solidFill>
                  <a:schemeClr val="tx1"/>
                </a:solidFill>
                <a:effectLst/>
                <a:latin typeface="Verdana" pitchFamily="34" charset="0"/>
                <a:ea typeface="Verdana" pitchFamily="34" charset="0"/>
                <a:cs typeface="Verdana" pitchFamily="34" charset="0"/>
              </a:rPr>
              <a:t>Hvorfor arbejde med at skabe øget variation i skoledagen – og hvordan hænger det sammen med inkluderende læringsmiljøer? </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dirty="0" err="1"/>
              <a:t>Når</a:t>
            </a:r>
            <a:r>
              <a:rPr lang="en-GB" dirty="0"/>
              <a:t> man </a:t>
            </a:r>
            <a:r>
              <a:rPr lang="en-GB" dirty="0" err="1"/>
              <a:t>arbejder</a:t>
            </a:r>
            <a:r>
              <a:rPr lang="en-GB" dirty="0"/>
              <a:t> med variation </a:t>
            </a:r>
            <a:r>
              <a:rPr lang="en-GB" dirty="0" err="1"/>
              <a:t>i</a:t>
            </a:r>
            <a:r>
              <a:rPr lang="en-GB" dirty="0"/>
              <a:t> </a:t>
            </a:r>
            <a:r>
              <a:rPr lang="en-GB" dirty="0" err="1"/>
              <a:t>undervisningen</a:t>
            </a:r>
            <a:r>
              <a:rPr lang="en-GB" dirty="0"/>
              <a:t>, </a:t>
            </a:r>
            <a:r>
              <a:rPr lang="en-GB" dirty="0" err="1"/>
              <a:t>skabes</a:t>
            </a:r>
            <a:r>
              <a:rPr lang="en-GB" dirty="0"/>
              <a:t> der </a:t>
            </a:r>
            <a:r>
              <a:rPr lang="en-GB" dirty="0" err="1"/>
              <a:t>differentierede</a:t>
            </a:r>
            <a:r>
              <a:rPr lang="en-GB" dirty="0"/>
              <a:t> </a:t>
            </a:r>
            <a:r>
              <a:rPr lang="en-GB" dirty="0" err="1"/>
              <a:t>muligheder</a:t>
            </a:r>
            <a:r>
              <a:rPr lang="en-GB" dirty="0"/>
              <a:t> for at </a:t>
            </a:r>
            <a:r>
              <a:rPr lang="en-GB" dirty="0" err="1"/>
              <a:t>lære</a:t>
            </a:r>
            <a:r>
              <a:rPr lang="en-GB" dirty="0"/>
              <a:t> </a:t>
            </a:r>
            <a:r>
              <a:rPr lang="en-GB" dirty="0" err="1"/>
              <a:t>og</a:t>
            </a:r>
            <a:r>
              <a:rPr lang="en-GB" dirty="0"/>
              <a:t> </a:t>
            </a:r>
            <a:r>
              <a:rPr lang="en-GB" dirty="0" err="1"/>
              <a:t>deltage</a:t>
            </a:r>
            <a:r>
              <a:rPr lang="en-GB" dirty="0"/>
              <a:t> </a:t>
            </a:r>
            <a:r>
              <a:rPr lang="en-GB" dirty="0" err="1"/>
              <a:t>på</a:t>
            </a:r>
            <a:r>
              <a:rPr lang="en-GB" dirty="0"/>
              <a:t> for </a:t>
            </a:r>
            <a:r>
              <a:rPr lang="en-GB" dirty="0" err="1"/>
              <a:t>eleverne</a:t>
            </a:r>
            <a:r>
              <a:rPr lang="en-GB" dirty="0"/>
              <a:t>. </a:t>
            </a:r>
            <a:r>
              <a:rPr lang="en-GB" dirty="0" err="1"/>
              <a:t>En</a:t>
            </a:r>
            <a:r>
              <a:rPr lang="en-GB" dirty="0"/>
              <a:t> </a:t>
            </a:r>
            <a:r>
              <a:rPr lang="en-GB" dirty="0" err="1"/>
              <a:t>varieret</a:t>
            </a:r>
            <a:r>
              <a:rPr lang="en-GB" dirty="0"/>
              <a:t> </a:t>
            </a:r>
            <a:r>
              <a:rPr lang="en-GB" dirty="0" err="1"/>
              <a:t>undervisning</a:t>
            </a:r>
            <a:r>
              <a:rPr lang="en-GB" dirty="0"/>
              <a:t>, </a:t>
            </a:r>
            <a:r>
              <a:rPr lang="en-GB" dirty="0" err="1"/>
              <a:t>skoleuge</a:t>
            </a:r>
            <a:r>
              <a:rPr lang="en-GB" dirty="0"/>
              <a:t> </a:t>
            </a:r>
            <a:r>
              <a:rPr lang="en-GB" dirty="0" err="1"/>
              <a:t>eller</a:t>
            </a:r>
            <a:r>
              <a:rPr lang="en-GB" dirty="0"/>
              <a:t> </a:t>
            </a:r>
            <a:r>
              <a:rPr lang="en-GB" dirty="0" err="1"/>
              <a:t>skoleår</a:t>
            </a:r>
            <a:r>
              <a:rPr lang="en-GB" dirty="0"/>
              <a:t> </a:t>
            </a:r>
            <a:r>
              <a:rPr lang="en-GB" dirty="0" err="1"/>
              <a:t>kan</a:t>
            </a:r>
            <a:r>
              <a:rPr lang="en-GB" dirty="0"/>
              <a:t> </a:t>
            </a:r>
            <a:r>
              <a:rPr lang="en-GB" dirty="0" err="1"/>
              <a:t>bidrage</a:t>
            </a:r>
            <a:r>
              <a:rPr lang="en-GB" dirty="0"/>
              <a:t> </a:t>
            </a:r>
            <a:r>
              <a:rPr lang="en-GB" dirty="0" err="1"/>
              <a:t>til</a:t>
            </a:r>
            <a:r>
              <a:rPr lang="en-GB" dirty="0"/>
              <a:t> at </a:t>
            </a:r>
            <a:r>
              <a:rPr lang="en-GB" dirty="0" err="1"/>
              <a:t>skabe</a:t>
            </a:r>
            <a:r>
              <a:rPr lang="en-GB" dirty="0"/>
              <a:t> </a:t>
            </a:r>
            <a:r>
              <a:rPr lang="en-GB" dirty="0" err="1"/>
              <a:t>øget</a:t>
            </a:r>
            <a:r>
              <a:rPr lang="en-GB" dirty="0"/>
              <a:t> </a:t>
            </a:r>
            <a:r>
              <a:rPr lang="en-GB" dirty="0" err="1"/>
              <a:t>lyst</a:t>
            </a:r>
            <a:r>
              <a:rPr lang="en-GB" dirty="0"/>
              <a:t> </a:t>
            </a:r>
            <a:r>
              <a:rPr lang="en-GB" dirty="0" err="1"/>
              <a:t>til</a:t>
            </a:r>
            <a:r>
              <a:rPr lang="en-GB" dirty="0"/>
              <a:t> </a:t>
            </a:r>
            <a:r>
              <a:rPr lang="en-GB" dirty="0" err="1"/>
              <a:t>læring</a:t>
            </a:r>
            <a:r>
              <a:rPr lang="en-GB" dirty="0"/>
              <a:t> </a:t>
            </a:r>
            <a:r>
              <a:rPr lang="en-GB" dirty="0" err="1"/>
              <a:t>hos</a:t>
            </a:r>
            <a:r>
              <a:rPr lang="en-GB" dirty="0"/>
              <a:t> </a:t>
            </a:r>
            <a:r>
              <a:rPr lang="en-GB" dirty="0" err="1"/>
              <a:t>eleverne</a:t>
            </a:r>
            <a:r>
              <a:rPr lang="en-GB" dirty="0"/>
              <a:t>, </a:t>
            </a:r>
            <a:r>
              <a:rPr lang="en-GB" dirty="0" err="1"/>
              <a:t>og</a:t>
            </a:r>
            <a:r>
              <a:rPr lang="en-GB" dirty="0"/>
              <a:t> </a:t>
            </a:r>
            <a:r>
              <a:rPr lang="en-GB" dirty="0" err="1"/>
              <a:t>når</a:t>
            </a:r>
            <a:r>
              <a:rPr lang="en-GB" dirty="0"/>
              <a:t> der </a:t>
            </a:r>
            <a:r>
              <a:rPr lang="en-GB" dirty="0" err="1"/>
              <a:t>findes</a:t>
            </a:r>
            <a:r>
              <a:rPr lang="en-GB" dirty="0"/>
              <a:t> </a:t>
            </a:r>
            <a:r>
              <a:rPr lang="en-GB" dirty="0" err="1"/>
              <a:t>forskellige</a:t>
            </a:r>
            <a:r>
              <a:rPr lang="en-GB" dirty="0"/>
              <a:t> </a:t>
            </a:r>
            <a:r>
              <a:rPr lang="en-GB" dirty="0" err="1"/>
              <a:t>muligheder</a:t>
            </a:r>
            <a:r>
              <a:rPr lang="en-GB" dirty="0"/>
              <a:t> at </a:t>
            </a:r>
            <a:r>
              <a:rPr lang="en-GB" dirty="0" err="1"/>
              <a:t>deltage</a:t>
            </a:r>
            <a:r>
              <a:rPr lang="en-GB" dirty="0"/>
              <a:t> </a:t>
            </a:r>
            <a:r>
              <a:rPr lang="en-GB" dirty="0" err="1"/>
              <a:t>på</a:t>
            </a:r>
            <a:r>
              <a:rPr lang="en-GB" dirty="0"/>
              <a:t> </a:t>
            </a:r>
            <a:r>
              <a:rPr lang="en-GB" dirty="0" err="1"/>
              <a:t>i</a:t>
            </a:r>
            <a:r>
              <a:rPr lang="en-GB" dirty="0"/>
              <a:t> </a:t>
            </a:r>
            <a:r>
              <a:rPr lang="en-GB" dirty="0" err="1"/>
              <a:t>undervisningen</a:t>
            </a:r>
            <a:r>
              <a:rPr lang="en-GB" dirty="0"/>
              <a:t>,  giver </a:t>
            </a:r>
            <a:r>
              <a:rPr lang="en-GB" dirty="0" err="1"/>
              <a:t>det</a:t>
            </a:r>
            <a:r>
              <a:rPr lang="en-GB" dirty="0"/>
              <a:t> </a:t>
            </a:r>
            <a:r>
              <a:rPr lang="en-GB" dirty="0" err="1"/>
              <a:t>eleverne</a:t>
            </a:r>
            <a:r>
              <a:rPr lang="en-GB" dirty="0"/>
              <a:t> </a:t>
            </a:r>
            <a:r>
              <a:rPr lang="en-GB" dirty="0" err="1"/>
              <a:t>mulighed</a:t>
            </a:r>
            <a:r>
              <a:rPr lang="en-GB" dirty="0"/>
              <a:t> for </a:t>
            </a:r>
            <a:r>
              <a:rPr lang="en-GB" dirty="0" err="1"/>
              <a:t>i</a:t>
            </a:r>
            <a:r>
              <a:rPr lang="en-GB" dirty="0"/>
              <a:t> </a:t>
            </a:r>
            <a:r>
              <a:rPr lang="en-GB" dirty="0" err="1"/>
              <a:t>højere</a:t>
            </a:r>
            <a:r>
              <a:rPr lang="en-GB" dirty="0"/>
              <a:t> grad at </a:t>
            </a:r>
            <a:r>
              <a:rPr lang="en-GB" dirty="0" err="1"/>
              <a:t>finde</a:t>
            </a:r>
            <a:r>
              <a:rPr lang="en-GB" dirty="0"/>
              <a:t> sig </a:t>
            </a:r>
            <a:r>
              <a:rPr lang="en-GB" dirty="0" err="1"/>
              <a:t>til</a:t>
            </a:r>
            <a:r>
              <a:rPr lang="en-GB" dirty="0"/>
              <a:t> </a:t>
            </a:r>
            <a:r>
              <a:rPr lang="en-GB" dirty="0" err="1"/>
              <a:t>rette</a:t>
            </a:r>
            <a:r>
              <a:rPr lang="en-GB" dirty="0"/>
              <a:t> </a:t>
            </a:r>
            <a:r>
              <a:rPr lang="en-GB" dirty="0" err="1"/>
              <a:t>i</a:t>
            </a:r>
            <a:r>
              <a:rPr lang="en-GB" dirty="0"/>
              <a:t> </a:t>
            </a:r>
            <a:r>
              <a:rPr lang="en-GB" dirty="0" err="1"/>
              <a:t>og</a:t>
            </a:r>
            <a:r>
              <a:rPr lang="en-GB" dirty="0"/>
              <a:t> </a:t>
            </a:r>
            <a:r>
              <a:rPr lang="en-GB" dirty="0" err="1"/>
              <a:t>være</a:t>
            </a:r>
            <a:r>
              <a:rPr lang="en-GB" dirty="0"/>
              <a:t> del </a:t>
            </a:r>
            <a:r>
              <a:rPr lang="en-GB" dirty="0" err="1"/>
              <a:t>af</a:t>
            </a:r>
            <a:r>
              <a:rPr lang="en-GB" dirty="0"/>
              <a:t> </a:t>
            </a:r>
            <a:r>
              <a:rPr lang="en-GB" dirty="0" err="1"/>
              <a:t>skolens</a:t>
            </a:r>
            <a:r>
              <a:rPr lang="en-GB" dirty="0"/>
              <a:t> </a:t>
            </a:r>
            <a:r>
              <a:rPr lang="en-GB" dirty="0" err="1"/>
              <a:t>forskellige</a:t>
            </a:r>
            <a:r>
              <a:rPr lang="en-GB" dirty="0"/>
              <a:t> </a:t>
            </a:r>
            <a:r>
              <a:rPr lang="en-GB" dirty="0" err="1"/>
              <a:t>fællesskaber</a:t>
            </a:r>
            <a:r>
              <a:rPr lang="en-GB" dirty="0"/>
              <a:t>. </a:t>
            </a:r>
            <a:r>
              <a:rPr lang="en-GB" dirty="0" err="1"/>
              <a:t>Lysten</a:t>
            </a:r>
            <a:r>
              <a:rPr lang="en-GB" dirty="0"/>
              <a:t> </a:t>
            </a:r>
            <a:r>
              <a:rPr lang="en-GB" dirty="0" err="1"/>
              <a:t>til</a:t>
            </a:r>
            <a:r>
              <a:rPr lang="en-GB" dirty="0"/>
              <a:t> at </a:t>
            </a:r>
            <a:r>
              <a:rPr lang="en-GB" dirty="0" err="1"/>
              <a:t>lære</a:t>
            </a:r>
            <a:r>
              <a:rPr lang="en-GB" dirty="0"/>
              <a:t>, </a:t>
            </a:r>
            <a:r>
              <a:rPr lang="en-GB" dirty="0" err="1"/>
              <a:t>muligheden</a:t>
            </a:r>
            <a:r>
              <a:rPr lang="en-GB" dirty="0"/>
              <a:t> for at </a:t>
            </a:r>
            <a:r>
              <a:rPr lang="en-GB" dirty="0" err="1"/>
              <a:t>deltage</a:t>
            </a:r>
            <a:r>
              <a:rPr lang="en-GB" dirty="0"/>
              <a:t> </a:t>
            </a:r>
            <a:r>
              <a:rPr lang="en-GB" dirty="0" err="1"/>
              <a:t>på</a:t>
            </a:r>
            <a:r>
              <a:rPr lang="en-GB" dirty="0"/>
              <a:t> </a:t>
            </a:r>
            <a:r>
              <a:rPr lang="en-GB" dirty="0" err="1"/>
              <a:t>forskellige</a:t>
            </a:r>
            <a:r>
              <a:rPr lang="en-GB" dirty="0"/>
              <a:t> </a:t>
            </a:r>
            <a:r>
              <a:rPr lang="en-GB" dirty="0" err="1"/>
              <a:t>måder</a:t>
            </a:r>
            <a:r>
              <a:rPr lang="en-GB" dirty="0"/>
              <a:t> </a:t>
            </a:r>
            <a:r>
              <a:rPr lang="en-GB" dirty="0" err="1"/>
              <a:t>og</a:t>
            </a:r>
            <a:r>
              <a:rPr lang="en-GB" dirty="0"/>
              <a:t> </a:t>
            </a:r>
            <a:r>
              <a:rPr lang="en-GB" dirty="0" err="1"/>
              <a:t>oplevelsen</a:t>
            </a:r>
            <a:r>
              <a:rPr lang="en-GB" dirty="0"/>
              <a:t> </a:t>
            </a:r>
            <a:r>
              <a:rPr lang="en-GB" dirty="0" err="1"/>
              <a:t>af</a:t>
            </a:r>
            <a:r>
              <a:rPr lang="en-GB" dirty="0"/>
              <a:t> at </a:t>
            </a:r>
            <a:r>
              <a:rPr lang="en-GB" dirty="0" err="1"/>
              <a:t>høre</a:t>
            </a:r>
            <a:r>
              <a:rPr lang="en-GB" dirty="0"/>
              <a:t> </a:t>
            </a:r>
            <a:r>
              <a:rPr lang="en-GB" dirty="0" err="1"/>
              <a:t>til</a:t>
            </a:r>
            <a:r>
              <a:rPr lang="en-GB" dirty="0"/>
              <a:t> </a:t>
            </a:r>
            <a:r>
              <a:rPr lang="en-GB" dirty="0" err="1"/>
              <a:t>er</a:t>
            </a:r>
            <a:r>
              <a:rPr lang="en-GB" dirty="0"/>
              <a:t> </a:t>
            </a:r>
            <a:r>
              <a:rPr lang="en-GB" dirty="0" err="1"/>
              <a:t>alle</a:t>
            </a:r>
            <a:r>
              <a:rPr lang="en-GB" dirty="0"/>
              <a:t> </a:t>
            </a:r>
            <a:r>
              <a:rPr lang="en-GB" dirty="0" err="1"/>
              <a:t>centrale</a:t>
            </a:r>
            <a:r>
              <a:rPr lang="en-GB" dirty="0"/>
              <a:t> </a:t>
            </a:r>
            <a:r>
              <a:rPr lang="en-GB" dirty="0" err="1"/>
              <a:t>elementer</a:t>
            </a:r>
            <a:r>
              <a:rPr lang="en-GB" dirty="0"/>
              <a:t> </a:t>
            </a:r>
            <a:r>
              <a:rPr lang="en-GB" dirty="0" err="1"/>
              <a:t>i</a:t>
            </a:r>
            <a:r>
              <a:rPr lang="en-GB" dirty="0"/>
              <a:t> </a:t>
            </a:r>
            <a:r>
              <a:rPr lang="en-GB" dirty="0" err="1"/>
              <a:t>inkluderende</a:t>
            </a:r>
            <a:r>
              <a:rPr lang="en-GB" dirty="0"/>
              <a:t> </a:t>
            </a:r>
            <a:r>
              <a:rPr lang="en-GB" dirty="0" err="1"/>
              <a:t>læringsmiljøer</a:t>
            </a:r>
            <a:r>
              <a:rPr lang="da-DK" sz="1200" kern="1200" dirty="0">
                <a:solidFill>
                  <a:schemeClr val="tx1"/>
                </a:solidFill>
                <a:effectLst/>
                <a:latin typeface="Verdana" pitchFamily="34" charset="0"/>
                <a:ea typeface="Verdana" pitchFamily="34" charset="0"/>
                <a:cs typeface="Verdana" pitchFamily="34" charset="0"/>
              </a:rPr>
              <a: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Når man skal arbejde med at styrke inkluderende læringsmiljøer, er det derfor centralt at have fokus på, hvordan man kan skabe rammer og organiseringsformer, der gør det muligt at arbejde med variation og dermed fremme elevernes deltagelsesmuligheder.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757549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endParaRPr lang="da-DK" b="0" baseline="0" dirty="0"/>
          </a:p>
          <a:p>
            <a:r>
              <a:rPr lang="da-DK" b="0" baseline="0" dirty="0"/>
              <a:t>Eksisterende viden fra forskning om, hvilke typer af variation i undervisningen der understøtter elevernes deltagelsesmuligheder, trivselsmæssige, sociale og faglige udvikling viser, at særligt tre typer af variation har positiv effekt for eleverne: </a:t>
            </a:r>
          </a:p>
          <a:p>
            <a:endParaRPr lang="da-DK" b="0" baseline="0" dirty="0"/>
          </a:p>
          <a:p>
            <a:pPr marL="171450" indent="-171450">
              <a:buFont typeface="Arial" panose="020B0604020202020204" pitchFamily="34" charset="0"/>
              <a:buChar char="•"/>
            </a:pPr>
            <a:r>
              <a:rPr lang="da-DK" b="1" baseline="0" dirty="0"/>
              <a:t>Bevægelse og fysiske aktiviteter i undervisningen </a:t>
            </a:r>
            <a:r>
              <a:rPr lang="da-DK" b="0" baseline="0" dirty="0"/>
              <a:t>kan skabe større trivsel og skærpe elevernes motivation for at indgå aktivt i læringsfællesskaber samt understøtte elevernes læring og kognitive udvikling. Bevægelse i undervisningen virker bl.a. ved at skærpe elevernes koncentration. </a:t>
            </a:r>
          </a:p>
          <a:p>
            <a:pPr marL="171450" indent="-171450">
              <a:buFont typeface="Arial" panose="020B0604020202020204" pitchFamily="34" charset="0"/>
              <a:buChar char="•"/>
            </a:pPr>
            <a:r>
              <a:rPr lang="da-DK" b="1" baseline="0" dirty="0"/>
              <a:t>Udeskole og undervisning i udendørs læringsmiljøer </a:t>
            </a:r>
            <a:r>
              <a:rPr lang="da-DK" b="0" baseline="0" dirty="0"/>
              <a:t>kan bidrage til at udvikle elevernes evne til at indgå i (nye) sociale relationer, give dem et fagligt løft og fremme deres mentale og fysiske sundhed. Ved at opleve nye undervisere, i andre læringsmiljøer end på skolen, får eleverne mulighed for at opleve sig selv sammen med andre i sammenhænge, der understøtter andre former for oplevelser, kompetencer og erfaringer end i den traditionelle undervisning i klasselokalet. </a:t>
            </a:r>
          </a:p>
          <a:p>
            <a:pPr marL="171450" indent="-171450">
              <a:buFont typeface="Arial" panose="020B0604020202020204" pitchFamily="34" charset="0"/>
              <a:buChar char="•"/>
            </a:pPr>
            <a:r>
              <a:rPr lang="da-DK" b="1" baseline="0" dirty="0"/>
              <a:t>Anvendelsesorienterede og autentiske læringsmiljøer </a:t>
            </a:r>
            <a:r>
              <a:rPr lang="da-DK" b="0" baseline="0" dirty="0"/>
              <a:t>giver eleverne mulighed for at eksperimentere og få praksisnære erfaringer i undervisningen. Det kan fx være konkrete opgaver relateret til virkelighedsnære problemstillinger, hvor eleverne skal samarbejde med fx virksomheder, organisationer og lignende om konkrete udfordringer, produktioner mv. </a:t>
            </a:r>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185431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r>
              <a:rPr lang="da-DK" dirty="0"/>
              <a:t>Ikke kun indhold og variationstyper i undervisningen har positiv betydning for elevernes udbytte af en mere varieret skoledag. En skoledag, hvor der arbejdes systematisk med at skabe variation i </a:t>
            </a:r>
            <a:r>
              <a:rPr lang="da-DK" spc="-49" dirty="0">
                <a:cs typeface="ＭＳ Ｐゴシック" pitchFamily="-111" charset="-128"/>
              </a:rPr>
              <a:t>skoledagen, </a:t>
            </a:r>
            <a:r>
              <a:rPr lang="da-DK" b="1" spc="-49" dirty="0">
                <a:cs typeface="ＭＳ Ｐゴシック" pitchFamily="-111" charset="-128"/>
              </a:rPr>
              <a:t>forudsætter den rette organisering</a:t>
            </a:r>
            <a:r>
              <a:rPr lang="da-DK" b="0" spc="-49" dirty="0">
                <a:cs typeface="ＭＳ Ｐゴシック" pitchFamily="-111" charset="-128"/>
              </a:rPr>
              <a:t>, som fx understøtter hensigtsmæssig skemalægning og tværfagligt samarbejde. </a:t>
            </a:r>
            <a:r>
              <a:rPr lang="da-DK" spc="-49" dirty="0">
                <a:cs typeface="ＭＳ Ｐゴシック" pitchFamily="-111" charset="-128"/>
              </a:rPr>
              <a:t> Erfaringer fra praksis i en dansk kontekst viser, at der er gode erfaringer med forskellige måder at tilrettelægge en mere varieret skoledag på:</a:t>
            </a:r>
          </a:p>
          <a:p>
            <a:endParaRPr lang="da-DK" spc="-49" dirty="0">
              <a:cs typeface="ＭＳ Ｐゴシック" pitchFamily="-111" charset="-128"/>
            </a:endParaRPr>
          </a:p>
          <a:p>
            <a:pPr marL="358756" indent="-171450">
              <a:buFont typeface="Arial" panose="020B0604020202020204" pitchFamily="34" charset="0"/>
              <a:buChar char="•"/>
            </a:pPr>
            <a:r>
              <a:rPr lang="da-DK" dirty="0"/>
              <a:t>Differentierede organiseringsformer og planlægning, fx holddeling på årgange og værkstedsbaseret undervisning.</a:t>
            </a:r>
          </a:p>
          <a:p>
            <a:pPr marL="358756" indent="-171450">
              <a:buFont typeface="Arial" panose="020B0604020202020204" pitchFamily="34" charset="0"/>
              <a:buChar char="•"/>
            </a:pPr>
            <a:r>
              <a:rPr lang="da-DK" dirty="0"/>
              <a:t>Samarbejde mellem lærere og pædagoger fx tværfaglige samarbejder og forløb.</a:t>
            </a:r>
          </a:p>
          <a:p>
            <a:endParaRPr lang="da-DK" b="0" baseline="0" dirty="0"/>
          </a:p>
          <a:p>
            <a:r>
              <a:rPr lang="da-DK" b="1" baseline="0" dirty="0"/>
              <a:t>Noter til </a:t>
            </a:r>
            <a:r>
              <a:rPr lang="da-DK" b="1" baseline="0" dirty="0" err="1"/>
              <a:t>facilitator</a:t>
            </a:r>
            <a:endParaRPr lang="da-DK" b="1" baseline="0" dirty="0"/>
          </a:p>
          <a:p>
            <a:r>
              <a:rPr lang="da-DK" b="0" baseline="0" dirty="0"/>
              <a:t>Anvend slides med præsentation af hovedpointer fra eksisterende viden, hvis I vil hente yderligere inspiration fra forskning og praksiserfaringer og temahæfte på </a:t>
            </a:r>
            <a:r>
              <a:rPr lang="da-DK" b="0" baseline="0" dirty="0" err="1"/>
              <a:t>www.emu.dk</a:t>
            </a:r>
            <a:r>
              <a:rPr lang="da-DK" b="0" baseline="0" dirty="0"/>
              <a:t>.</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1130728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facilitator</a:t>
            </a:r>
          </a:p>
          <a:p>
            <a:endParaRPr lang="en-GB" dirty="0"/>
          </a:p>
          <a:p>
            <a:r>
              <a:rPr lang="en-GB" dirty="0"/>
              <a:t>Med </a:t>
            </a:r>
            <a:r>
              <a:rPr lang="en-GB" dirty="0" err="1"/>
              <a:t>afsæt</a:t>
            </a:r>
            <a:r>
              <a:rPr lang="en-GB" dirty="0"/>
              <a:t> </a:t>
            </a:r>
            <a:r>
              <a:rPr lang="en-GB" dirty="0" err="1"/>
              <a:t>i</a:t>
            </a:r>
            <a:r>
              <a:rPr lang="en-GB" dirty="0"/>
              <a:t> inspiration </a:t>
            </a:r>
            <a:r>
              <a:rPr lang="en-GB" dirty="0" err="1"/>
              <a:t>fra</a:t>
            </a:r>
            <a:r>
              <a:rPr lang="en-GB" dirty="0"/>
              <a:t> </a:t>
            </a:r>
            <a:r>
              <a:rPr lang="en-GB" dirty="0" err="1"/>
              <a:t>viden</a:t>
            </a:r>
            <a:r>
              <a:rPr lang="en-GB" dirty="0"/>
              <a:t> </a:t>
            </a:r>
            <a:r>
              <a:rPr lang="en-GB" dirty="0" err="1"/>
              <a:t>og</a:t>
            </a:r>
            <a:r>
              <a:rPr lang="en-GB" dirty="0"/>
              <a:t> </a:t>
            </a:r>
            <a:r>
              <a:rPr lang="en-GB" dirty="0" err="1"/>
              <a:t>praksiserfaringer</a:t>
            </a:r>
            <a:r>
              <a:rPr lang="en-GB" dirty="0"/>
              <a:t> </a:t>
            </a:r>
            <a:r>
              <a:rPr lang="en-GB" dirty="0" err="1"/>
              <a:t>er</a:t>
            </a:r>
            <a:r>
              <a:rPr lang="en-GB" dirty="0"/>
              <a:t> </a:t>
            </a:r>
            <a:r>
              <a:rPr lang="en-GB" dirty="0" err="1"/>
              <a:t>det</a:t>
            </a:r>
            <a:r>
              <a:rPr lang="en-GB" dirty="0"/>
              <a:t> </a:t>
            </a:r>
            <a:r>
              <a:rPr lang="en-GB" dirty="0" err="1"/>
              <a:t>hensigten</a:t>
            </a:r>
            <a:r>
              <a:rPr lang="en-GB" dirty="0"/>
              <a:t>, at I </a:t>
            </a:r>
            <a:r>
              <a:rPr lang="en-GB" dirty="0" err="1"/>
              <a:t>drøfter</a:t>
            </a:r>
            <a:r>
              <a:rPr lang="en-GB" dirty="0"/>
              <a:t>, </a:t>
            </a:r>
            <a:r>
              <a:rPr lang="en-GB" dirty="0" err="1"/>
              <a:t>hvad</a:t>
            </a:r>
            <a:r>
              <a:rPr lang="en-GB" dirty="0"/>
              <a:t> I </a:t>
            </a:r>
            <a:r>
              <a:rPr lang="en-GB" dirty="0" err="1"/>
              <a:t>er</a:t>
            </a:r>
            <a:r>
              <a:rPr lang="en-GB" dirty="0"/>
              <a:t> </a:t>
            </a:r>
            <a:r>
              <a:rPr lang="en-GB" dirty="0" err="1"/>
              <a:t>inspireret</a:t>
            </a:r>
            <a:r>
              <a:rPr lang="en-GB" dirty="0"/>
              <a:t> </a:t>
            </a:r>
            <a:r>
              <a:rPr lang="en-GB" dirty="0" err="1"/>
              <a:t>af</a:t>
            </a:r>
            <a:r>
              <a:rPr lang="en-GB" dirty="0"/>
              <a:t>, </a:t>
            </a:r>
            <a:r>
              <a:rPr lang="en-GB" dirty="0" err="1"/>
              <a:t>hvordan</a:t>
            </a:r>
            <a:r>
              <a:rPr lang="en-GB" dirty="0"/>
              <a:t> I </a:t>
            </a:r>
            <a:r>
              <a:rPr lang="en-GB" dirty="0" err="1"/>
              <a:t>forstår</a:t>
            </a:r>
            <a:r>
              <a:rPr lang="en-GB" dirty="0"/>
              <a:t> </a:t>
            </a:r>
            <a:r>
              <a:rPr lang="en-GB" dirty="0" err="1"/>
              <a:t>temaet</a:t>
            </a:r>
            <a:r>
              <a:rPr lang="en-GB" dirty="0"/>
              <a:t> om </a:t>
            </a:r>
            <a:r>
              <a:rPr lang="en-GB" dirty="0" err="1"/>
              <a:t>en</a:t>
            </a:r>
            <a:r>
              <a:rPr lang="en-GB" dirty="0"/>
              <a:t> mere </a:t>
            </a:r>
            <a:r>
              <a:rPr lang="en-GB" dirty="0" err="1"/>
              <a:t>varieret</a:t>
            </a:r>
            <a:r>
              <a:rPr lang="en-GB" dirty="0"/>
              <a:t> </a:t>
            </a:r>
            <a:r>
              <a:rPr lang="en-GB" dirty="0" err="1"/>
              <a:t>skoledag</a:t>
            </a:r>
            <a:r>
              <a:rPr lang="en-GB" dirty="0"/>
              <a:t>, </a:t>
            </a:r>
            <a:r>
              <a:rPr lang="en-GB" dirty="0" err="1"/>
              <a:t>og</a:t>
            </a:r>
            <a:r>
              <a:rPr lang="en-GB" dirty="0"/>
              <a:t> </a:t>
            </a:r>
            <a:r>
              <a:rPr lang="en-GB" dirty="0" err="1"/>
              <a:t>hvordan</a:t>
            </a:r>
            <a:r>
              <a:rPr lang="en-GB" dirty="0"/>
              <a:t> I </a:t>
            </a:r>
            <a:r>
              <a:rPr lang="en-GB" dirty="0" err="1"/>
              <a:t>umiddelbart</a:t>
            </a:r>
            <a:r>
              <a:rPr lang="en-GB" dirty="0"/>
              <a:t> </a:t>
            </a:r>
            <a:r>
              <a:rPr lang="en-GB" dirty="0" err="1"/>
              <a:t>kan</a:t>
            </a:r>
            <a:r>
              <a:rPr lang="en-GB" dirty="0"/>
              <a:t> </a:t>
            </a:r>
            <a:r>
              <a:rPr lang="en-GB" dirty="0" err="1"/>
              <a:t>forestille</a:t>
            </a:r>
            <a:r>
              <a:rPr lang="en-GB" dirty="0"/>
              <a:t> </a:t>
            </a:r>
            <a:r>
              <a:rPr lang="en-GB" dirty="0" err="1"/>
              <a:t>jer</a:t>
            </a:r>
            <a:r>
              <a:rPr lang="en-GB" dirty="0"/>
              <a:t> at </a:t>
            </a:r>
            <a:r>
              <a:rPr lang="en-GB" dirty="0" err="1"/>
              <a:t>arbejde</a:t>
            </a:r>
            <a:r>
              <a:rPr lang="en-GB" dirty="0"/>
              <a:t> med </a:t>
            </a:r>
            <a:r>
              <a:rPr lang="en-GB" dirty="0" err="1"/>
              <a:t>temaet</a:t>
            </a:r>
            <a:r>
              <a:rPr lang="en-GB" dirty="0"/>
              <a:t> </a:t>
            </a:r>
            <a:r>
              <a:rPr lang="en-GB" dirty="0" err="1"/>
              <a:t>i</a:t>
            </a:r>
            <a:r>
              <a:rPr lang="en-GB" dirty="0"/>
              <a:t> </a:t>
            </a:r>
            <a:r>
              <a:rPr lang="en-GB" dirty="0" err="1"/>
              <a:t>egen</a:t>
            </a:r>
            <a:r>
              <a:rPr lang="en-GB" dirty="0"/>
              <a:t> </a:t>
            </a:r>
            <a:r>
              <a:rPr lang="en-GB" dirty="0" err="1"/>
              <a:t>praksis</a:t>
            </a:r>
            <a:r>
              <a:rPr lang="en-GB" dirty="0"/>
              <a:t>. </a:t>
            </a:r>
            <a:r>
              <a:rPr lang="en-GB" dirty="0" err="1"/>
              <a:t>Undersøg</a:t>
            </a:r>
            <a:r>
              <a:rPr lang="en-GB" dirty="0"/>
              <a:t>, om der </a:t>
            </a:r>
            <a:r>
              <a:rPr lang="en-GB" dirty="0" err="1"/>
              <a:t>er</a:t>
            </a:r>
            <a:r>
              <a:rPr lang="en-GB" dirty="0"/>
              <a:t> – </a:t>
            </a:r>
            <a:r>
              <a:rPr lang="en-GB" dirty="0" err="1"/>
              <a:t>eller</a:t>
            </a:r>
            <a:r>
              <a:rPr lang="en-GB" dirty="0"/>
              <a:t> </a:t>
            </a:r>
            <a:r>
              <a:rPr lang="en-GB" dirty="0" err="1"/>
              <a:t>kan</a:t>
            </a:r>
            <a:r>
              <a:rPr lang="en-GB" dirty="0"/>
              <a:t> </a:t>
            </a:r>
            <a:r>
              <a:rPr lang="en-GB" dirty="0" err="1"/>
              <a:t>skabes</a:t>
            </a:r>
            <a:r>
              <a:rPr lang="en-GB" dirty="0"/>
              <a:t> – </a:t>
            </a:r>
            <a:r>
              <a:rPr lang="en-GB" dirty="0" err="1"/>
              <a:t>enighed</a:t>
            </a:r>
            <a:r>
              <a:rPr lang="en-GB" dirty="0"/>
              <a:t> om, </a:t>
            </a:r>
            <a:r>
              <a:rPr lang="en-GB" dirty="0" err="1"/>
              <a:t>hvad</a:t>
            </a:r>
            <a:r>
              <a:rPr lang="en-GB" dirty="0"/>
              <a:t> I </a:t>
            </a:r>
            <a:r>
              <a:rPr lang="en-GB" dirty="0" err="1"/>
              <a:t>ønsker</a:t>
            </a:r>
            <a:r>
              <a:rPr lang="en-GB" dirty="0"/>
              <a:t> at </a:t>
            </a:r>
            <a:r>
              <a:rPr lang="en-GB" dirty="0" err="1"/>
              <a:t>arbejde</a:t>
            </a:r>
            <a:r>
              <a:rPr lang="en-GB" dirty="0"/>
              <a:t> med at </a:t>
            </a:r>
            <a:r>
              <a:rPr lang="en-GB" dirty="0" err="1"/>
              <a:t>videreudvikle</a:t>
            </a:r>
            <a:r>
              <a:rPr lang="en-GB" dirty="0"/>
              <a:t> </a:t>
            </a:r>
            <a:r>
              <a:rPr lang="en-GB" dirty="0" err="1"/>
              <a:t>i</a:t>
            </a:r>
            <a:r>
              <a:rPr lang="en-GB" dirty="0"/>
              <a:t> </a:t>
            </a:r>
            <a:r>
              <a:rPr lang="en-GB" dirty="0" err="1"/>
              <a:t>egen</a:t>
            </a:r>
            <a:r>
              <a:rPr lang="en-GB" dirty="0"/>
              <a:t> </a:t>
            </a:r>
            <a:r>
              <a:rPr lang="en-GB" dirty="0" err="1"/>
              <a:t>praksis</a:t>
            </a:r>
            <a:r>
              <a:rPr lang="en-GB" dirty="0"/>
              <a:t>.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10</a:t>
            </a:fld>
            <a:endParaRPr lang="da-DK"/>
          </a:p>
        </p:txBody>
      </p:sp>
    </p:spTree>
    <p:extLst>
      <p:ext uri="{BB962C8B-B14F-4D97-AF65-F5344CB8AC3E}">
        <p14:creationId xmlns:p14="http://schemas.microsoft.com/office/powerpoint/2010/main" val="107698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11</a:t>
            </a:fld>
            <a:endParaRPr lang="da-DK"/>
          </a:p>
        </p:txBody>
      </p:sp>
    </p:spTree>
    <p:extLst>
      <p:ext uri="{BB962C8B-B14F-4D97-AF65-F5344CB8AC3E}">
        <p14:creationId xmlns:p14="http://schemas.microsoft.com/office/powerpoint/2010/main" val="1972820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b="2085"/>
          <a:stretch/>
        </p:blipFill>
        <p:spPr>
          <a:xfrm>
            <a:off x="0" y="-1"/>
            <a:ext cx="12192000" cy="6858001"/>
          </a:xfrm>
          <a:prstGeom prst="rect">
            <a:avLst/>
          </a:prstGeom>
        </p:spPr>
      </p:pic>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1" name="Billed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5" name="Rektangel 14"/>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userDrawn="1"/>
        </p:nvSpPr>
        <p:spPr>
          <a:xfrm>
            <a:off x="0" y="3514292"/>
            <a:ext cx="12192000" cy="2520000"/>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bg1"/>
                </a:solidFill>
                <a:latin typeface="+mj-lt"/>
              </a:rPr>
              <a:t>Organisering</a:t>
            </a:r>
            <a:r>
              <a:rPr lang="en-GB" sz="3200" dirty="0">
                <a:solidFill>
                  <a:schemeClr val="bg1"/>
                </a:solidFill>
                <a:latin typeface="+mj-lt"/>
              </a:rPr>
              <a:t> </a:t>
            </a:r>
            <a:r>
              <a:rPr lang="en-GB" sz="3200" dirty="0" err="1">
                <a:solidFill>
                  <a:schemeClr val="bg1"/>
                </a:solidFill>
                <a:latin typeface="+mj-lt"/>
              </a:rPr>
              <a:t>af</a:t>
            </a:r>
            <a:r>
              <a:rPr lang="en-GB" sz="3200" dirty="0">
                <a:solidFill>
                  <a:schemeClr val="bg1"/>
                </a:solidFill>
                <a:latin typeface="+mj-lt"/>
              </a:rPr>
              <a:t> </a:t>
            </a:r>
            <a:r>
              <a:rPr lang="en-GB" sz="3200" dirty="0" err="1">
                <a:solidFill>
                  <a:schemeClr val="bg1"/>
                </a:solidFill>
                <a:latin typeface="+mj-lt"/>
              </a:rPr>
              <a:t>en</a:t>
            </a:r>
            <a:r>
              <a:rPr lang="en-GB" sz="3200" dirty="0">
                <a:solidFill>
                  <a:schemeClr val="bg1"/>
                </a:solidFill>
                <a:latin typeface="+mj-lt"/>
              </a:rPr>
              <a:t> mere </a:t>
            </a:r>
            <a:r>
              <a:rPr lang="en-GB" sz="3200" dirty="0" err="1">
                <a:solidFill>
                  <a:schemeClr val="bg1"/>
                </a:solidFill>
                <a:latin typeface="+mj-lt"/>
              </a:rPr>
              <a:t>varieret</a:t>
            </a:r>
            <a:r>
              <a:rPr lang="en-GB" sz="3200" dirty="0">
                <a:solidFill>
                  <a:schemeClr val="bg1"/>
                </a:solidFill>
                <a:latin typeface="+mj-lt"/>
              </a:rPr>
              <a:t> </a:t>
            </a:r>
            <a:r>
              <a:rPr lang="en-GB" sz="3200" dirty="0" err="1">
                <a:solidFill>
                  <a:schemeClr val="bg1"/>
                </a:solidFill>
                <a:latin typeface="+mj-lt"/>
              </a:rPr>
              <a:t>skoledag</a:t>
            </a:r>
            <a:r>
              <a:rPr lang="en-GB" sz="3200" dirty="0">
                <a:solidFill>
                  <a:schemeClr val="bg1"/>
                </a:solidFill>
                <a:latin typeface="+mj-lt"/>
              </a:rPr>
              <a:t>, </a:t>
            </a:r>
            <a:br>
              <a:rPr lang="en-GB" sz="3200" dirty="0">
                <a:solidFill>
                  <a:schemeClr val="bg1"/>
                </a:solidFill>
                <a:latin typeface="+mj-lt"/>
              </a:rPr>
            </a:br>
            <a:r>
              <a:rPr lang="en-GB" sz="3200" dirty="0">
                <a:solidFill>
                  <a:schemeClr val="bg1"/>
                </a:solidFill>
                <a:latin typeface="+mj-lt"/>
              </a:rPr>
              <a:t>der </a:t>
            </a:r>
            <a:r>
              <a:rPr lang="en-GB" sz="3200" dirty="0" err="1">
                <a:solidFill>
                  <a:schemeClr val="bg1"/>
                </a:solidFill>
                <a:latin typeface="+mj-lt"/>
              </a:rPr>
              <a:t>understøtter</a:t>
            </a:r>
            <a:r>
              <a:rPr lang="en-GB" sz="3200" dirty="0">
                <a:solidFill>
                  <a:schemeClr val="bg1"/>
                </a:solidFill>
                <a:latin typeface="+mj-lt"/>
              </a:rPr>
              <a:t> </a:t>
            </a:r>
            <a:r>
              <a:rPr lang="en-GB" sz="3200" dirty="0" err="1">
                <a:solidFill>
                  <a:schemeClr val="bg1"/>
                </a:solidFill>
                <a:latin typeface="+mj-lt"/>
              </a:rPr>
              <a:t>inkluderende</a:t>
            </a:r>
            <a:r>
              <a:rPr lang="en-GB" sz="3200" dirty="0">
                <a:solidFill>
                  <a:schemeClr val="bg1"/>
                </a:solidFill>
                <a:latin typeface="+mj-lt"/>
              </a:rPr>
              <a:t> </a:t>
            </a:r>
            <a:r>
              <a:rPr lang="en-GB" sz="3200" dirty="0" err="1">
                <a:solidFill>
                  <a:schemeClr val="bg1"/>
                </a:solidFill>
                <a:latin typeface="+mj-lt"/>
              </a:rPr>
              <a:t>læringsmiljøer</a:t>
            </a:r>
            <a:endParaRPr lang="en-GB" sz="3200" dirty="0">
              <a:solidFill>
                <a:schemeClr val="bg1"/>
              </a:solidFill>
              <a:latin typeface="+mj-lt"/>
            </a:endParaRPr>
          </a:p>
        </p:txBody>
      </p:sp>
      <p:cxnSp>
        <p:nvCxnSpPr>
          <p:cNvPr id="14" name="Lige forbindelse 13"/>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latin typeface="+mj-lt"/>
              </a:rPr>
              <a:t>Inspiration </a:t>
            </a:r>
            <a:r>
              <a:rPr lang="en-GB" sz="1500" dirty="0" err="1">
                <a:solidFill>
                  <a:schemeClr val="bg1"/>
                </a:solidFill>
                <a:latin typeface="+mj-lt"/>
              </a:rPr>
              <a:t>til</a:t>
            </a:r>
            <a:r>
              <a:rPr lang="en-GB" sz="1500" dirty="0">
                <a:solidFill>
                  <a:schemeClr val="bg1"/>
                </a:solidFill>
                <a:latin typeface="+mj-lt"/>
              </a:rPr>
              <a:t> </a:t>
            </a:r>
            <a:r>
              <a:rPr lang="en-GB" sz="1500" dirty="0" err="1">
                <a:solidFill>
                  <a:schemeClr val="bg1"/>
                </a:solidFill>
                <a:latin typeface="+mj-lt"/>
              </a:rPr>
              <a:t>udvikling</a:t>
            </a:r>
            <a:r>
              <a:rPr lang="en-GB" sz="1500" dirty="0">
                <a:solidFill>
                  <a:schemeClr val="bg1"/>
                </a:solidFill>
                <a:latin typeface="+mj-lt"/>
              </a:rPr>
              <a:t> </a:t>
            </a:r>
            <a:r>
              <a:rPr lang="en-GB" sz="1500" dirty="0" err="1">
                <a:solidFill>
                  <a:schemeClr val="bg1"/>
                </a:solidFill>
                <a:latin typeface="+mj-lt"/>
              </a:rPr>
              <a:t>af</a:t>
            </a:r>
            <a:r>
              <a:rPr lang="en-GB" sz="1500" dirty="0">
                <a:solidFill>
                  <a:schemeClr val="bg1"/>
                </a:solidFill>
                <a:latin typeface="+mj-lt"/>
              </a:rPr>
              <a:t> </a:t>
            </a:r>
            <a:r>
              <a:rPr lang="en-GB" sz="1500" dirty="0" err="1">
                <a:solidFill>
                  <a:schemeClr val="bg1"/>
                </a:solidFill>
                <a:latin typeface="+mj-lt"/>
              </a:rPr>
              <a:t>egen</a:t>
            </a:r>
            <a:r>
              <a:rPr lang="en-GB" sz="1500" dirty="0">
                <a:solidFill>
                  <a:schemeClr val="bg1"/>
                </a:solidFill>
                <a:latin typeface="+mj-lt"/>
              </a:rPr>
              <a:t> </a:t>
            </a:r>
            <a:r>
              <a:rPr lang="en-GB" sz="1500" dirty="0" err="1">
                <a:solidFill>
                  <a:schemeClr val="bg1"/>
                </a:solidFill>
                <a:latin typeface="+mj-lt"/>
              </a:rPr>
              <a:t>praksis</a:t>
            </a:r>
            <a:endParaRPr lang="en-GB" sz="1500" dirty="0">
              <a:solidFill>
                <a:schemeClr val="bg1"/>
              </a:solidFill>
              <a:latin typeface="+mj-lt"/>
            </a:endParaRPr>
          </a:p>
        </p:txBody>
      </p:sp>
      <p:pic>
        <p:nvPicPr>
          <p:cNvPr id="20" name="Billed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3" cy="3000329"/>
          </a:xfrm>
          <a:prstGeom prst="rect">
            <a:avLst/>
          </a:prstGeom>
        </p:spPr>
      </p:pic>
      <p:pic>
        <p:nvPicPr>
          <p:cNvPr id="21" name="Billed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b="37259"/>
          <a:stretch/>
        </p:blipFill>
        <p:spPr>
          <a:xfrm>
            <a:off x="7920389" y="3368411"/>
            <a:ext cx="4009611" cy="3489589"/>
          </a:xfrm>
          <a:prstGeom prst="rect">
            <a:avLst/>
          </a:prstGeom>
        </p:spPr>
      </p:pic>
      <p:sp>
        <p:nvSpPr>
          <p:cNvPr id="14" name="Afrundet rektangel 13"/>
          <p:cNvSpPr/>
          <p:nvPr userDrawn="1"/>
        </p:nvSpPr>
        <p:spPr>
          <a:xfrm>
            <a:off x="5558020" y="2096188"/>
            <a:ext cx="3139932" cy="1449633"/>
          </a:xfrm>
          <a:prstGeom prst="roundRect">
            <a:avLst>
              <a:gd name="adj" fmla="val 12391"/>
            </a:avLst>
          </a:prstGeom>
          <a:solidFill>
            <a:schemeClr val="accent6">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Fra inspiration</a:t>
            </a:r>
            <a:r>
              <a:rPr lang="da-DK" sz="3200" b="0" baseline="0" dirty="0">
                <a:latin typeface="+mj-lt"/>
              </a:rPr>
              <a:t> til konkretisering af projektet</a:t>
            </a:r>
            <a:endParaRPr lang="en-GB" sz="3200" dirty="0">
              <a:solidFill>
                <a:schemeClr val="tx1"/>
              </a:solidFill>
              <a:latin typeface="+mj-lt"/>
            </a:endParaRPr>
          </a:p>
        </p:txBody>
      </p:sp>
      <p:sp>
        <p:nvSpPr>
          <p:cNvPr id="7" name="Afrundet rektangel 6"/>
          <p:cNvSpPr/>
          <p:nvPr userDrawn="1"/>
        </p:nvSpPr>
        <p:spPr>
          <a:xfrm>
            <a:off x="900000" y="2096188"/>
            <a:ext cx="4452025" cy="3073047"/>
          </a:xfrm>
          <a:prstGeom prst="roundRect">
            <a:avLst>
              <a:gd name="adj" fmla="val 6439"/>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469019" cy="2693045"/>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98969" indent="-198969">
              <a:spcAft>
                <a:spcPts val="1200"/>
              </a:spcAft>
              <a:buFont typeface="+mj-lt"/>
              <a:buAutoNum type="arabicPeriod"/>
            </a:pPr>
            <a:r>
              <a:rPr lang="en-GB" sz="1500" dirty="0" err="1">
                <a:solidFill>
                  <a:schemeClr val="bg1"/>
                </a:solidFill>
              </a:rPr>
              <a:t>Er</a:t>
            </a:r>
            <a:r>
              <a:rPr lang="en-GB" sz="1500" dirty="0">
                <a:solidFill>
                  <a:schemeClr val="bg1"/>
                </a:solidFill>
              </a:rPr>
              <a:t> der </a:t>
            </a:r>
            <a:r>
              <a:rPr lang="en-GB" sz="1500" dirty="0" err="1">
                <a:solidFill>
                  <a:schemeClr val="bg1"/>
                </a:solidFill>
              </a:rPr>
              <a:t>noget</a:t>
            </a:r>
            <a:r>
              <a:rPr lang="en-GB" sz="1500" dirty="0">
                <a:solidFill>
                  <a:schemeClr val="bg1"/>
                </a:solidFill>
              </a:rPr>
              <a:t>, vi </a:t>
            </a:r>
            <a:r>
              <a:rPr lang="en-GB" sz="1500" dirty="0" err="1">
                <a:solidFill>
                  <a:schemeClr val="bg1"/>
                </a:solidFill>
              </a:rPr>
              <a:t>er</a:t>
            </a:r>
            <a:r>
              <a:rPr lang="en-GB" sz="1500" dirty="0">
                <a:solidFill>
                  <a:schemeClr val="bg1"/>
                </a:solidFill>
              </a:rPr>
              <a:t> </a:t>
            </a:r>
            <a:r>
              <a:rPr lang="en-GB" sz="1500" dirty="0" err="1">
                <a:solidFill>
                  <a:schemeClr val="bg1"/>
                </a:solidFill>
              </a:rPr>
              <a:t>blevet</a:t>
            </a:r>
            <a:r>
              <a:rPr lang="en-GB" sz="1500" dirty="0">
                <a:solidFill>
                  <a:schemeClr val="bg1"/>
                </a:solidFill>
              </a:rPr>
              <a:t> </a:t>
            </a:r>
            <a:r>
              <a:rPr lang="en-GB" sz="1500" dirty="0" err="1">
                <a:solidFill>
                  <a:schemeClr val="bg1"/>
                </a:solidFill>
              </a:rPr>
              <a:t>særligt</a:t>
            </a:r>
            <a:r>
              <a:rPr lang="en-GB" sz="1500" dirty="0">
                <a:solidFill>
                  <a:schemeClr val="bg1"/>
                </a:solidFill>
              </a:rPr>
              <a:t> </a:t>
            </a:r>
            <a:r>
              <a:rPr lang="en-GB" sz="1500" dirty="0" err="1">
                <a:solidFill>
                  <a:schemeClr val="bg1"/>
                </a:solidFill>
              </a:rPr>
              <a:t>inspireret</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har</a:t>
            </a:r>
            <a:r>
              <a:rPr lang="en-GB" sz="1500" dirty="0">
                <a:solidFill>
                  <a:schemeClr val="bg1"/>
                </a:solidFill>
              </a:rPr>
              <a:t> </a:t>
            </a:r>
            <a:r>
              <a:rPr lang="en-GB" sz="1500" dirty="0" err="1">
                <a:solidFill>
                  <a:schemeClr val="bg1"/>
                </a:solidFill>
              </a:rPr>
              <a:t>lyst</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 </a:t>
            </a:r>
            <a:r>
              <a:rPr lang="en-GB" sz="1500" dirty="0" err="1">
                <a:solidFill>
                  <a:schemeClr val="bg1"/>
                </a:solidFill>
              </a:rPr>
              <a:t>i</a:t>
            </a:r>
            <a:r>
              <a:rPr lang="en-GB" sz="1500" dirty="0">
                <a:solidFill>
                  <a:schemeClr val="bg1"/>
                </a:solidFill>
              </a:rPr>
              <a:t> </a:t>
            </a:r>
            <a:r>
              <a:rPr lang="en-GB" sz="1500" dirty="0" err="1">
                <a:solidFill>
                  <a:schemeClr val="bg1"/>
                </a:solidFill>
              </a:rPr>
              <a:t>projektet</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forstår</a:t>
            </a:r>
            <a:r>
              <a:rPr lang="en-GB" sz="1500" dirty="0">
                <a:solidFill>
                  <a:schemeClr val="bg1"/>
                </a:solidFill>
              </a:rPr>
              <a:t> vi (nu) variation </a:t>
            </a:r>
            <a:r>
              <a:rPr lang="en-GB" sz="1500" dirty="0" err="1">
                <a:solidFill>
                  <a:schemeClr val="bg1"/>
                </a:solidFill>
              </a:rPr>
              <a:t>i</a:t>
            </a:r>
            <a:r>
              <a:rPr lang="en-GB" sz="1500" dirty="0">
                <a:solidFill>
                  <a:schemeClr val="bg1"/>
                </a:solidFill>
              </a:rPr>
              <a:t> </a:t>
            </a:r>
            <a:r>
              <a:rPr lang="en-GB" sz="1500" dirty="0" err="1">
                <a:solidFill>
                  <a:schemeClr val="bg1"/>
                </a:solidFill>
              </a:rPr>
              <a:t>skoledagen</a:t>
            </a:r>
            <a:r>
              <a:rPr lang="en-GB" sz="1500" dirty="0">
                <a:solidFill>
                  <a:schemeClr val="bg1"/>
                </a:solidFill>
              </a:rPr>
              <a:t>?</a:t>
            </a:r>
          </a:p>
          <a:p>
            <a:pPr marL="198969" indent="-198969">
              <a:spcAft>
                <a:spcPts val="1200"/>
              </a:spcAft>
              <a:buFont typeface="+mj-lt"/>
              <a:buAutoNum type="arabicPeriod"/>
            </a:pPr>
            <a:r>
              <a:rPr lang="en-GB" sz="1500" dirty="0" err="1">
                <a:solidFill>
                  <a:schemeClr val="bg1"/>
                </a:solidFill>
              </a:rPr>
              <a:t>Hvordan</a:t>
            </a:r>
            <a:r>
              <a:rPr lang="en-GB" sz="1500" dirty="0">
                <a:solidFill>
                  <a:schemeClr val="bg1"/>
                </a:solidFill>
              </a:rPr>
              <a:t> </a:t>
            </a:r>
            <a:r>
              <a:rPr lang="en-GB" sz="1500" dirty="0" err="1">
                <a:solidFill>
                  <a:schemeClr val="bg1"/>
                </a:solidFill>
              </a:rPr>
              <a:t>vil</a:t>
            </a:r>
            <a:r>
              <a:rPr lang="en-GB" sz="1500" dirty="0">
                <a:solidFill>
                  <a:schemeClr val="bg1"/>
                </a:solidFill>
              </a:rPr>
              <a:t> vi </a:t>
            </a:r>
            <a:r>
              <a:rPr lang="en-GB" sz="1500" dirty="0" err="1">
                <a:solidFill>
                  <a:schemeClr val="bg1"/>
                </a:solidFill>
              </a:rPr>
              <a:t>kunne</a:t>
            </a:r>
            <a:r>
              <a:rPr lang="en-GB" sz="1500" dirty="0">
                <a:solidFill>
                  <a:schemeClr val="bg1"/>
                </a:solidFill>
              </a:rPr>
              <a:t> </a:t>
            </a:r>
            <a:r>
              <a:rPr lang="en-GB" sz="1500" dirty="0" err="1">
                <a:solidFill>
                  <a:schemeClr val="bg1"/>
                </a:solidFill>
              </a:rPr>
              <a:t>arbejde</a:t>
            </a:r>
            <a:r>
              <a:rPr lang="en-GB" sz="1500" dirty="0">
                <a:solidFill>
                  <a:schemeClr val="bg1"/>
                </a:solidFill>
              </a:rPr>
              <a:t> med </a:t>
            </a:r>
            <a:r>
              <a:rPr lang="en-GB" sz="1500" dirty="0" err="1">
                <a:solidFill>
                  <a:schemeClr val="bg1"/>
                </a:solidFill>
              </a:rPr>
              <a:t>dette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vores</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a:spcAft>
                <a:spcPts val="1200"/>
              </a:spcAft>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5861831" y="2474756"/>
            <a:ext cx="2532311" cy="692497"/>
          </a:xfrm>
          <a:prstGeom prst="rect">
            <a:avLst/>
          </a:prstGeom>
          <a:noFill/>
        </p:spPr>
        <p:txBody>
          <a:bodyPr wrap="square" lIns="0" tIns="0" rIns="0" bIns="0" rtlCol="0">
            <a:spAutoFit/>
          </a:bodyPr>
          <a:lstStyle/>
          <a:p>
            <a:pPr algn="ctr"/>
            <a:r>
              <a:rPr lang="en-GB" sz="1500" b="1" dirty="0">
                <a:solidFill>
                  <a:schemeClr val="bg1"/>
                </a:solidFill>
              </a:rPr>
              <a:t>KONSENSUS</a:t>
            </a:r>
          </a:p>
          <a:p>
            <a:pPr algn="ctr"/>
            <a:r>
              <a:rPr lang="en-GB" sz="1500" dirty="0" err="1">
                <a:solidFill>
                  <a:schemeClr val="bg1"/>
                </a:solidFill>
              </a:rPr>
              <a:t>Kan</a:t>
            </a:r>
            <a:r>
              <a:rPr lang="en-GB" sz="1500" dirty="0">
                <a:solidFill>
                  <a:schemeClr val="bg1"/>
                </a:solidFill>
              </a:rPr>
              <a:t> vi </a:t>
            </a:r>
            <a:r>
              <a:rPr lang="en-GB" sz="1500" dirty="0" err="1">
                <a:solidFill>
                  <a:schemeClr val="bg1"/>
                </a:solidFill>
              </a:rPr>
              <a:t>skabe</a:t>
            </a:r>
            <a:r>
              <a:rPr lang="en-GB" sz="1500" dirty="0">
                <a:solidFill>
                  <a:schemeClr val="bg1"/>
                </a:solidFill>
              </a:rPr>
              <a:t> </a:t>
            </a:r>
            <a:r>
              <a:rPr lang="en-GB" sz="1500" dirty="0" err="1">
                <a:solidFill>
                  <a:schemeClr val="bg1"/>
                </a:solidFill>
              </a:rPr>
              <a:t>enighed</a:t>
            </a:r>
            <a:r>
              <a:rPr lang="en-GB" sz="1500" dirty="0">
                <a:solidFill>
                  <a:schemeClr val="bg1"/>
                </a:solidFill>
              </a:rPr>
              <a:t> om, </a:t>
            </a:r>
            <a:r>
              <a:rPr lang="en-GB" sz="1500" dirty="0" err="1">
                <a:solidFill>
                  <a:schemeClr val="bg1"/>
                </a:solidFill>
              </a:rPr>
              <a:t>hvad</a:t>
            </a:r>
            <a:r>
              <a:rPr lang="en-GB" sz="1500" dirty="0">
                <a:solidFill>
                  <a:schemeClr val="bg1"/>
                </a:solidFill>
              </a:rPr>
              <a:t>  vi </a:t>
            </a:r>
            <a:r>
              <a:rPr lang="en-GB" sz="1500" dirty="0" err="1">
                <a:solidFill>
                  <a:schemeClr val="bg1"/>
                </a:solidFill>
              </a:rPr>
              <a:t>vil</a:t>
            </a:r>
            <a:r>
              <a:rPr lang="en-GB" sz="1500" dirty="0">
                <a:solidFill>
                  <a:schemeClr val="bg1"/>
                </a:solidFill>
              </a:rPr>
              <a:t> </a:t>
            </a:r>
            <a:r>
              <a:rPr lang="en-GB" sz="1500" dirty="0" err="1">
                <a:solidFill>
                  <a:schemeClr val="bg1"/>
                </a:solidFill>
              </a:rPr>
              <a:t>arbejde</a:t>
            </a:r>
            <a:r>
              <a:rPr lang="en-GB" sz="1500" dirty="0">
                <a:solidFill>
                  <a:schemeClr val="bg1"/>
                </a:solidFill>
              </a:rPr>
              <a:t> </a:t>
            </a:r>
            <a:r>
              <a:rPr lang="en-GB" sz="1500" dirty="0" err="1">
                <a:solidFill>
                  <a:schemeClr val="bg1"/>
                </a:solidFill>
              </a:rPr>
              <a:t>videre</a:t>
            </a:r>
            <a:r>
              <a:rPr lang="en-GB" sz="1500" dirty="0">
                <a:solidFill>
                  <a:schemeClr val="bg1"/>
                </a:solidFill>
              </a:rPr>
              <a:t> med?</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accent6">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6">
                <a:tint val="45000"/>
                <a:satMod val="400000"/>
              </a:schemeClr>
            </a:duotone>
            <a:extLst>
              <a:ext uri="{28A0092B-C50C-407E-A947-70E740481C1C}">
                <a14:useLocalDpi xmlns:a14="http://schemas.microsoft.com/office/drawing/2010/main" val="0"/>
              </a:ext>
            </a:extLst>
          </a:blip>
          <a:srcRect t="19244" b="10172"/>
          <a:stretch/>
        </p:blipFill>
        <p:spPr>
          <a:xfrm>
            <a:off x="0" y="-27105"/>
            <a:ext cx="12192000" cy="6885105"/>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2: </a:t>
            </a:r>
            <a:r>
              <a:rPr lang="en-GB" sz="4400" b="1" dirty="0" err="1">
                <a:solidFill>
                  <a:schemeClr val="bg1"/>
                </a:solidFill>
                <a:latin typeface="+mj-lt"/>
              </a:rPr>
              <a:t>Fælles</a:t>
            </a:r>
            <a:r>
              <a:rPr lang="en-GB" sz="4400" b="1" dirty="0">
                <a:solidFill>
                  <a:schemeClr val="bg1"/>
                </a:solidFill>
                <a:latin typeface="+mj-lt"/>
              </a:rPr>
              <a:t> </a:t>
            </a:r>
            <a:r>
              <a:rPr lang="en-GB" sz="4400" b="1" dirty="0" err="1">
                <a:solidFill>
                  <a:schemeClr val="bg1"/>
                </a:solidFill>
                <a:latin typeface="+mj-lt"/>
              </a:rPr>
              <a:t>forståelse</a:t>
            </a:r>
            <a:r>
              <a:rPr lang="en-GB" sz="4400" b="1" baseline="0" dirty="0">
                <a:solidFill>
                  <a:schemeClr val="bg1"/>
                </a:solidFill>
                <a:latin typeface="+mj-lt"/>
              </a:rPr>
              <a:t> </a:t>
            </a:r>
            <a:r>
              <a:rPr lang="en-GB" sz="4400" b="1" baseline="0" dirty="0" err="1">
                <a:solidFill>
                  <a:schemeClr val="bg1"/>
                </a:solidFill>
                <a:latin typeface="+mj-lt"/>
              </a:rPr>
              <a:t>og</a:t>
            </a:r>
            <a:r>
              <a:rPr lang="en-GB" sz="4400" b="1" baseline="0" dirty="0">
                <a:solidFill>
                  <a:schemeClr val="bg1"/>
                </a:solidFill>
                <a:latin typeface="+mj-lt"/>
              </a:rPr>
              <a:t> </a:t>
            </a:r>
            <a:r>
              <a:rPr lang="en-GB" sz="4400" b="1" baseline="0" dirty="0" err="1">
                <a:solidFill>
                  <a:schemeClr val="bg1"/>
                </a:solidFill>
                <a:latin typeface="+mj-lt"/>
              </a:rPr>
              <a:t>prioritering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28090" r="12783"/>
          <a:stretch/>
        </p:blipFill>
        <p:spPr>
          <a:xfrm>
            <a:off x="6132512" y="0"/>
            <a:ext cx="6059487" cy="6851904"/>
          </a:xfrm>
          <a:prstGeom prst="rect">
            <a:avLst/>
          </a:prstGeom>
        </p:spPr>
      </p:pic>
      <p:sp>
        <p:nvSpPr>
          <p:cNvPr id="7" name="Afrundet rektangel 6"/>
          <p:cNvSpPr/>
          <p:nvPr userDrawn="1"/>
        </p:nvSpPr>
        <p:spPr>
          <a:xfrm>
            <a:off x="900000" y="2096188"/>
            <a:ext cx="4586400" cy="2548963"/>
          </a:xfrm>
          <a:prstGeom prst="roundRect">
            <a:avLst>
              <a:gd name="adj" fmla="val 7085"/>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3770018" cy="2077492"/>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Hvilke helt konkrete udfordringer har vi i skolen i dag, som vi mener, at en mere varieret skoledag vil kunne løse? </a:t>
            </a:r>
          </a:p>
          <a:p>
            <a:pPr marL="177750" indent="-177750">
              <a:spcAft>
                <a:spcPts val="1200"/>
              </a:spcAft>
              <a:buFont typeface="Arial" charset="0"/>
              <a:buChar char="•"/>
            </a:pPr>
            <a:r>
              <a:rPr lang="da-DK" sz="1500" dirty="0">
                <a:solidFill>
                  <a:schemeClr val="bg1"/>
                </a:solidFill>
              </a:rPr>
              <a:t>Hvilke to til tre udfordringer er de mest centrale, som vi ønsker at arbejde med?</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6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8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7" name="Afrundet rektangel 6"/>
          <p:cNvSpPr/>
          <p:nvPr userDrawn="1"/>
        </p:nvSpPr>
        <p:spPr>
          <a:xfrm>
            <a:off x="900000" y="2096189"/>
            <a:ext cx="7280832" cy="3414596"/>
          </a:xfrm>
          <a:prstGeom prst="roundRect">
            <a:avLst>
              <a:gd name="adj" fmla="val 5330"/>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403490" cy="3077766"/>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da-DK" sz="1500" dirty="0">
                <a:solidFill>
                  <a:schemeClr val="bg1"/>
                </a:solidFill>
              </a:rPr>
              <a:t>Hvis vi ser tre til fem år frem i tiden – hvilke forandringer ønsker vi da at kunne observere på baggrund af vores arbejde med systematisk at skabe en mere varieret skoledag?</a:t>
            </a:r>
          </a:p>
          <a:p>
            <a:pPr marL="177750" indent="-177750">
              <a:spcAft>
                <a:spcPts val="1200"/>
              </a:spcAft>
              <a:buFont typeface="Arial" charset="0"/>
              <a:buChar char="•"/>
            </a:pPr>
            <a:r>
              <a:rPr lang="da-DK" sz="1500" dirty="0">
                <a:solidFill>
                  <a:schemeClr val="bg1"/>
                </a:solidFill>
              </a:rPr>
              <a:t>Hvilke af forandringerne er mest relevante ift. de prioriterede udfordringer?</a:t>
            </a:r>
          </a:p>
          <a:p>
            <a:pPr marL="177750" indent="-177750">
              <a:spcAft>
                <a:spcPts val="1200"/>
              </a:spcAft>
              <a:buFont typeface="Arial" charset="0"/>
              <a:buChar char="•"/>
            </a:pPr>
            <a:r>
              <a:rPr lang="da-DK" sz="1500" dirty="0">
                <a:solidFill>
                  <a:schemeClr val="bg1"/>
                </a:solidFill>
              </a:rPr>
              <a:t>Hvilke forandringer er realistiske/realiserbare inden for rammerne af en udviklingsproces?</a:t>
            </a:r>
          </a:p>
          <a:p>
            <a:pPr marL="177750" indent="-177750">
              <a:spcAft>
                <a:spcPts val="1200"/>
              </a:spcAft>
              <a:buFont typeface="Arial" charset="0"/>
              <a:buChar char="•"/>
            </a:pPr>
            <a:r>
              <a:rPr lang="da-DK" sz="1500" dirty="0">
                <a:solidFill>
                  <a:schemeClr val="bg1"/>
                </a:solidFill>
              </a:rPr>
              <a:t>Kan vi hente opbakning til realisering af de ønskede </a:t>
            </a:r>
            <a:r>
              <a:rPr lang="da-DK" sz="1500" dirty="0" err="1">
                <a:solidFill>
                  <a:schemeClr val="bg1"/>
                </a:solidFill>
              </a:rPr>
              <a:t>foranderinger</a:t>
            </a:r>
            <a:r>
              <a:rPr lang="da-DK" sz="1500" dirty="0">
                <a:solidFill>
                  <a:schemeClr val="bg1"/>
                </a:solidFill>
              </a:rPr>
              <a:t> fra eksisterende viden?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8664" y="701952"/>
            <a:ext cx="4053840" cy="3785616"/>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2324" y="-811012"/>
            <a:ext cx="6300216" cy="6288024"/>
          </a:xfrm>
          <a:prstGeom prst="rect">
            <a:avLst/>
          </a:prstGeom>
        </p:spPr>
      </p:pic>
      <p:sp>
        <p:nvSpPr>
          <p:cNvPr id="7" name="Afrundet rektangel 6"/>
          <p:cNvSpPr/>
          <p:nvPr userDrawn="1"/>
        </p:nvSpPr>
        <p:spPr>
          <a:xfrm>
            <a:off x="900000" y="2096189"/>
            <a:ext cx="7280832" cy="3414596"/>
          </a:xfrm>
          <a:prstGeom prst="roundRect">
            <a:avLst>
              <a:gd name="adj" fmla="val 5509"/>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3000821"/>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6400" indent="-177750">
              <a:spcAft>
                <a:spcPts val="1200"/>
              </a:spcAft>
              <a:buFont typeface="Arial" charset="0"/>
              <a:buChar char="•"/>
            </a:pPr>
            <a:r>
              <a:rPr lang="da-DK" sz="1500" dirty="0">
                <a:solidFill>
                  <a:schemeClr val="bg1"/>
                </a:solidFill>
              </a:rPr>
              <a:t>Hvilke eksisterende erfaringer har vi med at skabe en varieret skoledag?</a:t>
            </a:r>
          </a:p>
          <a:p>
            <a:pPr marL="356400" lvl="1" indent="-177750">
              <a:spcAft>
                <a:spcPts val="1200"/>
              </a:spcAft>
              <a:buSzPct val="80000"/>
              <a:buFont typeface="Wingdings" charset="2"/>
              <a:buChar char="§"/>
            </a:pPr>
            <a:r>
              <a:rPr lang="da-DK" sz="1500" dirty="0">
                <a:solidFill>
                  <a:schemeClr val="bg1"/>
                </a:solidFill>
              </a:rPr>
              <a:t>Hvad fungerer godt?</a:t>
            </a:r>
          </a:p>
          <a:p>
            <a:pPr marL="356400" lvl="1" indent="-177750">
              <a:spcAft>
                <a:spcPts val="1200"/>
              </a:spcAft>
              <a:buSzPct val="80000"/>
              <a:buFont typeface="Wingdings" charset="2"/>
              <a:buChar char="§"/>
            </a:pPr>
            <a:r>
              <a:rPr lang="da-DK" sz="1500" dirty="0">
                <a:solidFill>
                  <a:schemeClr val="bg1"/>
                </a:solidFill>
              </a:rPr>
              <a:t>Hvad udfordrer?</a:t>
            </a:r>
          </a:p>
          <a:p>
            <a:pPr marL="176400" indent="-177750">
              <a:spcAft>
                <a:spcPts val="1200"/>
              </a:spcAft>
              <a:buFont typeface="Arial" charset="0"/>
              <a:buChar char="•"/>
            </a:pPr>
            <a:r>
              <a:rPr lang="da-DK" sz="1500" dirty="0">
                <a:solidFill>
                  <a:schemeClr val="bg1"/>
                </a:solidFill>
              </a:rPr>
              <a:t>Er der eksisterende indsatser, projekter, strategier på kommunalt plan og på skolen, som projektet skal koble an til? </a:t>
            </a:r>
          </a:p>
          <a:p>
            <a:pPr marL="176400" indent="-177750">
              <a:spcAft>
                <a:spcPts val="1200"/>
              </a:spcAft>
              <a:buFont typeface="Arial" charset="0"/>
              <a:buChar char="•"/>
            </a:pPr>
            <a:r>
              <a:rPr lang="da-DK" sz="1500" dirty="0">
                <a:solidFill>
                  <a:schemeClr val="bg1"/>
                </a:solidFill>
              </a:rPr>
              <a:t>Hvordan forstår vi, at øget variation i skoledagen kan understøtte udviklingen af mere inkluderende læringsmiljøer for alle børn?</a:t>
            </a:r>
          </a:p>
          <a:p>
            <a:pPr>
              <a:spcAft>
                <a:spcPts val="1200"/>
              </a:spcAft>
            </a:pPr>
            <a:endParaRPr lang="en-GB" sz="1500" dirty="0">
              <a:solidFill>
                <a:schemeClr val="bg1"/>
              </a:solidFill>
            </a:endParaRPr>
          </a:p>
        </p:txBody>
      </p:sp>
      <p:sp>
        <p:nvSpPr>
          <p:cNvPr id="9" name="Tekstfelt 8"/>
          <p:cNvSpPr txBox="1"/>
          <p:nvPr userDrawn="1"/>
        </p:nvSpPr>
        <p:spPr>
          <a:xfrm>
            <a:off x="900000" y="795027"/>
            <a:ext cx="3022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2: Fælles</a:t>
            </a:r>
            <a:r>
              <a:rPr lang="da-DK" sz="1400" kern="1200" baseline="0" dirty="0">
                <a:solidFill>
                  <a:schemeClr val="bg1"/>
                </a:solidFill>
                <a:latin typeface="+mn-lt"/>
                <a:ea typeface="+mn-ea"/>
                <a:cs typeface="+mn-cs"/>
              </a:rPr>
              <a:t> forståelse </a:t>
            </a:r>
            <a:r>
              <a:rPr lang="da-DK" sz="1400" kern="1200" baseline="0">
                <a:solidFill>
                  <a:schemeClr val="bg1"/>
                </a:solidFill>
                <a:latin typeface="+mn-lt"/>
                <a:ea typeface="+mn-ea"/>
                <a:cs typeface="+mn-cs"/>
              </a:rPr>
              <a:t>og prioritering</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6">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6">
                <a:tint val="45000"/>
                <a:satMod val="400000"/>
              </a:schemeClr>
            </a:duotone>
            <a:extLst>
              <a:ext uri="{28A0092B-C50C-407E-A947-70E740481C1C}">
                <a14:useLocalDpi xmlns:a14="http://schemas.microsoft.com/office/drawing/2010/main" val="0"/>
              </a:ext>
            </a:extLst>
          </a:blip>
          <a:srcRect l="-55" t="13972" r="55" b="2920"/>
          <a:stretch/>
        </p:blipFill>
        <p:spPr>
          <a:xfrm>
            <a:off x="-1" y="0"/>
            <a:ext cx="12185333" cy="6858000"/>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3: </a:t>
            </a:r>
            <a:r>
              <a:rPr lang="en-GB" sz="4400" b="1" dirty="0" err="1">
                <a:solidFill>
                  <a:schemeClr val="bg1"/>
                </a:solidFill>
                <a:latin typeface="+mj-lt"/>
              </a:rPr>
              <a:t>Udvikling</a:t>
            </a:r>
            <a:r>
              <a:rPr lang="en-GB" sz="4400" b="1" dirty="0">
                <a:solidFill>
                  <a:schemeClr val="bg1"/>
                </a:solidFill>
                <a:latin typeface="+mj-lt"/>
              </a:rPr>
              <a:t> </a:t>
            </a:r>
            <a:r>
              <a:rPr lang="en-GB" sz="4400" b="1" dirty="0" err="1">
                <a:solidFill>
                  <a:schemeClr val="bg1"/>
                </a:solidFill>
                <a:latin typeface="+mj-lt"/>
              </a:rPr>
              <a:t>af</a:t>
            </a:r>
            <a:r>
              <a:rPr lang="en-GB" sz="4400" b="1" dirty="0">
                <a:solidFill>
                  <a:schemeClr val="bg1"/>
                </a:solidFill>
                <a:latin typeface="+mj-lt"/>
              </a:rPr>
              <a:t> </a:t>
            </a:r>
            <a:r>
              <a:rPr lang="en-GB" sz="4400" b="1" dirty="0" err="1">
                <a:solidFill>
                  <a:schemeClr val="bg1"/>
                </a:solidFill>
                <a:latin typeface="+mj-lt"/>
              </a:rPr>
              <a:t>projektet</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Brugerdefineret layout">
    <p:spTree>
      <p:nvGrpSpPr>
        <p:cNvPr id="1" name=""/>
        <p:cNvGrpSpPr/>
        <p:nvPr/>
      </p:nvGrpSpPr>
      <p:grpSpPr>
        <a:xfrm>
          <a:off x="0" y="0"/>
          <a:ext cx="0" cy="0"/>
          <a:chOff x="0" y="0"/>
          <a:chExt cx="0" cy="0"/>
        </a:xfrm>
      </p:grpSpPr>
      <p:sp>
        <p:nvSpPr>
          <p:cNvPr id="13" name="Afrundet rektangel 12"/>
          <p:cNvSpPr/>
          <p:nvPr userDrawn="1"/>
        </p:nvSpPr>
        <p:spPr>
          <a:xfrm>
            <a:off x="7570750" y="1974268"/>
            <a:ext cx="3682466" cy="1231756"/>
          </a:xfrm>
          <a:prstGeom prst="roundRect">
            <a:avLst>
              <a:gd name="adj" fmla="val 15398"/>
            </a:avLst>
          </a:prstGeom>
          <a:solidFill>
            <a:schemeClr val="accent6">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frundet rektangel 11"/>
          <p:cNvSpPr/>
          <p:nvPr userDrawn="1"/>
        </p:nvSpPr>
        <p:spPr>
          <a:xfrm>
            <a:off x="7570750" y="3352799"/>
            <a:ext cx="3682466" cy="2694431"/>
          </a:xfrm>
          <a:prstGeom prst="roundRect">
            <a:avLst>
              <a:gd name="adj" fmla="val 6919"/>
            </a:avLst>
          </a:prstGeom>
          <a:solidFill>
            <a:schemeClr val="accent6">
              <a:alpha val="75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Konkretisering af projektet</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1974268"/>
            <a:ext cx="6500544" cy="4072963"/>
          </a:xfrm>
          <a:prstGeom prst="roundRect">
            <a:avLst>
              <a:gd name="adj" fmla="val 4740"/>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62814" y="2354271"/>
            <a:ext cx="5745122" cy="3436838"/>
          </a:xfrm>
          <a:prstGeom prst="rect">
            <a:avLst/>
          </a:prstGeom>
          <a:noFill/>
        </p:spPr>
        <p:txBody>
          <a:bodyPr wrap="square" lIns="0" tIns="0" rIns="0" bIns="0" rtlCol="0">
            <a:spAutoFit/>
          </a:bodyPr>
          <a:lstStyle/>
          <a:p>
            <a:pPr marL="91" lvl="0" indent="0" defTabSz="457291">
              <a:spcAft>
                <a:spcPts val="1000"/>
              </a:spcAft>
              <a:buFont typeface="Arial" charset="0"/>
              <a:buNone/>
            </a:pPr>
            <a:r>
              <a:rPr lang="da-DK" sz="1500" b="1" spc="0" dirty="0">
                <a:solidFill>
                  <a:schemeClr val="bg1"/>
                </a:solidFill>
                <a:latin typeface="+mn-lt"/>
              </a:rPr>
              <a:t>Drøftelse af spørgsmålene</a:t>
            </a:r>
          </a:p>
          <a:p>
            <a:pPr marL="198000" lvl="0" indent="-198900" defTabSz="457291">
              <a:spcAft>
                <a:spcPts val="400"/>
              </a:spcAft>
              <a:buFont typeface="+mj-lt"/>
              <a:buAutoNum type="arabicPeriod"/>
            </a:pPr>
            <a:r>
              <a:rPr lang="da-DK" sz="1500" b="1" spc="0" dirty="0">
                <a:solidFill>
                  <a:schemeClr val="bg1"/>
                </a:solidFill>
                <a:latin typeface="+mn-lt"/>
              </a:rPr>
              <a:t>Hvad vil vi opnå?</a:t>
            </a:r>
          </a:p>
          <a:p>
            <a:pPr marL="396000" lvl="1" indent="-177750" defTabSz="457291">
              <a:spcAft>
                <a:spcPts val="400"/>
              </a:spcAft>
              <a:buFont typeface="Arial" charset="0"/>
              <a:buChar char="•"/>
            </a:pPr>
            <a:r>
              <a:rPr lang="da-DK" sz="1500" spc="0" dirty="0">
                <a:solidFill>
                  <a:schemeClr val="bg1"/>
                </a:solidFill>
                <a:latin typeface="+mn-lt"/>
              </a:rPr>
              <a:t>Formål og ønskede resultater</a:t>
            </a:r>
          </a:p>
          <a:p>
            <a:pPr marL="396000" lvl="1" indent="-177750" defTabSz="457291">
              <a:spcAft>
                <a:spcPts val="1200"/>
              </a:spcAft>
              <a:buFont typeface="Arial" charset="0"/>
              <a:buChar char="•"/>
            </a:pPr>
            <a:r>
              <a:rPr lang="da-DK" sz="1500" spc="0" dirty="0">
                <a:solidFill>
                  <a:schemeClr val="bg1"/>
                </a:solidFill>
                <a:latin typeface="+mn-lt"/>
              </a:rPr>
              <a:t>Er der viden, som understøtter dette?</a:t>
            </a:r>
          </a:p>
          <a:p>
            <a:pPr marL="198000" lvl="0" indent="-198900" defTabSz="457291">
              <a:spcAft>
                <a:spcPts val="400"/>
              </a:spcAft>
              <a:buFont typeface="+mj-lt"/>
              <a:buAutoNum type="arabicPeriod"/>
            </a:pPr>
            <a:r>
              <a:rPr lang="da-DK" sz="1500" b="1" spc="0" dirty="0">
                <a:solidFill>
                  <a:schemeClr val="bg1"/>
                </a:solidFill>
                <a:latin typeface="+mn-lt"/>
              </a:rPr>
              <a:t>Hvem skal være med?</a:t>
            </a:r>
          </a:p>
          <a:p>
            <a:pPr marL="396000" lvl="1" indent="-177750" defTabSz="457291">
              <a:spcAft>
                <a:spcPts val="1200"/>
              </a:spcAft>
              <a:buFont typeface="Arial" charset="0"/>
              <a:buChar char="•"/>
            </a:pPr>
            <a:r>
              <a:rPr lang="da-DK" sz="1500" spc="0" dirty="0">
                <a:solidFill>
                  <a:schemeClr val="bg1"/>
                </a:solidFill>
                <a:latin typeface="+mn-lt"/>
              </a:rPr>
              <a:t>Hvilke skoler, afdelinger, ledelse, fagprofessionelle og hvilke elever?</a:t>
            </a:r>
          </a:p>
          <a:p>
            <a:pPr marL="198000" lvl="0" indent="-198900" defTabSz="457291">
              <a:spcAft>
                <a:spcPts val="400"/>
              </a:spcAft>
              <a:buFont typeface="+mj-lt"/>
              <a:buAutoNum type="arabicPeriod"/>
            </a:pPr>
            <a:r>
              <a:rPr lang="da-DK" sz="1500" b="1" spc="0" dirty="0">
                <a:solidFill>
                  <a:schemeClr val="bg1"/>
                </a:solidFill>
                <a:latin typeface="+mn-lt"/>
              </a:rPr>
              <a:t>Hvordan vil vi arbejde?</a:t>
            </a:r>
          </a:p>
          <a:p>
            <a:pPr marL="396000" lvl="1" indent="-177750" defTabSz="457291">
              <a:spcAft>
                <a:spcPts val="400"/>
              </a:spcAft>
              <a:buFont typeface="Arial" charset="0"/>
              <a:buChar char="•"/>
            </a:pPr>
            <a:r>
              <a:rPr lang="da-DK" sz="1500" spc="0" dirty="0">
                <a:solidFill>
                  <a:schemeClr val="bg1"/>
                </a:solidFill>
                <a:latin typeface="+mn-lt"/>
              </a:rPr>
              <a:t>Organisering</a:t>
            </a:r>
          </a:p>
          <a:p>
            <a:pPr marL="396000" lvl="1" indent="-177750" defTabSz="457291">
              <a:spcAft>
                <a:spcPts val="1200"/>
              </a:spcAft>
              <a:buFont typeface="Arial" charset="0"/>
              <a:buChar char="•"/>
            </a:pPr>
            <a:r>
              <a:rPr lang="da-DK" sz="1500" spc="0" dirty="0">
                <a:solidFill>
                  <a:schemeClr val="bg1"/>
                </a:solidFill>
                <a:latin typeface="+mn-lt"/>
              </a:rPr>
              <a:t>Indhold</a:t>
            </a:r>
          </a:p>
          <a:p>
            <a:pPr marL="198000" lvl="0" indent="-198900" defTabSz="457291">
              <a:spcAft>
                <a:spcPts val="400"/>
              </a:spcAft>
              <a:buFont typeface="+mj-lt"/>
              <a:buAutoNum type="arabicPeriod"/>
            </a:pPr>
            <a:r>
              <a:rPr lang="da-DK" sz="1500" b="1" spc="0" dirty="0">
                <a:solidFill>
                  <a:schemeClr val="bg1"/>
                </a:solidFill>
                <a:latin typeface="+mn-lt"/>
              </a:rPr>
              <a:t>Hvornår skal det ske</a:t>
            </a:r>
            <a:r>
              <a:rPr lang="da-DK" sz="1500" spc="0" dirty="0">
                <a:solidFill>
                  <a:schemeClr val="bg1"/>
                </a:solidFill>
                <a:latin typeface="+mn-lt"/>
              </a:rPr>
              <a:t>?</a:t>
            </a:r>
          </a:p>
          <a:p>
            <a:pPr marL="396000" lvl="1" indent="-177750" defTabSz="457291">
              <a:spcAft>
                <a:spcPts val="600"/>
              </a:spcAft>
              <a:buFont typeface="Arial" charset="0"/>
              <a:buChar char="•"/>
            </a:pPr>
            <a:r>
              <a:rPr lang="da-DK" sz="1500" spc="0" dirty="0">
                <a:solidFill>
                  <a:schemeClr val="bg1"/>
                </a:solidFill>
                <a:latin typeface="+mn-lt"/>
              </a:rPr>
              <a:t>Varighed og omfang</a:t>
            </a:r>
          </a:p>
        </p:txBody>
      </p:sp>
      <p:sp>
        <p:nvSpPr>
          <p:cNvPr id="4" name="Tekstfelt 3"/>
          <p:cNvSpPr txBox="1"/>
          <p:nvPr userDrawn="1"/>
        </p:nvSpPr>
        <p:spPr>
          <a:xfrm>
            <a:off x="7930655" y="2190361"/>
            <a:ext cx="2962656" cy="101566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rPr>
              <a:t>Kan</a:t>
            </a:r>
            <a:r>
              <a:rPr lang="en-GB" sz="1500" dirty="0">
                <a:solidFill>
                  <a:schemeClr val="bg1"/>
                </a:solidFill>
              </a:rPr>
              <a:t> vi </a:t>
            </a:r>
            <a:r>
              <a:rPr lang="en-GB" sz="1500" dirty="0" err="1">
                <a:solidFill>
                  <a:schemeClr val="bg1"/>
                </a:solidFill>
              </a:rPr>
              <a:t>finde</a:t>
            </a:r>
            <a:r>
              <a:rPr lang="en-GB" sz="1500" dirty="0">
                <a:solidFill>
                  <a:schemeClr val="bg1"/>
                </a:solidFill>
              </a:rPr>
              <a:t> inspiration </a:t>
            </a:r>
            <a:r>
              <a:rPr lang="en-GB" sz="1500" dirty="0" err="1">
                <a:solidFill>
                  <a:schemeClr val="bg1"/>
                </a:solidFill>
              </a:rPr>
              <a:t>eller</a:t>
            </a:r>
            <a:r>
              <a:rPr lang="en-GB" sz="1500" dirty="0">
                <a:solidFill>
                  <a:schemeClr val="bg1"/>
                </a:solidFill>
              </a:rPr>
              <a:t> </a:t>
            </a:r>
            <a:r>
              <a:rPr lang="en-GB" sz="1500" dirty="0" err="1">
                <a:solidFill>
                  <a:schemeClr val="bg1"/>
                </a:solidFill>
              </a:rPr>
              <a:t>opbakning</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konkretisering</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indsatsen</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b="1" dirty="0" err="1">
                <a:solidFill>
                  <a:schemeClr val="bg1"/>
                </a:solidFill>
              </a:rPr>
              <a:t>eksisterende</a:t>
            </a:r>
            <a:r>
              <a:rPr lang="en-GB" sz="1500" b="1" dirty="0">
                <a:solidFill>
                  <a:schemeClr val="bg1"/>
                </a:solidFill>
              </a:rPr>
              <a:t> </a:t>
            </a:r>
            <a:r>
              <a:rPr lang="en-GB" sz="1500" b="1" dirty="0" err="1">
                <a:solidFill>
                  <a:schemeClr val="bg1"/>
                </a:solidFill>
              </a:rPr>
              <a:t>viden</a:t>
            </a:r>
            <a:r>
              <a:rPr lang="en-GB" sz="1500" dirty="0">
                <a:solidFill>
                  <a:schemeClr val="bg1"/>
                </a:solidFill>
              </a:rPr>
              <a:t>?</a:t>
            </a:r>
          </a:p>
          <a:p>
            <a:pPr algn="l"/>
            <a:endParaRPr lang="da-DK" sz="1500" dirty="0">
              <a:solidFill>
                <a:schemeClr val="bg1"/>
              </a:solidFill>
            </a:endParaRPr>
          </a:p>
        </p:txBody>
      </p:sp>
      <p:sp>
        <p:nvSpPr>
          <p:cNvPr id="5" name="Tekstfelt 4"/>
          <p:cNvSpPr txBox="1"/>
          <p:nvPr userDrawn="1"/>
        </p:nvSpPr>
        <p:spPr>
          <a:xfrm>
            <a:off x="7668286" y="3579114"/>
            <a:ext cx="3280130" cy="2400657"/>
          </a:xfrm>
          <a:prstGeom prst="rect">
            <a:avLst/>
          </a:prstGeom>
          <a:noFill/>
        </p:spPr>
        <p:txBody>
          <a:bodyPr wrap="square" rtlCol="0">
            <a:spAutoFit/>
          </a:bodyPr>
          <a:lstStyle/>
          <a:p>
            <a:pPr marL="205291" indent="0" defTabSz="457291">
              <a:spcAft>
                <a:spcPct val="0"/>
              </a:spcAft>
              <a:buFont typeface="Arial" charset="0"/>
              <a:buNone/>
            </a:pPr>
            <a:r>
              <a:rPr lang="da-DK" sz="1500" spc="0" dirty="0">
                <a:solidFill>
                  <a:schemeClr val="bg1"/>
                </a:solidFill>
                <a:latin typeface="+mn-lt"/>
              </a:rPr>
              <a:t>Inddragelse af elevers stemmer, fx gennem</a:t>
            </a:r>
            <a:r>
              <a:rPr lang="da-DK" sz="1500" b="1" spc="0" dirty="0">
                <a:solidFill>
                  <a:schemeClr val="bg1"/>
                </a:solidFill>
                <a:latin typeface="+mn-lt"/>
              </a:rPr>
              <a:t> fokusgruppeinterviews</a:t>
            </a:r>
            <a:r>
              <a:rPr lang="da-DK" sz="1500" spc="0" dirty="0">
                <a:solidFill>
                  <a:schemeClr val="bg1"/>
                </a:solidFill>
                <a:latin typeface="+mn-lt"/>
              </a:rPr>
              <a:t>,</a:t>
            </a:r>
            <a:r>
              <a:rPr lang="da-DK" sz="1500" b="1" spc="0" dirty="0">
                <a:solidFill>
                  <a:schemeClr val="bg1"/>
                </a:solidFill>
                <a:latin typeface="+mn-lt"/>
              </a:rPr>
              <a:t> </a:t>
            </a:r>
            <a:r>
              <a:rPr lang="da-DK" sz="1500" spc="0" dirty="0">
                <a:solidFill>
                  <a:schemeClr val="bg1"/>
                </a:solidFill>
                <a:latin typeface="+mn-lt"/>
              </a:rPr>
              <a:t>kan være en god tilgang til at finde ud af, hvad I vil arbejde med.</a:t>
            </a:r>
          </a:p>
          <a:p>
            <a:pPr marL="205291" indent="0" defTabSz="457291">
              <a:spcAft>
                <a:spcPct val="0"/>
              </a:spcAft>
              <a:buFont typeface="Arial" charset="0"/>
              <a:buNone/>
            </a:pPr>
            <a:endParaRPr lang="da-DK" sz="1500" spc="0" dirty="0">
              <a:solidFill>
                <a:schemeClr val="bg1"/>
              </a:solidFill>
              <a:latin typeface="+mn-lt"/>
            </a:endParaRPr>
          </a:p>
          <a:p>
            <a:pPr marL="205291" indent="0" defTabSz="457291">
              <a:spcAft>
                <a:spcPct val="0"/>
              </a:spcAft>
              <a:buFont typeface="Arial" charset="0"/>
              <a:buNone/>
            </a:pPr>
            <a:r>
              <a:rPr lang="da-DK" sz="1500" b="1" spc="0" dirty="0">
                <a:solidFill>
                  <a:schemeClr val="bg1"/>
                </a:solidFill>
                <a:latin typeface="+mn-lt"/>
              </a:rPr>
              <a:t>Observation</a:t>
            </a:r>
            <a:r>
              <a:rPr lang="da-DK" sz="1500" spc="0" dirty="0">
                <a:solidFill>
                  <a:schemeClr val="bg1"/>
                </a:solidFill>
                <a:latin typeface="+mn-lt"/>
              </a:rPr>
              <a:t> af egen og kollegers undervisning kan ligeledes give jer inspiration til, hvad I ønsker at arbejde videre med i projektet.</a:t>
            </a:r>
          </a:p>
          <a:p>
            <a:pPr marL="0" indent="0">
              <a:buFont typeface="Arial" charset="0"/>
              <a:buNone/>
            </a:pPr>
            <a:endParaRPr lang="da-DK" sz="1500" dirty="0">
              <a:solidFill>
                <a:schemeClr val="bg1"/>
              </a:solidFill>
              <a:latin typeface="+mn-lt"/>
            </a:endParaRPr>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490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6832" y="-585350"/>
            <a:ext cx="6300216" cy="6288024"/>
          </a:xfrm>
          <a:prstGeom prst="rect">
            <a:avLst/>
          </a:prstGeom>
        </p:spPr>
      </p:pic>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Konkrete</a:t>
            </a:r>
            <a:r>
              <a:rPr lang="da-DK" sz="3200" b="0" baseline="0" dirty="0">
                <a:latin typeface="+mj-lt"/>
              </a:rPr>
              <a:t> handlinger</a:t>
            </a:r>
            <a:endParaRPr lang="en-GB" sz="3200" dirty="0">
              <a:solidFill>
                <a:schemeClr val="tx1"/>
              </a:solidFill>
              <a:latin typeface="+mj-lt"/>
            </a:endParaRPr>
          </a:p>
        </p:txBody>
      </p:sp>
      <p:sp>
        <p:nvSpPr>
          <p:cNvPr id="6" name="Tekstfelt 5"/>
          <p:cNvSpPr txBox="1"/>
          <p:nvPr userDrawn="1"/>
        </p:nvSpPr>
        <p:spPr>
          <a:xfrm>
            <a:off x="900000" y="818623"/>
            <a:ext cx="208704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3: Udvikling </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af projektet</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userDrawn="1"/>
        </p:nvSpPr>
        <p:spPr>
          <a:xfrm>
            <a:off x="900000" y="2096189"/>
            <a:ext cx="6415200" cy="3414596"/>
          </a:xfrm>
          <a:prstGeom prst="roundRect">
            <a:avLst>
              <a:gd name="adj" fmla="val 5788"/>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2476191"/>
            <a:ext cx="6293762" cy="2539157"/>
          </a:xfrm>
          <a:prstGeom prst="rect">
            <a:avLst/>
          </a:prstGeom>
          <a:noFill/>
        </p:spPr>
        <p:txBody>
          <a:bodyPr wrap="square" lIns="0" tIns="0" rIns="0" bIns="0" rtlCol="0">
            <a:spAutoFit/>
          </a:bodyPr>
          <a:lstStyle/>
          <a:p>
            <a:pPr marL="0" lvl="0" indent="0">
              <a:spcAft>
                <a:spcPts val="1200"/>
              </a:spcAft>
              <a:buFont typeface="Arial" charset="0"/>
              <a:buNone/>
            </a:pPr>
            <a:r>
              <a:rPr lang="da-DK" sz="1500" dirty="0">
                <a:solidFill>
                  <a:schemeClr val="bg1"/>
                </a:solidFill>
                <a:ea typeface="Verdana" pitchFamily="34" charset="0"/>
                <a:cs typeface="Verdana" pitchFamily="34" charset="0"/>
              </a:rPr>
              <a:t>Giver drøftelser og beslutninger anledning til </a:t>
            </a:r>
            <a:r>
              <a:rPr lang="da-DK" sz="1500" b="1" dirty="0">
                <a:solidFill>
                  <a:schemeClr val="bg1"/>
                </a:solidFill>
                <a:ea typeface="Verdana" pitchFamily="34" charset="0"/>
                <a:cs typeface="Verdana" pitchFamily="34" charset="0"/>
              </a:rPr>
              <a:t>konkrete handlinger</a:t>
            </a:r>
            <a:r>
              <a:rPr lang="da-DK" sz="1500" dirty="0">
                <a:solidFill>
                  <a:schemeClr val="bg1"/>
                </a:solidFill>
                <a:ea typeface="Verdana" pitchFamily="34" charset="0"/>
                <a:cs typeface="Verdana" pitchFamily="34" charset="0"/>
              </a:rPr>
              <a:t>, fx:</a:t>
            </a:r>
          </a:p>
          <a:p>
            <a:pPr marL="176400" lvl="0" indent="-177750">
              <a:spcAft>
                <a:spcPts val="1200"/>
              </a:spcAft>
              <a:buFont typeface="Arial" charset="0"/>
              <a:buChar char="•"/>
            </a:pPr>
            <a:r>
              <a:rPr lang="da-DK" sz="1500" dirty="0">
                <a:solidFill>
                  <a:schemeClr val="bg1"/>
                </a:solidFill>
                <a:ea typeface="Verdana" pitchFamily="34" charset="0"/>
              </a:rPr>
              <a:t>Er der andre, som skal involveres?</a:t>
            </a:r>
          </a:p>
          <a:p>
            <a:pPr marL="176400" lvl="0" indent="-177750">
              <a:spcAft>
                <a:spcPts val="1200"/>
              </a:spcAft>
              <a:buFont typeface="Arial" charset="0"/>
              <a:buChar char="•"/>
            </a:pPr>
            <a:r>
              <a:rPr lang="da-DK" sz="1500" dirty="0">
                <a:solidFill>
                  <a:schemeClr val="bg1"/>
                </a:solidFill>
                <a:ea typeface="Verdana" pitchFamily="34" charset="0"/>
              </a:rPr>
              <a:t>Skal der udarbejdes informationsmateriale?</a:t>
            </a:r>
          </a:p>
          <a:p>
            <a:pPr marL="176400" lvl="0" indent="-177750">
              <a:spcAft>
                <a:spcPts val="1200"/>
              </a:spcAft>
              <a:buFont typeface="Arial" charset="0"/>
              <a:buChar char="•"/>
            </a:pPr>
            <a:r>
              <a:rPr lang="da-DK" sz="1500" dirty="0">
                <a:solidFill>
                  <a:schemeClr val="bg1"/>
                </a:solidFill>
                <a:ea typeface="Verdana" pitchFamily="34" charset="0"/>
              </a:rPr>
              <a:t>Er der nogen, vi skal kommunikere om projektet til?</a:t>
            </a:r>
          </a:p>
          <a:p>
            <a:pPr marL="176400" lvl="0" indent="-177750">
              <a:spcAft>
                <a:spcPts val="1200"/>
              </a:spcAft>
              <a:buFont typeface="Arial" charset="0"/>
              <a:buChar char="•"/>
            </a:pPr>
            <a:r>
              <a:rPr lang="da-DK" sz="1500" dirty="0">
                <a:solidFill>
                  <a:schemeClr val="bg1"/>
                </a:solidFill>
                <a:ea typeface="Verdana" pitchFamily="34" charset="0"/>
              </a:rPr>
              <a:t>Skal vi udarbejde en procesplan? </a:t>
            </a:r>
          </a:p>
          <a:p>
            <a:pPr marL="176400" lvl="0" indent="-177750">
              <a:spcAft>
                <a:spcPts val="1200"/>
              </a:spcAft>
              <a:buFont typeface="Arial" charset="0"/>
              <a:buChar char="•"/>
            </a:pPr>
            <a:r>
              <a:rPr lang="da-DK" sz="1500" dirty="0">
                <a:solidFill>
                  <a:schemeClr val="bg1"/>
                </a:solidFill>
                <a:ea typeface="Verdana" pitchFamily="34" charset="0"/>
              </a:rPr>
              <a:t>Hvem gør hvad indtil næste gang?</a:t>
            </a:r>
          </a:p>
          <a:p>
            <a:pPr marL="176400" lvl="0" indent="-177750">
              <a:spcAft>
                <a:spcPts val="1200"/>
              </a:spcAft>
              <a:buFont typeface="Arial" charset="0"/>
              <a:buChar char="•"/>
            </a:pPr>
            <a:r>
              <a:rPr lang="da-DK" sz="1500" dirty="0">
                <a:solidFill>
                  <a:schemeClr val="bg1"/>
                </a:solidFill>
                <a:ea typeface="Verdana" pitchFamily="34" charset="0"/>
                <a:cs typeface="Verdana" pitchFamily="34" charset="0"/>
              </a:rPr>
              <a:t>Hvornår mødes vi igen?</a:t>
            </a:r>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accent6">
            <a:alpha val="75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userDrawn="1"/>
        </p:nvPicPr>
        <p:blipFill rotWithShape="1">
          <a:blip r:embed="rId2">
            <a:alphaModFix amt="25000"/>
            <a:duotone>
              <a:prstClr val="black"/>
              <a:schemeClr val="accent6">
                <a:tint val="45000"/>
                <a:satMod val="400000"/>
              </a:schemeClr>
            </a:duotone>
            <a:extLst>
              <a:ext uri="{28A0092B-C50C-407E-A947-70E740481C1C}">
                <a14:useLocalDpi xmlns:a14="http://schemas.microsoft.com/office/drawing/2010/main" val="0"/>
              </a:ext>
            </a:extLst>
          </a:blip>
          <a:srcRect b="2085"/>
          <a:stretch/>
        </p:blipFill>
        <p:spPr>
          <a:xfrm>
            <a:off x="0" y="-1"/>
            <a:ext cx="12192000" cy="6858001"/>
          </a:xfrm>
          <a:prstGeom prst="rect">
            <a:avLst/>
          </a:prstGeom>
        </p:spPr>
      </p:pic>
      <p:sp>
        <p:nvSpPr>
          <p:cNvPr id="3" name="Tekstfelt 2"/>
          <p:cNvSpPr txBox="1"/>
          <p:nvPr userDrawn="1"/>
        </p:nvSpPr>
        <p:spPr>
          <a:xfrm>
            <a:off x="480000" y="2972979"/>
            <a:ext cx="11232000"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4: </a:t>
            </a:r>
            <a:r>
              <a:rPr lang="en-GB" sz="4400" b="1" dirty="0" err="1">
                <a:solidFill>
                  <a:schemeClr val="bg1"/>
                </a:solidFill>
                <a:latin typeface="+mj-lt"/>
              </a:rPr>
              <a:t>Afprøvning</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6604" t="10185" r="27153"/>
          <a:stretch/>
        </p:blipFill>
        <p:spPr>
          <a:xfrm>
            <a:off x="6132513" y="-1"/>
            <a:ext cx="6059488" cy="6858001"/>
          </a:xfrm>
          <a:prstGeom prst="rect">
            <a:avLst/>
          </a:prstGeom>
        </p:spPr>
      </p:pic>
      <p:sp>
        <p:nvSpPr>
          <p:cNvPr id="3" name="Tekstfelt 2"/>
          <p:cNvSpPr txBox="1"/>
          <p:nvPr userDrawn="1"/>
        </p:nvSpPr>
        <p:spPr>
          <a:xfrm>
            <a:off x="900001" y="720000"/>
            <a:ext cx="5171616"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Forbered/justér,</a:t>
            </a:r>
            <a:r>
              <a:rPr lang="da-DK" sz="3200" b="0" baseline="0" dirty="0">
                <a:latin typeface="+mj-lt"/>
              </a:rPr>
              <a:t> gennemfør og evaluér</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sp>
        <p:nvSpPr>
          <p:cNvPr id="17" name="Tekstfelt 16"/>
          <p:cNvSpPr txBox="1"/>
          <p:nvPr userDrawn="1"/>
        </p:nvSpPr>
        <p:spPr>
          <a:xfrm>
            <a:off x="900000" y="2743867"/>
            <a:ext cx="4781472" cy="2154436"/>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Udvikling og afprøvning af indsatsen foregår parallelt i </a:t>
            </a:r>
            <a:r>
              <a:rPr lang="da-DK" sz="1500" b="1" dirty="0"/>
              <a:t>læringscyklusser</a:t>
            </a:r>
            <a:r>
              <a:rPr lang="da-DK" sz="1500" dirty="0"/>
              <a:t>.</a:t>
            </a:r>
          </a:p>
          <a:p>
            <a:pPr marL="177750" indent="-177750">
              <a:spcAft>
                <a:spcPts val="1200"/>
              </a:spcAft>
              <a:buFont typeface="Arial" charset="0"/>
              <a:buChar char="•"/>
            </a:pPr>
            <a:r>
              <a:rPr lang="da-DK" sz="1500" dirty="0"/>
              <a:t>Med inspiration fra </a:t>
            </a:r>
            <a:r>
              <a:rPr lang="da-DK" sz="1500" b="1" dirty="0"/>
              <a:t>aktionslæring</a:t>
            </a:r>
            <a:r>
              <a:rPr lang="da-DK" sz="1500" dirty="0"/>
              <a:t> som metode planlægger vi konkrete prøvehandlinger/afgrænsede indsatser, som vi løbende gennemfører, evaluerer og justerer i takt med, at vi gør os erfaringer og producerer ny viden.</a:t>
            </a:r>
          </a:p>
          <a:p>
            <a:pPr marL="177750" indent="-177750">
              <a:spcAft>
                <a:spcPts val="1200"/>
              </a:spcAft>
              <a:buFont typeface="Arial" charset="0"/>
              <a:buChar char="•"/>
            </a:pPr>
            <a:r>
              <a:rPr lang="da-DK" sz="1500" dirty="0"/>
              <a:t>Denne proces understøtter vi med </a:t>
            </a:r>
            <a:r>
              <a:rPr lang="da-DK" sz="1500" b="1" dirty="0"/>
              <a:t>fælles refleksion </a:t>
            </a:r>
            <a:r>
              <a:rPr lang="da-DK" sz="1500" dirty="0"/>
              <a:t>og </a:t>
            </a:r>
            <a:r>
              <a:rPr lang="da-DK" sz="1500" b="1" dirty="0"/>
              <a:t>faglig sparring </a:t>
            </a:r>
            <a:r>
              <a:rPr lang="da-DK" sz="1500" dirty="0"/>
              <a:t>på møder.</a:t>
            </a:r>
            <a:endParaRPr lang="en-GB" sz="1500" dirty="0"/>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Indhold</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0" y="1992205"/>
            <a:ext cx="5664071" cy="2462213"/>
          </a:xfrm>
          <a:prstGeom prst="rect">
            <a:avLst/>
          </a:prstGeom>
          <a:noFill/>
        </p:spPr>
        <p:txBody>
          <a:bodyPr wrap="square" lIns="0" tIns="0" rIns="0" bIns="0" rtlCol="0">
            <a:spAutoFit/>
          </a:bodyPr>
          <a:lstStyle/>
          <a:p>
            <a:r>
              <a:rPr lang="en-GB" sz="1500" b="1" dirty="0" err="1"/>
              <a:t>Udviklingsproces</a:t>
            </a:r>
            <a:r>
              <a:rPr lang="en-GB" sz="1500" b="1" dirty="0"/>
              <a:t> </a:t>
            </a:r>
            <a:r>
              <a:rPr lang="en-GB" sz="1500" b="1" dirty="0" err="1"/>
              <a:t>i</a:t>
            </a:r>
            <a:r>
              <a:rPr lang="en-GB" sz="1500" b="1" dirty="0"/>
              <a:t> fire </a:t>
            </a:r>
            <a:r>
              <a:rPr lang="en-GB" sz="1500" b="1" dirty="0" err="1"/>
              <a:t>faser</a:t>
            </a:r>
            <a:r>
              <a:rPr lang="en-GB" sz="1500" b="1" dirty="0"/>
              <a:t> – </a:t>
            </a:r>
            <a:r>
              <a:rPr lang="en-GB" sz="1500" b="1" dirty="0" err="1"/>
              <a:t>kom</a:t>
            </a:r>
            <a:r>
              <a:rPr lang="en-GB" sz="1500" b="1" dirty="0"/>
              <a:t> </a:t>
            </a:r>
            <a:r>
              <a:rPr lang="en-GB" sz="1500" b="1" dirty="0" err="1"/>
              <a:t>godt</a:t>
            </a:r>
            <a:r>
              <a:rPr lang="en-GB" sz="1500" b="1" dirty="0"/>
              <a:t> </a:t>
            </a:r>
            <a:r>
              <a:rPr lang="en-GB" sz="1500" b="1" dirty="0" err="1"/>
              <a:t>igang</a:t>
            </a:r>
            <a:r>
              <a:rPr lang="en-GB" sz="1500" b="1" dirty="0"/>
              <a:t> med </a:t>
            </a:r>
            <a:r>
              <a:rPr lang="en-GB" sz="1500" b="1" dirty="0" err="1"/>
              <a:t>videreudvikling</a:t>
            </a:r>
            <a:r>
              <a:rPr lang="en-GB" sz="1500" b="1" dirty="0"/>
              <a:t> </a:t>
            </a:r>
            <a:r>
              <a:rPr lang="en-GB" sz="1500" b="1" dirty="0" err="1"/>
              <a:t>af</a:t>
            </a:r>
            <a:r>
              <a:rPr lang="en-GB" sz="1500" b="1" dirty="0"/>
              <a:t> </a:t>
            </a:r>
            <a:r>
              <a:rPr lang="en-GB" sz="1500" b="1" dirty="0" err="1"/>
              <a:t>egen</a:t>
            </a:r>
            <a:r>
              <a:rPr lang="en-GB" sz="1500" b="1" dirty="0"/>
              <a:t> </a:t>
            </a:r>
            <a:r>
              <a:rPr lang="en-GB" sz="1500" b="1" dirty="0" err="1"/>
              <a:t>praksis</a:t>
            </a:r>
            <a:endParaRPr lang="en-GB" sz="1500" b="1" dirty="0"/>
          </a:p>
          <a:p>
            <a:endParaRPr lang="en-GB" sz="1500" b="1" dirty="0"/>
          </a:p>
          <a:p>
            <a:pPr marL="198000" lvl="0" indent="-198000">
              <a:spcAft>
                <a:spcPts val="1200"/>
              </a:spcAft>
              <a:buFont typeface="+mj-lt"/>
              <a:buAutoNum type="arabicPeriod"/>
            </a:pPr>
            <a:r>
              <a:rPr lang="en-GB" sz="1500" dirty="0"/>
              <a:t>Inspiration.</a:t>
            </a:r>
          </a:p>
          <a:p>
            <a:pPr marL="198000" lvl="0" indent="-198000">
              <a:spcAft>
                <a:spcPts val="1200"/>
              </a:spcAft>
              <a:buFont typeface="+mj-lt"/>
              <a:buAutoNum type="arabicPeriod"/>
            </a:pPr>
            <a:r>
              <a:rPr lang="en-GB" sz="1500" dirty="0" err="1"/>
              <a:t>Fælles</a:t>
            </a:r>
            <a:r>
              <a:rPr lang="en-GB" sz="1500" dirty="0"/>
              <a:t> </a:t>
            </a:r>
            <a:r>
              <a:rPr lang="en-GB" sz="1500" dirty="0" err="1"/>
              <a:t>forståelse</a:t>
            </a:r>
            <a:r>
              <a:rPr lang="en-GB" sz="1500" dirty="0"/>
              <a:t> </a:t>
            </a:r>
            <a:r>
              <a:rPr lang="en-GB" sz="1500" dirty="0" err="1"/>
              <a:t>og</a:t>
            </a:r>
            <a:r>
              <a:rPr lang="en-GB" sz="1500" dirty="0"/>
              <a:t> </a:t>
            </a:r>
            <a:r>
              <a:rPr lang="en-GB" sz="1500" dirty="0" err="1"/>
              <a:t>prioritering</a:t>
            </a:r>
            <a:r>
              <a:rPr lang="en-GB" sz="1500" dirty="0"/>
              <a:t>.</a:t>
            </a:r>
          </a:p>
          <a:p>
            <a:pPr marL="198000" lvl="0" indent="-198000">
              <a:spcAft>
                <a:spcPts val="1200"/>
              </a:spcAft>
              <a:buFont typeface="+mj-lt"/>
              <a:buAutoNum type="arabicPeriod"/>
            </a:pPr>
            <a:r>
              <a:rPr lang="en-GB" sz="1500" dirty="0" err="1"/>
              <a:t>Udvikling</a:t>
            </a:r>
            <a:r>
              <a:rPr lang="en-GB" sz="1500" dirty="0"/>
              <a:t> </a:t>
            </a:r>
            <a:r>
              <a:rPr lang="en-GB" sz="1500" dirty="0" err="1"/>
              <a:t>af</a:t>
            </a:r>
            <a:r>
              <a:rPr lang="en-GB" sz="1500" dirty="0"/>
              <a:t> </a:t>
            </a:r>
            <a:r>
              <a:rPr lang="en-GB" sz="1500" dirty="0" err="1"/>
              <a:t>projektet</a:t>
            </a:r>
            <a:r>
              <a:rPr lang="en-GB" sz="1500" dirty="0"/>
              <a:t>.</a:t>
            </a:r>
          </a:p>
          <a:p>
            <a:pPr marL="198000" lvl="0" indent="-198000">
              <a:spcAft>
                <a:spcPts val="1200"/>
              </a:spcAft>
              <a:buFont typeface="+mj-lt"/>
              <a:buAutoNum type="arabicPeriod"/>
            </a:pPr>
            <a:r>
              <a:rPr lang="en-GB" sz="1500" dirty="0" err="1"/>
              <a:t>Afprøvning</a:t>
            </a:r>
            <a:r>
              <a:rPr lang="en-GB" sz="1500" dirty="0"/>
              <a:t>. </a:t>
            </a:r>
          </a:p>
          <a:p>
            <a:endParaRPr lang="en-GB" sz="1500" b="1" dirty="0"/>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417" y="2346807"/>
            <a:ext cx="7607583" cy="3831652"/>
          </a:xfrm>
          <a:prstGeom prst="rect">
            <a:avLst/>
          </a:prstGeom>
        </p:spPr>
      </p:pic>
    </p:spTree>
    <p:extLst>
      <p:ext uri="{BB962C8B-B14F-4D97-AF65-F5344CB8AC3E}">
        <p14:creationId xmlns:p14="http://schemas.microsoft.com/office/powerpoint/2010/main" val="167239433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Fem</a:t>
            </a:r>
            <a:r>
              <a:rPr lang="da-DK" sz="3200" b="0" baseline="0" dirty="0">
                <a:latin typeface="+mj-lt"/>
              </a:rPr>
              <a:t> faser i aktionslæring</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900000" y="2061115"/>
            <a:ext cx="4904807" cy="2693045"/>
          </a:xfrm>
          <a:prstGeom prst="rect">
            <a:avLst/>
          </a:prstGeom>
          <a:noFill/>
        </p:spPr>
        <p:txBody>
          <a:bodyPr wrap="square" lIns="0" tIns="0" rIns="0" bIns="0" rtlCol="0">
            <a:spAutoFit/>
          </a:bodyPr>
          <a:lstStyle/>
          <a:p>
            <a:pPr marL="198900" indent="-198900">
              <a:spcAft>
                <a:spcPts val="1200"/>
              </a:spcAft>
              <a:buFont typeface="+mj-lt"/>
              <a:buAutoNum type="arabicPeriod"/>
              <a:defRPr/>
            </a:pPr>
            <a:r>
              <a:rPr lang="da-DK" sz="1500" dirty="0"/>
              <a:t>Hvad vil vi gerne have til at fungere bedre i praksis</a:t>
            </a:r>
            <a:r>
              <a:rPr lang="da-DK" sz="1500" b="1" dirty="0"/>
              <a:t> </a:t>
            </a:r>
            <a:r>
              <a:rPr lang="da-DK" sz="1500" dirty="0"/>
              <a:t>– hvad er vores mål? (Formulering af problemstilling)</a:t>
            </a:r>
          </a:p>
          <a:p>
            <a:pPr marL="198900" indent="-198900">
              <a:spcAft>
                <a:spcPts val="1200"/>
              </a:spcAft>
              <a:buFont typeface="+mj-lt"/>
              <a:buAutoNum type="arabicPeriod"/>
              <a:defRPr/>
            </a:pPr>
            <a:r>
              <a:rPr lang="da-DK" sz="1500" dirty="0"/>
              <a:t>Hvad kan vi prøve at gøre? (Valg af prøvehandlinger)</a:t>
            </a:r>
          </a:p>
          <a:p>
            <a:pPr marL="198900" indent="-198900">
              <a:spcAft>
                <a:spcPts val="1200"/>
              </a:spcAft>
              <a:buFont typeface="+mj-lt"/>
              <a:buAutoNum type="arabicPeriod"/>
              <a:defRPr/>
            </a:pPr>
            <a:r>
              <a:rPr lang="da-DK" sz="1500" dirty="0"/>
              <a:t>Hvordan kan vi se, om og hvordan det virker? (Gennemførelse og observation)</a:t>
            </a:r>
          </a:p>
          <a:p>
            <a:pPr marL="198900" indent="-198900">
              <a:spcAft>
                <a:spcPts val="1200"/>
              </a:spcAft>
              <a:buFont typeface="+mj-lt"/>
              <a:buAutoNum type="arabicPeriod"/>
              <a:defRPr/>
            </a:pPr>
            <a:r>
              <a:rPr lang="da-DK" sz="1500" dirty="0"/>
              <a:t>Hvordan kan/skal vi forstå det, vi har iagttaget? (Reflekterende samtale)</a:t>
            </a:r>
          </a:p>
          <a:p>
            <a:pPr marL="198900" indent="-198900">
              <a:spcAft>
                <a:spcPts val="1200"/>
              </a:spcAft>
              <a:buFont typeface="+mj-lt"/>
              <a:buAutoNum type="arabicPeriod"/>
              <a:defRPr/>
            </a:pPr>
            <a:r>
              <a:rPr lang="da-DK" sz="1500" dirty="0"/>
              <a:t>Hvad betyder for udviklingen af praksis? (Bearbejdning af erfaringer)</a:t>
            </a:r>
          </a:p>
        </p:txBody>
      </p:sp>
      <p:sp>
        <p:nvSpPr>
          <p:cNvPr id="19" name="Ellipse 18"/>
          <p:cNvSpPr/>
          <p:nvPr userDrawn="1"/>
        </p:nvSpPr>
        <p:spPr>
          <a:xfrm>
            <a:off x="7892943" y="1376155"/>
            <a:ext cx="1467456" cy="14674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kstfelt 20"/>
          <p:cNvSpPr txBox="1"/>
          <p:nvPr userDrawn="1"/>
        </p:nvSpPr>
        <p:spPr>
          <a:xfrm>
            <a:off x="8009178" y="1675799"/>
            <a:ext cx="1234986" cy="830997"/>
          </a:xfrm>
          <a:prstGeom prst="rect">
            <a:avLst/>
          </a:prstGeom>
          <a:noFill/>
        </p:spPr>
        <p:txBody>
          <a:bodyPr wrap="square" rtlCol="0">
            <a:spAutoFit/>
          </a:bodyPr>
          <a:lstStyle/>
          <a:p>
            <a:pPr lvl="0" algn="ctr" rtl="0"/>
            <a:r>
              <a:rPr lang="en-GB" sz="1200" dirty="0" err="1">
                <a:solidFill>
                  <a:schemeClr val="bg1"/>
                </a:solidFill>
              </a:rPr>
              <a:t>Formulering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en</a:t>
            </a:r>
            <a:r>
              <a:rPr lang="en-GB" sz="1200" dirty="0">
                <a:solidFill>
                  <a:schemeClr val="bg1"/>
                </a:solidFill>
              </a:rPr>
              <a:t> </a:t>
            </a:r>
            <a:r>
              <a:rPr lang="en-GB" sz="1200" dirty="0" err="1">
                <a:solidFill>
                  <a:schemeClr val="bg1"/>
                </a:solidFill>
              </a:rPr>
              <a:t>problemstilling</a:t>
            </a:r>
            <a:r>
              <a:rPr lang="en-GB" sz="1200" dirty="0">
                <a:solidFill>
                  <a:schemeClr val="bg1"/>
                </a:solidFill>
              </a:rPr>
              <a:t>/</a:t>
            </a:r>
            <a:r>
              <a:rPr lang="en-GB" sz="1200" dirty="0" err="1">
                <a:solidFill>
                  <a:schemeClr val="bg1"/>
                </a:solidFill>
              </a:rPr>
              <a:t>undren</a:t>
            </a:r>
            <a:endParaRPr lang="da-DK" sz="1200" dirty="0">
              <a:solidFill>
                <a:schemeClr val="bg1"/>
              </a:solidFill>
            </a:endParaRPr>
          </a:p>
        </p:txBody>
      </p:sp>
      <p:sp>
        <p:nvSpPr>
          <p:cNvPr id="22" name="Ellipse 21"/>
          <p:cNvSpPr/>
          <p:nvPr userDrawn="1"/>
        </p:nvSpPr>
        <p:spPr>
          <a:xfrm>
            <a:off x="9476634" y="2646304"/>
            <a:ext cx="1467456" cy="14674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p:cNvSpPr txBox="1"/>
          <p:nvPr userDrawn="1"/>
        </p:nvSpPr>
        <p:spPr>
          <a:xfrm>
            <a:off x="9546943" y="3149200"/>
            <a:ext cx="1351221" cy="461665"/>
          </a:xfrm>
          <a:prstGeom prst="rect">
            <a:avLst/>
          </a:prstGeom>
          <a:noFill/>
        </p:spPr>
        <p:txBody>
          <a:bodyPr wrap="square" rtlCol="0">
            <a:spAutoFit/>
          </a:bodyPr>
          <a:lstStyle/>
          <a:p>
            <a:pPr lvl="0" algn="ctr" rtl="0"/>
            <a:r>
              <a:rPr lang="en-GB" sz="1200" dirty="0" err="1">
                <a:solidFill>
                  <a:schemeClr val="bg1"/>
                </a:solidFill>
              </a:rPr>
              <a:t>Valg</a:t>
            </a:r>
            <a:r>
              <a:rPr lang="en-GB" sz="1200" dirty="0">
                <a:solidFill>
                  <a:schemeClr val="bg1"/>
                </a:solidFill>
              </a:rPr>
              <a:t> </a:t>
            </a:r>
            <a:r>
              <a:rPr lang="en-GB" sz="1200" dirty="0" err="1">
                <a:solidFill>
                  <a:schemeClr val="bg1"/>
                </a:solidFill>
              </a:rPr>
              <a:t>af</a:t>
            </a:r>
            <a:r>
              <a:rPr lang="en-GB" sz="1200" dirty="0">
                <a:solidFill>
                  <a:schemeClr val="bg1"/>
                </a:solidFill>
              </a:rPr>
              <a:t> </a:t>
            </a:r>
            <a:r>
              <a:rPr lang="en-GB" sz="1200" dirty="0" err="1">
                <a:solidFill>
                  <a:schemeClr val="bg1"/>
                </a:solidFill>
              </a:rPr>
              <a:t>prøvehandlinger</a:t>
            </a:r>
            <a:endParaRPr lang="da-DK" sz="1200" dirty="0">
              <a:solidFill>
                <a:schemeClr val="bg1"/>
              </a:solidFill>
            </a:endParaRPr>
          </a:p>
        </p:txBody>
      </p:sp>
      <p:sp>
        <p:nvSpPr>
          <p:cNvPr id="24" name="Højrepil 23"/>
          <p:cNvSpPr/>
          <p:nvPr userDrawn="1"/>
        </p:nvSpPr>
        <p:spPr>
          <a:xfrm rot="2294470">
            <a:off x="9262835" y="2448342"/>
            <a:ext cx="451983" cy="46044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userDrawn="1"/>
        </p:nvSpPr>
        <p:spPr>
          <a:xfrm>
            <a:off x="8851672" y="4549570"/>
            <a:ext cx="1467456" cy="14674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p:cNvSpPr txBox="1"/>
          <p:nvPr userDrawn="1"/>
        </p:nvSpPr>
        <p:spPr>
          <a:xfrm>
            <a:off x="8884527" y="4945824"/>
            <a:ext cx="1397147" cy="646331"/>
          </a:xfrm>
          <a:prstGeom prst="rect">
            <a:avLst/>
          </a:prstGeom>
          <a:noFill/>
        </p:spPr>
        <p:txBody>
          <a:bodyPr wrap="square" rtlCol="0">
            <a:spAutoFit/>
          </a:bodyPr>
          <a:lstStyle/>
          <a:p>
            <a:pPr lvl="0" algn="ctr" rtl="0"/>
            <a:r>
              <a:rPr lang="en-GB" sz="1200" dirty="0" err="1">
                <a:solidFill>
                  <a:schemeClr val="bg1"/>
                </a:solidFill>
              </a:rPr>
              <a:t>Gennemførelse</a:t>
            </a:r>
            <a:r>
              <a:rPr lang="en-GB" sz="1200" dirty="0">
                <a:solidFill>
                  <a:schemeClr val="bg1"/>
                </a:solidFill>
              </a:rPr>
              <a:t> </a:t>
            </a:r>
            <a:br>
              <a:rPr lang="en-GB" sz="1200" dirty="0">
                <a:solidFill>
                  <a:schemeClr val="bg1"/>
                </a:solidFill>
              </a:rPr>
            </a:br>
            <a:r>
              <a:rPr lang="en-GB" sz="1200" dirty="0" err="1">
                <a:solidFill>
                  <a:schemeClr val="bg1"/>
                </a:solidFill>
              </a:rPr>
              <a:t>og</a:t>
            </a:r>
            <a:r>
              <a:rPr lang="en-GB" sz="1200" dirty="0">
                <a:solidFill>
                  <a:schemeClr val="bg1"/>
                </a:solidFill>
              </a:rPr>
              <a:t> observation </a:t>
            </a:r>
            <a:r>
              <a:rPr lang="en-GB" sz="1200" dirty="0" err="1">
                <a:solidFill>
                  <a:schemeClr val="bg1"/>
                </a:solidFill>
              </a:rPr>
              <a:t>af</a:t>
            </a:r>
            <a:endParaRPr lang="en-GB" sz="1200" dirty="0">
              <a:solidFill>
                <a:schemeClr val="bg1"/>
              </a:solidFill>
            </a:endParaRPr>
          </a:p>
          <a:p>
            <a:pPr lvl="0" algn="ctr" rtl="0"/>
            <a:r>
              <a:rPr lang="en-GB" sz="1200" dirty="0" err="1">
                <a:solidFill>
                  <a:schemeClr val="bg1"/>
                </a:solidFill>
              </a:rPr>
              <a:t>prøvehandling</a:t>
            </a:r>
            <a:endParaRPr lang="da-DK" sz="1200" dirty="0">
              <a:solidFill>
                <a:schemeClr val="bg1"/>
              </a:solidFill>
            </a:endParaRPr>
          </a:p>
        </p:txBody>
      </p:sp>
      <p:sp>
        <p:nvSpPr>
          <p:cNvPr id="27" name="Ellipse 26"/>
          <p:cNvSpPr/>
          <p:nvPr userDrawn="1"/>
        </p:nvSpPr>
        <p:spPr>
          <a:xfrm>
            <a:off x="6815148" y="4549570"/>
            <a:ext cx="1467456" cy="14674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p:cNvSpPr txBox="1"/>
          <p:nvPr userDrawn="1"/>
        </p:nvSpPr>
        <p:spPr>
          <a:xfrm>
            <a:off x="6850302" y="4879047"/>
            <a:ext cx="1397147" cy="830997"/>
          </a:xfrm>
          <a:prstGeom prst="rect">
            <a:avLst/>
          </a:prstGeom>
          <a:noFill/>
        </p:spPr>
        <p:txBody>
          <a:bodyPr wrap="square" rtlCol="0">
            <a:spAutoFit/>
          </a:bodyPr>
          <a:lstStyle/>
          <a:p>
            <a:pPr lvl="0" algn="ctr" rtl="0"/>
            <a:r>
              <a:rPr lang="en-GB" sz="1200" dirty="0" err="1">
                <a:solidFill>
                  <a:schemeClr val="bg1"/>
                </a:solidFill>
              </a:rPr>
              <a:t>Reflekterende</a:t>
            </a:r>
            <a:r>
              <a:rPr lang="en-GB" sz="1200" dirty="0">
                <a:solidFill>
                  <a:schemeClr val="bg1"/>
                </a:solidFill>
              </a:rPr>
              <a:t> </a:t>
            </a:r>
            <a:r>
              <a:rPr lang="en-GB" sz="1200" dirty="0" err="1">
                <a:solidFill>
                  <a:schemeClr val="bg1"/>
                </a:solidFill>
              </a:rPr>
              <a:t>samtale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praksisrunde</a:t>
            </a:r>
            <a:r>
              <a:rPr lang="en-GB" sz="1200" dirty="0">
                <a:solidFill>
                  <a:schemeClr val="bg1"/>
                </a:solidFill>
              </a:rPr>
              <a:t>, </a:t>
            </a:r>
            <a:r>
              <a:rPr lang="en-GB" sz="1200" dirty="0" err="1">
                <a:solidFill>
                  <a:schemeClr val="bg1"/>
                </a:solidFill>
              </a:rPr>
              <a:t>ny</a:t>
            </a:r>
            <a:r>
              <a:rPr lang="en-GB" sz="1200" dirty="0">
                <a:solidFill>
                  <a:schemeClr val="bg1"/>
                </a:solidFill>
              </a:rPr>
              <a:t> </a:t>
            </a:r>
            <a:r>
              <a:rPr lang="en-GB" sz="1200" dirty="0" err="1">
                <a:solidFill>
                  <a:schemeClr val="bg1"/>
                </a:solidFill>
              </a:rPr>
              <a:t>prøvehandling</a:t>
            </a:r>
            <a:endParaRPr lang="da-DK" sz="1200" dirty="0">
              <a:solidFill>
                <a:schemeClr val="bg1"/>
              </a:solidFill>
            </a:endParaRPr>
          </a:p>
        </p:txBody>
      </p:sp>
      <p:sp>
        <p:nvSpPr>
          <p:cNvPr id="29" name="Ellipse 28"/>
          <p:cNvSpPr/>
          <p:nvPr userDrawn="1"/>
        </p:nvSpPr>
        <p:spPr>
          <a:xfrm>
            <a:off x="6303567" y="2646304"/>
            <a:ext cx="1467456" cy="14674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kstfelt 29"/>
          <p:cNvSpPr txBox="1"/>
          <p:nvPr userDrawn="1"/>
        </p:nvSpPr>
        <p:spPr>
          <a:xfrm>
            <a:off x="6373876" y="3149200"/>
            <a:ext cx="1351221" cy="461665"/>
          </a:xfrm>
          <a:prstGeom prst="rect">
            <a:avLst/>
          </a:prstGeom>
          <a:noFill/>
        </p:spPr>
        <p:txBody>
          <a:bodyPr wrap="square" rtlCol="0">
            <a:spAutoFit/>
          </a:bodyPr>
          <a:lstStyle/>
          <a:p>
            <a:pPr lvl="0" algn="ctr" rtl="0"/>
            <a:r>
              <a:rPr lang="en-GB" sz="1200" dirty="0" err="1">
                <a:solidFill>
                  <a:schemeClr val="bg1"/>
                </a:solidFill>
              </a:rPr>
              <a:t>Bearbejdning</a:t>
            </a:r>
            <a:r>
              <a:rPr lang="en-GB" sz="1200" dirty="0">
                <a:solidFill>
                  <a:schemeClr val="bg1"/>
                </a:solidFill>
              </a:rPr>
              <a:t> </a:t>
            </a:r>
            <a:br>
              <a:rPr lang="en-GB" sz="1200" dirty="0">
                <a:solidFill>
                  <a:schemeClr val="bg1"/>
                </a:solidFill>
              </a:rPr>
            </a:br>
            <a:r>
              <a:rPr lang="en-GB" sz="1200" dirty="0" err="1">
                <a:solidFill>
                  <a:schemeClr val="bg1"/>
                </a:solidFill>
              </a:rPr>
              <a:t>af</a:t>
            </a:r>
            <a:r>
              <a:rPr lang="en-GB" sz="1200" dirty="0">
                <a:solidFill>
                  <a:schemeClr val="bg1"/>
                </a:solidFill>
              </a:rPr>
              <a:t> </a:t>
            </a:r>
            <a:r>
              <a:rPr lang="en-GB" sz="1200" dirty="0" err="1">
                <a:solidFill>
                  <a:schemeClr val="bg1"/>
                </a:solidFill>
              </a:rPr>
              <a:t>erfaringer</a:t>
            </a:r>
            <a:endParaRPr lang="da-DK" sz="1200" dirty="0">
              <a:solidFill>
                <a:schemeClr val="bg1"/>
              </a:solidFill>
            </a:endParaRPr>
          </a:p>
        </p:txBody>
      </p:sp>
      <p:sp>
        <p:nvSpPr>
          <p:cNvPr id="31" name="Tekstfelt 30"/>
          <p:cNvSpPr txBox="1"/>
          <p:nvPr userDrawn="1"/>
        </p:nvSpPr>
        <p:spPr>
          <a:xfrm>
            <a:off x="7421826" y="3527776"/>
            <a:ext cx="2409690" cy="707886"/>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2000" b="1" spc="0" dirty="0">
                <a:solidFill>
                  <a:schemeClr val="accent6"/>
                </a:solidFill>
                <a:latin typeface="+mj-lt"/>
                <a:cs typeface="ＭＳ Ｐゴシック" pitchFamily="-111" charset="-128"/>
              </a:rPr>
              <a:t>Indsatsen vi </a:t>
            </a:r>
            <a:r>
              <a:rPr lang="da-DK" sz="2000" b="1" spc="0">
                <a:solidFill>
                  <a:schemeClr val="accent6"/>
                </a:solidFill>
                <a:latin typeface="+mj-lt"/>
                <a:cs typeface="ＭＳ Ｐゴシック" pitchFamily="-111" charset="-128"/>
              </a:rPr>
              <a:t>arbejder med</a:t>
            </a:r>
            <a:endParaRPr lang="da-DK" sz="2000" b="1" spc="0" dirty="0">
              <a:solidFill>
                <a:schemeClr val="accent6"/>
              </a:solidFill>
              <a:latin typeface="+mj-lt"/>
              <a:cs typeface="ＭＳ Ｐゴシック" pitchFamily="-111" charset="-128"/>
            </a:endParaRPr>
          </a:p>
        </p:txBody>
      </p:sp>
      <p:sp>
        <p:nvSpPr>
          <p:cNvPr id="32" name="Højrepil 31"/>
          <p:cNvSpPr/>
          <p:nvPr userDrawn="1"/>
        </p:nvSpPr>
        <p:spPr>
          <a:xfrm rot="8213231" flipH="1" flipV="1">
            <a:off x="7548405" y="2444362"/>
            <a:ext cx="451983" cy="46044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Højrepil 32"/>
          <p:cNvSpPr/>
          <p:nvPr userDrawn="1"/>
        </p:nvSpPr>
        <p:spPr>
          <a:xfrm rot="17291898" flipH="1" flipV="1">
            <a:off x="9695084" y="4127558"/>
            <a:ext cx="451983" cy="46044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Højrepil 33"/>
          <p:cNvSpPr/>
          <p:nvPr userDrawn="1"/>
        </p:nvSpPr>
        <p:spPr>
          <a:xfrm flipH="1" flipV="1">
            <a:off x="8341146" y="5131708"/>
            <a:ext cx="451983" cy="46044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Højrepil 34"/>
          <p:cNvSpPr/>
          <p:nvPr userDrawn="1"/>
        </p:nvSpPr>
        <p:spPr>
          <a:xfrm rot="4427537" flipH="1" flipV="1">
            <a:off x="7037687" y="4097141"/>
            <a:ext cx="451983" cy="460447"/>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Forberedelsesark til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el 6"/>
          <p:cNvGraphicFramePr>
            <a:graphicFrameLocks noGrp="1"/>
          </p:cNvGraphicFramePr>
          <p:nvPr userDrawn="1">
            <p:extLst>
              <p:ext uri="{D42A27DB-BD31-4B8C-83A1-F6EECF244321}">
                <p14:modId xmlns:p14="http://schemas.microsoft.com/office/powerpoint/2010/main" val="1610073441"/>
              </p:ext>
            </p:extLst>
          </p:nvPr>
        </p:nvGraphicFramePr>
        <p:xfrm>
          <a:off x="900000" y="1926336"/>
          <a:ext cx="10231295" cy="4315967"/>
        </p:xfrm>
        <a:graphic>
          <a:graphicData uri="http://schemas.openxmlformats.org/drawingml/2006/table">
            <a:tbl>
              <a:tblPr firstRow="1" bandRow="1">
                <a:tableStyleId>{93296810-A885-4BE3-A3E7-6D5BEEA58F35}</a:tableStyleId>
              </a:tblPr>
              <a:tblGrid>
                <a:gridCol w="2046259">
                  <a:extLst>
                    <a:ext uri="{9D8B030D-6E8A-4147-A177-3AD203B41FA5}">
                      <a16:colId xmlns="" xmlns:a16="http://schemas.microsoft.com/office/drawing/2014/main" val="20000"/>
                    </a:ext>
                  </a:extLst>
                </a:gridCol>
                <a:gridCol w="2046259">
                  <a:extLst>
                    <a:ext uri="{9D8B030D-6E8A-4147-A177-3AD203B41FA5}">
                      <a16:colId xmlns="" xmlns:a16="http://schemas.microsoft.com/office/drawing/2014/main" val="20001"/>
                    </a:ext>
                  </a:extLst>
                </a:gridCol>
                <a:gridCol w="2046259">
                  <a:extLst>
                    <a:ext uri="{9D8B030D-6E8A-4147-A177-3AD203B41FA5}">
                      <a16:colId xmlns="" xmlns:a16="http://schemas.microsoft.com/office/drawing/2014/main" val="20002"/>
                    </a:ext>
                  </a:extLst>
                </a:gridCol>
                <a:gridCol w="2046259">
                  <a:extLst>
                    <a:ext uri="{9D8B030D-6E8A-4147-A177-3AD203B41FA5}">
                      <a16:colId xmlns="" xmlns:a16="http://schemas.microsoft.com/office/drawing/2014/main" val="20003"/>
                    </a:ext>
                  </a:extLst>
                </a:gridCol>
                <a:gridCol w="2046259">
                  <a:extLst>
                    <a:ext uri="{9D8B030D-6E8A-4147-A177-3AD203B41FA5}">
                      <a16:colId xmlns="" xmlns:a16="http://schemas.microsoft.com/office/drawing/2014/main" val="20004"/>
                    </a:ext>
                  </a:extLst>
                </a:gridCol>
              </a:tblGrid>
              <a:tr h="12445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Problemstilling</a:t>
                      </a:r>
                      <a:endParaRPr kumimoji="0" lang="da-DK" sz="15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rPr>
                        <a:t>Hvad er vi optagede af at udvikle? </a:t>
                      </a:r>
                      <a:endParaRPr kumimoji="0" lang="da-DK" sz="1400" b="1" i="0" u="none" strike="noStrike" kern="1200" cap="none" normalizeH="0" baseline="0" dirty="0">
                        <a:ln>
                          <a:noFill/>
                        </a:ln>
                        <a:solidFill>
                          <a:schemeClr val="bg1"/>
                        </a:solidFill>
                        <a:effectLst/>
                        <a:latin typeface="+mn-lt"/>
                        <a:ea typeface="Verdana" panose="020B0604030504040204" pitchFamily="34" charset="0"/>
                        <a:cs typeface="Verdana" panose="020B0604030504040204"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Prøvehandling</a:t>
                      </a:r>
                      <a:endParaRPr kumimoji="0" lang="da-DK" sz="1500" b="0"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gør vi konkret i praksis?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normalizeH="0" baseline="0" dirty="0">
                          <a:ln>
                            <a:noFill/>
                          </a:ln>
                          <a:solidFill>
                            <a:schemeClr val="bg1"/>
                          </a:solidFill>
                          <a:effectLst/>
                          <a:latin typeface="+mn-lt"/>
                          <a:ea typeface="+mn-ea"/>
                          <a:cs typeface="Times New Roman" pitchFamily="18" charset="0"/>
                        </a:rPr>
                        <a:t>Hypotese</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tror vi, der kommer ud af aktionen (i pædagogisk praksis og for elever)?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Tegn</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Hvad kigger vi efter (i pædagogisk praksis og hos elever)?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sz="1600" b="1" i="0" u="none" strike="noStrike" kern="1200" cap="none" normalizeH="0" baseline="0" dirty="0">
                          <a:ln>
                            <a:noFill/>
                          </a:ln>
                          <a:solidFill>
                            <a:schemeClr val="bg1"/>
                          </a:solidFill>
                          <a:effectLst/>
                          <a:latin typeface="+mn-lt"/>
                          <a:ea typeface="+mn-ea"/>
                          <a:cs typeface="Times New Roman" pitchFamily="18" charset="0"/>
                        </a:rPr>
                        <a:t>Data</a:t>
                      </a:r>
                      <a:endParaRPr kumimoji="0" lang="da-DK" sz="1500" b="1" i="0" u="none" strike="noStrike" kern="1200" cap="none" normalizeH="0" baseline="0" dirty="0">
                        <a:ln>
                          <a:noFill/>
                        </a:ln>
                        <a:solidFill>
                          <a:schemeClr val="bg1"/>
                        </a:solidFill>
                        <a:effectLst/>
                        <a:latin typeface="+mn-lt"/>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kern="1200" cap="none" normalizeH="0" baseline="0" dirty="0">
                          <a:ln>
                            <a:noFill/>
                          </a:ln>
                          <a:solidFill>
                            <a:schemeClr val="bg1"/>
                          </a:solidFill>
                          <a:effectLst/>
                          <a:latin typeface="+mn-lt"/>
                          <a:ea typeface="+mn-ea"/>
                          <a:cs typeface="Times New Roman" pitchFamily="18" charset="0"/>
                        </a:rPr>
                        <a:t>Hvordan indsamler vi data?</a:t>
                      </a:r>
                    </a:p>
                  </a:txBody>
                  <a:tcPr>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extLst>
                  <a:ext uri="{0D108BD9-81ED-4DB2-BD59-A6C34878D82A}">
                    <a16:rowId xmlns="" xmlns:a16="http://schemas.microsoft.com/office/drawing/2014/main" val="10000"/>
                  </a:ext>
                </a:extLst>
              </a:tr>
              <a:tr h="3071423">
                <a:tc>
                  <a:txBody>
                    <a:bodyPr/>
                    <a:lstStyle/>
                    <a:p>
                      <a:endParaRPr lang="da-DK" dirty="0"/>
                    </a:p>
                    <a:p>
                      <a:endParaRPr lang="da-DK" dirty="0"/>
                    </a:p>
                    <a:p>
                      <a:endParaRPr lang="da-DK" dirty="0"/>
                    </a:p>
                    <a:p>
                      <a:endParaRPr lang="da-DK" dirty="0"/>
                    </a:p>
                    <a:p>
                      <a:endParaRPr lang="da-DK" dirty="0"/>
                    </a:p>
                    <a:p>
                      <a:endParaRPr lang="da-DK" dirty="0"/>
                    </a:p>
                    <a:p>
                      <a:endParaRPr lang="da-DK"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endParaRPr lang="da-DK"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Feedbackmodel i aktionslæringsforløb</a:t>
            </a:r>
            <a:endParaRPr lang="en-GB" sz="3200" dirty="0">
              <a:solidFill>
                <a:schemeClr val="tx1"/>
              </a:solidFill>
              <a:latin typeface="+mj-lt"/>
            </a:endParaRPr>
          </a:p>
        </p:txBody>
      </p:sp>
      <p:sp>
        <p:nvSpPr>
          <p:cNvPr id="6" name="Tekstfelt 5"/>
          <p:cNvSpPr txBox="1"/>
          <p:nvPr userDrawn="1"/>
        </p:nvSpPr>
        <p:spPr>
          <a:xfrm>
            <a:off x="900000" y="818623"/>
            <a:ext cx="1404288"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Fase 4</a:t>
            </a: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 Afprøvning</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frundet rektangel 7"/>
          <p:cNvSpPr/>
          <p:nvPr userDrawn="1"/>
        </p:nvSpPr>
        <p:spPr>
          <a:xfrm>
            <a:off x="899999" y="1981690"/>
            <a:ext cx="3355477" cy="4049833"/>
          </a:xfrm>
          <a:prstGeom prst="roundRect">
            <a:avLst>
              <a:gd name="adj" fmla="val 5880"/>
            </a:avLst>
          </a:prstGeom>
          <a:no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Afrundet rektangel 8"/>
          <p:cNvSpPr/>
          <p:nvPr userDrawn="1"/>
        </p:nvSpPr>
        <p:spPr>
          <a:xfrm>
            <a:off x="4418261" y="1981689"/>
            <a:ext cx="3355477" cy="4049833"/>
          </a:xfrm>
          <a:prstGeom prst="roundRect">
            <a:avLst>
              <a:gd name="adj" fmla="val 6164"/>
            </a:avLst>
          </a:prstGeom>
          <a:no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p:cNvSpPr/>
          <p:nvPr userDrawn="1"/>
        </p:nvSpPr>
        <p:spPr>
          <a:xfrm>
            <a:off x="7936523" y="1981688"/>
            <a:ext cx="3355477" cy="4049833"/>
          </a:xfrm>
          <a:prstGeom prst="roundRect">
            <a:avLst>
              <a:gd name="adj" fmla="val 5312"/>
            </a:avLst>
          </a:prstGeom>
          <a:no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p:cNvSpPr txBox="1"/>
          <p:nvPr userDrawn="1"/>
        </p:nvSpPr>
        <p:spPr>
          <a:xfrm>
            <a:off x="1096060" y="2480376"/>
            <a:ext cx="301787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accent6"/>
                </a:solidFill>
                <a:ea typeface="Times New Roman"/>
                <a:cs typeface="Times New Roman"/>
              </a:rPr>
              <a:t>Hvad skal observeres med hvilket formål, og hvordan hænger det sammen med udviklingen af </a:t>
            </a:r>
            <a:r>
              <a:rPr lang="da-DK" sz="1400">
                <a:solidFill>
                  <a:schemeClr val="accent6"/>
                </a:solidFill>
                <a:ea typeface="Times New Roman"/>
                <a:cs typeface="Times New Roman"/>
              </a:rPr>
              <a:t>pædagogisk praksis</a:t>
            </a:r>
            <a:r>
              <a:rPr lang="da-DK" sz="1400" dirty="0">
                <a:solidFill>
                  <a:schemeClr val="accent6"/>
                </a:solidFill>
                <a:ea typeface="Times New Roman"/>
                <a:cs typeface="Times New Roman"/>
              </a:rPr>
              <a:t>?</a:t>
            </a:r>
          </a:p>
          <a:p>
            <a:endParaRPr lang="da-DK" sz="1400" dirty="0">
              <a:solidFill>
                <a:schemeClr val="accent6"/>
              </a:solidFill>
            </a:endParaRPr>
          </a:p>
        </p:txBody>
      </p:sp>
      <p:sp>
        <p:nvSpPr>
          <p:cNvPr id="4" name="Tekstfelt 3"/>
          <p:cNvSpPr txBox="1"/>
          <p:nvPr userDrawn="1"/>
        </p:nvSpPr>
        <p:spPr>
          <a:xfrm>
            <a:off x="1090313"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6"/>
                </a:solidFill>
                <a:latin typeface="+mj-lt"/>
              </a:rPr>
              <a:t>Indledende samtale </a:t>
            </a:r>
          </a:p>
        </p:txBody>
      </p:sp>
      <p:sp>
        <p:nvSpPr>
          <p:cNvPr id="12" name="Tekstfelt 11"/>
          <p:cNvSpPr txBox="1"/>
          <p:nvPr userDrawn="1"/>
        </p:nvSpPr>
        <p:spPr>
          <a:xfrm>
            <a:off x="4608575"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a:solidFill>
                  <a:schemeClr val="accent6"/>
                </a:solidFill>
                <a:latin typeface="+mj-lt"/>
              </a:rPr>
              <a:t>Observation</a:t>
            </a:r>
            <a:endParaRPr lang="da-DK" b="1" dirty="0">
              <a:solidFill>
                <a:schemeClr val="accent6"/>
              </a:solidFill>
              <a:latin typeface="+mj-lt"/>
            </a:endParaRPr>
          </a:p>
        </p:txBody>
      </p:sp>
      <p:sp>
        <p:nvSpPr>
          <p:cNvPr id="13" name="Tekstfelt 12"/>
          <p:cNvSpPr txBox="1"/>
          <p:nvPr userDrawn="1"/>
        </p:nvSpPr>
        <p:spPr>
          <a:xfrm>
            <a:off x="8126837" y="2163053"/>
            <a:ext cx="3023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accent6"/>
                </a:solidFill>
                <a:latin typeface="+mj-lt"/>
              </a:rPr>
              <a:t>Reflekterende samtale</a:t>
            </a:r>
          </a:p>
        </p:txBody>
      </p:sp>
      <p:sp>
        <p:nvSpPr>
          <p:cNvPr id="16" name="Tekstfelt 15"/>
          <p:cNvSpPr txBox="1"/>
          <p:nvPr userDrawn="1"/>
        </p:nvSpPr>
        <p:spPr>
          <a:xfrm>
            <a:off x="4625721" y="2480299"/>
            <a:ext cx="3006470" cy="815608"/>
          </a:xfrm>
          <a:prstGeom prst="rect">
            <a:avLst/>
          </a:prstGeom>
          <a:noFill/>
        </p:spPr>
        <p:txBody>
          <a:bodyPr wrap="square" rtlCol="0">
            <a:spAutoFit/>
          </a:bodyPr>
          <a:lstStyle/>
          <a:p>
            <a:pPr lvl="0">
              <a:spcAft>
                <a:spcPts val="600"/>
              </a:spcAft>
            </a:pPr>
            <a:r>
              <a:rPr lang="da-DK" sz="1400" dirty="0">
                <a:solidFill>
                  <a:schemeClr val="accent6"/>
                </a:solidFill>
              </a:rPr>
              <a:t>Observation af det aftalte i praksis. </a:t>
            </a:r>
          </a:p>
          <a:p>
            <a:pPr lvl="0">
              <a:spcAft>
                <a:spcPts val="600"/>
              </a:spcAft>
            </a:pPr>
            <a:r>
              <a:rPr lang="da-DK" sz="1400" dirty="0">
                <a:solidFill>
                  <a:schemeClr val="accent6"/>
                </a:solidFill>
              </a:rPr>
              <a:t>Kan udføres af både leder og pædagogisk personale.</a:t>
            </a:r>
          </a:p>
        </p:txBody>
      </p:sp>
      <p:sp>
        <p:nvSpPr>
          <p:cNvPr id="17" name="Tekstfelt 16"/>
          <p:cNvSpPr txBox="1"/>
          <p:nvPr userDrawn="1"/>
        </p:nvSpPr>
        <p:spPr>
          <a:xfrm>
            <a:off x="8126837" y="2478373"/>
            <a:ext cx="3023616" cy="523220"/>
          </a:xfrm>
          <a:prstGeom prst="rect">
            <a:avLst/>
          </a:prstGeom>
          <a:noFill/>
        </p:spPr>
        <p:txBody>
          <a:bodyPr wrap="square" rtlCol="0">
            <a:spAutoFit/>
          </a:bodyPr>
          <a:lstStyle/>
          <a:p>
            <a:pPr lvl="0"/>
            <a:r>
              <a:rPr lang="da-DK" sz="1400" dirty="0">
                <a:solidFill>
                  <a:schemeClr val="accent6"/>
                </a:solidFill>
              </a:rPr>
              <a:t>Hvordan kan det observerede bidrage til udvikling af indsatsen?</a:t>
            </a:r>
          </a:p>
        </p:txBody>
      </p:sp>
      <p:sp>
        <p:nvSpPr>
          <p:cNvPr id="5" name="Trekant 4"/>
          <p:cNvSpPr/>
          <p:nvPr userDrawn="1"/>
        </p:nvSpPr>
        <p:spPr>
          <a:xfrm rot="5400000">
            <a:off x="4084136" y="5133564"/>
            <a:ext cx="555512" cy="478890"/>
          </a:xfrm>
          <a:prstGeom prst="triangl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rekant 17"/>
          <p:cNvSpPr/>
          <p:nvPr userDrawn="1"/>
        </p:nvSpPr>
        <p:spPr>
          <a:xfrm rot="5400000">
            <a:off x="7596016" y="5133564"/>
            <a:ext cx="555512" cy="478890"/>
          </a:xfrm>
          <a:prstGeom prst="triangl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extLst mod="1">
    <p:ext uri="{DCECCB84-F9BA-43D5-87BE-67443E8EF086}">
      <p15:sldGuideLst xmlns:p15="http://schemas.microsoft.com/office/powerpoint/2012/main" xmlns="">
        <p15:guide id="1" orient="horz" pos="1389">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6"/>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533117"/>
            <a:ext cx="10664042" cy="1461939"/>
          </a:xfrm>
          <a:prstGeom prst="rect">
            <a:avLst/>
          </a:prstGeom>
          <a:noFill/>
        </p:spPr>
        <p:txBody>
          <a:bodyPr wrap="square" rtlCol="0">
            <a:spAutoFit/>
          </a:bodyPr>
          <a:lstStyle/>
          <a:p>
            <a:pPr algn="ctr">
              <a:lnSpc>
                <a:spcPct val="100000"/>
              </a:lnSpc>
              <a:spcBef>
                <a:spcPts val="0"/>
              </a:spcBef>
              <a:spcAft>
                <a:spcPts val="0"/>
              </a:spcAft>
            </a:pPr>
            <a:r>
              <a:rPr lang="en-GB" sz="4800" b="1">
                <a:solidFill>
                  <a:schemeClr val="bg1"/>
                </a:solidFill>
                <a:latin typeface="+mj-lt"/>
              </a:rPr>
              <a:t>Den </a:t>
            </a:r>
            <a:r>
              <a:rPr lang="en-GB" sz="4800" b="1" dirty="0" err="1">
                <a:solidFill>
                  <a:schemeClr val="bg1"/>
                </a:solidFill>
                <a:latin typeface="+mj-lt"/>
              </a:rPr>
              <a:t>gode</a:t>
            </a:r>
            <a:r>
              <a:rPr lang="en-GB" sz="4800" b="1" dirty="0">
                <a:solidFill>
                  <a:schemeClr val="bg1"/>
                </a:solidFill>
                <a:latin typeface="+mj-lt"/>
              </a:rPr>
              <a:t> </a:t>
            </a:r>
            <a:r>
              <a:rPr lang="en-GB" sz="4800" b="1" dirty="0" err="1">
                <a:solidFill>
                  <a:schemeClr val="bg1"/>
                </a:solidFill>
                <a:latin typeface="+mj-lt"/>
              </a:rPr>
              <a:t>udviklingsproces</a:t>
            </a:r>
            <a:endParaRPr lang="en-GB" sz="4800" b="1" dirty="0">
              <a:solidFill>
                <a:schemeClr val="bg1"/>
              </a:solidFill>
              <a:latin typeface="+mj-lt"/>
            </a:endParaRPr>
          </a:p>
          <a:p>
            <a:pPr algn="ctr">
              <a:lnSpc>
                <a:spcPct val="100000"/>
              </a:lnSpc>
              <a:spcBef>
                <a:spcPts val="600"/>
              </a:spcBef>
              <a:spcAft>
                <a:spcPts val="2400"/>
              </a:spcAft>
            </a:pPr>
            <a:r>
              <a:rPr lang="en-GB" sz="3600" b="0" dirty="0" err="1">
                <a:solidFill>
                  <a:schemeClr val="bg1"/>
                </a:solidFill>
                <a:latin typeface="+mj-lt"/>
              </a:rPr>
              <a:t>Udvikling</a:t>
            </a:r>
            <a:r>
              <a:rPr lang="en-GB" sz="3600" b="0" dirty="0">
                <a:solidFill>
                  <a:schemeClr val="bg1"/>
                </a:solidFill>
                <a:latin typeface="+mj-lt"/>
              </a:rPr>
              <a:t> </a:t>
            </a:r>
            <a:r>
              <a:rPr lang="en-GB" sz="3600" b="0" dirty="0" err="1">
                <a:solidFill>
                  <a:schemeClr val="bg1"/>
                </a:solidFill>
                <a:latin typeface="+mj-lt"/>
              </a:rPr>
              <a:t>af</a:t>
            </a:r>
            <a:r>
              <a:rPr lang="en-GB" sz="3600" b="0" dirty="0">
                <a:solidFill>
                  <a:schemeClr val="bg1"/>
                </a:solidFill>
                <a:latin typeface="+mj-lt"/>
              </a:rPr>
              <a:t> </a:t>
            </a:r>
            <a:r>
              <a:rPr lang="en-GB" sz="3600" b="0" dirty="0" err="1">
                <a:solidFill>
                  <a:schemeClr val="bg1"/>
                </a:solidFill>
                <a:latin typeface="+mj-lt"/>
              </a:rPr>
              <a:t>egen</a:t>
            </a:r>
            <a:r>
              <a:rPr lang="en-GB" sz="3600" b="0" dirty="0">
                <a:solidFill>
                  <a:schemeClr val="bg1"/>
                </a:solidFill>
                <a:latin typeface="+mj-lt"/>
              </a:rPr>
              <a:t> </a:t>
            </a:r>
            <a:r>
              <a:rPr lang="en-GB" sz="3600" b="0" dirty="0" err="1">
                <a:solidFill>
                  <a:schemeClr val="bg1"/>
                </a:solidFill>
                <a:latin typeface="+mj-lt"/>
              </a:rPr>
              <a:t>praksis</a:t>
            </a:r>
            <a:endParaRPr lang="da-DK" sz="3600" dirty="0">
              <a:solidFill>
                <a:schemeClr val="bg1"/>
              </a:solidFill>
              <a:latin typeface="+mj-lt"/>
            </a:endParaRPr>
          </a:p>
        </p:txBody>
      </p:sp>
    </p:spTree>
    <p:extLst>
      <p:ext uri="{BB962C8B-B14F-4D97-AF65-F5344CB8AC3E}">
        <p14:creationId xmlns:p14="http://schemas.microsoft.com/office/powerpoint/2010/main" val="141990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6162" y="1625683"/>
            <a:ext cx="6954881" cy="3502910"/>
          </a:xfrm>
          <a:prstGeom prst="rect">
            <a:avLst/>
          </a:prstGeom>
        </p:spPr>
      </p:pic>
      <p:sp>
        <p:nvSpPr>
          <p:cNvPr id="11" name="Tekstfelt 10"/>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latin typeface="+mj-lt"/>
              </a:rPr>
              <a:t>Den </a:t>
            </a:r>
            <a:r>
              <a:rPr lang="en-GB" sz="3200" dirty="0" err="1">
                <a:latin typeface="+mj-lt"/>
              </a:rPr>
              <a:t>gode</a:t>
            </a:r>
            <a:r>
              <a:rPr lang="en-GB" sz="3200" dirty="0">
                <a:latin typeface="+mj-lt"/>
              </a:rPr>
              <a:t> </a:t>
            </a:r>
            <a:r>
              <a:rPr lang="en-GB" sz="3200" dirty="0" err="1">
                <a:latin typeface="+mj-lt"/>
              </a:rPr>
              <a:t>udviklingsproces</a:t>
            </a:r>
            <a:r>
              <a:rPr lang="en-GB" sz="3200" dirty="0">
                <a:latin typeface="+mj-lt"/>
              </a:rPr>
              <a:t/>
            </a:r>
            <a:br>
              <a:rPr lang="en-GB" sz="3200" dirty="0">
                <a:latin typeface="+mj-lt"/>
              </a:rPr>
            </a:br>
            <a:r>
              <a:rPr lang="en-GB" sz="3200" b="0" dirty="0" err="1">
                <a:latin typeface="+mj-lt"/>
              </a:rPr>
              <a:t>En</a:t>
            </a:r>
            <a:r>
              <a:rPr lang="en-GB" sz="3200" b="0" dirty="0">
                <a:latin typeface="+mj-lt"/>
              </a:rPr>
              <a:t> </a:t>
            </a:r>
            <a:r>
              <a:rPr lang="en-GB" sz="3200" b="0" dirty="0" err="1">
                <a:latin typeface="+mj-lt"/>
              </a:rPr>
              <a:t>proces</a:t>
            </a:r>
            <a:r>
              <a:rPr lang="en-GB" sz="3200" b="0" dirty="0">
                <a:latin typeface="+mj-lt"/>
              </a:rPr>
              <a:t> </a:t>
            </a:r>
            <a:r>
              <a:rPr lang="en-GB" sz="3200" b="0" dirty="0" err="1">
                <a:latin typeface="+mj-lt"/>
              </a:rPr>
              <a:t>i</a:t>
            </a:r>
            <a:r>
              <a:rPr lang="en-GB" sz="3200" b="0" dirty="0">
                <a:latin typeface="+mj-lt"/>
              </a:rPr>
              <a:t> fire </a:t>
            </a:r>
            <a:r>
              <a:rPr lang="en-GB" sz="3200" b="0" dirty="0" err="1">
                <a:latin typeface="+mj-lt"/>
              </a:rPr>
              <a:t>faser</a:t>
            </a:r>
            <a:endParaRPr lang="en-GB" sz="3200" dirty="0">
              <a:solidFill>
                <a:schemeClr val="tx1"/>
              </a:solidFill>
              <a:latin typeface="+mj-lt"/>
            </a:endParaRPr>
          </a:p>
        </p:txBody>
      </p:sp>
      <p:cxnSp>
        <p:nvCxnSpPr>
          <p:cNvPr id="12" name="Lige forbindelse 11"/>
          <p:cNvCxnSpPr/>
          <p:nvPr userDrawn="1"/>
        </p:nvCxnSpPr>
        <p:spPr>
          <a:xfrm>
            <a:off x="900000" y="2139599"/>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0" y="2658523"/>
            <a:ext cx="5646573" cy="3000821"/>
          </a:xfrm>
          <a:prstGeom prst="rect">
            <a:avLst/>
          </a:prstGeom>
          <a:noFill/>
        </p:spPr>
        <p:txBody>
          <a:bodyPr wrap="square" lIns="0" tIns="0" rIns="0" bIns="0" rtlCol="0">
            <a:spAutoFit/>
          </a:bodyPr>
          <a:lstStyle/>
          <a:p>
            <a:pPr marL="198000" lvl="0" indent="-198000">
              <a:spcAft>
                <a:spcPts val="1200"/>
              </a:spcAft>
              <a:buFont typeface="+mj-lt"/>
              <a:buAutoNum type="arabicPeriod"/>
            </a:pPr>
            <a:r>
              <a:rPr lang="en-GB" sz="1500" b="1" dirty="0"/>
              <a:t>Inspiration:</a:t>
            </a:r>
            <a:r>
              <a:rPr lang="da-DK" sz="1500" b="1" dirty="0"/>
              <a:t> </a:t>
            </a:r>
            <a:r>
              <a:rPr lang="da-DK" sz="1500" b="0" dirty="0"/>
              <a:t>f</a:t>
            </a:r>
            <a:r>
              <a:rPr lang="da-DK" sz="1500" dirty="0"/>
              <a:t>okus på videndeling og inspiration </a:t>
            </a:r>
            <a:br>
              <a:rPr lang="da-DK" sz="1500" dirty="0"/>
            </a:br>
            <a:r>
              <a:rPr lang="da-DK" sz="1500" dirty="0"/>
              <a:t>samt fælles refleksion over praksis.</a:t>
            </a:r>
            <a:endParaRPr lang="en-GB" sz="1500" dirty="0"/>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Fælles</a:t>
            </a:r>
            <a:r>
              <a:rPr lang="en-GB" sz="1500" b="1" dirty="0"/>
              <a:t> </a:t>
            </a:r>
            <a:r>
              <a:rPr lang="en-GB" sz="1500" b="1" dirty="0" err="1"/>
              <a:t>forståelse</a:t>
            </a:r>
            <a:r>
              <a:rPr lang="en-GB" sz="1500" b="1" dirty="0"/>
              <a:t> </a:t>
            </a:r>
            <a:r>
              <a:rPr lang="en-GB" sz="1500" b="1" dirty="0" err="1"/>
              <a:t>og</a:t>
            </a:r>
            <a:r>
              <a:rPr lang="en-GB" sz="1500" b="1" dirty="0"/>
              <a:t> </a:t>
            </a:r>
            <a:r>
              <a:rPr lang="en-GB" sz="1500" b="1" dirty="0" err="1"/>
              <a:t>prioritering</a:t>
            </a:r>
            <a:r>
              <a:rPr lang="da-DK" sz="1500" b="1" dirty="0"/>
              <a:t>: </a:t>
            </a:r>
            <a:r>
              <a:rPr lang="da-DK" sz="1500" b="0" dirty="0"/>
              <a:t>f</a:t>
            </a:r>
            <a:r>
              <a:rPr lang="da-DK" sz="1500" dirty="0"/>
              <a:t>ormulere og </a:t>
            </a:r>
            <a:br>
              <a:rPr lang="da-DK" sz="1500" dirty="0"/>
            </a:br>
            <a:r>
              <a:rPr lang="da-DK" sz="1500" dirty="0"/>
              <a:t>afgrænse projektets rammer ud fra viden om </a:t>
            </a:r>
            <a:br>
              <a:rPr lang="da-DK" sz="1500" dirty="0"/>
            </a:br>
            <a:r>
              <a:rPr lang="da-DK" sz="1500" dirty="0"/>
              <a:t>temaet og fælles prioritering af behov og </a:t>
            </a:r>
            <a:br>
              <a:rPr lang="da-DK" sz="1500" dirty="0"/>
            </a:br>
            <a:r>
              <a:rPr lang="da-DK" sz="1500" dirty="0"/>
              <a:t>udfordringer.</a:t>
            </a:r>
          </a:p>
          <a:p>
            <a:pPr marL="198000" lvl="0" indent="-198000">
              <a:spcAft>
                <a:spcPts val="1200"/>
              </a:spcAft>
              <a:buFont typeface="+mj-lt"/>
              <a:buAutoNum type="arabicPeriod"/>
            </a:pPr>
            <a:r>
              <a:rPr lang="en-GB" sz="1500" b="1" dirty="0" err="1"/>
              <a:t>Udvikling</a:t>
            </a:r>
            <a:r>
              <a:rPr lang="en-GB" sz="1500" b="1" dirty="0"/>
              <a:t> </a:t>
            </a:r>
            <a:r>
              <a:rPr lang="en-GB" sz="1500" b="1" dirty="0" err="1"/>
              <a:t>af</a:t>
            </a:r>
            <a:r>
              <a:rPr lang="en-GB" sz="1500" b="1" dirty="0"/>
              <a:t> </a:t>
            </a:r>
            <a:r>
              <a:rPr lang="da-DK" sz="1500" b="1" dirty="0"/>
              <a:t>projektet: </a:t>
            </a:r>
            <a:r>
              <a:rPr lang="da-DK" sz="1500" b="0" dirty="0"/>
              <a:t>d</a:t>
            </a:r>
            <a:r>
              <a:rPr lang="da-DK" sz="1500" dirty="0"/>
              <a:t>efinere og udfolde vores svar og løsning på, hvordan vi vil håndtere de prioriterede behov og udfordringer. </a:t>
            </a:r>
          </a:p>
          <a:p>
            <a:pPr marL="198000" marR="0" lvl="0" indent="-198000" algn="l" defTabSz="914400" rtl="0" eaLnBrk="1" fontAlgn="auto" latinLnBrk="0" hangingPunct="1">
              <a:lnSpc>
                <a:spcPct val="100000"/>
              </a:lnSpc>
              <a:spcBef>
                <a:spcPts val="0"/>
              </a:spcBef>
              <a:spcAft>
                <a:spcPts val="1200"/>
              </a:spcAft>
              <a:buClrTx/>
              <a:buSzTx/>
              <a:buFont typeface="+mj-lt"/>
              <a:buAutoNum type="arabicPeriod"/>
              <a:tabLst/>
              <a:defRPr/>
            </a:pPr>
            <a:r>
              <a:rPr lang="en-GB" sz="1500" b="1" dirty="0" err="1"/>
              <a:t>Afprøvning</a:t>
            </a:r>
            <a:r>
              <a:rPr lang="da-DK" sz="1500" b="1" dirty="0"/>
              <a:t>: </a:t>
            </a:r>
            <a:r>
              <a:rPr lang="da-DK" sz="1500" b="0" dirty="0"/>
              <a:t>planlægge og gennemføre konkrete prøvehandlinger</a:t>
            </a:r>
            <a:r>
              <a:rPr lang="da-DK" sz="1500" dirty="0"/>
              <a:t>, der løbende evalueres og justeres i takt med, at vi gør os erfaringer og producerer ny viden.</a:t>
            </a:r>
            <a:endParaRPr lang="en-GB" sz="1500" b="1" dirty="0"/>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chemeClr val="accent6">
            <a:alpha val="75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5000"/>
            <a:duotone>
              <a:prstClr val="black"/>
              <a:schemeClr val="accent6">
                <a:tint val="45000"/>
                <a:satMod val="400000"/>
              </a:schemeClr>
            </a:duotone>
            <a:extLst>
              <a:ext uri="{28A0092B-C50C-407E-A947-70E740481C1C}">
                <a14:useLocalDpi xmlns:a14="http://schemas.microsoft.com/office/drawing/2010/main" val="0"/>
              </a:ext>
            </a:extLst>
          </a:blip>
          <a:srcRect t="13134" b="2172"/>
          <a:stretch/>
        </p:blipFill>
        <p:spPr>
          <a:xfrm>
            <a:off x="0" y="0"/>
            <a:ext cx="12192000" cy="6858000"/>
          </a:xfrm>
          <a:prstGeom prst="rect">
            <a:avLst/>
          </a:prstGeom>
        </p:spPr>
      </p:pic>
      <p:sp>
        <p:nvSpPr>
          <p:cNvPr id="3" name="Tekstfelt 2"/>
          <p:cNvSpPr txBox="1"/>
          <p:nvPr userDrawn="1"/>
        </p:nvSpPr>
        <p:spPr>
          <a:xfrm>
            <a:off x="763979" y="2985171"/>
            <a:ext cx="10664042" cy="769441"/>
          </a:xfrm>
          <a:prstGeom prst="rect">
            <a:avLst/>
          </a:prstGeom>
          <a:noFill/>
        </p:spPr>
        <p:txBody>
          <a:bodyPr wrap="square" rtlCol="0">
            <a:spAutoFit/>
          </a:bodyPr>
          <a:lstStyle/>
          <a:p>
            <a:pPr algn="ctr">
              <a:spcBef>
                <a:spcPts val="600"/>
              </a:spcBef>
              <a:spcAft>
                <a:spcPts val="1200"/>
              </a:spcAft>
            </a:pPr>
            <a:r>
              <a:rPr lang="en-GB" sz="4400" b="1" dirty="0" err="1">
                <a:solidFill>
                  <a:schemeClr val="bg1"/>
                </a:solidFill>
                <a:latin typeface="+mj-lt"/>
              </a:rPr>
              <a:t>Fase</a:t>
            </a:r>
            <a:r>
              <a:rPr lang="en-GB" sz="4400" b="1" dirty="0">
                <a:solidFill>
                  <a:schemeClr val="bg1"/>
                </a:solidFill>
                <a:latin typeface="+mj-lt"/>
              </a:rPr>
              <a:t> 1: Inspiration</a:t>
            </a:r>
            <a:endParaRPr lang="da-DK" sz="3200" dirty="0">
              <a:solidFill>
                <a:schemeClr val="bg1"/>
              </a:solidFill>
              <a:latin typeface="+mj-lt"/>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rugerdefineret layout">
    <p:bg>
      <p:bgRef idx="1001">
        <a:schemeClr val="bg1"/>
      </p:bgRef>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a:extLst>
              <a:ext uri="{28A0092B-C50C-407E-A947-70E740481C1C}">
                <a14:useLocalDpi xmlns:a14="http://schemas.microsoft.com/office/drawing/2010/main" val="0"/>
              </a:ext>
            </a:extLst>
          </a:blip>
          <a:srcRect l="2195" r="38455"/>
          <a:stretch/>
        </p:blipFill>
        <p:spPr>
          <a:xfrm>
            <a:off x="6145565" y="0"/>
            <a:ext cx="6074230" cy="6871252"/>
          </a:xfrm>
          <a:prstGeom prst="rect">
            <a:avLst/>
          </a:prstGeom>
        </p:spPr>
      </p:pic>
      <p:sp>
        <p:nvSpPr>
          <p:cNvPr id="4" name="Tekstfelt 3"/>
          <p:cNvSpPr txBox="1"/>
          <p:nvPr userDrawn="1"/>
        </p:nvSpPr>
        <p:spPr>
          <a:xfrm>
            <a:off x="900000" y="720000"/>
            <a:ext cx="478518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Hvad forstår</a:t>
            </a:r>
            <a:r>
              <a:rPr lang="da-DK" sz="3200" b="0" baseline="0" dirty="0">
                <a:latin typeface="+mj-lt"/>
              </a:rPr>
              <a:t> vi ved variation i skoledagen?</a:t>
            </a:r>
            <a:endParaRPr lang="en-GB" sz="3200" dirty="0">
              <a:solidFill>
                <a:schemeClr val="tx1"/>
              </a:solidFill>
              <a:latin typeface="+mj-lt"/>
            </a:endParaRPr>
          </a:p>
        </p:txBody>
      </p:sp>
      <p:sp>
        <p:nvSpPr>
          <p:cNvPr id="7" name="Afrundet rektangel 6"/>
          <p:cNvSpPr/>
          <p:nvPr userDrawn="1"/>
        </p:nvSpPr>
        <p:spPr>
          <a:xfrm>
            <a:off x="900000" y="2705792"/>
            <a:ext cx="4452025" cy="2939634"/>
          </a:xfrm>
          <a:prstGeom prst="roundRect">
            <a:avLst>
              <a:gd name="adj" fmla="val 6622"/>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1375006" y="3085794"/>
            <a:ext cx="3469019" cy="2154436"/>
          </a:xfrm>
          <a:prstGeom prst="rect">
            <a:avLst/>
          </a:prstGeom>
          <a:noFill/>
        </p:spPr>
        <p:txBody>
          <a:bodyPr wrap="square" lIns="0" tIns="0" rIns="0" bIns="0" rtlCol="0">
            <a:spAutoFit/>
          </a:bodyPr>
          <a:lstStyle/>
          <a:p>
            <a:pPr marL="0" indent="0" eaLnBrk="0" hangingPunct="0">
              <a:spcAft>
                <a:spcPts val="1200"/>
              </a:spcAft>
              <a:buFont typeface="Arial" charset="0"/>
              <a:buNone/>
              <a:defRPr/>
            </a:pPr>
            <a:r>
              <a:rPr lang="da-DK" sz="1500" b="1" dirty="0">
                <a:solidFill>
                  <a:schemeClr val="bg1"/>
                </a:solidFill>
                <a:latin typeface="+mn-lt"/>
              </a:rPr>
              <a:t>To dimensioner af variation i skoledagen:</a:t>
            </a:r>
          </a:p>
          <a:p>
            <a:pPr marL="177750" indent="-177750" eaLnBrk="0" hangingPunct="0">
              <a:spcAft>
                <a:spcPts val="1200"/>
              </a:spcAft>
              <a:buFont typeface="Arial" charset="0"/>
              <a:buChar char="•"/>
              <a:defRPr/>
            </a:pPr>
            <a:r>
              <a:rPr lang="da-DK" sz="1500" b="0" dirty="0">
                <a:solidFill>
                  <a:schemeClr val="bg1"/>
                </a:solidFill>
                <a:latin typeface="+mn-lt"/>
              </a:rPr>
              <a:t>Hvordan man kan skabe rammer for systematisk variation i den enkelte undervisningslektion.</a:t>
            </a:r>
          </a:p>
          <a:p>
            <a:pPr marL="177750" indent="-177750" eaLnBrk="0" hangingPunct="0">
              <a:spcAft>
                <a:spcPts val="1200"/>
              </a:spcAft>
              <a:buFont typeface="Arial" charset="0"/>
              <a:buChar char="•"/>
              <a:defRPr/>
            </a:pPr>
            <a:r>
              <a:rPr lang="da-DK" sz="1500" b="0" dirty="0">
                <a:solidFill>
                  <a:schemeClr val="bg1"/>
                </a:solidFill>
                <a:latin typeface="+mn-lt"/>
              </a:rPr>
              <a:t>Hvordan man kan skabe organisatoriske rammer for at arbejde systematisk med at sikre variation i skoledagen, skoleugen og skoleåret.</a:t>
            </a:r>
            <a:endParaRPr lang="en-GB" sz="1500" b="0" dirty="0">
              <a:solidFill>
                <a:schemeClr val="bg1"/>
              </a:solidFill>
              <a:latin typeface="+mn-lt"/>
              <a:cs typeface="ＭＳ Ｐゴシック" pitchFamily="-111" charset="-128"/>
            </a:endParaRPr>
          </a:p>
        </p:txBody>
      </p:sp>
      <p:sp>
        <p:nvSpPr>
          <p:cNvPr id="9" name="Tekstfelt 8"/>
          <p:cNvSpPr txBox="1"/>
          <p:nvPr userDrawn="1"/>
        </p:nvSpPr>
        <p:spPr>
          <a:xfrm>
            <a:off x="900000" y="795027"/>
            <a:ext cx="1498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userDrawn="1">
          <p15:clr>
            <a:srgbClr val="FBAE40"/>
          </p15:clr>
        </p15:guide>
        <p15:guide id="2" pos="38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Brugerdefineret layout">
    <p:bg>
      <p:bgRef idx="1001">
        <a:schemeClr val="bg1"/>
      </p:bgRef>
    </p:bg>
    <p:spTree>
      <p:nvGrpSpPr>
        <p:cNvPr id="1" name=""/>
        <p:cNvGrpSpPr/>
        <p:nvPr/>
      </p:nvGrpSpPr>
      <p:grpSpPr>
        <a:xfrm>
          <a:off x="0" y="0"/>
          <a:ext cx="0" cy="0"/>
          <a:chOff x="0" y="0"/>
          <a:chExt cx="0" cy="0"/>
        </a:xfrm>
      </p:grpSpPr>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Hvorfor arbejde</a:t>
            </a:r>
            <a:r>
              <a:rPr lang="da-DK" sz="3200" b="0" baseline="0" dirty="0">
                <a:latin typeface="+mj-lt"/>
              </a:rPr>
              <a:t> med variation i skoledagen?</a:t>
            </a:r>
            <a:endParaRPr lang="en-GB" sz="3200" dirty="0">
              <a:solidFill>
                <a:schemeClr val="tx1"/>
              </a:solidFill>
              <a:latin typeface="+mj-lt"/>
            </a:endParaRPr>
          </a:p>
        </p:txBody>
      </p:sp>
      <p:sp>
        <p:nvSpPr>
          <p:cNvPr id="7" name="Afrundet rektangel 6"/>
          <p:cNvSpPr/>
          <p:nvPr userDrawn="1"/>
        </p:nvSpPr>
        <p:spPr>
          <a:xfrm>
            <a:off x="6706787" y="2135943"/>
            <a:ext cx="4452025" cy="3073047"/>
          </a:xfrm>
          <a:prstGeom prst="roundRect">
            <a:avLst>
              <a:gd name="adj" fmla="val 6184"/>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181793" y="2515946"/>
            <a:ext cx="3469019" cy="2693045"/>
          </a:xfrm>
          <a:prstGeom prst="rect">
            <a:avLst/>
          </a:prstGeom>
          <a:noFill/>
        </p:spPr>
        <p:txBody>
          <a:bodyPr wrap="square" lIns="0" tIns="0" rIns="0" bIns="0" rtlCol="0">
            <a:spAutoFit/>
          </a:bodyPr>
          <a:lstStyle/>
          <a:p>
            <a:pPr marL="0" indent="0">
              <a:spcAft>
                <a:spcPts val="1200"/>
              </a:spcAft>
              <a:buNone/>
            </a:pPr>
            <a:r>
              <a:rPr lang="en-GB" sz="1500" b="1" dirty="0" err="1">
                <a:solidFill>
                  <a:schemeClr val="bg1"/>
                </a:solidFill>
              </a:rPr>
              <a:t>Refleksionsspørgsmål</a:t>
            </a:r>
            <a:r>
              <a:rPr lang="en-GB" sz="1500" dirty="0">
                <a:solidFill>
                  <a:schemeClr val="bg1"/>
                </a:solidFill>
              </a:rPr>
              <a:t> </a:t>
            </a:r>
          </a:p>
          <a:p>
            <a:pPr marL="177750" indent="-177750">
              <a:spcAft>
                <a:spcPts val="1200"/>
              </a:spcAft>
              <a:buFont typeface="Arial" charset="0"/>
              <a:buChar char="•"/>
            </a:pPr>
            <a:r>
              <a:rPr lang="en-GB" sz="1500" dirty="0" err="1">
                <a:solidFill>
                  <a:schemeClr val="bg1"/>
                </a:solidFill>
              </a:rPr>
              <a:t>Hvad</a:t>
            </a:r>
            <a:r>
              <a:rPr lang="en-GB" sz="1500" dirty="0">
                <a:solidFill>
                  <a:schemeClr val="bg1"/>
                </a:solidFill>
              </a:rPr>
              <a:t> </a:t>
            </a:r>
            <a:r>
              <a:rPr lang="en-GB" sz="1500" dirty="0" err="1">
                <a:solidFill>
                  <a:schemeClr val="bg1"/>
                </a:solidFill>
              </a:rPr>
              <a:t>motiverer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engagerer</a:t>
            </a:r>
            <a:r>
              <a:rPr lang="en-GB" sz="1500" dirty="0">
                <a:solidFill>
                  <a:schemeClr val="bg1"/>
                </a:solidFill>
              </a:rPr>
              <a:t> </a:t>
            </a:r>
            <a:r>
              <a:rPr lang="en-GB" sz="1500" dirty="0" err="1">
                <a:solidFill>
                  <a:schemeClr val="bg1"/>
                </a:solidFill>
              </a:rPr>
              <a:t>os</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arbejde</a:t>
            </a:r>
            <a:r>
              <a:rPr lang="en-GB" sz="1500" dirty="0">
                <a:solidFill>
                  <a:schemeClr val="bg1"/>
                </a:solidFill>
              </a:rPr>
              <a:t> med variation </a:t>
            </a:r>
            <a:r>
              <a:rPr lang="en-GB" sz="1500" dirty="0" err="1">
                <a:solidFill>
                  <a:schemeClr val="bg1"/>
                </a:solidFill>
              </a:rPr>
              <a:t>i</a:t>
            </a:r>
            <a:r>
              <a:rPr lang="en-GB" sz="1500" dirty="0">
                <a:solidFill>
                  <a:schemeClr val="bg1"/>
                </a:solidFill>
              </a:rPr>
              <a:t> </a:t>
            </a:r>
            <a:r>
              <a:rPr lang="en-GB" sz="1500" dirty="0" err="1">
                <a:solidFill>
                  <a:schemeClr val="bg1"/>
                </a:solidFill>
              </a:rPr>
              <a:t>skoledagen</a:t>
            </a:r>
            <a:r>
              <a:rPr lang="en-GB" sz="1500" dirty="0">
                <a:solidFill>
                  <a:schemeClr val="bg1"/>
                </a:solidFill>
              </a:rPr>
              <a:t>?</a:t>
            </a:r>
          </a:p>
          <a:p>
            <a:pPr marL="177750" indent="-177750">
              <a:spcAft>
                <a:spcPts val="1200"/>
              </a:spcAft>
              <a:buFont typeface="Arial" charset="0"/>
              <a:buChar char="•"/>
            </a:pPr>
            <a:r>
              <a:rPr lang="da-DK" sz="1500" dirty="0">
                <a:solidFill>
                  <a:schemeClr val="bg1"/>
                </a:solidFill>
              </a:rPr>
              <a:t>Hvordan understøtter arbejdet med variation i skoledagen udviklingen af mere inkluderende læringsmiljøer for alle børn?</a:t>
            </a:r>
          </a:p>
          <a:p>
            <a:pPr marL="177750" indent="-177750">
              <a:spcAft>
                <a:spcPts val="1200"/>
              </a:spcAft>
              <a:buFont typeface="Arial" charset="0"/>
              <a:buChar char="•"/>
            </a:pPr>
            <a:r>
              <a:rPr lang="en-GB" sz="1500" dirty="0" err="1">
                <a:solidFill>
                  <a:schemeClr val="bg1"/>
                </a:solidFill>
              </a:rPr>
              <a:t>Hvordan</a:t>
            </a:r>
            <a:r>
              <a:rPr lang="en-GB" sz="1500" dirty="0">
                <a:solidFill>
                  <a:schemeClr val="bg1"/>
                </a:solidFill>
              </a:rPr>
              <a:t> </a:t>
            </a:r>
            <a:r>
              <a:rPr lang="en-GB" sz="1500" dirty="0" err="1">
                <a:solidFill>
                  <a:schemeClr val="bg1"/>
                </a:solidFill>
              </a:rPr>
              <a:t>forestiller</a:t>
            </a:r>
            <a:r>
              <a:rPr lang="en-GB" sz="1500" dirty="0">
                <a:solidFill>
                  <a:schemeClr val="bg1"/>
                </a:solidFill>
              </a:rPr>
              <a:t> vi </a:t>
            </a:r>
            <a:r>
              <a:rPr lang="en-GB" sz="1500" dirty="0" err="1">
                <a:solidFill>
                  <a:schemeClr val="bg1"/>
                </a:solidFill>
              </a:rPr>
              <a:t>os</a:t>
            </a:r>
            <a:r>
              <a:rPr lang="en-GB" sz="1500" dirty="0">
                <a:solidFill>
                  <a:schemeClr val="bg1"/>
                </a:solidFill>
              </a:rPr>
              <a:t> at </a:t>
            </a:r>
            <a:r>
              <a:rPr lang="en-GB" sz="1500" dirty="0" err="1">
                <a:solidFill>
                  <a:schemeClr val="bg1"/>
                </a:solidFill>
              </a:rPr>
              <a:t>arbejde</a:t>
            </a:r>
            <a:r>
              <a:rPr lang="en-GB" sz="1500" dirty="0">
                <a:solidFill>
                  <a:schemeClr val="bg1"/>
                </a:solidFill>
              </a:rPr>
              <a:t> med variation </a:t>
            </a:r>
            <a:r>
              <a:rPr lang="en-GB" sz="1500" dirty="0" err="1">
                <a:solidFill>
                  <a:schemeClr val="bg1"/>
                </a:solidFill>
              </a:rPr>
              <a:t>i</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a:spcAft>
                <a:spcPts val="1200"/>
              </a:spcAft>
            </a:pPr>
            <a:endParaRPr lang="en-GB" sz="1500" dirty="0">
              <a:solidFill>
                <a:schemeClr val="bg1"/>
              </a:solidFill>
            </a:endParaRPr>
          </a:p>
        </p:txBody>
      </p:sp>
      <p:sp>
        <p:nvSpPr>
          <p:cNvPr id="9" name="Tekstfelt 8"/>
          <p:cNvSpPr txBox="1"/>
          <p:nvPr userDrawn="1"/>
        </p:nvSpPr>
        <p:spPr>
          <a:xfrm>
            <a:off x="900000" y="795027"/>
            <a:ext cx="1498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96188"/>
            <a:ext cx="5249008" cy="3462486"/>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da-DK" sz="1500" b="1" dirty="0"/>
              <a:t>Variation</a:t>
            </a:r>
            <a:r>
              <a:rPr lang="da-DK" sz="1500" b="1" baseline="0" dirty="0"/>
              <a:t> i skoledagen</a:t>
            </a:r>
            <a:r>
              <a:rPr lang="mr-IN" sz="1500" b="1" baseline="0" dirty="0"/>
              <a:t>…</a:t>
            </a:r>
            <a:endParaRPr lang="en-GB" sz="1500" b="1" dirty="0"/>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Er et kendetegn ved god undervisning. </a:t>
            </a:r>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Kan bidrage til at motivere og skabe øget lyst til læring hos eleverne. </a:t>
            </a:r>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cs typeface="ＭＳ Ｐゴシック" pitchFamily="-111" charset="-128"/>
              </a:rPr>
              <a:t>Kan skabe m</a:t>
            </a:r>
            <a:r>
              <a:rPr lang="en-GB" sz="1500" dirty="0" err="1">
                <a:cs typeface="ＭＳ Ｐゴシック" pitchFamily="-111" charset="-128"/>
              </a:rPr>
              <a:t>ulighed</a:t>
            </a:r>
            <a:r>
              <a:rPr lang="en-GB" sz="1500" dirty="0">
                <a:cs typeface="ＭＳ Ｐゴシック" pitchFamily="-111" charset="-128"/>
              </a:rPr>
              <a:t> for at </a:t>
            </a:r>
            <a:r>
              <a:rPr lang="en-GB" sz="1500" dirty="0" err="1">
                <a:cs typeface="ＭＳ Ｐゴシック" pitchFamily="-111" charset="-128"/>
              </a:rPr>
              <a:t>lære</a:t>
            </a:r>
            <a:r>
              <a:rPr lang="en-GB" sz="1500" dirty="0">
                <a:cs typeface="ＭＳ Ｐゴシック" pitchFamily="-111" charset="-128"/>
              </a:rPr>
              <a:t> </a:t>
            </a:r>
            <a:r>
              <a:rPr lang="en-GB" sz="1500" dirty="0" err="1">
                <a:cs typeface="ＭＳ Ｐゴシック" pitchFamily="-111" charset="-128"/>
              </a:rPr>
              <a:t>og</a:t>
            </a:r>
            <a:r>
              <a:rPr lang="en-GB" sz="1500" dirty="0">
                <a:cs typeface="ＭＳ Ｐゴシック" pitchFamily="-111" charset="-128"/>
              </a:rPr>
              <a:t> </a:t>
            </a:r>
            <a:r>
              <a:rPr lang="en-GB" sz="1500" dirty="0" err="1">
                <a:cs typeface="ＭＳ Ｐゴシック" pitchFamily="-111" charset="-128"/>
              </a:rPr>
              <a:t>deltage</a:t>
            </a:r>
            <a:r>
              <a:rPr lang="en-GB" sz="1500" dirty="0">
                <a:cs typeface="ＭＳ Ｐゴシック" pitchFamily="-111" charset="-128"/>
              </a:rPr>
              <a:t> </a:t>
            </a:r>
            <a:r>
              <a:rPr lang="en-GB" sz="1500" dirty="0" err="1">
                <a:cs typeface="ＭＳ Ｐゴシック" pitchFamily="-111" charset="-128"/>
              </a:rPr>
              <a:t>på</a:t>
            </a:r>
            <a:r>
              <a:rPr lang="en-GB" sz="1500" dirty="0">
                <a:cs typeface="ＭＳ Ｐゴシック" pitchFamily="-111" charset="-128"/>
              </a:rPr>
              <a:t> </a:t>
            </a:r>
            <a:r>
              <a:rPr lang="en-GB" sz="1500" dirty="0" err="1">
                <a:cs typeface="ＭＳ Ｐゴシック" pitchFamily="-111" charset="-128"/>
              </a:rPr>
              <a:t>forskellige</a:t>
            </a:r>
            <a:r>
              <a:rPr lang="en-GB" sz="1500" dirty="0">
                <a:cs typeface="ＭＳ Ｐゴシック" pitchFamily="-111" charset="-128"/>
              </a:rPr>
              <a:t> </a:t>
            </a:r>
            <a:r>
              <a:rPr lang="en-GB" sz="1500" dirty="0" err="1">
                <a:cs typeface="ＭＳ Ｐゴシック" pitchFamily="-111" charset="-128"/>
              </a:rPr>
              <a:t>måder</a:t>
            </a:r>
            <a:r>
              <a:rPr lang="en-GB" sz="1500" dirty="0">
                <a:cs typeface="ＭＳ Ｐゴシック" pitchFamily="-111" charset="-128"/>
              </a:rPr>
              <a:t> for </a:t>
            </a:r>
            <a:r>
              <a:rPr lang="en-GB" sz="1500" dirty="0" err="1">
                <a:cs typeface="ＭＳ Ｐゴシック" pitchFamily="-111" charset="-128"/>
              </a:rPr>
              <a:t>alle</a:t>
            </a:r>
            <a:r>
              <a:rPr lang="en-GB" sz="1500" dirty="0">
                <a:cs typeface="ＭＳ Ｐゴシック" pitchFamily="-111" charset="-128"/>
              </a:rPr>
              <a:t> </a:t>
            </a:r>
            <a:r>
              <a:rPr lang="en-GB" sz="1500" dirty="0" err="1">
                <a:cs typeface="ＭＳ Ｐゴシック" pitchFamily="-111" charset="-128"/>
              </a:rPr>
              <a:t>elever</a:t>
            </a:r>
            <a:r>
              <a:rPr lang="en-GB" sz="1500" dirty="0">
                <a:cs typeface="ＭＳ Ｐゴシック" pitchFamily="-111" charset="-128"/>
              </a:rPr>
              <a:t>.</a:t>
            </a:r>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en-GB" sz="1500" dirty="0" err="1">
                <a:cs typeface="ＭＳ Ｐゴシック" pitchFamily="-111" charset="-128"/>
              </a:rPr>
              <a:t>Kan</a:t>
            </a:r>
            <a:r>
              <a:rPr lang="en-GB" sz="1500" dirty="0">
                <a:cs typeface="ＭＳ Ｐゴシック" pitchFamily="-111" charset="-128"/>
              </a:rPr>
              <a:t> </a:t>
            </a:r>
            <a:r>
              <a:rPr lang="en-GB" sz="1500" dirty="0" err="1">
                <a:cs typeface="ＭＳ Ｐゴシック" pitchFamily="-111" charset="-128"/>
              </a:rPr>
              <a:t>bidrage</a:t>
            </a:r>
            <a:r>
              <a:rPr lang="en-GB" sz="1500" dirty="0">
                <a:cs typeface="ＭＳ Ｐゴシック" pitchFamily="-111" charset="-128"/>
              </a:rPr>
              <a:t> </a:t>
            </a:r>
            <a:r>
              <a:rPr lang="en-GB" sz="1500" dirty="0" err="1">
                <a:cs typeface="ＭＳ Ｐゴシック" pitchFamily="-111" charset="-128"/>
              </a:rPr>
              <a:t>til</a:t>
            </a:r>
            <a:r>
              <a:rPr lang="en-GB" sz="1500" dirty="0">
                <a:cs typeface="ＭＳ Ｐゴシック" pitchFamily="-111" charset="-128"/>
              </a:rPr>
              <a:t> </a:t>
            </a:r>
            <a:r>
              <a:rPr lang="en-GB" sz="1500" dirty="0" err="1">
                <a:cs typeface="ＭＳ Ｐゴシック" pitchFamily="-111" charset="-128"/>
              </a:rPr>
              <a:t>elevernes</a:t>
            </a:r>
            <a:r>
              <a:rPr lang="en-GB" sz="1500" dirty="0">
                <a:cs typeface="ＭＳ Ｐゴシック" pitchFamily="-111" charset="-128"/>
              </a:rPr>
              <a:t> </a:t>
            </a:r>
            <a:r>
              <a:rPr lang="en-GB" sz="1500" dirty="0" err="1">
                <a:cs typeface="ＭＳ Ｐゴシック" pitchFamily="-111" charset="-128"/>
              </a:rPr>
              <a:t>oplevelse</a:t>
            </a:r>
            <a:r>
              <a:rPr lang="en-GB" sz="1500" dirty="0">
                <a:cs typeface="ＭＳ Ｐゴシック" pitchFamily="-111" charset="-128"/>
              </a:rPr>
              <a:t> </a:t>
            </a:r>
            <a:r>
              <a:rPr lang="en-GB" sz="1500" dirty="0" err="1">
                <a:cs typeface="ＭＳ Ｐゴシック" pitchFamily="-111" charset="-128"/>
              </a:rPr>
              <a:t>af</a:t>
            </a:r>
            <a:r>
              <a:rPr lang="en-GB" sz="1500" dirty="0">
                <a:cs typeface="ＭＳ Ｐゴシック" pitchFamily="-111" charset="-128"/>
              </a:rPr>
              <a:t> at </a:t>
            </a:r>
            <a:r>
              <a:rPr lang="en-GB" sz="1500" dirty="0" err="1">
                <a:cs typeface="ＭＳ Ｐゴシック" pitchFamily="-111" charset="-128"/>
              </a:rPr>
              <a:t>være</a:t>
            </a:r>
            <a:r>
              <a:rPr lang="en-GB" sz="1500" dirty="0">
                <a:cs typeface="ＭＳ Ｐゴシック" pitchFamily="-111" charset="-128"/>
              </a:rPr>
              <a:t> del </a:t>
            </a:r>
            <a:r>
              <a:rPr lang="en-GB" sz="1500" dirty="0" err="1">
                <a:cs typeface="ＭＳ Ｐゴシック" pitchFamily="-111" charset="-128"/>
              </a:rPr>
              <a:t>af</a:t>
            </a:r>
            <a:r>
              <a:rPr lang="en-GB" sz="1500" dirty="0">
                <a:cs typeface="ＭＳ Ｐゴシック" pitchFamily="-111" charset="-128"/>
              </a:rPr>
              <a:t> </a:t>
            </a:r>
            <a:r>
              <a:rPr lang="en-GB" sz="1500" dirty="0" err="1">
                <a:cs typeface="ＭＳ Ｐゴシック" pitchFamily="-111" charset="-128"/>
              </a:rPr>
              <a:t>skolens</a:t>
            </a:r>
            <a:r>
              <a:rPr lang="en-GB" sz="1500" dirty="0">
                <a:cs typeface="ＭＳ Ｐゴシック" pitchFamily="-111" charset="-128"/>
              </a:rPr>
              <a:t> </a:t>
            </a:r>
            <a:r>
              <a:rPr lang="en-GB" sz="1500" dirty="0" err="1">
                <a:cs typeface="ＭＳ Ｐゴシック" pitchFamily="-111" charset="-128"/>
              </a:rPr>
              <a:t>fællesskaber</a:t>
            </a:r>
            <a:r>
              <a:rPr lang="en-GB" sz="1500" dirty="0">
                <a:cs typeface="ＭＳ Ｐゴシック" pitchFamily="-111" charset="-128"/>
              </a:rPr>
              <a:t>.</a:t>
            </a:r>
          </a:p>
          <a:p>
            <a:pPr marL="356400" marR="0" lvl="1" indent="-177750" algn="l" defTabSz="914400" rtl="0" eaLnBrk="1" fontAlgn="auto" latinLnBrk="0" hangingPunct="1">
              <a:lnSpc>
                <a:spcPct val="100000"/>
              </a:lnSpc>
              <a:spcBef>
                <a:spcPts val="0"/>
              </a:spcBef>
              <a:spcAft>
                <a:spcPts val="1200"/>
              </a:spcAft>
              <a:buClrTx/>
              <a:buSzPct val="80000"/>
              <a:buFont typeface="Wingdings" charset="2"/>
              <a:buChar char="§"/>
              <a:tabLst/>
              <a:defRPr/>
            </a:pPr>
            <a:r>
              <a:rPr lang="en-GB" sz="1500" dirty="0" err="1">
                <a:latin typeface="+mn-lt"/>
                <a:cs typeface="ＭＳ Ｐゴシック" pitchFamily="-111" charset="-128"/>
              </a:rPr>
              <a:t>Og</a:t>
            </a:r>
            <a:r>
              <a:rPr lang="en-GB" sz="1500" dirty="0">
                <a:latin typeface="+mn-lt"/>
                <a:cs typeface="ＭＳ Ｐゴシック" pitchFamily="-111" charset="-128"/>
              </a:rPr>
              <a:t> </a:t>
            </a:r>
            <a:r>
              <a:rPr lang="en-GB" sz="1500" dirty="0" err="1">
                <a:latin typeface="+mn-lt"/>
                <a:cs typeface="ＭＳ Ｐゴシック" pitchFamily="-111" charset="-128"/>
              </a:rPr>
              <a:t>kan</a:t>
            </a:r>
            <a:r>
              <a:rPr lang="en-GB" sz="1500" dirty="0">
                <a:latin typeface="+mn-lt"/>
                <a:cs typeface="ＭＳ Ｐゴシック" pitchFamily="-111" charset="-128"/>
              </a:rPr>
              <a:t> </a:t>
            </a:r>
            <a:r>
              <a:rPr lang="en-GB" sz="1500" dirty="0" err="1">
                <a:latin typeface="+mn-lt"/>
                <a:cs typeface="ＭＳ Ｐゴシック" pitchFamily="-111" charset="-128"/>
              </a:rPr>
              <a:t>dermed</a:t>
            </a:r>
            <a:r>
              <a:rPr lang="en-GB" sz="1500" dirty="0">
                <a:latin typeface="+mn-lt"/>
                <a:cs typeface="ＭＳ Ｐゴシック" pitchFamily="-111" charset="-128"/>
              </a:rPr>
              <a:t> </a:t>
            </a:r>
            <a:r>
              <a:rPr lang="en-GB" sz="1500" dirty="0" err="1">
                <a:latin typeface="+mn-lt"/>
                <a:cs typeface="ＭＳ Ｐゴシック" pitchFamily="-111" charset="-128"/>
              </a:rPr>
              <a:t>styrke</a:t>
            </a:r>
            <a:r>
              <a:rPr lang="en-GB" sz="1500" dirty="0">
                <a:latin typeface="+mn-lt"/>
                <a:cs typeface="ＭＳ Ｐゴシック" pitchFamily="-111" charset="-128"/>
              </a:rPr>
              <a:t> </a:t>
            </a:r>
            <a:r>
              <a:rPr lang="en-GB" sz="1500" dirty="0" err="1">
                <a:latin typeface="+mn-lt"/>
                <a:cs typeface="ＭＳ Ｐゴシック" pitchFamily="-111" charset="-128"/>
              </a:rPr>
              <a:t>skolens</a:t>
            </a:r>
            <a:r>
              <a:rPr lang="en-GB" sz="1500" dirty="0">
                <a:latin typeface="+mn-lt"/>
                <a:cs typeface="ＭＳ Ｐゴシック" pitchFamily="-111" charset="-128"/>
              </a:rPr>
              <a:t> </a:t>
            </a:r>
            <a:r>
              <a:rPr lang="en-GB" sz="1500" dirty="0" err="1">
                <a:latin typeface="+mn-lt"/>
                <a:cs typeface="ＭＳ Ｐゴシック" pitchFamily="-111" charset="-128"/>
              </a:rPr>
              <a:t>inkluderende</a:t>
            </a:r>
            <a:r>
              <a:rPr lang="en-GB" sz="1500" dirty="0">
                <a:latin typeface="+mn-lt"/>
                <a:cs typeface="ＭＳ Ｐゴシック" pitchFamily="-111" charset="-128"/>
              </a:rPr>
              <a:t> </a:t>
            </a:r>
            <a:r>
              <a:rPr lang="en-GB" sz="1500" dirty="0" err="1">
                <a:latin typeface="+mn-lt"/>
                <a:cs typeface="ＭＳ Ｐゴシック" pitchFamily="-111" charset="-128"/>
              </a:rPr>
              <a:t>læringsmiljøer</a:t>
            </a:r>
            <a:r>
              <a:rPr lang="en-GB" sz="1500" dirty="0">
                <a:latin typeface="+mn-lt"/>
                <a:cs typeface="ＭＳ Ｐゴシック" pitchFamily="-111" charset="-128"/>
              </a:rPr>
              <a:t>, </a:t>
            </a:r>
            <a:r>
              <a:rPr lang="en-GB" sz="1500" dirty="0" err="1">
                <a:latin typeface="+mn-lt"/>
                <a:cs typeface="ＭＳ Ｐゴシック" pitchFamily="-111" charset="-128"/>
              </a:rPr>
              <a:t>hvor</a:t>
            </a:r>
            <a:r>
              <a:rPr lang="en-GB" sz="1500" dirty="0">
                <a:latin typeface="+mn-lt"/>
                <a:cs typeface="ＭＳ Ｐゴシック" pitchFamily="-111" charset="-128"/>
              </a:rPr>
              <a:t> </a:t>
            </a:r>
            <a:r>
              <a:rPr lang="en-GB" sz="1500" dirty="0" err="1">
                <a:latin typeface="+mn-lt"/>
                <a:cs typeface="ＭＳ Ｐゴシック" pitchFamily="-111" charset="-128"/>
              </a:rPr>
              <a:t>alle</a:t>
            </a:r>
            <a:r>
              <a:rPr lang="en-GB" sz="1500" dirty="0">
                <a:latin typeface="+mn-lt"/>
                <a:cs typeface="ＭＳ Ｐゴシック" pitchFamily="-111" charset="-128"/>
              </a:rPr>
              <a:t> </a:t>
            </a:r>
            <a:r>
              <a:rPr lang="en-GB" sz="1500" dirty="0" err="1">
                <a:latin typeface="+mn-lt"/>
                <a:cs typeface="ＭＳ Ｐゴシック" pitchFamily="-111" charset="-128"/>
              </a:rPr>
              <a:t>elever</a:t>
            </a:r>
            <a:r>
              <a:rPr lang="en-GB" sz="1500" dirty="0">
                <a:latin typeface="+mn-lt"/>
                <a:cs typeface="ＭＳ Ｐゴシック" pitchFamily="-111" charset="-128"/>
              </a:rPr>
              <a:t> </a:t>
            </a:r>
            <a:r>
              <a:rPr lang="en-GB" sz="1500" dirty="0" err="1">
                <a:latin typeface="+mn-lt"/>
                <a:cs typeface="ＭＳ Ｐゴシック" pitchFamily="-111" charset="-128"/>
              </a:rPr>
              <a:t>tilbydes</a:t>
            </a:r>
            <a:r>
              <a:rPr lang="en-GB" sz="1500" dirty="0">
                <a:latin typeface="+mn-lt"/>
                <a:cs typeface="ＭＳ Ｐゴシック" pitchFamily="-111" charset="-128"/>
              </a:rPr>
              <a:t> </a:t>
            </a:r>
            <a:r>
              <a:rPr lang="en-GB" sz="1500" dirty="0" err="1">
                <a:latin typeface="+mn-lt"/>
                <a:cs typeface="ＭＳ Ｐゴシック" pitchFamily="-111" charset="-128"/>
              </a:rPr>
              <a:t>deltagelsesmuligheder</a:t>
            </a:r>
            <a:r>
              <a:rPr lang="en-GB" sz="1500" dirty="0">
                <a:latin typeface="+mn-lt"/>
                <a:cs typeface="ＭＳ Ｐゴシック" pitchFamily="-111" charset="-128"/>
              </a:rPr>
              <a:t>.</a:t>
            </a:r>
          </a:p>
          <a:p>
            <a:endParaRPr lang="da-DK" sz="1500"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874758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Hvad ved vi om variation</a:t>
            </a:r>
            <a:r>
              <a:rPr lang="da-DK" sz="3200" b="0" baseline="0" dirty="0">
                <a:latin typeface="+mj-lt"/>
              </a:rPr>
              <a:t> i undervisningen?</a:t>
            </a:r>
            <a:endParaRPr lang="en-GB" sz="3200" dirty="0">
              <a:solidFill>
                <a:schemeClr val="tx1"/>
              </a:solidFill>
              <a:latin typeface="+mj-lt"/>
            </a:endParaRPr>
          </a:p>
        </p:txBody>
      </p:sp>
      <p:sp>
        <p:nvSpPr>
          <p:cNvPr id="9" name="Tekstfelt 8"/>
          <p:cNvSpPr txBox="1"/>
          <p:nvPr userDrawn="1"/>
        </p:nvSpPr>
        <p:spPr>
          <a:xfrm>
            <a:off x="900000" y="795027"/>
            <a:ext cx="1498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1" y="2096188"/>
            <a:ext cx="7077807" cy="2539157"/>
          </a:xfrm>
          <a:prstGeom prst="rect">
            <a:avLst/>
          </a:prstGeom>
          <a:noFill/>
        </p:spPr>
        <p:txBody>
          <a:bodyPr wrap="square" lIns="0" tIns="0" rIns="0" bIns="0" rtlCol="0">
            <a:spAutoFit/>
          </a:bodyPr>
          <a:lstStyle/>
          <a:p>
            <a:pPr marL="0" lvl="0" indent="-61200">
              <a:spcAft>
                <a:spcPts val="1200"/>
              </a:spcAft>
              <a:buFont typeface="Arial" charset="0"/>
              <a:buNone/>
            </a:pPr>
            <a:r>
              <a:rPr lang="da-DK" sz="1500" b="0" dirty="0"/>
              <a:t>Forskning viser, at følgende variationstyper i undervisningen har positiv effekt for eleverne: </a:t>
            </a:r>
          </a:p>
          <a:p>
            <a:pPr marL="177750" lvl="0" indent="-177750">
              <a:spcAft>
                <a:spcPts val="1200"/>
              </a:spcAft>
              <a:buFont typeface="Arial" charset="0"/>
              <a:buChar char="•"/>
            </a:pPr>
            <a:r>
              <a:rPr lang="da-DK" sz="1500" b="1" dirty="0"/>
              <a:t>Bevægelse og fysiske aktiviteter </a:t>
            </a:r>
            <a:r>
              <a:rPr lang="da-DK" sz="1500" b="0" dirty="0"/>
              <a:t>i undervisningen kan skabe større trivsel og skærpe elevernes motivation for at indgå aktivt i læringsfællesskaber samt understøtte elevernes læring og kognitive udvikling.   </a:t>
            </a:r>
          </a:p>
          <a:p>
            <a:pPr marL="177750" lvl="0" indent="-177750">
              <a:spcAft>
                <a:spcPts val="1200"/>
              </a:spcAft>
              <a:buFont typeface="Arial" charset="0"/>
              <a:buChar char="•"/>
            </a:pPr>
            <a:r>
              <a:rPr lang="da-DK" sz="1500" b="1" dirty="0"/>
              <a:t>Udeskole og undervisning i udendørs læringsmiljøer </a:t>
            </a:r>
            <a:r>
              <a:rPr lang="da-DK" sz="1500" b="0" dirty="0"/>
              <a:t>kan bidrage til at udvikle elevernes evne til at indgå i (nye) sociale relationer, give dem et fagligt løft og fremme deres mentale og fysiske sundhed.</a:t>
            </a:r>
          </a:p>
          <a:p>
            <a:pPr marL="177750" lvl="0" indent="-177750">
              <a:spcAft>
                <a:spcPts val="1200"/>
              </a:spcAft>
              <a:buFont typeface="Arial" charset="0"/>
              <a:buChar char="•"/>
            </a:pPr>
            <a:r>
              <a:rPr lang="da-DK" sz="1500" b="1" dirty="0"/>
              <a:t>Anvendelsesorienterede og autentiske læringsmiljøer </a:t>
            </a:r>
            <a:r>
              <a:rPr lang="da-DK" sz="1500" b="0" dirty="0"/>
              <a:t>giver eleverne mulighed for at eksperimentere og få praksisnære erfaringer i undervisningen.</a:t>
            </a:r>
          </a:p>
        </p:txBody>
      </p:sp>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351858" y="2096188"/>
            <a:ext cx="5993428" cy="5972048"/>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6607" y="864664"/>
            <a:ext cx="6441952" cy="6858000"/>
          </a:xfrm>
          <a:prstGeom prst="rect">
            <a:avLst/>
          </a:prstGeom>
        </p:spPr>
      </p:pic>
      <p:sp>
        <p:nvSpPr>
          <p:cNvPr id="4" name="Tekstfelt 3"/>
          <p:cNvSpPr txBox="1"/>
          <p:nvPr userDrawn="1"/>
        </p:nvSpPr>
        <p:spPr>
          <a:xfrm>
            <a:off x="900000" y="720000"/>
            <a:ext cx="874758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3200" b="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Hvordan kan man tilrettelægge en mere varieret skoledag i praksis?</a:t>
            </a:r>
            <a:endParaRPr lang="en-GB" sz="3200" dirty="0">
              <a:solidFill>
                <a:schemeClr val="tx1"/>
              </a:solidFill>
              <a:latin typeface="+mj-lt"/>
            </a:endParaRPr>
          </a:p>
        </p:txBody>
      </p:sp>
      <p:sp>
        <p:nvSpPr>
          <p:cNvPr id="9" name="Tekstfelt 8"/>
          <p:cNvSpPr txBox="1"/>
          <p:nvPr userDrawn="1"/>
        </p:nvSpPr>
        <p:spPr>
          <a:xfrm>
            <a:off x="900000" y="795027"/>
            <a:ext cx="1498643"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Fase 1: Inspiration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1" y="2613023"/>
            <a:ext cx="7077807" cy="1846659"/>
          </a:xfrm>
          <a:prstGeom prst="rect">
            <a:avLst/>
          </a:prstGeom>
          <a:noFill/>
        </p:spPr>
        <p:txBody>
          <a:bodyPr wrap="square" lIns="0" tIns="0" rIns="0" bIns="0" rtlCol="0">
            <a:spAutoFit/>
          </a:bodyPr>
          <a:lstStyle/>
          <a:p>
            <a:pPr marL="176400" indent="-177750">
              <a:spcAft>
                <a:spcPts val="1200"/>
              </a:spcAft>
              <a:buFont typeface="Arial" charset="0"/>
              <a:buChar char="•"/>
            </a:pPr>
            <a:r>
              <a:rPr lang="da-DK" sz="1500" dirty="0">
                <a:solidFill>
                  <a:schemeClr val="tx1"/>
                </a:solidFill>
              </a:rPr>
              <a:t>Erfaringer fra praksis peger på, at </a:t>
            </a:r>
            <a:r>
              <a:rPr lang="da-DK" sz="1500" spc="-49" dirty="0">
                <a:solidFill>
                  <a:schemeClr val="tx1"/>
                </a:solidFill>
              </a:rPr>
              <a:t>a</a:t>
            </a:r>
            <a:r>
              <a:rPr lang="da-DK" sz="1500" spc="-49" dirty="0">
                <a:solidFill>
                  <a:schemeClr val="tx1"/>
                </a:solidFill>
                <a:cs typeface="ＭＳ Ｐゴシック" pitchFamily="-111" charset="-128"/>
              </a:rPr>
              <a:t>rbejdet med at skabe systematisk variation i skoledagen forudsætter den rette </a:t>
            </a:r>
            <a:r>
              <a:rPr lang="da-DK" sz="1500" b="1" spc="-49" dirty="0">
                <a:solidFill>
                  <a:schemeClr val="tx1"/>
                </a:solidFill>
                <a:cs typeface="ＭＳ Ｐゴシック" pitchFamily="-111" charset="-128"/>
              </a:rPr>
              <a:t>organisering</a:t>
            </a:r>
            <a:r>
              <a:rPr lang="da-DK" sz="1500" spc="-49" dirty="0">
                <a:solidFill>
                  <a:schemeClr val="tx1"/>
                </a:solidFill>
                <a:cs typeface="ＭＳ Ｐゴシック" pitchFamily="-111" charset="-128"/>
              </a:rPr>
              <a:t>. </a:t>
            </a:r>
          </a:p>
          <a:p>
            <a:pPr marL="176400" indent="-177750">
              <a:spcAft>
                <a:spcPts val="1200"/>
              </a:spcAft>
              <a:buFont typeface="Arial" charset="0"/>
              <a:buChar char="•"/>
            </a:pPr>
            <a:r>
              <a:rPr lang="da-DK" sz="1500" spc="-49" dirty="0">
                <a:solidFill>
                  <a:schemeClr val="tx1"/>
                </a:solidFill>
                <a:cs typeface="ＭＳ Ｐゴシック" pitchFamily="-111" charset="-128"/>
              </a:rPr>
              <a:t>Der er gode erfaringer med at understøtte </a:t>
            </a:r>
            <a:r>
              <a:rPr lang="da-DK" sz="1500" b="1" spc="-49" dirty="0">
                <a:solidFill>
                  <a:schemeClr val="tx1"/>
                </a:solidFill>
                <a:cs typeface="ＭＳ Ｐゴシック" pitchFamily="-111" charset="-128"/>
              </a:rPr>
              <a:t>tilrettelæggelse af en mere varieret skoledag</a:t>
            </a:r>
            <a:r>
              <a:rPr lang="da-DK" sz="1500" spc="-49" dirty="0">
                <a:solidFill>
                  <a:schemeClr val="tx1"/>
                </a:solidFill>
                <a:cs typeface="ＭＳ Ｐゴシック" pitchFamily="-111" charset="-128"/>
              </a:rPr>
              <a:t> gennem:</a:t>
            </a:r>
            <a:endParaRPr lang="da-DK" sz="1500" dirty="0">
              <a:solidFill>
                <a:schemeClr val="tx1"/>
              </a:solidFill>
            </a:endParaRPr>
          </a:p>
          <a:p>
            <a:pPr marL="356400" indent="-176400">
              <a:spcAft>
                <a:spcPts val="1200"/>
              </a:spcAft>
              <a:buSzPct val="80000"/>
              <a:buFont typeface="Wingdings" charset="2"/>
              <a:buChar char="§"/>
            </a:pPr>
            <a:r>
              <a:rPr lang="da-DK" sz="1500" dirty="0">
                <a:solidFill>
                  <a:schemeClr val="tx1"/>
                </a:solidFill>
              </a:rPr>
              <a:t>Differentierede organiseringsformer og planlægning. </a:t>
            </a:r>
          </a:p>
          <a:p>
            <a:pPr marL="356400" indent="-176400">
              <a:spcAft>
                <a:spcPts val="1200"/>
              </a:spcAft>
              <a:buSzPct val="80000"/>
              <a:buFont typeface="Wingdings" charset="2"/>
              <a:buChar char="§"/>
            </a:pPr>
            <a:r>
              <a:rPr lang="da-DK" sz="1500" dirty="0">
                <a:solidFill>
                  <a:schemeClr val="tx1"/>
                </a:solidFill>
              </a:rPr>
              <a:t>Samarbejde mellem lærere og pædagoger. </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75" r:id="rId5"/>
    <p:sldLayoutId id="2147483655" r:id="rId6"/>
    <p:sldLayoutId id="2147483670" r:id="rId7"/>
    <p:sldLayoutId id="2147483671" r:id="rId8"/>
    <p:sldLayoutId id="2147483672" r:id="rId9"/>
    <p:sldLayoutId id="2147483673" r:id="rId10"/>
    <p:sldLayoutId id="2147483676" r:id="rId11"/>
    <p:sldLayoutId id="2147483674" r:id="rId12"/>
    <p:sldLayoutId id="2147483682" r:id="rId13"/>
    <p:sldLayoutId id="2147483683" r:id="rId14"/>
    <p:sldLayoutId id="2147483680" r:id="rId15"/>
    <p:sldLayoutId id="2147483684" r:id="rId16"/>
    <p:sldLayoutId id="2147483685" r:id="rId17"/>
    <p:sldLayoutId id="2147483681" r:id="rId18"/>
    <p:sldLayoutId id="2147483679" r:id="rId19"/>
    <p:sldLayoutId id="2147483660" r:id="rId20"/>
    <p:sldLayoutId id="2147483678" r:id="rId21"/>
    <p:sldLayoutId id="2147483677" r:id="rId2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10</a:t>
            </a:fld>
            <a:endParaRPr lang="da-DK" dirty="0"/>
          </a:p>
        </p:txBody>
      </p:sp>
    </p:spTree>
    <p:extLst>
      <p:ext uri="{BB962C8B-B14F-4D97-AF65-F5344CB8AC3E}">
        <p14:creationId xmlns:p14="http://schemas.microsoft.com/office/powerpoint/2010/main" val="605898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774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1327630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13</a:t>
            </a:fld>
            <a:endParaRPr lang="da-DK" dirty="0"/>
          </a:p>
        </p:txBody>
      </p:sp>
    </p:spTree>
    <p:extLst>
      <p:ext uri="{BB962C8B-B14F-4D97-AF65-F5344CB8AC3E}">
        <p14:creationId xmlns:p14="http://schemas.microsoft.com/office/powerpoint/2010/main" val="1137511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dirty="0"/>
          </a:p>
        </p:txBody>
      </p:sp>
    </p:spTree>
    <p:extLst>
      <p:ext uri="{BB962C8B-B14F-4D97-AF65-F5344CB8AC3E}">
        <p14:creationId xmlns:p14="http://schemas.microsoft.com/office/powerpoint/2010/main" val="1251279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50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16</a:t>
            </a:fld>
            <a:endParaRPr lang="da-DK" dirty="0"/>
          </a:p>
        </p:txBody>
      </p:sp>
    </p:spTree>
    <p:extLst>
      <p:ext uri="{BB962C8B-B14F-4D97-AF65-F5344CB8AC3E}">
        <p14:creationId xmlns:p14="http://schemas.microsoft.com/office/powerpoint/2010/main" val="569616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17</a:t>
            </a:fld>
            <a:endParaRPr lang="da-DK" dirty="0"/>
          </a:p>
        </p:txBody>
      </p:sp>
    </p:spTree>
    <p:extLst>
      <p:ext uri="{BB962C8B-B14F-4D97-AF65-F5344CB8AC3E}">
        <p14:creationId xmlns:p14="http://schemas.microsoft.com/office/powerpoint/2010/main" val="58198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09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19</a:t>
            </a:fld>
            <a:endParaRPr lang="da-DK" dirty="0"/>
          </a:p>
        </p:txBody>
      </p:sp>
    </p:spTree>
    <p:extLst>
      <p:ext uri="{BB962C8B-B14F-4D97-AF65-F5344CB8AC3E}">
        <p14:creationId xmlns:p14="http://schemas.microsoft.com/office/powerpoint/2010/main" val="75842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175872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1609732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783428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85963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53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4</a:t>
            </a:fld>
            <a:endParaRPr lang="da-DK" dirty="0"/>
          </a:p>
        </p:txBody>
      </p:sp>
    </p:spTree>
    <p:extLst>
      <p:ext uri="{BB962C8B-B14F-4D97-AF65-F5344CB8AC3E}">
        <p14:creationId xmlns:p14="http://schemas.microsoft.com/office/powerpoint/2010/main" val="65849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86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293420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895789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1667811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1948832420"/>
      </p:ext>
    </p:extLst>
  </p:cSld>
  <p:clrMapOvr>
    <a:masterClrMapping/>
  </p:clrMapOvr>
</p:sld>
</file>

<file path=ppt/theme/theme1.xml><?xml version="1.0" encoding="utf-8"?>
<a:theme xmlns:a="http://schemas.openxmlformats.org/drawingml/2006/main" name="Kontortema">
  <a:themeElements>
    <a:clrScheme name="UM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FFFFFF"/>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1902</TotalTime>
  <Words>2537</Words>
  <Application>Microsoft Office PowerPoint</Application>
  <PresentationFormat>Brugerdefineret</PresentationFormat>
  <Paragraphs>165</Paragraphs>
  <Slides>22</Slides>
  <Notes>18</Notes>
  <HiddenSlides>0</HiddenSlides>
  <MMClips>0</MMClips>
  <ScaleCrop>false</ScaleCrop>
  <HeadingPairs>
    <vt:vector size="4" baseType="variant">
      <vt:variant>
        <vt:lpstr>Tema</vt:lpstr>
      </vt:variant>
      <vt:variant>
        <vt:i4>1</vt:i4>
      </vt:variant>
      <vt:variant>
        <vt:lpstr>Diastitler</vt:lpstr>
      </vt:variant>
      <vt:variant>
        <vt:i4>22</vt:i4>
      </vt:variant>
    </vt:vector>
  </HeadingPairs>
  <TitlesOfParts>
    <vt:vector size="23"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Katrine Tranberg-Hansen</cp:lastModifiedBy>
  <cp:revision>79</cp:revision>
  <dcterms:created xsi:type="dcterms:W3CDTF">2019-01-14T09:57:19Z</dcterms:created>
  <dcterms:modified xsi:type="dcterms:W3CDTF">2019-02-06T13:14:55Z</dcterms:modified>
</cp:coreProperties>
</file>