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76" r:id="rId21"/>
    <p:sldId id="277" r:id="rId22"/>
    <p:sldId id="278"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30"/>
    <p:restoredTop sz="74578"/>
  </p:normalViewPr>
  <p:slideViewPr>
    <p:cSldViewPr snapToGrid="0" snapToObjects="1">
      <p:cViewPr varScale="1">
        <p:scale>
          <a:sx n="83" d="100"/>
          <a:sy n="83" d="100"/>
        </p:scale>
        <p:origin x="-6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Denne slidepakke handler om, hvordan dagtilbud og skoler kan arbejde med at forandre de fysiske rammer, så de understøtter inkluderende læringsmiljøer. S</a:t>
            </a:r>
            <a:r>
              <a:rPr lang="en-GB" dirty="0" err="1"/>
              <a:t>lidepakken</a:t>
            </a:r>
            <a:r>
              <a:rPr lang="en-GB" dirty="0"/>
              <a:t> </a:t>
            </a:r>
            <a:r>
              <a:rPr lang="en-GB" dirty="0" err="1"/>
              <a:t>er</a:t>
            </a:r>
            <a:r>
              <a:rPr lang="en-GB" dirty="0"/>
              <a:t> </a:t>
            </a:r>
            <a:r>
              <a:rPr lang="en-GB" dirty="0" err="1"/>
              <a:t>en</a:t>
            </a:r>
            <a:r>
              <a:rPr lang="en-GB" dirty="0"/>
              <a:t> del </a:t>
            </a:r>
            <a:r>
              <a:rPr lang="en-GB" dirty="0" err="1"/>
              <a:t>af</a:t>
            </a:r>
            <a:r>
              <a:rPr lang="en-GB" dirty="0"/>
              <a:t> et </a:t>
            </a:r>
            <a:r>
              <a:rPr lang="en-GB" dirty="0" err="1"/>
              <a:t>samlet</a:t>
            </a:r>
            <a:r>
              <a:rPr lang="en-GB" dirty="0"/>
              <a:t> </a:t>
            </a:r>
            <a:r>
              <a:rPr lang="en-GB" dirty="0" err="1"/>
              <a:t>inspirationsmateriale</a:t>
            </a:r>
            <a:r>
              <a:rPr lang="en-GB" dirty="0"/>
              <a:t>, der </a:t>
            </a:r>
            <a:r>
              <a:rPr lang="en-GB" dirty="0" err="1"/>
              <a:t>har</a:t>
            </a:r>
            <a:r>
              <a:rPr lang="en-GB" dirty="0"/>
              <a:t> </a:t>
            </a:r>
            <a:r>
              <a:rPr lang="en-GB" dirty="0" err="1"/>
              <a:t>til</a:t>
            </a:r>
            <a:r>
              <a:rPr lang="en-GB" dirty="0"/>
              <a:t> </a:t>
            </a:r>
            <a:r>
              <a:rPr lang="en-GB" dirty="0" err="1"/>
              <a:t>formål</a:t>
            </a:r>
            <a:r>
              <a:rPr lang="en-GB" dirty="0"/>
              <a:t> at </a:t>
            </a:r>
            <a:r>
              <a:rPr lang="en-GB" dirty="0" err="1"/>
              <a:t>understøtte</a:t>
            </a:r>
            <a:r>
              <a:rPr lang="en-GB" dirty="0"/>
              <a:t> </a:t>
            </a:r>
            <a:r>
              <a:rPr lang="en-GB" dirty="0" err="1"/>
              <a:t>arbejdet</a:t>
            </a:r>
            <a:r>
              <a:rPr lang="en-GB" dirty="0"/>
              <a:t> med at </a:t>
            </a:r>
            <a:r>
              <a:rPr lang="en-GB" dirty="0" err="1"/>
              <a:t>udvikle</a:t>
            </a:r>
            <a:r>
              <a:rPr lang="en-GB" dirty="0"/>
              <a:t> </a:t>
            </a:r>
            <a:r>
              <a:rPr lang="en-GB" dirty="0" err="1"/>
              <a:t>egen</a:t>
            </a:r>
            <a:r>
              <a:rPr lang="en-GB" dirty="0"/>
              <a:t> </a:t>
            </a:r>
            <a:r>
              <a:rPr lang="en-GB" dirty="0" err="1"/>
              <a:t>praksis</a:t>
            </a:r>
            <a:r>
              <a:rPr lang="en-GB" dirty="0"/>
              <a:t> </a:t>
            </a:r>
            <a:r>
              <a:rPr lang="en-GB" dirty="0" err="1"/>
              <a:t>inden</a:t>
            </a:r>
            <a:r>
              <a:rPr lang="en-GB" dirty="0"/>
              <a:t> for </a:t>
            </a:r>
            <a:r>
              <a:rPr lang="en-GB" dirty="0" err="1"/>
              <a:t>temaet</a:t>
            </a:r>
            <a:r>
              <a:rPr lang="en-GB" dirty="0"/>
              <a:t> </a:t>
            </a:r>
            <a:r>
              <a:rPr lang="en-GB" dirty="0" err="1"/>
              <a:t>fysiske</a:t>
            </a:r>
            <a:r>
              <a:rPr lang="en-GB" dirty="0"/>
              <a:t> rammer, der </a:t>
            </a:r>
            <a:r>
              <a:rPr lang="en-GB" dirty="0" err="1"/>
              <a:t>understøtter</a:t>
            </a:r>
            <a:r>
              <a:rPr lang="en-GB" dirty="0"/>
              <a:t> </a:t>
            </a:r>
            <a:r>
              <a:rPr lang="en-GB" dirty="0" err="1"/>
              <a:t>inkluderende</a:t>
            </a:r>
            <a:r>
              <a:rPr lang="en-GB" dirty="0"/>
              <a:t> </a:t>
            </a:r>
            <a:r>
              <a:rPr lang="en-GB" dirty="0" err="1"/>
              <a:t>læringsmiljøer</a:t>
            </a:r>
            <a:r>
              <a:rPr lang="en-GB" dirty="0"/>
              <a:t>. Du </a:t>
            </a:r>
            <a:r>
              <a:rPr lang="en-GB" dirty="0" err="1"/>
              <a:t>kan</a:t>
            </a:r>
            <a:r>
              <a:rPr lang="en-GB" dirty="0"/>
              <a:t> </a:t>
            </a:r>
            <a:r>
              <a:rPr lang="en-GB" dirty="0" err="1"/>
              <a:t>finde</a:t>
            </a:r>
            <a:r>
              <a:rPr lang="en-GB" dirty="0"/>
              <a:t> </a:t>
            </a:r>
            <a:r>
              <a:rPr lang="en-GB" dirty="0" err="1"/>
              <a:t>det</a:t>
            </a:r>
            <a:r>
              <a:rPr lang="en-GB" dirty="0"/>
              <a:t> </a:t>
            </a:r>
            <a:r>
              <a:rPr lang="en-GB" dirty="0" err="1"/>
              <a:t>øvrige</a:t>
            </a:r>
            <a:r>
              <a:rPr lang="en-GB" dirty="0"/>
              <a:t> </a:t>
            </a:r>
            <a:r>
              <a:rPr lang="en-GB" dirty="0" err="1"/>
              <a:t>materiale</a:t>
            </a:r>
            <a:r>
              <a:rPr lang="en-GB" dirty="0"/>
              <a:t> </a:t>
            </a:r>
            <a:r>
              <a:rPr lang="en-GB" dirty="0" err="1"/>
              <a:t>på</a:t>
            </a:r>
            <a:r>
              <a:rPr lang="en-GB" dirty="0"/>
              <a:t> </a:t>
            </a:r>
            <a:r>
              <a:rPr lang="en-GB" dirty="0" err="1"/>
              <a:t>emu.dk</a:t>
            </a:r>
            <a:r>
              <a:rPr lang="en-GB" dirty="0"/>
              <a:t>. Denne </a:t>
            </a:r>
            <a:r>
              <a:rPr lang="en-GB" dirty="0" err="1"/>
              <a:t>slidepakke</a:t>
            </a:r>
            <a:r>
              <a:rPr lang="en-GB" dirty="0"/>
              <a:t> </a:t>
            </a:r>
            <a:r>
              <a:rPr lang="en-GB" dirty="0" err="1"/>
              <a:t>består</a:t>
            </a:r>
            <a:r>
              <a:rPr lang="en-GB" dirty="0"/>
              <a:t> </a:t>
            </a:r>
            <a:r>
              <a:rPr lang="en-GB" dirty="0" err="1"/>
              <a:t>af</a:t>
            </a:r>
            <a:r>
              <a:rPr lang="en-GB" dirty="0"/>
              <a:t> </a:t>
            </a:r>
            <a:r>
              <a:rPr lang="en-GB" dirty="0" err="1"/>
              <a:t>tre</a:t>
            </a:r>
            <a:r>
              <a:rPr lang="en-GB" dirty="0"/>
              <a:t> </a:t>
            </a:r>
            <a:r>
              <a:rPr lang="en-GB" dirty="0" err="1"/>
              <a:t>dokumenter</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Nærværende</a:t>
            </a:r>
            <a:r>
              <a:rPr lang="en-GB" dirty="0"/>
              <a:t> slides </a:t>
            </a:r>
            <a:r>
              <a:rPr lang="en-GB" dirty="0" err="1"/>
              <a:t>understøtter</a:t>
            </a:r>
            <a:r>
              <a:rPr lang="en-GB" dirty="0"/>
              <a:t> </a:t>
            </a:r>
            <a:r>
              <a:rPr lang="en-GB" dirty="0" err="1"/>
              <a:t>selve</a:t>
            </a:r>
            <a:r>
              <a:rPr lang="en-GB" dirty="0"/>
              <a:t> </a:t>
            </a:r>
            <a:r>
              <a:rPr lang="en-GB" b="1" dirty="0" err="1"/>
              <a:t>udviklingsprocessen</a:t>
            </a:r>
            <a:r>
              <a:rPr lang="en-GB" dirty="0"/>
              <a:t> med </a:t>
            </a:r>
            <a:r>
              <a:rPr lang="en-GB" dirty="0" err="1"/>
              <a:t>medarbejdere</a:t>
            </a:r>
            <a:r>
              <a:rPr lang="en-GB" dirty="0"/>
              <a:t> </a:t>
            </a:r>
            <a:r>
              <a:rPr lang="en-GB" dirty="0" err="1"/>
              <a:t>og</a:t>
            </a:r>
            <a:r>
              <a:rPr lang="en-GB" dirty="0"/>
              <a:t> </a:t>
            </a:r>
            <a:r>
              <a:rPr lang="en-GB" dirty="0" err="1"/>
              <a:t>ledelse</a:t>
            </a:r>
            <a:r>
              <a:rPr lang="en-GB" dirty="0"/>
              <a:t> </a:t>
            </a:r>
            <a:r>
              <a:rPr lang="en-GB" dirty="0" err="1"/>
              <a:t>i</a:t>
            </a:r>
            <a:r>
              <a:rPr lang="en-GB" dirty="0"/>
              <a:t> </a:t>
            </a:r>
            <a:r>
              <a:rPr lang="en-GB" dirty="0" err="1"/>
              <a:t>kommunen</a:t>
            </a:r>
            <a:r>
              <a:rPr lang="en-GB" dirty="0"/>
              <a:t> </a:t>
            </a:r>
            <a:r>
              <a:rPr lang="en-GB" dirty="0" err="1"/>
              <a:t>og</a:t>
            </a:r>
            <a:r>
              <a:rPr lang="en-GB" dirty="0"/>
              <a:t> </a:t>
            </a:r>
            <a:r>
              <a:rPr lang="en-GB" dirty="0" err="1"/>
              <a:t>på</a:t>
            </a:r>
            <a:r>
              <a:rPr lang="en-GB" dirty="0"/>
              <a:t> </a:t>
            </a:r>
            <a:r>
              <a:rPr lang="en-GB" dirty="0" err="1"/>
              <a:t>skoler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Supplerende</a:t>
            </a:r>
            <a:r>
              <a:rPr lang="en-GB" dirty="0"/>
              <a:t> </a:t>
            </a:r>
            <a:r>
              <a:rPr lang="en-GB" dirty="0" err="1"/>
              <a:t>til</a:t>
            </a:r>
            <a:r>
              <a:rPr lang="en-GB" dirty="0"/>
              <a:t> </a:t>
            </a:r>
            <a:r>
              <a:rPr lang="en-GB" dirty="0" err="1"/>
              <a:t>disse</a:t>
            </a:r>
            <a:r>
              <a:rPr lang="en-GB" dirty="0"/>
              <a:t> slides </a:t>
            </a:r>
            <a:r>
              <a:rPr lang="en-GB" dirty="0" err="1"/>
              <a:t>er</a:t>
            </a:r>
            <a:r>
              <a:rPr lang="en-GB" dirty="0"/>
              <a:t> </a:t>
            </a:r>
            <a:r>
              <a:rPr lang="en-GB" dirty="0" err="1"/>
              <a:t>udarbejdet</a:t>
            </a:r>
            <a:r>
              <a:rPr lang="en-GB" dirty="0"/>
              <a:t> </a:t>
            </a:r>
            <a:r>
              <a:rPr lang="en-GB" dirty="0" err="1"/>
              <a:t>en</a:t>
            </a:r>
            <a:r>
              <a:rPr lang="en-GB" dirty="0"/>
              <a:t> </a:t>
            </a:r>
            <a:r>
              <a:rPr lang="en-GB" b="1" dirty="0" err="1"/>
              <a:t>rammesættende</a:t>
            </a:r>
            <a:r>
              <a:rPr lang="en-GB" b="1" dirty="0"/>
              <a:t> </a:t>
            </a:r>
            <a:r>
              <a:rPr lang="en-GB" b="1" dirty="0" err="1"/>
              <a:t>vejledning</a:t>
            </a:r>
            <a:r>
              <a:rPr lang="en-GB" b="1" dirty="0"/>
              <a:t> </a:t>
            </a:r>
            <a:r>
              <a:rPr lang="en-GB" dirty="0" err="1"/>
              <a:t>til</a:t>
            </a:r>
            <a:r>
              <a:rPr lang="en-GB" dirty="0"/>
              <a:t>, </a:t>
            </a:r>
            <a:r>
              <a:rPr lang="en-GB" dirty="0" err="1"/>
              <a:t>hvordan</a:t>
            </a:r>
            <a:r>
              <a:rPr lang="en-GB" dirty="0"/>
              <a:t> du </a:t>
            </a:r>
            <a:r>
              <a:rPr lang="en-GB" dirty="0" err="1"/>
              <a:t>kan</a:t>
            </a:r>
            <a:r>
              <a:rPr lang="en-GB" dirty="0"/>
              <a:t> </a:t>
            </a:r>
            <a:r>
              <a:rPr lang="en-GB" dirty="0" err="1"/>
              <a:t>anvende</a:t>
            </a:r>
            <a:r>
              <a:rPr lang="en-GB" dirty="0"/>
              <a:t> </a:t>
            </a:r>
            <a:r>
              <a:rPr lang="en-GB" dirty="0" err="1"/>
              <a:t>slidepakken</a:t>
            </a:r>
            <a:r>
              <a:rPr lang="en-GB" dirty="0"/>
              <a:t>, </a:t>
            </a:r>
            <a:r>
              <a:rPr lang="en-GB" dirty="0" err="1"/>
              <a:t>herunder</a:t>
            </a:r>
            <a:r>
              <a:rPr lang="en-GB" dirty="0"/>
              <a:t> </a:t>
            </a:r>
            <a:r>
              <a:rPr lang="en-GB" dirty="0" err="1"/>
              <a:t>slidepakkens</a:t>
            </a:r>
            <a:r>
              <a:rPr lang="en-GB" dirty="0"/>
              <a:t> </a:t>
            </a:r>
            <a:r>
              <a:rPr lang="en-GB" dirty="0" err="1"/>
              <a:t>målgrupper</a:t>
            </a:r>
            <a:r>
              <a:rPr lang="en-GB" dirty="0"/>
              <a:t> </a:t>
            </a:r>
            <a:r>
              <a:rPr lang="en-GB" dirty="0" err="1"/>
              <a:t>og</a:t>
            </a:r>
            <a:r>
              <a:rPr lang="en-GB" dirty="0"/>
              <a:t> formal.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Slides med </a:t>
            </a:r>
            <a:r>
              <a:rPr lang="en-GB" dirty="0" err="1"/>
              <a:t>præsentation</a:t>
            </a:r>
            <a:r>
              <a:rPr lang="en-GB" dirty="0"/>
              <a:t> </a:t>
            </a:r>
            <a:r>
              <a:rPr lang="en-GB" dirty="0" err="1"/>
              <a:t>af</a:t>
            </a:r>
            <a:r>
              <a:rPr lang="en-GB" dirty="0"/>
              <a:t> </a:t>
            </a:r>
            <a:r>
              <a:rPr lang="en-GB" b="1" dirty="0" err="1"/>
              <a:t>eksisterende</a:t>
            </a:r>
            <a:r>
              <a:rPr lang="en-GB" b="1" dirty="0"/>
              <a:t> </a:t>
            </a:r>
            <a:r>
              <a:rPr lang="en-GB" b="1" dirty="0" err="1"/>
              <a:t>viden</a:t>
            </a:r>
            <a:r>
              <a:rPr lang="en-GB" b="1" dirty="0"/>
              <a:t> </a:t>
            </a:r>
            <a:r>
              <a:rPr lang="en-GB" dirty="0" err="1"/>
              <a:t>fra</a:t>
            </a:r>
            <a:r>
              <a:rPr lang="en-GB" dirty="0"/>
              <a:t> </a:t>
            </a:r>
            <a:r>
              <a:rPr lang="en-GB" dirty="0" err="1"/>
              <a:t>forskning</a:t>
            </a:r>
            <a:r>
              <a:rPr lang="en-GB" dirty="0"/>
              <a:t> </a:t>
            </a:r>
            <a:r>
              <a:rPr lang="en-GB" dirty="0" err="1"/>
              <a:t>og</a:t>
            </a:r>
            <a:r>
              <a:rPr lang="en-GB" dirty="0"/>
              <a:t> </a:t>
            </a:r>
            <a:r>
              <a:rPr lang="en-GB" dirty="0" err="1"/>
              <a:t>erfaringer</a:t>
            </a:r>
            <a:r>
              <a:rPr lang="en-GB" dirty="0"/>
              <a:t> </a:t>
            </a:r>
            <a:r>
              <a:rPr lang="en-GB" dirty="0" err="1"/>
              <a:t>fra</a:t>
            </a:r>
            <a:r>
              <a:rPr lang="en-GB" dirty="0"/>
              <a:t> </a:t>
            </a:r>
            <a:r>
              <a:rPr lang="en-GB" dirty="0" err="1"/>
              <a:t>praksis</a:t>
            </a:r>
            <a:r>
              <a:rPr lang="en-GB" dirty="0"/>
              <a:t>, </a:t>
            </a:r>
            <a:r>
              <a:rPr lang="en-GB" dirty="0" err="1"/>
              <a:t>som</a:t>
            </a:r>
            <a:r>
              <a:rPr lang="en-GB" dirty="0"/>
              <a:t> I </a:t>
            </a:r>
            <a:r>
              <a:rPr lang="en-GB" dirty="0" err="1"/>
              <a:t>kan</a:t>
            </a:r>
            <a:r>
              <a:rPr lang="en-GB" dirty="0"/>
              <a:t> </a:t>
            </a:r>
            <a:r>
              <a:rPr lang="en-GB" dirty="0" err="1"/>
              <a:t>hente</a:t>
            </a:r>
            <a:r>
              <a:rPr lang="en-GB" dirty="0"/>
              <a:t> inspiration </a:t>
            </a:r>
            <a:r>
              <a:rPr lang="en-GB" dirty="0" err="1"/>
              <a:t>fra</a:t>
            </a:r>
            <a:r>
              <a:rPr lang="en-GB" dirty="0"/>
              <a:t> </a:t>
            </a:r>
            <a:r>
              <a:rPr lang="en-GB" dirty="0" err="1"/>
              <a:t>til</a:t>
            </a:r>
            <a:r>
              <a:rPr lang="en-GB" dirty="0"/>
              <a:t> </a:t>
            </a:r>
            <a:r>
              <a:rPr lang="en-GB" dirty="0" err="1"/>
              <a:t>jeres</a:t>
            </a:r>
            <a:r>
              <a:rPr lang="en-GB" dirty="0"/>
              <a:t> </a:t>
            </a:r>
            <a:r>
              <a:rPr lang="en-GB" dirty="0" err="1"/>
              <a:t>udviklingsproces</a:t>
            </a:r>
            <a:r>
              <a:rPr lang="en-GB" dirty="0"/>
              <a:t> </a:t>
            </a:r>
            <a:r>
              <a:rPr lang="en-GB" dirty="0" err="1"/>
              <a:t>lokalt</a:t>
            </a:r>
            <a:r>
              <a:rPr lang="en-GB" dirty="0"/>
              <a:t>.</a:t>
            </a:r>
            <a:endParaRPr lang="en-GB" b="1" dirty="0"/>
          </a:p>
          <a:p>
            <a:endParaRPr lang="en-GB"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beskrive</a:t>
            </a:r>
            <a:r>
              <a:rPr lang="en-GB" dirty="0"/>
              <a:t> </a:t>
            </a:r>
            <a:r>
              <a:rPr lang="en-GB" dirty="0" err="1"/>
              <a:t>deres</a:t>
            </a:r>
            <a:r>
              <a:rPr lang="en-GB" dirty="0"/>
              <a:t> </a:t>
            </a:r>
            <a:r>
              <a:rPr lang="en-GB" dirty="0" err="1"/>
              <a:t>konkrete</a:t>
            </a:r>
            <a:r>
              <a:rPr lang="en-GB" dirty="0"/>
              <a:t> </a:t>
            </a:r>
            <a:r>
              <a:rPr lang="en-GB" dirty="0" err="1"/>
              <a:t>erfaringer</a:t>
            </a:r>
            <a:r>
              <a:rPr lang="en-GB" dirty="0"/>
              <a:t> med de </a:t>
            </a:r>
            <a:r>
              <a:rPr lang="en-GB" dirty="0" err="1"/>
              <a:t>fysiske</a:t>
            </a:r>
            <a:r>
              <a:rPr lang="en-GB" dirty="0"/>
              <a:t> rammer.</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i</a:t>
            </a:r>
            <a:r>
              <a:rPr lang="en-GB" dirty="0"/>
              <a:t> </a:t>
            </a:r>
            <a:r>
              <a:rPr lang="en-GB" dirty="0" err="1"/>
              <a:t>fællesskab</a:t>
            </a:r>
            <a:r>
              <a:rPr lang="en-GB" dirty="0"/>
              <a:t>, om der </a:t>
            </a:r>
            <a:r>
              <a:rPr lang="en-GB" dirty="0" err="1"/>
              <a:t>er</a:t>
            </a:r>
            <a:r>
              <a:rPr lang="en-GB" dirty="0"/>
              <a:t> </a:t>
            </a:r>
            <a:r>
              <a:rPr lang="en-GB" dirty="0" err="1"/>
              <a:t>eksisterende</a:t>
            </a:r>
            <a:r>
              <a:rPr lang="en-GB" dirty="0"/>
              <a:t> </a:t>
            </a:r>
            <a:r>
              <a:rPr lang="en-GB" dirty="0" err="1"/>
              <a:t>indsatser</a:t>
            </a:r>
            <a:r>
              <a:rPr lang="en-GB" dirty="0"/>
              <a:t>, I med </a:t>
            </a:r>
            <a:r>
              <a:rPr lang="en-GB" dirty="0" err="1"/>
              <a:t>fordel</a:t>
            </a:r>
            <a:r>
              <a:rPr lang="en-GB" dirty="0"/>
              <a:t> </a:t>
            </a:r>
            <a:r>
              <a:rPr lang="en-GB" dirty="0" err="1"/>
              <a:t>kan</a:t>
            </a:r>
            <a:r>
              <a:rPr lang="en-GB" dirty="0"/>
              <a:t> </a:t>
            </a:r>
            <a:r>
              <a:rPr lang="en-GB" dirty="0" err="1"/>
              <a:t>bygge</a:t>
            </a:r>
            <a:r>
              <a:rPr lang="en-GB" dirty="0"/>
              <a:t> </a:t>
            </a:r>
            <a:r>
              <a:rPr lang="en-GB" dirty="0" err="1"/>
              <a:t>videre</a:t>
            </a:r>
            <a:r>
              <a:rPr lang="en-GB" dirty="0"/>
              <a:t> </a:t>
            </a:r>
            <a:r>
              <a:rPr lang="en-GB" dirty="0" err="1"/>
              <a:t>på</a:t>
            </a:r>
            <a:r>
              <a:rPr lang="en-GB" dirty="0"/>
              <a:t> </a:t>
            </a:r>
            <a:r>
              <a:rPr lang="en-GB" dirty="0" err="1"/>
              <a:t>eller</a:t>
            </a:r>
            <a:r>
              <a:rPr lang="en-GB" dirty="0"/>
              <a:t> </a:t>
            </a:r>
            <a:r>
              <a:rPr lang="en-GB" dirty="0" err="1"/>
              <a:t>skal</a:t>
            </a:r>
            <a:r>
              <a:rPr lang="en-GB" dirty="0"/>
              <a:t> </a:t>
            </a:r>
            <a:r>
              <a:rPr lang="en-GB" dirty="0" err="1"/>
              <a:t>sørge</a:t>
            </a:r>
            <a:r>
              <a:rPr lang="en-GB" dirty="0"/>
              <a:t> for at </a:t>
            </a:r>
            <a:r>
              <a:rPr lang="en-GB" dirty="0" err="1"/>
              <a:t>koble</a:t>
            </a:r>
            <a:r>
              <a:rPr lang="en-GB" dirty="0"/>
              <a:t> an </a:t>
            </a:r>
            <a:r>
              <a:rPr lang="en-GB" dirty="0" err="1"/>
              <a:t>til</a:t>
            </a:r>
            <a:r>
              <a:rPr lang="en-GB" dirty="0"/>
              <a:t>. Her </a:t>
            </a:r>
            <a:r>
              <a:rPr lang="en-GB" dirty="0" err="1"/>
              <a:t>er</a:t>
            </a:r>
            <a:r>
              <a:rPr lang="en-GB" dirty="0"/>
              <a:t> </a:t>
            </a:r>
            <a:r>
              <a:rPr lang="en-GB" dirty="0" err="1"/>
              <a:t>det</a:t>
            </a:r>
            <a:r>
              <a:rPr lang="en-GB" dirty="0"/>
              <a:t> </a:t>
            </a:r>
            <a:r>
              <a:rPr lang="en-GB" dirty="0" err="1"/>
              <a:t>vigtigt</a:t>
            </a:r>
            <a:r>
              <a:rPr lang="en-GB" dirty="0"/>
              <a:t> at </a:t>
            </a:r>
            <a:r>
              <a:rPr lang="en-GB" dirty="0" err="1"/>
              <a:t>hjælpe</a:t>
            </a:r>
            <a:r>
              <a:rPr lang="en-GB" dirty="0"/>
              <a:t> </a:t>
            </a:r>
            <a:r>
              <a:rPr lang="en-GB" dirty="0" err="1"/>
              <a:t>deltagerne</a:t>
            </a:r>
            <a:r>
              <a:rPr lang="en-GB" dirty="0"/>
              <a:t> </a:t>
            </a:r>
            <a:r>
              <a:rPr lang="en-GB" dirty="0" err="1"/>
              <a:t>til</a:t>
            </a:r>
            <a:r>
              <a:rPr lang="en-GB" dirty="0"/>
              <a:t> </a:t>
            </a:r>
            <a:r>
              <a:rPr lang="en-GB" dirty="0" err="1"/>
              <a:t>en</a:t>
            </a:r>
            <a:r>
              <a:rPr lang="en-GB" dirty="0"/>
              <a:t> </a:t>
            </a:r>
            <a:r>
              <a:rPr lang="en-GB" dirty="0" err="1"/>
              <a:t>oplevelse</a:t>
            </a:r>
            <a:r>
              <a:rPr lang="en-GB" dirty="0"/>
              <a:t> </a:t>
            </a:r>
            <a:r>
              <a:rPr lang="en-GB" dirty="0" err="1"/>
              <a:t>af</a:t>
            </a:r>
            <a:r>
              <a:rPr lang="en-GB" dirty="0"/>
              <a:t>, at der </a:t>
            </a:r>
            <a:r>
              <a:rPr lang="en-GB" dirty="0" err="1"/>
              <a:t>er</a:t>
            </a:r>
            <a:r>
              <a:rPr lang="en-GB" dirty="0"/>
              <a:t> </a:t>
            </a:r>
            <a:r>
              <a:rPr lang="en-GB" dirty="0" err="1"/>
              <a:t>rød</a:t>
            </a:r>
            <a:r>
              <a:rPr lang="en-GB" dirty="0"/>
              <a:t> </a:t>
            </a:r>
            <a:r>
              <a:rPr lang="en-GB" dirty="0" err="1"/>
              <a:t>tråd</a:t>
            </a:r>
            <a:r>
              <a:rPr lang="en-GB" dirty="0"/>
              <a:t> </a:t>
            </a:r>
            <a:r>
              <a:rPr lang="en-GB" dirty="0" err="1"/>
              <a:t>mellem</a:t>
            </a:r>
            <a:r>
              <a:rPr lang="en-GB" dirty="0"/>
              <a:t> </a:t>
            </a:r>
            <a:r>
              <a:rPr lang="en-GB" dirty="0" err="1"/>
              <a:t>det</a:t>
            </a:r>
            <a:r>
              <a:rPr lang="en-GB" dirty="0"/>
              <a:t>, I </a:t>
            </a:r>
            <a:r>
              <a:rPr lang="en-GB" dirty="0" err="1"/>
              <a:t>igangsætter</a:t>
            </a:r>
            <a:r>
              <a:rPr lang="en-GB" dirty="0"/>
              <a:t>, </a:t>
            </a:r>
            <a:r>
              <a:rPr lang="en-GB" dirty="0" err="1"/>
              <a:t>og</a:t>
            </a:r>
            <a:r>
              <a:rPr lang="en-GB" dirty="0"/>
              <a:t> </a:t>
            </a:r>
            <a:r>
              <a:rPr lang="en-GB" dirty="0" err="1"/>
              <a:t>det</a:t>
            </a:r>
            <a:r>
              <a:rPr lang="en-GB" dirty="0"/>
              <a:t>, der </a:t>
            </a:r>
            <a:r>
              <a:rPr lang="en-GB" dirty="0" err="1"/>
              <a:t>allerede</a:t>
            </a:r>
            <a:r>
              <a:rPr lang="en-GB" dirty="0"/>
              <a:t> </a:t>
            </a:r>
            <a:r>
              <a:rPr lang="en-GB" dirty="0" err="1"/>
              <a:t>er</a:t>
            </a:r>
            <a:r>
              <a:rPr lang="en-GB" dirty="0"/>
              <a:t> </a:t>
            </a:r>
            <a:r>
              <a:rPr lang="en-GB" dirty="0" err="1"/>
              <a:t>igang</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på</a:t>
            </a:r>
            <a:r>
              <a:rPr lang="en-GB" dirty="0"/>
              <a:t> </a:t>
            </a:r>
            <a:r>
              <a:rPr lang="en-GB" dirty="0" err="1"/>
              <a:t>baggrund</a:t>
            </a:r>
            <a:r>
              <a:rPr lang="en-GB" dirty="0"/>
              <a:t> </a:t>
            </a:r>
            <a:r>
              <a:rPr lang="en-GB" dirty="0" err="1"/>
              <a:t>af</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hvordan</a:t>
            </a:r>
            <a:r>
              <a:rPr lang="en-GB" dirty="0"/>
              <a:t> I (nu) </a:t>
            </a:r>
            <a:r>
              <a:rPr lang="en-GB" dirty="0" err="1"/>
              <a:t>forstår</a:t>
            </a:r>
            <a:r>
              <a:rPr lang="en-GB" dirty="0"/>
              <a:t>, at de </a:t>
            </a:r>
            <a:r>
              <a:rPr lang="en-GB" dirty="0" err="1"/>
              <a:t>fysiske</a:t>
            </a:r>
            <a:r>
              <a:rPr lang="en-GB" dirty="0"/>
              <a:t> rammer </a:t>
            </a:r>
            <a:r>
              <a:rPr lang="en-GB" dirty="0" err="1"/>
              <a:t>kan</a:t>
            </a:r>
            <a:r>
              <a:rPr lang="en-GB" dirty="0"/>
              <a:t> </a:t>
            </a:r>
            <a:r>
              <a:rPr lang="en-GB" dirty="0" err="1"/>
              <a:t>være</a:t>
            </a:r>
            <a:r>
              <a:rPr lang="en-GB" dirty="0"/>
              <a:t> med </a:t>
            </a:r>
            <a:r>
              <a:rPr lang="en-GB" dirty="0" err="1"/>
              <a:t>til</a:t>
            </a:r>
            <a:r>
              <a:rPr lang="en-GB" dirty="0"/>
              <a:t> at </a:t>
            </a:r>
            <a:r>
              <a:rPr lang="en-GB" dirty="0" err="1"/>
              <a:t>styrke</a:t>
            </a:r>
            <a:r>
              <a:rPr lang="en-GB" dirty="0"/>
              <a:t> </a:t>
            </a:r>
            <a:r>
              <a:rPr lang="en-GB" dirty="0" err="1"/>
              <a:t>udviklingen</a:t>
            </a:r>
            <a:r>
              <a:rPr lang="en-GB" dirty="0"/>
              <a:t> </a:t>
            </a:r>
            <a:r>
              <a:rPr lang="en-GB" dirty="0" err="1"/>
              <a:t>af</a:t>
            </a:r>
            <a:r>
              <a:rPr lang="en-GB" dirty="0"/>
              <a:t> </a:t>
            </a:r>
            <a:r>
              <a:rPr lang="en-GB" dirty="0" err="1"/>
              <a:t>inkluderende</a:t>
            </a:r>
            <a:r>
              <a:rPr lang="en-GB" dirty="0"/>
              <a:t> </a:t>
            </a:r>
            <a:r>
              <a:rPr lang="en-GB" dirty="0" err="1"/>
              <a:t>læringsmiljøer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Noter</a:t>
            </a:r>
            <a:r>
              <a:rPr lang="en-GB" dirty="0"/>
              <a:t> </a:t>
            </a:r>
            <a:r>
              <a:rPr lang="en-GB" dirty="0" err="1"/>
              <a:t>nøgleord</a:t>
            </a:r>
            <a:r>
              <a:rPr lang="en-GB" dirty="0"/>
              <a:t>, der </a:t>
            </a:r>
            <a:r>
              <a:rPr lang="en-GB" dirty="0" err="1"/>
              <a:t>beskriveres</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og</a:t>
            </a:r>
            <a:r>
              <a:rPr lang="en-GB" dirty="0"/>
              <a:t> </a:t>
            </a:r>
            <a:r>
              <a:rPr lang="en-GB" dirty="0" err="1"/>
              <a:t>praksis</a:t>
            </a:r>
            <a:endParaRPr lang="en-GB"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111915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a:t>I </a:t>
            </a:r>
            <a:r>
              <a:rPr lang="en-GB" dirty="0" err="1"/>
              <a:t>denne</a:t>
            </a:r>
            <a:r>
              <a:rPr lang="en-GB" dirty="0"/>
              <a:t> </a:t>
            </a:r>
            <a:r>
              <a:rPr lang="en-GB" dirty="0" err="1"/>
              <a:t>fase</a:t>
            </a:r>
            <a:r>
              <a:rPr lang="en-GB" dirty="0"/>
              <a:t> </a:t>
            </a:r>
            <a:r>
              <a:rPr lang="en-GB" dirty="0" err="1"/>
              <a:t>kan</a:t>
            </a:r>
            <a:r>
              <a:rPr lang="en-GB" dirty="0"/>
              <a:t> </a:t>
            </a:r>
            <a:r>
              <a:rPr lang="en-GB" dirty="0" err="1"/>
              <a:t>det</a:t>
            </a:r>
            <a:r>
              <a:rPr lang="en-GB" dirty="0"/>
              <a:t> </a:t>
            </a:r>
            <a:r>
              <a:rPr lang="en-GB" dirty="0" err="1"/>
              <a:t>også</a:t>
            </a:r>
            <a:r>
              <a:rPr lang="en-GB" dirty="0"/>
              <a:t> </a:t>
            </a:r>
            <a:r>
              <a:rPr lang="en-GB" dirty="0" err="1"/>
              <a:t>være</a:t>
            </a:r>
            <a:r>
              <a:rPr lang="en-GB" dirty="0"/>
              <a:t> </a:t>
            </a:r>
            <a:r>
              <a:rPr lang="en-GB" dirty="0" err="1"/>
              <a:t>en</a:t>
            </a:r>
            <a:r>
              <a:rPr lang="en-GB" dirty="0"/>
              <a:t> god ide at </a:t>
            </a:r>
            <a:r>
              <a:rPr lang="en-GB" dirty="0" err="1"/>
              <a:t>indsamle</a:t>
            </a:r>
            <a:r>
              <a:rPr lang="en-GB" dirty="0"/>
              <a:t> </a:t>
            </a:r>
            <a:r>
              <a:rPr lang="en-GB" dirty="0" err="1"/>
              <a:t>rumdata</a:t>
            </a:r>
            <a:r>
              <a:rPr lang="en-GB" dirty="0"/>
              <a:t> med </a:t>
            </a:r>
            <a:r>
              <a:rPr lang="en-GB" dirty="0" err="1"/>
              <a:t>henblik</a:t>
            </a:r>
            <a:r>
              <a:rPr lang="en-GB" dirty="0"/>
              <a:t> </a:t>
            </a:r>
            <a:r>
              <a:rPr lang="en-GB" dirty="0" err="1"/>
              <a:t>på</a:t>
            </a:r>
            <a:r>
              <a:rPr lang="en-GB" dirty="0"/>
              <a:t> at </a:t>
            </a:r>
            <a:r>
              <a:rPr lang="en-GB" dirty="0" err="1"/>
              <a:t>opnå</a:t>
            </a:r>
            <a:r>
              <a:rPr lang="en-GB" dirty="0"/>
              <a:t> </a:t>
            </a:r>
            <a:r>
              <a:rPr lang="en-GB" dirty="0" err="1"/>
              <a:t>en</a:t>
            </a:r>
            <a:r>
              <a:rPr lang="en-GB" dirty="0"/>
              <a:t> </a:t>
            </a:r>
            <a:r>
              <a:rPr lang="en-GB" dirty="0" err="1"/>
              <a:t>fælles</a:t>
            </a:r>
            <a:r>
              <a:rPr lang="en-GB" dirty="0"/>
              <a:t> </a:t>
            </a:r>
            <a:r>
              <a:rPr lang="en-GB" dirty="0" err="1"/>
              <a:t>forståelse</a:t>
            </a:r>
            <a:r>
              <a:rPr lang="en-GB" dirty="0"/>
              <a:t> </a:t>
            </a:r>
            <a:r>
              <a:rPr lang="en-GB" dirty="0" err="1"/>
              <a:t>af</a:t>
            </a:r>
            <a:r>
              <a:rPr lang="en-GB" dirty="0"/>
              <a:t> de </a:t>
            </a:r>
            <a:r>
              <a:rPr lang="en-GB" dirty="0" err="1"/>
              <a:t>nuværende</a:t>
            </a:r>
            <a:r>
              <a:rPr lang="en-GB" dirty="0"/>
              <a:t> </a:t>
            </a:r>
            <a:r>
              <a:rPr lang="en-GB" dirty="0" err="1"/>
              <a:t>fysiske</a:t>
            </a:r>
            <a:r>
              <a:rPr lang="en-GB" dirty="0"/>
              <a:t> rammer, </a:t>
            </a:r>
            <a:r>
              <a:rPr lang="en-GB" dirty="0" err="1"/>
              <a:t>og</a:t>
            </a:r>
            <a:r>
              <a:rPr lang="en-GB" dirty="0"/>
              <a:t> </a:t>
            </a:r>
            <a:r>
              <a:rPr lang="en-GB" dirty="0" err="1"/>
              <a:t>hvad</a:t>
            </a:r>
            <a:r>
              <a:rPr lang="en-GB" dirty="0"/>
              <a:t> der </a:t>
            </a:r>
            <a:r>
              <a:rPr lang="en-GB" dirty="0" err="1"/>
              <a:t>er</a:t>
            </a:r>
            <a:r>
              <a:rPr lang="en-GB" dirty="0"/>
              <a:t> </a:t>
            </a:r>
            <a:r>
              <a:rPr lang="en-GB" dirty="0" err="1"/>
              <a:t>vigtigt</a:t>
            </a:r>
            <a:r>
              <a:rPr lang="en-GB" dirty="0"/>
              <a:t>, </a:t>
            </a:r>
            <a:r>
              <a:rPr lang="en-GB" dirty="0" err="1"/>
              <a:t>når</a:t>
            </a:r>
            <a:r>
              <a:rPr lang="en-GB" dirty="0"/>
              <a:t> de </a:t>
            </a:r>
            <a:r>
              <a:rPr lang="en-GB" dirty="0" err="1"/>
              <a:t>fysiske</a:t>
            </a:r>
            <a:r>
              <a:rPr lang="en-GB" dirty="0"/>
              <a:t> rammer </a:t>
            </a:r>
            <a:r>
              <a:rPr lang="en-GB" dirty="0" err="1"/>
              <a:t>skal</a:t>
            </a:r>
            <a:r>
              <a:rPr lang="en-GB" dirty="0"/>
              <a:t> </a:t>
            </a:r>
            <a:r>
              <a:rPr lang="en-GB" dirty="0" err="1"/>
              <a:t>ændres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err="1"/>
              <a:t>Proces</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Præsenter</a:t>
            </a:r>
            <a:r>
              <a:rPr lang="en-GB" dirty="0"/>
              <a:t> for </a:t>
            </a:r>
            <a:r>
              <a:rPr lang="en-GB" dirty="0" err="1"/>
              <a:t>deltagerne</a:t>
            </a:r>
            <a:r>
              <a:rPr lang="en-GB" dirty="0"/>
              <a:t>, </a:t>
            </a:r>
            <a:r>
              <a:rPr lang="en-GB" dirty="0" err="1"/>
              <a:t>hvad</a:t>
            </a:r>
            <a:r>
              <a:rPr lang="en-GB" dirty="0"/>
              <a:t> </a:t>
            </a:r>
            <a:r>
              <a:rPr lang="en-GB" dirty="0" err="1"/>
              <a:t>rumdata</a:t>
            </a:r>
            <a:r>
              <a:rPr lang="en-GB" dirty="0"/>
              <a:t> </a:t>
            </a:r>
            <a:r>
              <a:rPr lang="en-GB" dirty="0" err="1"/>
              <a:t>kan</a:t>
            </a:r>
            <a:r>
              <a:rPr lang="en-GB" dirty="0"/>
              <a:t> </a:t>
            </a:r>
            <a:r>
              <a:rPr lang="en-GB" dirty="0" err="1"/>
              <a:t>bidrage</a:t>
            </a:r>
            <a:r>
              <a:rPr lang="en-GB" dirty="0"/>
              <a:t> </a:t>
            </a:r>
            <a:r>
              <a:rPr lang="en-GB" dirty="0" err="1"/>
              <a:t>til</a:t>
            </a:r>
            <a:r>
              <a:rPr lang="en-GB" dirty="0"/>
              <a:t>, </a:t>
            </a:r>
            <a:r>
              <a:rPr lang="en-GB" dirty="0" err="1"/>
              <a:t>og</a:t>
            </a:r>
            <a:r>
              <a:rPr lang="en-GB" dirty="0"/>
              <a:t> </a:t>
            </a:r>
            <a:r>
              <a:rPr lang="en-GB" dirty="0" err="1"/>
              <a:t>hvordan</a:t>
            </a:r>
            <a:r>
              <a:rPr lang="en-GB" dirty="0"/>
              <a:t> </a:t>
            </a:r>
            <a:r>
              <a:rPr lang="en-GB" dirty="0" err="1"/>
              <a:t>rumdata</a:t>
            </a:r>
            <a:r>
              <a:rPr lang="en-GB" dirty="0"/>
              <a:t> </a:t>
            </a:r>
            <a:r>
              <a:rPr lang="en-GB" dirty="0" err="1"/>
              <a:t>kan</a:t>
            </a:r>
            <a:r>
              <a:rPr lang="en-GB" dirty="0"/>
              <a:t> </a:t>
            </a:r>
            <a:r>
              <a:rPr lang="en-GB" dirty="0" err="1"/>
              <a:t>indsamles</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refleksionsspørgsmålene</a:t>
            </a:r>
            <a:r>
              <a:rPr lang="en-GB" dirty="0"/>
              <a:t> med </a:t>
            </a:r>
            <a:r>
              <a:rPr lang="en-GB" dirty="0" err="1"/>
              <a:t>deltagerne</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a:t>Du </a:t>
            </a:r>
            <a:r>
              <a:rPr lang="en-GB" dirty="0" err="1"/>
              <a:t>kan</a:t>
            </a:r>
            <a:r>
              <a:rPr lang="en-GB" dirty="0"/>
              <a:t> </a:t>
            </a:r>
            <a:r>
              <a:rPr lang="en-GB" dirty="0" err="1"/>
              <a:t>finde</a:t>
            </a:r>
            <a:r>
              <a:rPr lang="en-GB" dirty="0"/>
              <a:t> </a:t>
            </a:r>
            <a:r>
              <a:rPr lang="en-GB" dirty="0" err="1"/>
              <a:t>yderligere</a:t>
            </a:r>
            <a:r>
              <a:rPr lang="en-GB" dirty="0"/>
              <a:t> inspiration </a:t>
            </a:r>
            <a:r>
              <a:rPr lang="en-GB" dirty="0" err="1"/>
              <a:t>til</a:t>
            </a:r>
            <a:r>
              <a:rPr lang="en-GB" dirty="0"/>
              <a:t> </a:t>
            </a:r>
            <a:r>
              <a:rPr lang="en-GB" dirty="0" err="1"/>
              <a:t>indsamling</a:t>
            </a:r>
            <a:r>
              <a:rPr lang="en-GB" dirty="0"/>
              <a:t> </a:t>
            </a:r>
            <a:r>
              <a:rPr lang="en-GB" dirty="0" err="1"/>
              <a:t>af</a:t>
            </a:r>
            <a:r>
              <a:rPr lang="en-GB" dirty="0"/>
              <a:t> </a:t>
            </a:r>
            <a:r>
              <a:rPr lang="en-GB" dirty="0" err="1"/>
              <a:t>rumdata</a:t>
            </a:r>
            <a:r>
              <a:rPr lang="en-GB" dirty="0"/>
              <a:t> </a:t>
            </a:r>
            <a:r>
              <a:rPr lang="en-GB" dirty="0" err="1"/>
              <a:t>i</a:t>
            </a:r>
            <a:r>
              <a:rPr lang="en-GB" dirty="0"/>
              <a:t> </a:t>
            </a:r>
            <a:r>
              <a:rPr lang="en-GB" dirty="0" err="1"/>
              <a:t>temahæftet</a:t>
            </a:r>
            <a:r>
              <a:rPr lang="en-GB" dirty="0"/>
              <a:t> om </a:t>
            </a:r>
            <a:r>
              <a:rPr lang="en-GB" dirty="0" err="1"/>
              <a:t>fysiske</a:t>
            </a:r>
            <a:r>
              <a:rPr lang="en-GB" dirty="0"/>
              <a:t> rammer </a:t>
            </a:r>
            <a:r>
              <a:rPr lang="en-GB" dirty="0" err="1"/>
              <a:t>på</a:t>
            </a:r>
            <a:r>
              <a:rPr lang="en-GB" dirty="0"/>
              <a:t> </a:t>
            </a:r>
            <a:r>
              <a:rPr lang="en-GB" dirty="0" err="1"/>
              <a:t>emu.dk</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dirty="0">
                <a:solidFill>
                  <a:schemeClr val="tx1"/>
                </a:solidFill>
              </a:rPr>
              <a:t>Noter til indhold:</a:t>
            </a:r>
          </a:p>
          <a:p>
            <a:r>
              <a:rPr lang="da-DK" sz="1200" kern="1200" dirty="0">
                <a:solidFill>
                  <a:schemeClr val="tx1"/>
                </a:solidFill>
                <a:effectLst/>
                <a:latin typeface="Verdana" pitchFamily="34" charset="0"/>
                <a:ea typeface="Verdana" pitchFamily="34" charset="0"/>
                <a:cs typeface="Verdana" pitchFamily="34" charset="0"/>
              </a:rPr>
              <a:t>Formålet med indsamling af rumdata 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få et håndgribeligt grundlag for systematisk at reflektere over de rum og rammer, der er blevet en så integreret del af vores hverdag, at vi glemmer at forholde os til dem.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få et indblik i forskellige børns, unges, medarbejderes og forældres perspektiver på de nuværende rums indretning og funktion og således sikre, at alle stemmer bliver hørt.</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få en fornemmelse af, hvilke dele af den fysiske indretning </a:t>
            </a:r>
            <a:r>
              <a:rPr lang="da-DK" dirty="0">
                <a:solidFill>
                  <a:schemeClr val="tx1"/>
                </a:solidFill>
              </a:rPr>
              <a:t>der virker hhv. fremmende og hæmmende for, at alle børn har mulighed for at deltage i leg, aktiviteter og interaktion.</a:t>
            </a:r>
          </a:p>
          <a:p>
            <a:pPr marL="0" lvl="0" indent="0">
              <a:buFont typeface="Arial" panose="020B0604020202020204" pitchFamily="34" charset="0"/>
              <a:buNone/>
            </a:pPr>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Når man indsamler rumdata kan man med fordel:</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Filme eller fotografere rummene, så man har noget konkret at tale ud fra.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Inddrage et eksternt blik på rummene. Det kan fx være en forælder eller en kollega fra en anden institution/afdeling. Som udefrakommende ser man ofte noget andet end de, som befinder sig i rummene hver dag. Forældre eller kolleger kan enten give deres umiddelbare feedback på, hvad de ser, og hvordan de oplever rummene, eller de kan give feedback på et specifikt forhold.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Se rummene i børnehøjde. Det gælder ikke mindst i dagtilbud og de mindste klasser, hvor børnene ser rummene fra en anden højde end det pædagogiske personale. Dette kan man enten gøre ved at give et barn et videokamera (fx et </a:t>
            </a:r>
            <a:r>
              <a:rPr lang="da-DK" sz="1200" kern="1200" dirty="0" err="1">
                <a:solidFill>
                  <a:schemeClr val="tx1"/>
                </a:solidFill>
                <a:effectLst/>
                <a:latin typeface="Verdana" pitchFamily="34" charset="0"/>
                <a:ea typeface="Verdana" pitchFamily="34" charset="0"/>
                <a:cs typeface="Verdana" pitchFamily="34" charset="0"/>
              </a:rPr>
              <a:t>GoPro</a:t>
            </a:r>
            <a:r>
              <a:rPr lang="da-DK" sz="1200" kern="1200" dirty="0">
                <a:solidFill>
                  <a:schemeClr val="tx1"/>
                </a:solidFill>
                <a:effectLst/>
                <a:latin typeface="Verdana" pitchFamily="34" charset="0"/>
                <a:ea typeface="Verdana" pitchFamily="34" charset="0"/>
                <a:cs typeface="Verdana" pitchFamily="34" charset="0"/>
              </a:rPr>
              <a:t>-kamera i panden) og lade dem optage institutionen fra denne højde. Men man kan også gøre det ved at sætte sig på hug og bevæge sig rundt i rummene i denne højde sammen med børnene.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dirty="0">
              <a:solidFill>
                <a:schemeClr val="tx1"/>
              </a:solidFill>
            </a:endParaRPr>
          </a:p>
          <a:p>
            <a:pPr>
              <a:buNone/>
            </a:pPr>
            <a:r>
              <a:rPr lang="da-DK" sz="1200" b="0" dirty="0">
                <a:solidFill>
                  <a:schemeClr val="tx1"/>
                </a:solidFill>
              </a:rPr>
              <a:t>Indsamling af rumdata kan fx ske på følgende måder:</a:t>
            </a:r>
          </a:p>
          <a:p>
            <a:pPr marL="285750" indent="-285750">
              <a:buFont typeface="Arial" panose="020B0604020202020204" pitchFamily="34" charset="0"/>
              <a:buChar char="•"/>
            </a:pPr>
            <a:r>
              <a:rPr lang="da-DK" sz="1200" dirty="0">
                <a:solidFill>
                  <a:schemeClr val="tx1"/>
                </a:solidFill>
              </a:rPr>
              <a:t>Børn, forældre eller kolleger laver videooptagelser med tablet/smartphone med afsæt i simple instrukser. </a:t>
            </a:r>
          </a:p>
          <a:p>
            <a:pPr marL="285750" indent="-285750">
              <a:buFont typeface="Arial" panose="020B0604020202020204" pitchFamily="34" charset="0"/>
              <a:buChar char="•"/>
            </a:pPr>
            <a:r>
              <a:rPr lang="da-DK" sz="1200" dirty="0">
                <a:solidFill>
                  <a:schemeClr val="tx1"/>
                </a:solidFill>
              </a:rPr>
              <a:t>Ark med billeder af forskellige dele af de fysiske rammer, som børn, kolleger eller forældre bliver bedt om at vurdere.</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b="1"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39417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dirty="0" err="1"/>
              <a:t>konkretisere</a:t>
            </a:r>
            <a:r>
              <a:rPr lang="en-GB" dirty="0"/>
              <a:t> </a:t>
            </a:r>
            <a:r>
              <a:rPr lang="en-GB" dirty="0" err="1"/>
              <a:t>en</a:t>
            </a:r>
            <a:r>
              <a:rPr lang="en-GB" dirty="0"/>
              <a:t> </a:t>
            </a:r>
            <a:r>
              <a:rPr lang="en-GB" dirty="0" err="1"/>
              <a:t>indsats</a:t>
            </a:r>
            <a:r>
              <a:rPr lang="en-GB" dirty="0"/>
              <a:t> </a:t>
            </a:r>
            <a:r>
              <a:rPr lang="en-GB" dirty="0" err="1"/>
              <a:t>eller</a:t>
            </a:r>
            <a:r>
              <a:rPr lang="en-GB" dirty="0"/>
              <a:t> et project </a:t>
            </a:r>
            <a:r>
              <a:rPr lang="en-GB" dirty="0" err="1"/>
              <a:t>ud</a:t>
            </a:r>
            <a:r>
              <a:rPr lang="en-GB" dirty="0"/>
              <a:t> </a:t>
            </a:r>
            <a:r>
              <a:rPr lang="en-GB" dirty="0" err="1"/>
              <a:t>fra</a:t>
            </a:r>
            <a:r>
              <a:rPr lang="en-GB" dirty="0"/>
              <a:t> </a:t>
            </a:r>
            <a:r>
              <a:rPr lang="en-GB" dirty="0" err="1"/>
              <a:t>viden</a:t>
            </a:r>
            <a:r>
              <a:rPr lang="en-GB" dirty="0"/>
              <a:t> om </a:t>
            </a:r>
            <a:r>
              <a:rPr lang="en-GB" dirty="0" err="1"/>
              <a:t>temaet</a:t>
            </a:r>
            <a:r>
              <a:rPr lang="en-GB" dirty="0"/>
              <a:t>, </a:t>
            </a:r>
            <a:r>
              <a:rPr lang="en-GB" dirty="0" err="1"/>
              <a:t>og</a:t>
            </a:r>
            <a:r>
              <a:rPr lang="en-GB" dirty="0"/>
              <a:t> </a:t>
            </a:r>
            <a:r>
              <a:rPr lang="en-GB" dirty="0" err="1"/>
              <a:t>som</a:t>
            </a:r>
            <a:r>
              <a:rPr lang="en-GB" dirty="0"/>
              <a:t> </a:t>
            </a:r>
            <a:r>
              <a:rPr lang="en-GB" dirty="0" err="1"/>
              <a:t>tager</a:t>
            </a:r>
            <a:r>
              <a:rPr lang="en-GB" dirty="0"/>
              <a:t> </a:t>
            </a:r>
            <a:r>
              <a:rPr lang="en-GB" dirty="0" err="1"/>
              <a:t>afsæt</a:t>
            </a:r>
            <a:r>
              <a:rPr lang="en-GB" dirty="0"/>
              <a:t> </a:t>
            </a:r>
            <a:r>
              <a:rPr lang="en-GB" dirty="0" err="1"/>
              <a:t>i</a:t>
            </a:r>
            <a:r>
              <a:rPr lang="en-GB" dirty="0"/>
              <a:t> de </a:t>
            </a:r>
            <a:r>
              <a:rPr lang="en-GB" dirty="0" err="1"/>
              <a:t>udfordringer</a:t>
            </a:r>
            <a:r>
              <a:rPr lang="en-GB" dirty="0"/>
              <a:t> </a:t>
            </a:r>
            <a:r>
              <a:rPr lang="en-GB" dirty="0" err="1"/>
              <a:t>og</a:t>
            </a:r>
            <a:r>
              <a:rPr lang="en-GB" dirty="0"/>
              <a:t> </a:t>
            </a:r>
            <a:r>
              <a:rPr lang="en-GB" dirty="0" err="1"/>
              <a:t>behov</a:t>
            </a:r>
            <a:r>
              <a:rPr lang="en-GB" dirty="0"/>
              <a:t>, I </a:t>
            </a:r>
            <a:r>
              <a:rPr lang="en-GB" dirty="0" err="1"/>
              <a:t>ønsker</a:t>
            </a:r>
            <a:r>
              <a:rPr lang="en-GB" dirty="0"/>
              <a:t> at </a:t>
            </a:r>
            <a:r>
              <a:rPr lang="en-GB" dirty="0" err="1"/>
              <a:t>adressere</a:t>
            </a:r>
            <a:r>
              <a:rPr lang="en-GB" dirty="0"/>
              <a:t>, </a:t>
            </a:r>
            <a:r>
              <a:rPr lang="en-GB" dirty="0" err="1"/>
              <a:t>og</a:t>
            </a:r>
            <a:r>
              <a:rPr lang="en-GB" dirty="0"/>
              <a:t> </a:t>
            </a:r>
            <a:r>
              <a:rPr lang="en-GB" dirty="0" err="1"/>
              <a:t>som</a:t>
            </a:r>
            <a:r>
              <a:rPr lang="en-GB" dirty="0"/>
              <a:t> </a:t>
            </a:r>
            <a:r>
              <a:rPr lang="en-GB" dirty="0" err="1"/>
              <a:t>indeholder</a:t>
            </a:r>
            <a:r>
              <a:rPr lang="en-GB" dirty="0"/>
              <a:t> </a:t>
            </a:r>
            <a:r>
              <a:rPr lang="en-GB" dirty="0" err="1"/>
              <a:t>mulige</a:t>
            </a:r>
            <a:r>
              <a:rPr lang="en-GB" dirty="0"/>
              <a:t> </a:t>
            </a:r>
            <a:r>
              <a:rPr lang="en-GB" dirty="0" err="1"/>
              <a:t>svar</a:t>
            </a:r>
            <a:r>
              <a:rPr lang="en-GB" dirty="0"/>
              <a:t> </a:t>
            </a:r>
            <a:r>
              <a:rPr lang="en-GB" dirty="0" err="1"/>
              <a:t>og</a:t>
            </a:r>
            <a:r>
              <a:rPr lang="en-GB" dirty="0"/>
              <a:t> </a:t>
            </a:r>
            <a:r>
              <a:rPr lang="en-GB" dirty="0" err="1"/>
              <a:t>løsninger</a:t>
            </a:r>
            <a:r>
              <a:rPr lang="en-GB" dirty="0"/>
              <a:t>, </a:t>
            </a:r>
            <a:r>
              <a:rPr lang="en-GB" dirty="0" err="1"/>
              <a:t>som</a:t>
            </a:r>
            <a:r>
              <a:rPr lang="en-GB" dirty="0"/>
              <a:t> I </a:t>
            </a:r>
            <a:r>
              <a:rPr lang="en-GB" dirty="0" err="1"/>
              <a:t>har</a:t>
            </a:r>
            <a:r>
              <a:rPr lang="en-GB" dirty="0"/>
              <a:t> </a:t>
            </a:r>
            <a:r>
              <a:rPr lang="en-GB" dirty="0" err="1"/>
              <a:t>tiltro</a:t>
            </a:r>
            <a:r>
              <a:rPr lang="en-GB" dirty="0"/>
              <a:t> </a:t>
            </a:r>
            <a:r>
              <a:rPr lang="en-GB" dirty="0" err="1"/>
              <a:t>til</a:t>
            </a:r>
            <a:r>
              <a:rPr lang="en-GB" dirty="0"/>
              <a:t> </a:t>
            </a:r>
            <a:r>
              <a:rPr lang="en-GB" dirty="0" err="1"/>
              <a:t>vil</a:t>
            </a:r>
            <a:r>
              <a:rPr lang="en-GB" dirty="0"/>
              <a:t> </a:t>
            </a:r>
            <a:r>
              <a:rPr lang="en-GB" dirty="0" err="1"/>
              <a:t>kunne</a:t>
            </a:r>
            <a:r>
              <a:rPr lang="en-GB" dirty="0"/>
              <a:t> </a:t>
            </a:r>
            <a:r>
              <a:rPr lang="en-GB" dirty="0" err="1"/>
              <a:t>skabe</a:t>
            </a:r>
            <a:r>
              <a:rPr lang="en-GB" dirty="0"/>
              <a:t> de </a:t>
            </a:r>
            <a:r>
              <a:rPr lang="en-GB" dirty="0" err="1"/>
              <a:t>ønskede</a:t>
            </a:r>
            <a:r>
              <a:rPr lang="en-GB" dirty="0"/>
              <a:t> </a:t>
            </a:r>
            <a:r>
              <a:rPr lang="en-GB" dirty="0" err="1"/>
              <a:t>forandringer</a:t>
            </a:r>
            <a:r>
              <a:rPr lang="en-GB" dirty="0"/>
              <a:t> </a:t>
            </a:r>
            <a:r>
              <a:rPr lang="en-GB" dirty="0" err="1"/>
              <a:t>i</a:t>
            </a:r>
            <a:r>
              <a:rPr lang="en-GB" dirty="0"/>
              <a:t> </a:t>
            </a:r>
            <a:r>
              <a:rPr lang="en-GB" dirty="0" err="1"/>
              <a:t>praksis</a:t>
            </a:r>
            <a:r>
              <a:rPr lang="en-GB" dirty="0"/>
              <a:t>. </a:t>
            </a:r>
          </a:p>
          <a:p>
            <a:endParaRPr lang="en-GB" dirty="0"/>
          </a:p>
          <a:p>
            <a:r>
              <a:rPr lang="en-GB" b="1" dirty="0" err="1"/>
              <a:t>Proces</a:t>
            </a:r>
            <a:endParaRPr lang="en-GB" b="1" dirty="0"/>
          </a:p>
          <a:p>
            <a:pPr marL="171450" indent="-171450">
              <a:buFont typeface="Arial" panose="020B0604020202020204" pitchFamily="34" charset="0"/>
              <a:buChar char="•"/>
            </a:pPr>
            <a:r>
              <a:rPr lang="en-GB" dirty="0" err="1"/>
              <a:t>Drøft</a:t>
            </a:r>
            <a:r>
              <a:rPr lang="en-GB" dirty="0"/>
              <a:t> </a:t>
            </a:r>
            <a:r>
              <a:rPr lang="en-GB" dirty="0" err="1"/>
              <a:t>spørgsmålene</a:t>
            </a:r>
            <a:r>
              <a:rPr lang="en-GB" dirty="0"/>
              <a:t> </a:t>
            </a:r>
            <a:r>
              <a:rPr lang="en-GB" dirty="0" err="1"/>
              <a:t>grundigt</a:t>
            </a:r>
            <a:r>
              <a:rPr lang="en-GB" dirty="0"/>
              <a:t> </a:t>
            </a:r>
            <a:r>
              <a:rPr lang="en-GB" dirty="0" err="1"/>
              <a:t>og</a:t>
            </a:r>
            <a:r>
              <a:rPr lang="en-GB" dirty="0"/>
              <a:t> </a:t>
            </a:r>
            <a:r>
              <a:rPr lang="en-GB" dirty="0" err="1"/>
              <a:t>sørg</a:t>
            </a:r>
            <a:r>
              <a:rPr lang="en-GB" dirty="0"/>
              <a:t> for at </a:t>
            </a:r>
            <a:r>
              <a:rPr lang="en-GB" dirty="0" err="1"/>
              <a:t>samle</a:t>
            </a:r>
            <a:r>
              <a:rPr lang="en-GB" dirty="0"/>
              <a:t> op </a:t>
            </a:r>
            <a:r>
              <a:rPr lang="en-GB" dirty="0" err="1"/>
              <a:t>på</a:t>
            </a:r>
            <a:r>
              <a:rPr lang="en-GB" dirty="0"/>
              <a:t> </a:t>
            </a:r>
            <a:r>
              <a:rPr lang="en-GB" dirty="0" err="1"/>
              <a:t>alle</a:t>
            </a:r>
            <a:r>
              <a:rPr lang="en-GB" dirty="0"/>
              <a:t> </a:t>
            </a:r>
            <a:r>
              <a:rPr lang="en-GB" dirty="0" err="1"/>
              <a:t>spørgsmål</a:t>
            </a:r>
            <a:r>
              <a:rPr lang="en-GB" dirty="0"/>
              <a:t>, </a:t>
            </a:r>
            <a:r>
              <a:rPr lang="en-GB" dirty="0" err="1"/>
              <a:t>så</a:t>
            </a:r>
            <a:r>
              <a:rPr lang="en-GB" dirty="0"/>
              <a:t> der </a:t>
            </a:r>
            <a:r>
              <a:rPr lang="en-GB" dirty="0" err="1"/>
              <a:t>er</a:t>
            </a:r>
            <a:r>
              <a:rPr lang="en-GB" dirty="0"/>
              <a:t> </a:t>
            </a:r>
            <a:r>
              <a:rPr lang="en-GB" dirty="0" err="1"/>
              <a:t>enighed</a:t>
            </a:r>
            <a:r>
              <a:rPr lang="en-GB" dirty="0"/>
              <a:t> om </a:t>
            </a:r>
            <a:r>
              <a:rPr lang="en-GB" dirty="0" err="1"/>
              <a:t>indsatsens</a:t>
            </a:r>
            <a:r>
              <a:rPr lang="en-GB" dirty="0"/>
              <a:t>/</a:t>
            </a:r>
            <a:r>
              <a:rPr lang="en-GB" dirty="0" err="1"/>
              <a:t>projektets</a:t>
            </a:r>
            <a:r>
              <a:rPr lang="en-GB" dirty="0"/>
              <a:t> </a:t>
            </a:r>
            <a:r>
              <a:rPr lang="en-GB" dirty="0" err="1"/>
              <a:t>indhold</a:t>
            </a:r>
            <a:r>
              <a:rPr lang="en-GB" dirty="0"/>
              <a:t>. </a:t>
            </a:r>
          </a:p>
          <a:p>
            <a:pPr marL="171450" indent="-171450">
              <a:buFont typeface="Arial" panose="020B0604020202020204" pitchFamily="34" charset="0"/>
              <a:buChar char="•"/>
            </a:pPr>
            <a:r>
              <a:rPr lang="en-GB" dirty="0" err="1"/>
              <a:t>Det</a:t>
            </a:r>
            <a:r>
              <a:rPr lang="en-GB" dirty="0"/>
              <a:t> </a:t>
            </a:r>
            <a:r>
              <a:rPr lang="en-GB" dirty="0" err="1"/>
              <a:t>kan</a:t>
            </a:r>
            <a:r>
              <a:rPr lang="en-GB" dirty="0"/>
              <a:t> </a:t>
            </a:r>
            <a:r>
              <a:rPr lang="en-GB" dirty="0" err="1"/>
              <a:t>være</a:t>
            </a:r>
            <a:r>
              <a:rPr lang="en-GB" dirty="0"/>
              <a:t> </a:t>
            </a:r>
            <a:r>
              <a:rPr lang="en-GB" dirty="0" err="1"/>
              <a:t>en</a:t>
            </a:r>
            <a:r>
              <a:rPr lang="en-GB" dirty="0"/>
              <a:t> god ide at </a:t>
            </a:r>
            <a:r>
              <a:rPr lang="en-GB" dirty="0" err="1"/>
              <a:t>skrive</a:t>
            </a:r>
            <a:r>
              <a:rPr lang="en-GB" dirty="0"/>
              <a:t> ned, </a:t>
            </a:r>
            <a:r>
              <a:rPr lang="en-GB" dirty="0" err="1"/>
              <a:t>hvad</a:t>
            </a:r>
            <a:r>
              <a:rPr lang="en-GB" dirty="0"/>
              <a:t> I </a:t>
            </a:r>
            <a:r>
              <a:rPr lang="en-GB" dirty="0" err="1"/>
              <a:t>aftaler</a:t>
            </a:r>
            <a:r>
              <a:rPr lang="en-GB" dirty="0"/>
              <a:t>, </a:t>
            </a:r>
            <a:r>
              <a:rPr lang="en-GB" dirty="0" err="1"/>
              <a:t>og</a:t>
            </a:r>
            <a:r>
              <a:rPr lang="en-GB" dirty="0"/>
              <a:t> </a:t>
            </a:r>
            <a:r>
              <a:rPr lang="en-GB" dirty="0" err="1"/>
              <a:t>konkretisere</a:t>
            </a:r>
            <a:r>
              <a:rPr lang="en-GB" dirty="0"/>
              <a:t> </a:t>
            </a:r>
            <a:r>
              <a:rPr lang="en-GB" dirty="0" err="1"/>
              <a:t>indholdet</a:t>
            </a:r>
            <a:r>
              <a:rPr lang="en-GB" dirty="0"/>
              <a:t> </a:t>
            </a:r>
            <a:r>
              <a:rPr lang="en-GB" dirty="0" err="1"/>
              <a:t>mest</a:t>
            </a:r>
            <a:r>
              <a:rPr lang="en-GB" dirty="0"/>
              <a:t> </a:t>
            </a:r>
            <a:r>
              <a:rPr lang="en-GB" dirty="0" err="1"/>
              <a:t>muligt</a:t>
            </a:r>
            <a:endParaRPr lang="en-GB" dirty="0"/>
          </a:p>
          <a:p>
            <a:pPr marL="0" indent="0">
              <a:buFont typeface="Arial" panose="020B0604020202020204" pitchFamily="34" charset="0"/>
              <a:buNone/>
            </a:pPr>
            <a:endParaRPr lang="en-GB" b="1" dirty="0"/>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I </a:t>
            </a:r>
            <a:r>
              <a:rPr lang="en-GB" dirty="0" err="1"/>
              <a:t>temahæftet</a:t>
            </a:r>
            <a:r>
              <a:rPr lang="en-GB" dirty="0"/>
              <a:t> </a:t>
            </a:r>
            <a:r>
              <a:rPr lang="en-GB" dirty="0" err="1"/>
              <a:t>kan</a:t>
            </a:r>
            <a:r>
              <a:rPr lang="en-GB" dirty="0"/>
              <a:t> du </a:t>
            </a:r>
            <a:r>
              <a:rPr lang="en-GB" dirty="0" err="1"/>
              <a:t>finde</a:t>
            </a:r>
            <a:r>
              <a:rPr lang="en-GB" dirty="0"/>
              <a:t> inspiration </a:t>
            </a:r>
            <a:r>
              <a:rPr lang="en-GB" dirty="0" err="1"/>
              <a:t>til</a:t>
            </a:r>
            <a:r>
              <a:rPr lang="en-GB" dirty="0"/>
              <a:t>, </a:t>
            </a:r>
            <a:r>
              <a:rPr lang="en-GB" dirty="0" err="1"/>
              <a:t>hvordan</a:t>
            </a:r>
            <a:r>
              <a:rPr lang="en-GB" dirty="0"/>
              <a:t> </a:t>
            </a:r>
            <a:r>
              <a:rPr lang="en-GB" dirty="0" err="1"/>
              <a:t>udskolingselever</a:t>
            </a:r>
            <a:r>
              <a:rPr lang="en-GB" dirty="0"/>
              <a:t> </a:t>
            </a:r>
            <a:r>
              <a:rPr lang="en-GB" dirty="0" err="1"/>
              <a:t>er</a:t>
            </a:r>
            <a:r>
              <a:rPr lang="en-GB" dirty="0"/>
              <a:t> </a:t>
            </a:r>
            <a:r>
              <a:rPr lang="en-GB" dirty="0" err="1"/>
              <a:t>inddraget</a:t>
            </a:r>
            <a:r>
              <a:rPr lang="en-GB" dirty="0"/>
              <a:t> </a:t>
            </a:r>
            <a:r>
              <a:rPr lang="en-GB" dirty="0" err="1"/>
              <a:t>som</a:t>
            </a:r>
            <a:r>
              <a:rPr lang="en-GB" dirty="0"/>
              <a:t> </a:t>
            </a:r>
            <a:r>
              <a:rPr lang="en-GB" dirty="0" err="1"/>
              <a:t>meddesignere</a:t>
            </a:r>
            <a:r>
              <a:rPr lang="en-GB" dirty="0"/>
              <a:t> </a:t>
            </a:r>
            <a:r>
              <a:rPr lang="en-GB" dirty="0" err="1"/>
              <a:t>i</a:t>
            </a:r>
            <a:r>
              <a:rPr lang="en-GB" dirty="0"/>
              <a:t> et </a:t>
            </a:r>
            <a:r>
              <a:rPr lang="en-GB" dirty="0" err="1"/>
              <a:t>konkret</a:t>
            </a:r>
            <a:r>
              <a:rPr lang="en-GB" dirty="0"/>
              <a:t> </a:t>
            </a:r>
            <a:r>
              <a:rPr lang="en-GB" dirty="0" err="1"/>
              <a:t>projekt</a:t>
            </a:r>
            <a:r>
              <a:rPr lang="en-GB" dirty="0"/>
              <a:t>. </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err="1"/>
              <a:t>Noter</a:t>
            </a:r>
            <a:r>
              <a:rPr lang="en-GB" b="1" dirty="0"/>
              <a:t> </a:t>
            </a:r>
            <a:r>
              <a:rPr lang="en-GB" b="1" dirty="0" err="1"/>
              <a:t>til</a:t>
            </a:r>
            <a:r>
              <a:rPr lang="en-GB" b="1" dirty="0"/>
              <a:t> </a:t>
            </a:r>
            <a:r>
              <a:rPr lang="en-GB" b="1" dirty="0" err="1"/>
              <a:t>indhold</a:t>
            </a:r>
            <a:r>
              <a:rPr lang="en-GB" b="1" dirty="0"/>
              <a:t>:</a:t>
            </a:r>
          </a:p>
          <a:p>
            <a:r>
              <a:rPr lang="da-DK" dirty="0">
                <a:solidFill>
                  <a:schemeClr val="tx1"/>
                </a:solidFill>
              </a:rPr>
              <a:t>Et personliggjort rum kan bidrage til at skabe en følelse af medejerskab hos børnene og fremme følelsen af tilhørsforhold og ansvar. Man kan derfor med fordel inddrage børnene som ”meddesignere”. </a:t>
            </a:r>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105729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r>
              <a:rPr lang="en-GB" dirty="0" err="1"/>
              <a:t>Som</a:t>
            </a:r>
            <a:r>
              <a:rPr lang="en-GB" dirty="0"/>
              <a:t> </a:t>
            </a:r>
            <a:r>
              <a:rPr lang="en-GB" dirty="0" err="1"/>
              <a:t>opsamling</a:t>
            </a:r>
            <a:r>
              <a:rPr lang="en-GB" dirty="0"/>
              <a:t> </a:t>
            </a:r>
            <a:r>
              <a:rPr lang="en-GB" dirty="0" err="1"/>
              <a:t>på</a:t>
            </a:r>
            <a:r>
              <a:rPr lang="en-GB" dirty="0"/>
              <a:t> </a:t>
            </a:r>
            <a:r>
              <a:rPr lang="en-GB" dirty="0" err="1"/>
              <a:t>jeres</a:t>
            </a:r>
            <a:r>
              <a:rPr lang="en-GB" dirty="0"/>
              <a:t> </a:t>
            </a:r>
            <a:r>
              <a:rPr lang="en-GB" dirty="0" err="1"/>
              <a:t>drøftelser</a:t>
            </a:r>
            <a:r>
              <a:rPr lang="en-GB" dirty="0"/>
              <a:t> </a:t>
            </a:r>
            <a:r>
              <a:rPr lang="en-GB" dirty="0" err="1"/>
              <a:t>indtil</a:t>
            </a:r>
            <a:r>
              <a:rPr lang="en-GB" dirty="0"/>
              <a:t> </a:t>
            </a:r>
            <a:r>
              <a:rPr lang="en-GB" dirty="0" err="1"/>
              <a:t>videre</a:t>
            </a:r>
            <a:r>
              <a:rPr lang="en-GB" dirty="0"/>
              <a:t> </a:t>
            </a:r>
            <a:r>
              <a:rPr lang="en-GB" dirty="0" err="1"/>
              <a:t>samler</a:t>
            </a:r>
            <a:r>
              <a:rPr lang="en-GB" dirty="0"/>
              <a:t> du op </a:t>
            </a:r>
            <a:r>
              <a:rPr lang="en-GB" dirty="0" err="1"/>
              <a:t>på</a:t>
            </a:r>
            <a:r>
              <a:rPr lang="en-GB" dirty="0"/>
              <a:t>, </a:t>
            </a:r>
            <a:r>
              <a:rPr lang="en-GB" dirty="0" err="1"/>
              <a:t>hvilke</a:t>
            </a:r>
            <a:r>
              <a:rPr lang="en-GB" dirty="0"/>
              <a:t> </a:t>
            </a:r>
            <a:r>
              <a:rPr lang="en-GB" dirty="0" err="1"/>
              <a:t>konkrete</a:t>
            </a:r>
            <a:r>
              <a:rPr lang="en-GB" dirty="0"/>
              <a:t> </a:t>
            </a:r>
            <a:r>
              <a:rPr lang="en-GB" dirty="0" err="1"/>
              <a:t>handlinger</a:t>
            </a:r>
            <a:r>
              <a:rPr lang="en-GB" dirty="0"/>
              <a:t> I </a:t>
            </a:r>
            <a:r>
              <a:rPr lang="en-GB" dirty="0" err="1"/>
              <a:t>skal</a:t>
            </a:r>
            <a:r>
              <a:rPr lang="en-GB" dirty="0"/>
              <a:t> </a:t>
            </a:r>
            <a:r>
              <a:rPr lang="en-GB" dirty="0" err="1"/>
              <a:t>gøre</a:t>
            </a:r>
            <a:r>
              <a:rPr lang="en-GB" dirty="0"/>
              <a:t> for at </a:t>
            </a:r>
            <a:r>
              <a:rPr lang="en-GB" dirty="0" err="1"/>
              <a:t>sætte</a:t>
            </a:r>
            <a:r>
              <a:rPr lang="en-GB" dirty="0"/>
              <a:t> </a:t>
            </a:r>
            <a:r>
              <a:rPr lang="en-GB" dirty="0" err="1"/>
              <a:t>projektet</a:t>
            </a:r>
            <a:r>
              <a:rPr lang="en-GB" dirty="0"/>
              <a:t> </a:t>
            </a:r>
            <a:r>
              <a:rPr lang="en-GB" dirty="0" err="1"/>
              <a:t>igang</a:t>
            </a:r>
            <a:r>
              <a:rPr lang="en-GB" dirty="0"/>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168126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Formålet</a:t>
            </a:r>
            <a:r>
              <a:rPr lang="en-GB" dirty="0"/>
              <a:t> med </a:t>
            </a:r>
            <a:r>
              <a:rPr lang="en-GB" dirty="0" err="1"/>
              <a:t>afprøvningsfasen</a:t>
            </a:r>
            <a:r>
              <a:rPr lang="en-GB" dirty="0"/>
              <a:t> </a:t>
            </a:r>
            <a:r>
              <a:rPr lang="en-GB" dirty="0" err="1"/>
              <a:t>er</a:t>
            </a:r>
            <a:r>
              <a:rPr lang="en-GB" dirty="0"/>
              <a:t> at </a:t>
            </a:r>
            <a:r>
              <a:rPr lang="en-GB" dirty="0" err="1"/>
              <a:t>omsætte</a:t>
            </a:r>
            <a:r>
              <a:rPr lang="en-GB" dirty="0"/>
              <a:t> </a:t>
            </a:r>
            <a:r>
              <a:rPr lang="en-GB" dirty="0" err="1"/>
              <a:t>viden</a:t>
            </a:r>
            <a:r>
              <a:rPr lang="en-GB" dirty="0"/>
              <a:t> </a:t>
            </a:r>
            <a:r>
              <a:rPr lang="en-GB" dirty="0" err="1"/>
              <a:t>og</a:t>
            </a:r>
            <a:r>
              <a:rPr lang="en-GB" dirty="0"/>
              <a:t> </a:t>
            </a:r>
            <a:r>
              <a:rPr lang="en-GB" dirty="0" err="1"/>
              <a:t>faglige</a:t>
            </a:r>
            <a:r>
              <a:rPr lang="en-GB" dirty="0"/>
              <a:t> </a:t>
            </a:r>
            <a:r>
              <a:rPr lang="en-GB" dirty="0" err="1"/>
              <a:t>intentioner</a:t>
            </a:r>
            <a:r>
              <a:rPr lang="en-GB" dirty="0"/>
              <a:t> </a:t>
            </a:r>
            <a:r>
              <a:rPr lang="en-GB" dirty="0" err="1"/>
              <a:t>i</a:t>
            </a:r>
            <a:r>
              <a:rPr lang="en-GB" dirty="0"/>
              <a:t> </a:t>
            </a:r>
            <a:r>
              <a:rPr lang="en-GB" dirty="0" err="1"/>
              <a:t>videreudvikling</a:t>
            </a:r>
            <a:r>
              <a:rPr lang="en-GB" dirty="0"/>
              <a:t> </a:t>
            </a:r>
            <a:r>
              <a:rPr lang="en-GB" dirty="0" err="1"/>
              <a:t>af</a:t>
            </a:r>
            <a:r>
              <a:rPr lang="en-GB" dirty="0"/>
              <a:t> </a:t>
            </a:r>
            <a:r>
              <a:rPr lang="en-GB" dirty="0" err="1"/>
              <a:t>jeres</a:t>
            </a:r>
            <a:r>
              <a:rPr lang="en-GB" dirty="0"/>
              <a:t> </a:t>
            </a:r>
            <a:r>
              <a:rPr lang="en-GB" dirty="0" err="1"/>
              <a:t>pædagogiske</a:t>
            </a:r>
            <a:r>
              <a:rPr lang="en-GB" dirty="0"/>
              <a:t> </a:t>
            </a:r>
            <a:r>
              <a:rPr lang="en-GB" dirty="0" err="1"/>
              <a:t>praksis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Denne fase foregår over en længere periode, hvor I kan få behov for at mødes løbende. I de følgende slides gives bud på, hvad der er vigtigt i afprøvningsfasen/aktionslæring og eksempler på redskaber, som I kan anvende.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Proces</a:t>
            </a:r>
            <a:r>
              <a:rPr lang="en-GB" b="1" dirty="0"/>
              <a:t>: </a:t>
            </a:r>
          </a:p>
          <a:p>
            <a:pPr marL="171450" indent="-171450">
              <a:buFont typeface="Arial" panose="020B0604020202020204" pitchFamily="34" charset="0"/>
              <a:buChar char="•"/>
            </a:pPr>
            <a:r>
              <a:rPr lang="da-DK" dirty="0"/>
              <a:t>Det kan være en god ide, at udvikling og afprøvning af indsatsen foregår parallelt i </a:t>
            </a:r>
            <a:r>
              <a:rPr lang="da-DK" b="1" dirty="0"/>
              <a:t>’loops’</a:t>
            </a:r>
            <a:r>
              <a:rPr lang="da-DK" dirty="0"/>
              <a:t>. </a:t>
            </a:r>
          </a:p>
          <a:p>
            <a:pPr marL="171450" indent="-171450">
              <a:buFont typeface="Arial" panose="020B0604020202020204" pitchFamily="34" charset="0"/>
              <a:buChar char="•"/>
            </a:pPr>
            <a:r>
              <a:rPr lang="da-DK" dirty="0"/>
              <a:t>I kan med inspiration fra </a:t>
            </a:r>
            <a:r>
              <a:rPr lang="da-DK" b="1" dirty="0"/>
              <a:t>aktionslæring</a:t>
            </a:r>
            <a:r>
              <a:rPr lang="da-DK" dirty="0"/>
              <a:t> som metode planlægge konkrete prøvehandlinger/afgrænsede indsatser, som I løbende gennemfører, evaluerer og justerer, i takt med, at I gør jer erfaringer og producerer ny viden. </a:t>
            </a:r>
          </a:p>
          <a:p>
            <a:pPr marL="171450" indent="-171450">
              <a:buFont typeface="Arial" panose="020B0604020202020204" pitchFamily="34" charset="0"/>
              <a:buChar char="•"/>
            </a:pPr>
            <a:r>
              <a:rPr lang="en-GB" dirty="0"/>
              <a:t>I </a:t>
            </a:r>
            <a:r>
              <a:rPr lang="en-GB" dirty="0" err="1"/>
              <a:t>afprøvningsfasen</a:t>
            </a:r>
            <a:r>
              <a:rPr lang="en-GB" dirty="0"/>
              <a:t> </a:t>
            </a:r>
            <a:r>
              <a:rPr lang="en-GB" dirty="0" err="1"/>
              <a:t>arbejder</a:t>
            </a:r>
            <a:r>
              <a:rPr lang="en-GB" dirty="0"/>
              <a:t> I </a:t>
            </a:r>
            <a:r>
              <a:rPr lang="en-GB" dirty="0" err="1"/>
              <a:t>således</a:t>
            </a:r>
            <a:r>
              <a:rPr lang="en-GB" dirty="0"/>
              <a:t> med at </a:t>
            </a:r>
            <a:r>
              <a:rPr lang="en-GB" dirty="0" err="1"/>
              <a:t>videreudvikle</a:t>
            </a:r>
            <a:r>
              <a:rPr lang="en-GB" dirty="0"/>
              <a:t> </a:t>
            </a:r>
            <a:r>
              <a:rPr lang="en-GB" dirty="0" err="1"/>
              <a:t>og</a:t>
            </a:r>
            <a:r>
              <a:rPr lang="en-GB" dirty="0"/>
              <a:t> ‘</a:t>
            </a:r>
            <a:r>
              <a:rPr lang="en-GB" dirty="0" err="1"/>
              <a:t>modne</a:t>
            </a:r>
            <a:r>
              <a:rPr lang="en-GB" dirty="0"/>
              <a:t>’ </a:t>
            </a:r>
            <a:r>
              <a:rPr lang="en-GB" dirty="0" err="1"/>
              <a:t>jeres</a:t>
            </a:r>
            <a:r>
              <a:rPr lang="en-GB" dirty="0"/>
              <a:t> </a:t>
            </a:r>
            <a:r>
              <a:rPr lang="en-GB" dirty="0" err="1"/>
              <a:t>indsats</a:t>
            </a:r>
            <a:r>
              <a:rPr lang="en-GB" dirty="0"/>
              <a:t>. </a:t>
            </a:r>
          </a:p>
          <a:p>
            <a:pPr marL="171450" indent="-171450">
              <a:buFont typeface="Arial" panose="020B0604020202020204" pitchFamily="34" charset="0"/>
              <a:buChar char="•"/>
            </a:pPr>
            <a:r>
              <a:rPr lang="da-DK" dirty="0"/>
              <a:t>Denne proces kan med fordel understøttes af </a:t>
            </a:r>
            <a:r>
              <a:rPr lang="da-DK" b="1" dirty="0"/>
              <a:t>fælles refleksion </a:t>
            </a:r>
            <a:r>
              <a:rPr lang="da-DK" dirty="0"/>
              <a:t>og </a:t>
            </a:r>
            <a:r>
              <a:rPr lang="da-DK" b="1" dirty="0"/>
              <a:t>faglig sparring </a:t>
            </a:r>
            <a:r>
              <a:rPr lang="da-DK" dirty="0"/>
              <a:t>på møder med ledelse, fagprofessionelle og ressourcepersoner/kommunale konsulenter.</a:t>
            </a:r>
            <a:endParaRPr lang="en-GB" dirty="0"/>
          </a:p>
          <a:p>
            <a:pPr marL="171450" indent="-171450">
              <a:buFont typeface="Arial" panose="020B0604020202020204" pitchFamily="34" charset="0"/>
              <a:buChar char="•"/>
            </a:pPr>
            <a:endParaRPr lang="da-DK"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49734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charset="0"/>
              <a:buNone/>
            </a:pPr>
            <a:r>
              <a:rPr lang="da-DK" sz="1200" b="1" dirty="0"/>
              <a:t>Noter til indhold:</a:t>
            </a:r>
          </a:p>
          <a:p>
            <a:pPr>
              <a:buFont typeface="Arial" charset="0"/>
              <a:buNone/>
            </a:pPr>
            <a:endParaRPr lang="da-DK" sz="1200" dirty="0"/>
          </a:p>
          <a:p>
            <a:pPr>
              <a:buFont typeface="Arial" charset="0"/>
              <a:buNone/>
            </a:pPr>
            <a:r>
              <a:rPr lang="da-DK" sz="1200" dirty="0"/>
              <a:t>Aktionslæring sker i en vekselvirkning mellem </a:t>
            </a:r>
            <a:r>
              <a:rPr lang="da-DK" sz="1200" b="1" i="0" dirty="0"/>
              <a:t>handlingsrum og refleksionsrum </a:t>
            </a:r>
            <a:r>
              <a:rPr lang="da-DK" sz="1200" i="0" dirty="0"/>
              <a:t>som </a:t>
            </a:r>
            <a:r>
              <a:rPr lang="da-DK" sz="1200" dirty="0"/>
              <a:t>drivkraft i udvikling af praksis og ny viden. Der er tale om en cyklisk proces i fem faser:</a:t>
            </a: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1) </a:t>
            </a:r>
            <a:r>
              <a:rPr lang="en-GB" sz="1200" dirty="0" err="1">
                <a:solidFill>
                  <a:schemeClr val="tx1"/>
                </a:solidFill>
              </a:rPr>
              <a:t>Formulering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en</a:t>
            </a:r>
            <a:r>
              <a:rPr lang="en-GB" sz="1200" dirty="0">
                <a:solidFill>
                  <a:schemeClr val="tx1"/>
                </a:solidFill>
              </a:rPr>
              <a:t> </a:t>
            </a:r>
            <a:r>
              <a:rPr lang="en-GB" sz="1200" dirty="0" err="1">
                <a:solidFill>
                  <a:schemeClr val="tx1"/>
                </a:solidFill>
              </a:rPr>
              <a:t>problemstilling</a:t>
            </a:r>
            <a:r>
              <a:rPr lang="en-GB" sz="1200" dirty="0">
                <a:solidFill>
                  <a:schemeClr val="tx1"/>
                </a:solidFill>
              </a:rPr>
              <a:t>/</a:t>
            </a:r>
            <a:r>
              <a:rPr lang="en-GB" sz="1200" dirty="0" err="1">
                <a:solidFill>
                  <a:schemeClr val="tx1"/>
                </a:solidFill>
              </a:rPr>
              <a:t>undren</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2) </a:t>
            </a:r>
            <a:r>
              <a:rPr lang="en-GB" sz="1200" dirty="0" err="1">
                <a:solidFill>
                  <a:schemeClr val="tx1"/>
                </a:solidFill>
              </a:rPr>
              <a:t>Valg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endParaRPr lang="da-DK" sz="1200" dirty="0">
              <a:solidFill>
                <a:schemeClr val="tx1"/>
              </a:solidFill>
            </a:endParaRPr>
          </a:p>
          <a:p>
            <a:pPr lvl="0" rtl="0"/>
            <a:r>
              <a:rPr lang="da-DK" sz="1200" dirty="0"/>
              <a:t>3) </a:t>
            </a:r>
            <a:r>
              <a:rPr lang="en-GB" sz="1200" dirty="0" err="1">
                <a:solidFill>
                  <a:schemeClr val="tx1"/>
                </a:solidFill>
              </a:rPr>
              <a:t>Gennemførelse</a:t>
            </a:r>
            <a:r>
              <a:rPr lang="en-GB" sz="1200" dirty="0">
                <a:solidFill>
                  <a:schemeClr val="tx1"/>
                </a:solidFill>
              </a:rPr>
              <a:t> </a:t>
            </a:r>
            <a:r>
              <a:rPr lang="en-GB" sz="1200" dirty="0" err="1">
                <a:solidFill>
                  <a:schemeClr val="tx1"/>
                </a:solidFill>
              </a:rPr>
              <a:t>og</a:t>
            </a:r>
            <a:r>
              <a:rPr lang="en-GB" sz="1200" dirty="0">
                <a:solidFill>
                  <a:schemeClr val="tx1"/>
                </a:solidFill>
              </a:rPr>
              <a:t> observation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endParaRPr lang="en-GB"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dirty="0">
                <a:solidFill>
                  <a:schemeClr val="tx1"/>
                </a:solidFill>
              </a:rPr>
              <a:t>4) </a:t>
            </a:r>
            <a:r>
              <a:rPr lang="en-GB" sz="1200" dirty="0" err="1">
                <a:solidFill>
                  <a:schemeClr val="tx1"/>
                </a:solidFill>
              </a:rPr>
              <a:t>Reflekterende</a:t>
            </a:r>
            <a:r>
              <a:rPr lang="en-GB" sz="1200" dirty="0">
                <a:solidFill>
                  <a:schemeClr val="tx1"/>
                </a:solidFill>
              </a:rPr>
              <a:t> </a:t>
            </a:r>
            <a:r>
              <a:rPr lang="en-GB" sz="1200" dirty="0" err="1">
                <a:solidFill>
                  <a:schemeClr val="tx1"/>
                </a:solidFill>
              </a:rPr>
              <a:t>samtale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praksisrunde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prøvehandling</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solidFill>
                  <a:schemeClr val="tx1"/>
                </a:solidFill>
              </a:rPr>
              <a:t>5) </a:t>
            </a:r>
            <a:r>
              <a:rPr lang="en-GB" sz="1200" dirty="0" err="1">
                <a:solidFill>
                  <a:schemeClr val="tx1"/>
                </a:solidFill>
              </a:rPr>
              <a:t>Bearbejdning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erfaringer</a:t>
            </a:r>
            <a:r>
              <a:rPr lang="en-GB" sz="1200" dirty="0">
                <a:solidFill>
                  <a:schemeClr val="tx1"/>
                </a:solidFill>
              </a:rPr>
              <a:t>.</a:t>
            </a:r>
            <a:endParaRPr lang="da-DK" sz="1200" dirty="0">
              <a:solidFill>
                <a:schemeClr val="tx1"/>
              </a:solidFill>
            </a:endParaRPr>
          </a:p>
          <a:p>
            <a:pPr lvl="0" rtl="0"/>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dirty="0"/>
              <a:t>Tænkningen i aktionslæring handler om at reflektere over de forandringer, man ønsker at skabe i praksis, hvordan man kan arbejde med helt konkrete tiltag/prøvehandlinger for at forandre praksis, og hvordan man undersøger/reflekterer over, hvorvidt de igangsatte tiltag/prøvehandlinger ser ud til at virke, hvordan de virker/ikke virker, og hvad det betyder for praksis. På den måde er afprøvning af en indsats gennem aktionslæring samtidigt en fortløbende læringsproces, hvor I videreudvikler og kvalificerer den indsats, som skal forandre praksis. </a:t>
            </a:r>
          </a:p>
          <a:p>
            <a:pPr>
              <a:buFont typeface="Arial" charset="0"/>
              <a:buNone/>
            </a:pP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92477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Dette</a:t>
            </a:r>
            <a:r>
              <a:rPr lang="en-GB" dirty="0"/>
              <a:t> ark </a:t>
            </a:r>
            <a:r>
              <a:rPr lang="en-GB" dirty="0" err="1"/>
              <a:t>kan</a:t>
            </a:r>
            <a:r>
              <a:rPr lang="en-GB" dirty="0"/>
              <a:t> I </a:t>
            </a:r>
            <a:r>
              <a:rPr lang="en-GB" dirty="0" err="1"/>
              <a:t>anvende</a:t>
            </a:r>
            <a:r>
              <a:rPr lang="en-GB" dirty="0"/>
              <a:t> </a:t>
            </a:r>
            <a:r>
              <a:rPr lang="en-GB" dirty="0" err="1"/>
              <a:t>i</a:t>
            </a:r>
            <a:r>
              <a:rPr lang="en-GB" dirty="0"/>
              <a:t> </a:t>
            </a:r>
            <a:r>
              <a:rPr lang="en-GB" dirty="0" err="1"/>
              <a:t>forberedelsen</a:t>
            </a:r>
            <a:r>
              <a:rPr lang="en-GB" dirty="0"/>
              <a:t> </a:t>
            </a:r>
            <a:r>
              <a:rPr lang="en-GB" dirty="0" err="1"/>
              <a:t>af</a:t>
            </a:r>
            <a:r>
              <a:rPr lang="en-GB" dirty="0"/>
              <a:t> et </a:t>
            </a:r>
            <a:r>
              <a:rPr lang="en-GB" dirty="0" err="1"/>
              <a:t>aktionslæringsforløb</a:t>
            </a:r>
            <a:r>
              <a:rPr lang="en-GB" dirty="0"/>
              <a:t>. I </a:t>
            </a:r>
            <a:r>
              <a:rPr lang="en-GB" dirty="0" err="1"/>
              <a:t>kan</a:t>
            </a:r>
            <a:r>
              <a:rPr lang="en-GB" dirty="0"/>
              <a:t> med </a:t>
            </a:r>
            <a:r>
              <a:rPr lang="en-GB" dirty="0" err="1"/>
              <a:t>fordel</a:t>
            </a:r>
            <a:r>
              <a:rPr lang="en-GB" dirty="0"/>
              <a:t> </a:t>
            </a:r>
            <a:r>
              <a:rPr lang="en-GB" dirty="0" err="1"/>
              <a:t>udfylde</a:t>
            </a:r>
            <a:r>
              <a:rPr lang="en-GB" dirty="0"/>
              <a:t> </a:t>
            </a:r>
            <a:r>
              <a:rPr lang="en-GB" dirty="0" err="1"/>
              <a:t>det</a:t>
            </a:r>
            <a:r>
              <a:rPr lang="en-GB" dirty="0"/>
              <a:t> </a:t>
            </a:r>
            <a:r>
              <a:rPr lang="en-GB" dirty="0" err="1"/>
              <a:t>i</a:t>
            </a:r>
            <a:r>
              <a:rPr lang="en-GB" dirty="0"/>
              <a:t> </a:t>
            </a:r>
            <a:r>
              <a:rPr lang="en-GB" dirty="0" err="1"/>
              <a:t>fællesskab</a:t>
            </a:r>
            <a:r>
              <a:rPr lang="en-GB" dirty="0"/>
              <a:t> </a:t>
            </a:r>
            <a:r>
              <a:rPr lang="en-GB" dirty="0" err="1"/>
              <a:t>i</a:t>
            </a:r>
            <a:r>
              <a:rPr lang="en-GB" dirty="0"/>
              <a:t> </a:t>
            </a:r>
            <a:r>
              <a:rPr lang="en-GB" dirty="0" err="1"/>
              <a:t>en</a:t>
            </a:r>
            <a:r>
              <a:rPr lang="en-GB" dirty="0"/>
              <a:t> </a:t>
            </a:r>
            <a:r>
              <a:rPr lang="en-GB" dirty="0" err="1"/>
              <a:t>mindre</a:t>
            </a:r>
            <a:r>
              <a:rPr lang="en-GB" dirty="0"/>
              <a:t> </a:t>
            </a:r>
            <a:r>
              <a:rPr lang="en-GB" dirty="0" err="1"/>
              <a:t>personalegruppe</a:t>
            </a:r>
            <a:r>
              <a:rPr lang="en-GB" dirty="0"/>
              <a:t>. </a:t>
            </a:r>
            <a:r>
              <a:rPr lang="en-GB" dirty="0" err="1"/>
              <a:t>Fælles</a:t>
            </a:r>
            <a:r>
              <a:rPr lang="en-GB" dirty="0"/>
              <a:t> </a:t>
            </a:r>
            <a:r>
              <a:rPr lang="en-GB" dirty="0" err="1"/>
              <a:t>refleksion</a:t>
            </a:r>
            <a:r>
              <a:rPr lang="en-GB" dirty="0"/>
              <a:t> over </a:t>
            </a:r>
            <a:r>
              <a:rPr lang="en-GB" dirty="0" err="1"/>
              <a:t>problemstilling</a:t>
            </a:r>
            <a:r>
              <a:rPr lang="en-GB" dirty="0"/>
              <a:t>, </a:t>
            </a:r>
            <a:r>
              <a:rPr lang="en-GB" dirty="0" err="1"/>
              <a:t>prøvehandling</a:t>
            </a:r>
            <a:r>
              <a:rPr lang="en-GB" dirty="0"/>
              <a:t>, </a:t>
            </a:r>
            <a:r>
              <a:rPr lang="en-GB" dirty="0" err="1"/>
              <a:t>hypotese</a:t>
            </a:r>
            <a:r>
              <a:rPr lang="en-GB" dirty="0"/>
              <a:t> om, </a:t>
            </a:r>
            <a:r>
              <a:rPr lang="en-GB" dirty="0" err="1"/>
              <a:t>hvad</a:t>
            </a:r>
            <a:r>
              <a:rPr lang="en-GB" dirty="0"/>
              <a:t> I </a:t>
            </a:r>
            <a:r>
              <a:rPr lang="en-GB" dirty="0" err="1"/>
              <a:t>forventer</a:t>
            </a:r>
            <a:r>
              <a:rPr lang="en-GB" dirty="0"/>
              <a:t> </a:t>
            </a:r>
            <a:r>
              <a:rPr lang="en-GB" dirty="0" err="1"/>
              <a:t>vil</a:t>
            </a:r>
            <a:r>
              <a:rPr lang="en-GB" dirty="0"/>
              <a:t> </a:t>
            </a:r>
            <a:r>
              <a:rPr lang="en-GB" dirty="0" err="1"/>
              <a:t>ske</a:t>
            </a:r>
            <a:r>
              <a:rPr lang="en-GB" dirty="0"/>
              <a:t> </a:t>
            </a:r>
            <a:r>
              <a:rPr lang="en-GB" dirty="0" err="1"/>
              <a:t>i</a:t>
            </a:r>
            <a:r>
              <a:rPr lang="en-GB" dirty="0"/>
              <a:t> </a:t>
            </a:r>
            <a:r>
              <a:rPr lang="en-GB" dirty="0" err="1"/>
              <a:t>praksis</a:t>
            </a:r>
            <a:r>
              <a:rPr lang="en-GB" dirty="0"/>
              <a:t>, </a:t>
            </a:r>
            <a:r>
              <a:rPr lang="en-GB" dirty="0" err="1"/>
              <a:t>tegn</a:t>
            </a:r>
            <a:r>
              <a:rPr lang="en-GB" dirty="0"/>
              <a:t> </a:t>
            </a:r>
            <a:r>
              <a:rPr lang="en-GB" dirty="0" err="1"/>
              <a:t>på</a:t>
            </a:r>
            <a:r>
              <a:rPr lang="en-GB" dirty="0"/>
              <a:t> </a:t>
            </a:r>
            <a:r>
              <a:rPr lang="en-GB" dirty="0" err="1"/>
              <a:t>forandring</a:t>
            </a:r>
            <a:r>
              <a:rPr lang="en-GB" dirty="0"/>
              <a:t>, </a:t>
            </a:r>
            <a:r>
              <a:rPr lang="en-GB" dirty="0" err="1"/>
              <a:t>samt</a:t>
            </a:r>
            <a:r>
              <a:rPr lang="en-GB" dirty="0"/>
              <a:t> </a:t>
            </a:r>
            <a:r>
              <a:rPr lang="en-GB" dirty="0" err="1"/>
              <a:t>hvilke</a:t>
            </a:r>
            <a:r>
              <a:rPr lang="en-GB" dirty="0"/>
              <a:t> data der </a:t>
            </a:r>
            <a:r>
              <a:rPr lang="en-GB" dirty="0" err="1"/>
              <a:t>kan</a:t>
            </a:r>
            <a:r>
              <a:rPr lang="en-GB" dirty="0"/>
              <a:t> </a:t>
            </a:r>
            <a:r>
              <a:rPr lang="en-GB" dirty="0" err="1"/>
              <a:t>understøtte</a:t>
            </a:r>
            <a:r>
              <a:rPr lang="en-GB" dirty="0"/>
              <a:t> </a:t>
            </a:r>
            <a:r>
              <a:rPr lang="en-GB" dirty="0" err="1"/>
              <a:t>og</a:t>
            </a:r>
            <a:r>
              <a:rPr lang="en-GB" dirty="0"/>
              <a:t> </a:t>
            </a:r>
            <a:r>
              <a:rPr lang="en-GB" dirty="0" err="1"/>
              <a:t>informere</a:t>
            </a:r>
            <a:r>
              <a:rPr lang="en-GB" dirty="0"/>
              <a:t> den </a:t>
            </a:r>
            <a:r>
              <a:rPr lang="en-GB" dirty="0" err="1"/>
              <a:t>videre</a:t>
            </a:r>
            <a:r>
              <a:rPr lang="en-GB" dirty="0"/>
              <a:t> </a:t>
            </a:r>
            <a:r>
              <a:rPr lang="en-GB" dirty="0" err="1"/>
              <a:t>erfaringsdannelse</a:t>
            </a:r>
            <a:r>
              <a:rPr lang="en-GB" dirty="0"/>
              <a:t>, </a:t>
            </a:r>
            <a:r>
              <a:rPr lang="en-GB" dirty="0" err="1"/>
              <a:t>er</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udviklingsprocessen</a:t>
            </a:r>
            <a:r>
              <a:rPr lang="en-GB" dirty="0"/>
              <a:t>. </a:t>
            </a:r>
          </a:p>
          <a:p>
            <a:endParaRPr lang="en-GB" dirty="0"/>
          </a:p>
          <a:p>
            <a:r>
              <a:rPr lang="en-GB" dirty="0" err="1"/>
              <a:t>Skemaet</a:t>
            </a:r>
            <a:r>
              <a:rPr lang="en-GB" dirty="0"/>
              <a:t> </a:t>
            </a:r>
            <a:r>
              <a:rPr lang="en-GB" dirty="0" err="1"/>
              <a:t>udfyldes</a:t>
            </a:r>
            <a:r>
              <a:rPr lang="en-GB" dirty="0"/>
              <a:t> </a:t>
            </a:r>
            <a:r>
              <a:rPr lang="en-GB" dirty="0" err="1"/>
              <a:t>forud</a:t>
            </a:r>
            <a:r>
              <a:rPr lang="en-GB" dirty="0"/>
              <a:t> for </a:t>
            </a:r>
            <a:r>
              <a:rPr lang="en-GB" dirty="0" err="1"/>
              <a:t>gennemførelse</a:t>
            </a:r>
            <a:r>
              <a:rPr lang="en-GB" dirty="0"/>
              <a:t> </a:t>
            </a:r>
            <a:r>
              <a:rPr lang="en-GB" dirty="0" err="1"/>
              <a:t>af</a:t>
            </a:r>
            <a:r>
              <a:rPr lang="en-GB" dirty="0"/>
              <a:t> </a:t>
            </a:r>
            <a:r>
              <a:rPr lang="en-GB" dirty="0" err="1"/>
              <a:t>en</a:t>
            </a:r>
            <a:r>
              <a:rPr lang="en-GB" dirty="0"/>
              <a:t> </a:t>
            </a:r>
            <a:r>
              <a:rPr lang="en-GB" dirty="0" err="1"/>
              <a:t>prøvehandling</a:t>
            </a:r>
            <a:r>
              <a:rPr lang="en-GB" dirty="0"/>
              <a:t>, </a:t>
            </a:r>
            <a:r>
              <a:rPr lang="en-GB" dirty="0" err="1"/>
              <a:t>og</a:t>
            </a:r>
            <a:r>
              <a:rPr lang="en-GB" dirty="0"/>
              <a:t> </a:t>
            </a:r>
            <a:r>
              <a:rPr lang="en-GB" dirty="0" err="1"/>
              <a:t>anvendes</a:t>
            </a:r>
            <a:r>
              <a:rPr lang="en-GB" dirty="0"/>
              <a:t> </a:t>
            </a:r>
            <a:r>
              <a:rPr lang="en-GB" dirty="0" err="1"/>
              <a:t>som</a:t>
            </a:r>
            <a:r>
              <a:rPr lang="en-GB" dirty="0"/>
              <a:t> </a:t>
            </a:r>
            <a:r>
              <a:rPr lang="en-GB" dirty="0" err="1"/>
              <a:t>ramme</a:t>
            </a:r>
            <a:r>
              <a:rPr lang="en-GB" dirty="0"/>
              <a:t> for den </a:t>
            </a:r>
            <a:r>
              <a:rPr lang="en-GB" dirty="0" err="1"/>
              <a:t>efterfølgende</a:t>
            </a:r>
            <a:r>
              <a:rPr lang="en-GB" dirty="0"/>
              <a:t> </a:t>
            </a:r>
            <a:r>
              <a:rPr lang="en-GB" dirty="0" err="1"/>
              <a:t>reflekterende</a:t>
            </a:r>
            <a:r>
              <a:rPr lang="en-GB" dirty="0"/>
              <a:t> </a:t>
            </a:r>
            <a:r>
              <a:rPr lang="en-GB" dirty="0" err="1"/>
              <a:t>samtale</a:t>
            </a:r>
            <a:r>
              <a:rPr lang="en-GB" dirty="0"/>
              <a:t> om </a:t>
            </a:r>
            <a:r>
              <a:rPr lang="en-GB" dirty="0" err="1"/>
              <a:t>det</a:t>
            </a:r>
            <a:r>
              <a:rPr lang="en-GB" dirty="0"/>
              <a:t> </a:t>
            </a:r>
            <a:r>
              <a:rPr lang="en-GB" dirty="0" err="1"/>
              <a:t>observerede</a:t>
            </a:r>
            <a:r>
              <a:rPr lang="en-GB" dirty="0"/>
              <a:t> </a:t>
            </a:r>
            <a:r>
              <a:rPr lang="en-GB" dirty="0" err="1"/>
              <a:t>og</a:t>
            </a:r>
            <a:r>
              <a:rPr lang="en-GB" dirty="0"/>
              <a:t> </a:t>
            </a:r>
            <a:r>
              <a:rPr lang="en-GB" dirty="0" err="1"/>
              <a:t>erfarede</a:t>
            </a:r>
            <a:r>
              <a:rPr lang="en-GB" dirty="0"/>
              <a:t> </a:t>
            </a:r>
            <a:r>
              <a:rPr lang="en-GB" dirty="0" err="1"/>
              <a:t>i</a:t>
            </a:r>
            <a:r>
              <a:rPr lang="en-GB" dirty="0"/>
              <a:t> </a:t>
            </a:r>
            <a:r>
              <a:rPr lang="en-GB" dirty="0" err="1"/>
              <a:t>praksis</a:t>
            </a:r>
            <a:r>
              <a:rPr lang="en-GB" dirty="0"/>
              <a:t>. </a:t>
            </a:r>
            <a:r>
              <a:rPr lang="en-GB" dirty="0" err="1"/>
              <a:t>Når</a:t>
            </a:r>
            <a:r>
              <a:rPr lang="en-GB" dirty="0"/>
              <a:t> der </a:t>
            </a:r>
            <a:r>
              <a:rPr lang="en-GB" dirty="0" err="1"/>
              <a:t>skal</a:t>
            </a:r>
            <a:r>
              <a:rPr lang="en-GB" dirty="0"/>
              <a:t> </a:t>
            </a:r>
            <a:r>
              <a:rPr lang="en-GB" dirty="0" err="1"/>
              <a:t>planlægges</a:t>
            </a:r>
            <a:r>
              <a:rPr lang="en-GB" dirty="0"/>
              <a:t> </a:t>
            </a:r>
            <a:r>
              <a:rPr lang="en-GB" dirty="0" err="1"/>
              <a:t>og</a:t>
            </a:r>
            <a:r>
              <a:rPr lang="en-GB" dirty="0"/>
              <a:t> </a:t>
            </a:r>
            <a:r>
              <a:rPr lang="en-GB" dirty="0" err="1"/>
              <a:t>gennemføres</a:t>
            </a:r>
            <a:r>
              <a:rPr lang="en-GB" dirty="0"/>
              <a:t> </a:t>
            </a:r>
            <a:r>
              <a:rPr lang="en-GB" dirty="0" err="1"/>
              <a:t>nye</a:t>
            </a:r>
            <a:r>
              <a:rPr lang="en-GB" dirty="0"/>
              <a:t> </a:t>
            </a:r>
            <a:r>
              <a:rPr lang="en-GB" dirty="0" err="1"/>
              <a:t>prøvehandlinger</a:t>
            </a:r>
            <a:r>
              <a:rPr lang="en-GB" dirty="0"/>
              <a:t> </a:t>
            </a:r>
            <a:r>
              <a:rPr lang="en-GB" dirty="0" err="1"/>
              <a:t>efterfølgende</a:t>
            </a:r>
            <a:r>
              <a:rPr lang="en-GB" dirty="0"/>
              <a:t>, </a:t>
            </a:r>
            <a:r>
              <a:rPr lang="en-GB" dirty="0" err="1"/>
              <a:t>udfyldes</a:t>
            </a:r>
            <a:r>
              <a:rPr lang="en-GB" dirty="0"/>
              <a:t> </a:t>
            </a:r>
            <a:r>
              <a:rPr lang="en-GB" dirty="0" err="1"/>
              <a:t>skemaet</a:t>
            </a:r>
            <a:r>
              <a:rPr lang="en-GB" dirty="0"/>
              <a:t> </a:t>
            </a:r>
            <a:r>
              <a:rPr lang="en-GB" dirty="0" err="1"/>
              <a:t>på</a:t>
            </a:r>
            <a:r>
              <a:rPr lang="en-GB" dirty="0"/>
              <a:t> </a:t>
            </a:r>
            <a:r>
              <a:rPr lang="en-GB" dirty="0" err="1"/>
              <a:t>ny</a:t>
            </a:r>
            <a:r>
              <a:rPr lang="en-GB" dirty="0"/>
              <a:t>. </a:t>
            </a:r>
            <a:r>
              <a:rPr lang="en-GB" dirty="0" err="1"/>
              <a:t>Skemaet</a:t>
            </a:r>
            <a:r>
              <a:rPr lang="en-GB" dirty="0"/>
              <a:t> </a:t>
            </a:r>
            <a:r>
              <a:rPr lang="en-GB" dirty="0" err="1"/>
              <a:t>kan</a:t>
            </a:r>
            <a:r>
              <a:rPr lang="en-GB" dirty="0"/>
              <a:t> </a:t>
            </a:r>
            <a:r>
              <a:rPr lang="en-GB" dirty="0" err="1"/>
              <a:t>også</a:t>
            </a:r>
            <a:r>
              <a:rPr lang="en-GB" dirty="0"/>
              <a:t> </a:t>
            </a:r>
            <a:r>
              <a:rPr lang="en-GB" dirty="0" err="1"/>
              <a:t>udfyldes</a:t>
            </a:r>
            <a:r>
              <a:rPr lang="en-GB" dirty="0"/>
              <a:t> </a:t>
            </a:r>
            <a:r>
              <a:rPr lang="en-GB" dirty="0" err="1"/>
              <a:t>som</a:t>
            </a:r>
            <a:r>
              <a:rPr lang="en-GB" dirty="0"/>
              <a:t> </a:t>
            </a:r>
            <a:r>
              <a:rPr lang="en-GB" dirty="0" err="1"/>
              <a:t>en</a:t>
            </a:r>
            <a:r>
              <a:rPr lang="en-GB" dirty="0"/>
              <a:t> </a:t>
            </a:r>
            <a:r>
              <a:rPr lang="en-GB" dirty="0" err="1"/>
              <a:t>bearbejdning</a:t>
            </a:r>
            <a:r>
              <a:rPr lang="en-GB" dirty="0"/>
              <a:t> </a:t>
            </a:r>
            <a:r>
              <a:rPr lang="en-GB" dirty="0" err="1"/>
              <a:t>eller</a:t>
            </a:r>
            <a:r>
              <a:rPr lang="en-GB" dirty="0"/>
              <a:t> </a:t>
            </a:r>
            <a:r>
              <a:rPr lang="en-GB" dirty="0" err="1"/>
              <a:t>videreudvikling</a:t>
            </a:r>
            <a:r>
              <a:rPr lang="en-GB" dirty="0"/>
              <a:t> </a:t>
            </a:r>
            <a:r>
              <a:rPr lang="en-GB" dirty="0" err="1"/>
              <a:t>af</a:t>
            </a:r>
            <a:r>
              <a:rPr lang="en-GB" dirty="0"/>
              <a:t> </a:t>
            </a:r>
            <a:r>
              <a:rPr lang="en-GB" dirty="0" err="1"/>
              <a:t>tidligere</a:t>
            </a:r>
            <a:r>
              <a:rPr lang="en-GB" dirty="0"/>
              <a:t> </a:t>
            </a:r>
            <a:r>
              <a:rPr lang="en-GB" dirty="0" err="1"/>
              <a:t>prøvehandlinger</a:t>
            </a:r>
            <a:r>
              <a:rPr lang="en-GB" dirty="0"/>
              <a:t> </a:t>
            </a:r>
            <a:r>
              <a:rPr lang="en-GB" dirty="0" err="1"/>
              <a:t>baseret</a:t>
            </a:r>
            <a:r>
              <a:rPr lang="en-GB" dirty="0"/>
              <a:t> </a:t>
            </a:r>
            <a:r>
              <a:rPr lang="en-GB" dirty="0" err="1"/>
              <a:t>på</a:t>
            </a:r>
            <a:r>
              <a:rPr lang="en-GB" dirty="0"/>
              <a:t> de </a:t>
            </a:r>
            <a:r>
              <a:rPr lang="en-GB" dirty="0" err="1"/>
              <a:t>erfaringer</a:t>
            </a:r>
            <a:r>
              <a:rPr lang="en-GB" dirty="0"/>
              <a:t>, I </a:t>
            </a:r>
            <a:r>
              <a:rPr lang="en-GB" dirty="0" err="1"/>
              <a:t>gør</a:t>
            </a:r>
            <a:r>
              <a:rPr lang="en-GB" dirty="0"/>
              <a:t> </a:t>
            </a:r>
            <a:r>
              <a:rPr lang="en-GB" dirty="0" err="1"/>
              <a:t>jer.</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1371885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 </a:t>
            </a:r>
          </a:p>
          <a:p>
            <a:endParaRPr lang="en-GB" dirty="0"/>
          </a:p>
          <a:p>
            <a:r>
              <a:rPr lang="en-GB" dirty="0"/>
              <a:t>Denne </a:t>
            </a:r>
            <a:r>
              <a:rPr lang="en-GB" dirty="0" err="1"/>
              <a:t>feedbackmodel</a:t>
            </a:r>
            <a:r>
              <a:rPr lang="en-GB" dirty="0"/>
              <a:t> </a:t>
            </a:r>
            <a:r>
              <a:rPr lang="en-GB" dirty="0" err="1"/>
              <a:t>understøtter</a:t>
            </a:r>
            <a:r>
              <a:rPr lang="en-GB" dirty="0"/>
              <a:t> </a:t>
            </a:r>
            <a:r>
              <a:rPr lang="en-GB" dirty="0" err="1"/>
              <a:t>arbejdet</a:t>
            </a:r>
            <a:r>
              <a:rPr lang="en-GB" dirty="0"/>
              <a:t> med de fem </a:t>
            </a:r>
            <a:r>
              <a:rPr lang="en-GB" dirty="0" err="1"/>
              <a:t>faser</a:t>
            </a:r>
            <a:r>
              <a:rPr lang="en-GB" dirty="0"/>
              <a:t> </a:t>
            </a:r>
            <a:r>
              <a:rPr lang="en-GB" dirty="0" err="1"/>
              <a:t>i</a:t>
            </a:r>
            <a:r>
              <a:rPr lang="en-GB" dirty="0"/>
              <a:t> </a:t>
            </a:r>
            <a:r>
              <a:rPr lang="en-GB" dirty="0" err="1"/>
              <a:t>aktionslæring</a:t>
            </a:r>
            <a:r>
              <a:rPr lang="en-GB" dirty="0"/>
              <a:t>:</a:t>
            </a:r>
          </a:p>
          <a:p>
            <a:pPr marL="171450" indent="-171450">
              <a:buFont typeface="Arial" panose="020B0604020202020204" pitchFamily="34" charset="0"/>
              <a:buChar char="•"/>
            </a:pPr>
            <a:r>
              <a:rPr lang="en-GB" b="1" dirty="0"/>
              <a:t>Den </a:t>
            </a:r>
            <a:r>
              <a:rPr lang="en-GB" b="1" dirty="0" err="1"/>
              <a:t>indledende</a:t>
            </a:r>
            <a:r>
              <a:rPr lang="en-GB" b="1" dirty="0"/>
              <a:t> </a:t>
            </a:r>
            <a:r>
              <a:rPr lang="en-GB" b="1" dirty="0" err="1"/>
              <a:t>samtale</a:t>
            </a:r>
            <a:r>
              <a:rPr lang="en-GB" b="1" dirty="0"/>
              <a:t> </a:t>
            </a:r>
            <a:r>
              <a:rPr lang="en-GB" dirty="0" err="1"/>
              <a:t>omhandler</a:t>
            </a:r>
            <a:r>
              <a:rPr lang="en-GB" dirty="0"/>
              <a:t> </a:t>
            </a:r>
            <a:r>
              <a:rPr lang="en-GB" dirty="0" err="1"/>
              <a:t>fase</a:t>
            </a:r>
            <a:r>
              <a:rPr lang="en-GB" dirty="0"/>
              <a:t> 1 </a:t>
            </a:r>
            <a:r>
              <a:rPr lang="en-GB" dirty="0" err="1"/>
              <a:t>og</a:t>
            </a:r>
            <a:r>
              <a:rPr lang="en-GB" dirty="0"/>
              <a:t> 2, </a:t>
            </a:r>
            <a:r>
              <a:rPr lang="en-GB" dirty="0" err="1"/>
              <a:t>dvs</a:t>
            </a:r>
            <a:r>
              <a:rPr lang="en-GB" dirty="0"/>
              <a:t>. </a:t>
            </a:r>
            <a:r>
              <a:rPr lang="en-GB" dirty="0" err="1"/>
              <a:t>problemstillingen</a:t>
            </a:r>
            <a:r>
              <a:rPr lang="en-GB" dirty="0"/>
              <a:t> </a:t>
            </a:r>
            <a:r>
              <a:rPr lang="en-GB" dirty="0" err="1"/>
              <a:t>i</a:t>
            </a:r>
            <a:r>
              <a:rPr lang="en-GB" dirty="0"/>
              <a:t> </a:t>
            </a:r>
            <a:r>
              <a:rPr lang="en-GB" dirty="0" err="1"/>
              <a:t>praksis</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løsninger</a:t>
            </a:r>
            <a:r>
              <a:rPr lang="en-GB" dirty="0"/>
              <a:t> </a:t>
            </a:r>
            <a:r>
              <a:rPr lang="en-GB" dirty="0" err="1"/>
              <a:t>i</a:t>
            </a:r>
            <a:r>
              <a:rPr lang="en-GB" dirty="0"/>
              <a:t> form </a:t>
            </a:r>
            <a:r>
              <a:rPr lang="en-GB" dirty="0" err="1"/>
              <a:t>af</a:t>
            </a:r>
            <a:r>
              <a:rPr lang="en-GB" dirty="0"/>
              <a:t> </a:t>
            </a:r>
            <a:r>
              <a:rPr lang="en-GB" dirty="0" err="1"/>
              <a:t>konkrete</a:t>
            </a:r>
            <a:r>
              <a:rPr lang="en-GB" dirty="0"/>
              <a:t> </a:t>
            </a:r>
            <a:r>
              <a:rPr lang="en-GB" dirty="0" err="1"/>
              <a:t>prøvehandlinger</a:t>
            </a:r>
            <a:r>
              <a:rPr lang="en-GB" dirty="0"/>
              <a:t>, der </a:t>
            </a:r>
            <a:r>
              <a:rPr lang="en-GB" dirty="0" err="1"/>
              <a:t>observeres</a:t>
            </a:r>
            <a:r>
              <a:rPr lang="en-GB" dirty="0"/>
              <a:t>.</a:t>
            </a:r>
          </a:p>
          <a:p>
            <a:pPr marL="171450" indent="-171450">
              <a:buFont typeface="Arial" panose="020B0604020202020204" pitchFamily="34" charset="0"/>
              <a:buChar char="•"/>
            </a:pPr>
            <a:r>
              <a:rPr lang="en-GB" b="1" dirty="0"/>
              <a:t>Observation</a:t>
            </a:r>
            <a:r>
              <a:rPr lang="en-GB" dirty="0"/>
              <a:t> </a:t>
            </a:r>
            <a:r>
              <a:rPr lang="en-GB" dirty="0" err="1"/>
              <a:t>omhandler</a:t>
            </a:r>
            <a:r>
              <a:rPr lang="en-GB" dirty="0"/>
              <a:t> </a:t>
            </a:r>
            <a:r>
              <a:rPr lang="en-GB" dirty="0" err="1"/>
              <a:t>fase</a:t>
            </a:r>
            <a:r>
              <a:rPr lang="en-GB" dirty="0"/>
              <a:t> 3, </a:t>
            </a:r>
            <a:r>
              <a:rPr lang="en-GB" dirty="0" err="1"/>
              <a:t>hvor</a:t>
            </a:r>
            <a:r>
              <a:rPr lang="en-GB" dirty="0"/>
              <a:t> vi </a:t>
            </a:r>
            <a:r>
              <a:rPr lang="en-GB" dirty="0" err="1"/>
              <a:t>gennemfører</a:t>
            </a:r>
            <a:r>
              <a:rPr lang="en-GB" dirty="0"/>
              <a:t> de </a:t>
            </a:r>
            <a:r>
              <a:rPr lang="en-GB" dirty="0" err="1"/>
              <a:t>planlagte</a:t>
            </a:r>
            <a:r>
              <a:rPr lang="en-GB" dirty="0"/>
              <a:t> </a:t>
            </a:r>
            <a:r>
              <a:rPr lang="en-GB" dirty="0" err="1"/>
              <a:t>prøvehandlinger</a:t>
            </a:r>
            <a:r>
              <a:rPr lang="en-GB" dirty="0"/>
              <a:t> </a:t>
            </a:r>
            <a:r>
              <a:rPr lang="en-GB" dirty="0" err="1"/>
              <a:t>og</a:t>
            </a:r>
            <a:r>
              <a:rPr lang="en-GB" dirty="0"/>
              <a:t> </a:t>
            </a:r>
            <a:r>
              <a:rPr lang="en-GB" dirty="0" err="1"/>
              <a:t>obsererer</a:t>
            </a:r>
            <a:r>
              <a:rPr lang="en-GB" dirty="0"/>
              <a:t> </a:t>
            </a:r>
            <a:r>
              <a:rPr lang="en-GB" dirty="0" err="1"/>
              <a:t>det</a:t>
            </a:r>
            <a:r>
              <a:rPr lang="en-GB" dirty="0"/>
              <a:t> </a:t>
            </a:r>
            <a:r>
              <a:rPr lang="en-GB" dirty="0" err="1"/>
              <a:t>aftalte</a:t>
            </a:r>
            <a:r>
              <a:rPr lang="en-GB" dirty="0"/>
              <a:t>. </a:t>
            </a:r>
          </a:p>
          <a:p>
            <a:pPr marL="171450" indent="-171450">
              <a:buFont typeface="Arial" panose="020B0604020202020204" pitchFamily="34" charset="0"/>
              <a:buChar char="•"/>
            </a:pPr>
            <a:r>
              <a:rPr lang="en-GB" b="1" dirty="0"/>
              <a:t>Den </a:t>
            </a:r>
            <a:r>
              <a:rPr lang="en-GB" b="1" dirty="0" err="1"/>
              <a:t>reflekterende</a:t>
            </a:r>
            <a:r>
              <a:rPr lang="en-GB" b="1" dirty="0"/>
              <a:t> </a:t>
            </a:r>
            <a:r>
              <a:rPr lang="en-GB" b="1" dirty="0" err="1"/>
              <a:t>samtale</a:t>
            </a:r>
            <a:r>
              <a:rPr lang="en-GB" b="1" dirty="0"/>
              <a:t> </a:t>
            </a:r>
            <a:r>
              <a:rPr lang="en-GB" dirty="0" err="1"/>
              <a:t>omhandler</a:t>
            </a:r>
            <a:r>
              <a:rPr lang="en-GB" dirty="0"/>
              <a:t> </a:t>
            </a:r>
            <a:r>
              <a:rPr lang="en-GB" dirty="0" err="1"/>
              <a:t>fase</a:t>
            </a:r>
            <a:r>
              <a:rPr lang="en-GB" dirty="0"/>
              <a:t> 4 </a:t>
            </a:r>
            <a:r>
              <a:rPr lang="en-GB" dirty="0" err="1"/>
              <a:t>og</a:t>
            </a:r>
            <a:r>
              <a:rPr lang="en-GB" dirty="0"/>
              <a:t> 5 </a:t>
            </a:r>
            <a:r>
              <a:rPr lang="en-GB" dirty="0" err="1"/>
              <a:t>i</a:t>
            </a:r>
            <a:r>
              <a:rPr lang="en-GB" dirty="0"/>
              <a:t> form </a:t>
            </a:r>
            <a:r>
              <a:rPr lang="en-GB" dirty="0" err="1"/>
              <a:t>af</a:t>
            </a:r>
            <a:r>
              <a:rPr lang="en-GB" dirty="0"/>
              <a:t> </a:t>
            </a:r>
            <a:r>
              <a:rPr lang="en-GB" dirty="0" err="1"/>
              <a:t>refleksion</a:t>
            </a:r>
            <a:r>
              <a:rPr lang="en-GB" dirty="0"/>
              <a:t> over </a:t>
            </a:r>
            <a:r>
              <a:rPr lang="en-GB" dirty="0" err="1"/>
              <a:t>det</a:t>
            </a:r>
            <a:r>
              <a:rPr lang="en-GB" dirty="0"/>
              <a:t> </a:t>
            </a:r>
            <a:r>
              <a:rPr lang="en-GB" dirty="0" err="1"/>
              <a:t>observerede</a:t>
            </a:r>
            <a:r>
              <a:rPr lang="en-GB" dirty="0"/>
              <a:t>, </a:t>
            </a:r>
            <a:r>
              <a:rPr lang="en-GB" dirty="0" err="1"/>
              <a:t>hvordan</a:t>
            </a:r>
            <a:r>
              <a:rPr lang="en-GB" dirty="0"/>
              <a:t> </a:t>
            </a:r>
            <a:r>
              <a:rPr lang="en-GB" dirty="0" err="1"/>
              <a:t>det</a:t>
            </a:r>
            <a:r>
              <a:rPr lang="en-GB" dirty="0"/>
              <a:t> </a:t>
            </a:r>
            <a:r>
              <a:rPr lang="en-GB" dirty="0" err="1"/>
              <a:t>understøtter</a:t>
            </a:r>
            <a:r>
              <a:rPr lang="en-GB" dirty="0"/>
              <a:t> den </a:t>
            </a:r>
            <a:r>
              <a:rPr lang="en-GB" dirty="0" err="1"/>
              <a:t>ønskede</a:t>
            </a:r>
            <a:r>
              <a:rPr lang="en-GB" dirty="0"/>
              <a:t> </a:t>
            </a:r>
            <a:r>
              <a:rPr lang="en-GB" dirty="0" err="1"/>
              <a:t>praksisudvikling</a:t>
            </a:r>
            <a:r>
              <a:rPr lang="en-GB" dirty="0"/>
              <a:t> </a:t>
            </a:r>
            <a:r>
              <a:rPr lang="en-GB" dirty="0" err="1"/>
              <a:t>og</a:t>
            </a:r>
            <a:r>
              <a:rPr lang="en-GB" dirty="0"/>
              <a:t> </a:t>
            </a:r>
            <a:r>
              <a:rPr lang="en-GB" dirty="0" err="1"/>
              <a:t>hvilke</a:t>
            </a:r>
            <a:r>
              <a:rPr lang="en-GB" dirty="0"/>
              <a:t> </a:t>
            </a:r>
            <a:r>
              <a:rPr lang="en-GB" dirty="0" err="1"/>
              <a:t>erfaringer</a:t>
            </a:r>
            <a:r>
              <a:rPr lang="en-GB" dirty="0"/>
              <a:t> </a:t>
            </a:r>
            <a:r>
              <a:rPr lang="en-GB" dirty="0" err="1"/>
              <a:t>og</a:t>
            </a:r>
            <a:r>
              <a:rPr lang="en-GB" dirty="0"/>
              <a:t> </a:t>
            </a:r>
            <a:r>
              <a:rPr lang="en-GB" dirty="0" err="1"/>
              <a:t>læringer</a:t>
            </a:r>
            <a:r>
              <a:rPr lang="en-GB" dirty="0"/>
              <a:t> </a:t>
            </a:r>
            <a:r>
              <a:rPr lang="en-GB" dirty="0" err="1"/>
              <a:t>dette</a:t>
            </a:r>
            <a:r>
              <a:rPr lang="en-GB" dirty="0"/>
              <a:t> giver </a:t>
            </a:r>
            <a:r>
              <a:rPr lang="en-GB" dirty="0" err="1"/>
              <a:t>anledning</a:t>
            </a:r>
            <a:r>
              <a:rPr lang="en-GB" dirty="0"/>
              <a:t> </a:t>
            </a:r>
            <a:r>
              <a:rPr lang="en-GB" dirty="0" err="1"/>
              <a:t>til</a:t>
            </a:r>
            <a:r>
              <a:rPr lang="en-GB" dirty="0"/>
              <a:t> </a:t>
            </a:r>
            <a:r>
              <a:rPr lang="en-GB" dirty="0" err="1"/>
              <a:t>i</a:t>
            </a:r>
            <a:r>
              <a:rPr lang="en-GB" dirty="0"/>
              <a:t> </a:t>
            </a:r>
            <a:r>
              <a:rPr lang="en-GB" dirty="0" err="1"/>
              <a:t>forhold</a:t>
            </a:r>
            <a:r>
              <a:rPr lang="en-GB" dirty="0"/>
              <a:t> </a:t>
            </a:r>
            <a:r>
              <a:rPr lang="en-GB" dirty="0" err="1"/>
              <a:t>til</a:t>
            </a:r>
            <a:r>
              <a:rPr lang="en-GB" dirty="0"/>
              <a:t> </a:t>
            </a:r>
            <a:r>
              <a:rPr lang="en-GB" dirty="0" err="1"/>
              <a:t>udvikling</a:t>
            </a:r>
            <a:r>
              <a:rPr lang="en-GB" dirty="0"/>
              <a:t> </a:t>
            </a:r>
            <a:r>
              <a:rPr lang="en-GB" dirty="0" err="1"/>
              <a:t>af</a:t>
            </a:r>
            <a:r>
              <a:rPr lang="en-GB" dirty="0"/>
              <a:t> </a:t>
            </a:r>
            <a:r>
              <a:rPr lang="en-GB" dirty="0" err="1"/>
              <a:t>egen</a:t>
            </a:r>
            <a:r>
              <a:rPr lang="en-GB" dirty="0"/>
              <a:t> </a:t>
            </a:r>
            <a:r>
              <a:rPr lang="en-GB" dirty="0" err="1"/>
              <a:t>praksis</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 </a:t>
            </a:r>
            <a:r>
              <a:rPr lang="en-GB" dirty="0" err="1"/>
              <a:t>kan</a:t>
            </a:r>
            <a:r>
              <a:rPr lang="en-GB" dirty="0"/>
              <a:t> </a:t>
            </a:r>
            <a:r>
              <a:rPr lang="en-GB" dirty="0" err="1"/>
              <a:t>anvende</a:t>
            </a:r>
            <a:r>
              <a:rPr lang="en-GB" dirty="0"/>
              <a:t> </a:t>
            </a:r>
            <a:r>
              <a:rPr lang="en-GB" dirty="0" err="1"/>
              <a:t>feedbackmodellen</a:t>
            </a:r>
            <a:r>
              <a:rPr lang="en-GB" dirty="0"/>
              <a:t> </a:t>
            </a:r>
            <a:r>
              <a:rPr lang="en-GB" dirty="0" err="1"/>
              <a:t>til</a:t>
            </a:r>
            <a:r>
              <a:rPr lang="en-GB" dirty="0"/>
              <a:t> at </a:t>
            </a:r>
            <a:r>
              <a:rPr lang="en-GB" dirty="0" err="1"/>
              <a:t>rammesætte</a:t>
            </a:r>
            <a:r>
              <a:rPr lang="en-GB" dirty="0"/>
              <a:t> </a:t>
            </a:r>
            <a:r>
              <a:rPr lang="en-GB" dirty="0" err="1"/>
              <a:t>refleksion</a:t>
            </a:r>
            <a:r>
              <a:rPr lang="en-GB" dirty="0"/>
              <a:t> </a:t>
            </a:r>
            <a:r>
              <a:rPr lang="en-GB" dirty="0" err="1"/>
              <a:t>og</a:t>
            </a:r>
            <a:r>
              <a:rPr lang="en-GB" dirty="0"/>
              <a:t> </a:t>
            </a:r>
            <a:r>
              <a:rPr lang="en-GB" dirty="0" err="1"/>
              <a:t>læring</a:t>
            </a:r>
            <a:r>
              <a:rPr lang="en-GB" dirty="0"/>
              <a:t> </a:t>
            </a:r>
            <a:r>
              <a:rPr lang="en-GB" dirty="0" err="1"/>
              <a:t>i</a:t>
            </a:r>
            <a:r>
              <a:rPr lang="en-GB" dirty="0"/>
              <a:t> relation </a:t>
            </a:r>
            <a:r>
              <a:rPr lang="en-GB" dirty="0" err="1"/>
              <a:t>til</a:t>
            </a:r>
            <a:r>
              <a:rPr lang="en-GB" dirty="0"/>
              <a:t> den </a:t>
            </a:r>
            <a:r>
              <a:rPr lang="en-GB" dirty="0" err="1"/>
              <a:t>valgte</a:t>
            </a:r>
            <a:r>
              <a:rPr lang="en-GB" dirty="0"/>
              <a:t> </a:t>
            </a:r>
            <a:r>
              <a:rPr lang="en-GB" dirty="0" err="1"/>
              <a:t>problemstilling</a:t>
            </a:r>
            <a:r>
              <a:rPr lang="en-GB" dirty="0"/>
              <a:t> </a:t>
            </a:r>
            <a:r>
              <a:rPr lang="en-GB" dirty="0" err="1"/>
              <a:t>og</a:t>
            </a:r>
            <a:r>
              <a:rPr lang="en-GB" dirty="0"/>
              <a:t> </a:t>
            </a:r>
            <a:r>
              <a:rPr lang="en-GB" dirty="0" err="1"/>
              <a:t>prøvehandlinger</a:t>
            </a:r>
            <a:r>
              <a:rPr lang="en-GB" dirty="0"/>
              <a:t>.</a:t>
            </a:r>
          </a:p>
        </p:txBody>
      </p:sp>
      <p:sp>
        <p:nvSpPr>
          <p:cNvPr id="4" name="Pladsholder til slidenummer 3"/>
          <p:cNvSpPr>
            <a:spLocks noGrp="1"/>
          </p:cNvSpPr>
          <p:nvPr>
            <p:ph type="sldNum" sz="quarter" idx="10"/>
          </p:nvPr>
        </p:nvSpPr>
        <p:spPr/>
        <p:txBody>
          <a:bodyPr/>
          <a:lstStyle/>
          <a:p>
            <a:fld id="{5F0E6C79-4D42-B84B-9F46-8C67C5FECDD2}" type="slidenum">
              <a:rPr lang="da-DK" smtClean="0"/>
              <a:t>22</a:t>
            </a:fld>
            <a:endParaRPr lang="da-DK"/>
          </a:p>
        </p:txBody>
      </p:sp>
    </p:spTree>
    <p:extLst>
      <p:ext uri="{BB962C8B-B14F-4D97-AF65-F5344CB8AC3E}">
        <p14:creationId xmlns:p14="http://schemas.microsoft.com/office/powerpoint/2010/main" val="189343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en-GB" dirty="0" err="1"/>
              <a:t>Slidepakken</a:t>
            </a:r>
            <a:r>
              <a:rPr lang="en-GB" dirty="0"/>
              <a:t> </a:t>
            </a:r>
            <a:r>
              <a:rPr lang="en-GB" dirty="0" err="1"/>
              <a:t>indeholder</a:t>
            </a:r>
            <a:r>
              <a:rPr lang="en-GB" dirty="0"/>
              <a:t> inspiration </a:t>
            </a:r>
            <a:r>
              <a:rPr lang="en-GB" dirty="0" err="1"/>
              <a:t>til</a:t>
            </a:r>
            <a:r>
              <a:rPr lang="en-GB" dirty="0"/>
              <a:t> </a:t>
            </a:r>
            <a:r>
              <a:rPr lang="en-GB" dirty="0" err="1"/>
              <a:t>videreudvikling</a:t>
            </a:r>
            <a:r>
              <a:rPr lang="en-GB" dirty="0"/>
              <a:t> </a:t>
            </a:r>
            <a:r>
              <a:rPr lang="en-GB" dirty="0" err="1"/>
              <a:t>af</a:t>
            </a:r>
            <a:r>
              <a:rPr lang="en-GB" dirty="0"/>
              <a:t> </a:t>
            </a:r>
            <a:r>
              <a:rPr lang="en-GB" dirty="0" err="1"/>
              <a:t>egen</a:t>
            </a:r>
            <a:r>
              <a:rPr lang="en-GB" dirty="0"/>
              <a:t> </a:t>
            </a:r>
            <a:r>
              <a:rPr lang="en-GB" dirty="0" err="1"/>
              <a:t>praksis</a:t>
            </a:r>
            <a:r>
              <a:rPr lang="en-GB" dirty="0"/>
              <a:t>. </a:t>
            </a:r>
            <a:r>
              <a:rPr lang="en-GB" dirty="0" err="1"/>
              <a:t>Slidepakken</a:t>
            </a:r>
            <a:r>
              <a:rPr lang="en-GB" dirty="0"/>
              <a:t> </a:t>
            </a:r>
            <a:r>
              <a:rPr lang="en-GB" dirty="0" err="1"/>
              <a:t>er</a:t>
            </a:r>
            <a:r>
              <a:rPr lang="en-GB" dirty="0"/>
              <a:t> </a:t>
            </a:r>
            <a:r>
              <a:rPr lang="en-GB" dirty="0" err="1"/>
              <a:t>struktureret</a:t>
            </a:r>
            <a:r>
              <a:rPr lang="en-GB" dirty="0"/>
              <a:t> om fire </a:t>
            </a:r>
            <a:r>
              <a:rPr lang="en-GB" dirty="0" err="1"/>
              <a:t>faser</a:t>
            </a:r>
            <a:r>
              <a:rPr lang="en-GB" dirty="0"/>
              <a:t>, </a:t>
            </a:r>
            <a:r>
              <a:rPr lang="en-GB" dirty="0" err="1"/>
              <a:t>som</a:t>
            </a:r>
            <a:r>
              <a:rPr lang="en-GB" dirty="0"/>
              <a:t> </a:t>
            </a:r>
            <a:r>
              <a:rPr lang="en-GB" dirty="0" err="1"/>
              <a:t>kengetegner</a:t>
            </a:r>
            <a:r>
              <a:rPr lang="en-GB" dirty="0"/>
              <a:t> </a:t>
            </a:r>
            <a:r>
              <a:rPr lang="en-GB" dirty="0" err="1"/>
              <a:t>en</a:t>
            </a:r>
            <a:r>
              <a:rPr lang="en-GB" dirty="0"/>
              <a:t> god </a:t>
            </a:r>
            <a:r>
              <a:rPr lang="en-GB" dirty="0" err="1"/>
              <a:t>udviklingsproces</a:t>
            </a:r>
            <a:r>
              <a:rPr lang="en-GB" dirty="0"/>
              <a:t>. I </a:t>
            </a:r>
            <a:r>
              <a:rPr lang="en-GB" dirty="0" err="1"/>
              <a:t>kan</a:t>
            </a:r>
            <a:r>
              <a:rPr lang="en-GB" dirty="0"/>
              <a:t> </a:t>
            </a:r>
            <a:r>
              <a:rPr lang="en-GB" dirty="0" err="1"/>
              <a:t>følge</a:t>
            </a:r>
            <a:r>
              <a:rPr lang="en-GB" dirty="0"/>
              <a:t> </a:t>
            </a:r>
            <a:r>
              <a:rPr lang="en-GB" dirty="0" err="1"/>
              <a:t>strukturen</a:t>
            </a:r>
            <a:r>
              <a:rPr lang="en-GB" dirty="0"/>
              <a:t> </a:t>
            </a:r>
            <a:r>
              <a:rPr lang="en-GB" dirty="0" err="1"/>
              <a:t>i</a:t>
            </a:r>
            <a:r>
              <a:rPr lang="en-GB" dirty="0"/>
              <a:t> </a:t>
            </a:r>
            <a:r>
              <a:rPr lang="en-GB" dirty="0" err="1"/>
              <a:t>slidepakken</a:t>
            </a:r>
            <a:r>
              <a:rPr lang="en-GB" dirty="0"/>
              <a:t> </a:t>
            </a:r>
            <a:r>
              <a:rPr lang="en-GB" dirty="0" err="1"/>
              <a:t>og</a:t>
            </a:r>
            <a:r>
              <a:rPr lang="en-GB" dirty="0"/>
              <a:t> de fire </a:t>
            </a:r>
            <a:r>
              <a:rPr lang="en-GB" dirty="0" err="1"/>
              <a:t>faser</a:t>
            </a:r>
            <a:r>
              <a:rPr lang="en-GB" dirty="0"/>
              <a:t> </a:t>
            </a:r>
            <a:r>
              <a:rPr lang="en-GB" dirty="0" err="1"/>
              <a:t>i</a:t>
            </a:r>
            <a:r>
              <a:rPr lang="en-GB" dirty="0"/>
              <a:t> </a:t>
            </a:r>
            <a:r>
              <a:rPr lang="en-GB" dirty="0" err="1"/>
              <a:t>processen</a:t>
            </a:r>
            <a:r>
              <a:rPr lang="en-GB" dirty="0"/>
              <a:t>, </a:t>
            </a:r>
            <a:r>
              <a:rPr lang="en-GB" dirty="0" err="1"/>
              <a:t>og</a:t>
            </a:r>
            <a:r>
              <a:rPr lang="en-GB" dirty="0"/>
              <a:t> I </a:t>
            </a:r>
            <a:r>
              <a:rPr lang="en-GB" dirty="0" err="1"/>
              <a:t>kan</a:t>
            </a:r>
            <a:r>
              <a:rPr lang="en-GB" dirty="0"/>
              <a:t> </a:t>
            </a:r>
            <a:r>
              <a:rPr lang="en-GB" dirty="0" err="1"/>
              <a:t>tilpasse</a:t>
            </a:r>
            <a:r>
              <a:rPr lang="en-GB" dirty="0"/>
              <a:t> </a:t>
            </a:r>
            <a:r>
              <a:rPr lang="en-GB" dirty="0" err="1"/>
              <a:t>materialet</a:t>
            </a:r>
            <a:r>
              <a:rPr lang="en-GB" dirty="0"/>
              <a:t> </a:t>
            </a:r>
            <a:r>
              <a:rPr lang="en-GB" dirty="0" err="1"/>
              <a:t>til</a:t>
            </a:r>
            <a:r>
              <a:rPr lang="en-GB" dirty="0"/>
              <a:t> </a:t>
            </a:r>
            <a:r>
              <a:rPr lang="en-GB" dirty="0" err="1"/>
              <a:t>jeres</a:t>
            </a:r>
            <a:r>
              <a:rPr lang="en-GB" dirty="0"/>
              <a:t> </a:t>
            </a:r>
            <a:r>
              <a:rPr lang="en-GB" dirty="0" err="1"/>
              <a:t>kontekst</a:t>
            </a:r>
            <a:r>
              <a:rPr lang="en-GB" dirty="0"/>
              <a:t> </a:t>
            </a:r>
            <a:r>
              <a:rPr lang="en-GB" dirty="0" err="1"/>
              <a:t>ved</a:t>
            </a:r>
            <a:r>
              <a:rPr lang="en-GB" dirty="0"/>
              <a:t> at </a:t>
            </a:r>
            <a:r>
              <a:rPr lang="en-GB" dirty="0" err="1"/>
              <a:t>bruge</a:t>
            </a:r>
            <a:r>
              <a:rPr lang="en-GB" dirty="0"/>
              <a:t> de </a:t>
            </a:r>
            <a:r>
              <a:rPr lang="en-GB" dirty="0" err="1"/>
              <a:t>elementer</a:t>
            </a:r>
            <a:r>
              <a:rPr lang="en-GB" dirty="0"/>
              <a:t> </a:t>
            </a:r>
            <a:r>
              <a:rPr lang="en-GB" dirty="0" err="1"/>
              <a:t>i</a:t>
            </a:r>
            <a:r>
              <a:rPr lang="en-GB" dirty="0"/>
              <a:t> </a:t>
            </a:r>
            <a:r>
              <a:rPr lang="en-GB" dirty="0" err="1"/>
              <a:t>materialet</a:t>
            </a:r>
            <a:r>
              <a:rPr lang="en-GB" dirty="0"/>
              <a:t>, </a:t>
            </a:r>
            <a:r>
              <a:rPr lang="en-GB" dirty="0" err="1"/>
              <a:t>som</a:t>
            </a:r>
            <a:r>
              <a:rPr lang="en-GB" dirty="0"/>
              <a:t> passer </a:t>
            </a:r>
            <a:r>
              <a:rPr lang="en-GB" dirty="0" err="1"/>
              <a:t>til</a:t>
            </a:r>
            <a:r>
              <a:rPr lang="en-GB" dirty="0"/>
              <a:t> </a:t>
            </a:r>
            <a:r>
              <a:rPr lang="en-GB" dirty="0" err="1"/>
              <a:t>jeres</a:t>
            </a:r>
            <a:r>
              <a:rPr lang="en-GB" dirty="0"/>
              <a:t> </a:t>
            </a:r>
            <a:r>
              <a:rPr lang="en-GB" dirty="0" err="1"/>
              <a:t>konkrete</a:t>
            </a:r>
            <a:r>
              <a:rPr lang="en-GB" dirty="0"/>
              <a:t> situation </a:t>
            </a:r>
            <a:r>
              <a:rPr lang="en-GB" dirty="0" err="1"/>
              <a:t>og</a:t>
            </a:r>
            <a:r>
              <a:rPr lang="en-GB" dirty="0"/>
              <a:t> </a:t>
            </a:r>
            <a:r>
              <a:rPr lang="en-GB" dirty="0" err="1"/>
              <a:t>behov</a:t>
            </a:r>
            <a:r>
              <a:rPr lang="en-GB" dirty="0"/>
              <a:t>. </a:t>
            </a:r>
          </a:p>
          <a:p>
            <a:endParaRPr lang="en-GB" dirty="0"/>
          </a:p>
          <a:p>
            <a:r>
              <a:rPr lang="en-GB" dirty="0"/>
              <a:t>De </a:t>
            </a:r>
            <a:r>
              <a:rPr lang="en-GB" dirty="0" err="1"/>
              <a:t>første</a:t>
            </a:r>
            <a:r>
              <a:rPr lang="en-GB" dirty="0"/>
              <a:t> </a:t>
            </a:r>
            <a:r>
              <a:rPr lang="en-GB" dirty="0" err="1"/>
              <a:t>tre</a:t>
            </a:r>
            <a:r>
              <a:rPr lang="en-GB" dirty="0"/>
              <a:t> </a:t>
            </a:r>
            <a:r>
              <a:rPr lang="en-GB" dirty="0" err="1"/>
              <a:t>faser</a:t>
            </a:r>
            <a:r>
              <a:rPr lang="en-GB" dirty="0"/>
              <a:t> </a:t>
            </a:r>
            <a:r>
              <a:rPr lang="en-GB" dirty="0" err="1"/>
              <a:t>i</a:t>
            </a:r>
            <a:r>
              <a:rPr lang="en-GB" dirty="0"/>
              <a:t> </a:t>
            </a:r>
            <a:r>
              <a:rPr lang="en-GB" dirty="0" err="1"/>
              <a:t>processen</a:t>
            </a:r>
            <a:r>
              <a:rPr lang="en-GB" dirty="0"/>
              <a:t> </a:t>
            </a:r>
            <a:r>
              <a:rPr lang="en-GB" dirty="0" err="1"/>
              <a:t>kan</a:t>
            </a:r>
            <a:r>
              <a:rPr lang="en-GB" dirty="0"/>
              <a:t> med </a:t>
            </a:r>
            <a:r>
              <a:rPr lang="en-GB" dirty="0" err="1"/>
              <a:t>fordel</a:t>
            </a:r>
            <a:r>
              <a:rPr lang="en-GB" dirty="0"/>
              <a:t> </a:t>
            </a:r>
            <a:r>
              <a:rPr lang="en-GB" dirty="0" err="1"/>
              <a:t>gennemføres</a:t>
            </a:r>
            <a:r>
              <a:rPr lang="en-GB" dirty="0"/>
              <a:t> over </a:t>
            </a:r>
            <a:r>
              <a:rPr lang="en-GB" dirty="0" err="1"/>
              <a:t>en</a:t>
            </a:r>
            <a:r>
              <a:rPr lang="en-GB" dirty="0"/>
              <a:t> </a:t>
            </a:r>
            <a:r>
              <a:rPr lang="en-GB" dirty="0" err="1"/>
              <a:t>kort</a:t>
            </a:r>
            <a:r>
              <a:rPr lang="en-GB" dirty="0"/>
              <a:t> </a:t>
            </a:r>
            <a:r>
              <a:rPr lang="en-GB" dirty="0" err="1"/>
              <a:t>periode</a:t>
            </a:r>
            <a:r>
              <a:rPr lang="en-GB" dirty="0"/>
              <a:t>, </a:t>
            </a:r>
            <a:r>
              <a:rPr lang="en-GB" dirty="0" err="1"/>
              <a:t>fx</a:t>
            </a:r>
            <a:r>
              <a:rPr lang="en-GB" dirty="0"/>
              <a:t> </a:t>
            </a:r>
            <a:r>
              <a:rPr lang="en-GB" dirty="0" err="1"/>
              <a:t>på</a:t>
            </a:r>
            <a:r>
              <a:rPr lang="en-GB" dirty="0"/>
              <a:t> et </a:t>
            </a:r>
            <a:r>
              <a:rPr lang="en-GB" dirty="0" err="1"/>
              <a:t>halv</a:t>
            </a:r>
            <a:r>
              <a:rPr lang="en-GB" dirty="0"/>
              <a:t>- </a:t>
            </a:r>
            <a:r>
              <a:rPr lang="en-GB" dirty="0" err="1"/>
              <a:t>eller</a:t>
            </a:r>
            <a:r>
              <a:rPr lang="en-GB" dirty="0"/>
              <a:t> </a:t>
            </a:r>
            <a:r>
              <a:rPr lang="en-GB" dirty="0" err="1"/>
              <a:t>heldagsmøde</a:t>
            </a:r>
            <a:r>
              <a:rPr lang="en-GB" dirty="0"/>
              <a:t> </a:t>
            </a:r>
            <a:r>
              <a:rPr lang="en-GB" dirty="0" err="1"/>
              <a:t>eller</a:t>
            </a:r>
            <a:r>
              <a:rPr lang="en-GB" dirty="0"/>
              <a:t> </a:t>
            </a:r>
            <a:r>
              <a:rPr lang="en-GB" dirty="0" err="1"/>
              <a:t>på</a:t>
            </a:r>
            <a:r>
              <a:rPr lang="en-GB" dirty="0"/>
              <a:t> to </a:t>
            </a:r>
            <a:r>
              <a:rPr lang="en-GB" dirty="0" err="1"/>
              <a:t>møder</a:t>
            </a:r>
            <a:r>
              <a:rPr lang="en-GB" dirty="0"/>
              <a:t> med </a:t>
            </a:r>
            <a:r>
              <a:rPr lang="en-GB" dirty="0" err="1"/>
              <a:t>kort</a:t>
            </a:r>
            <a:r>
              <a:rPr lang="en-GB" dirty="0"/>
              <a:t> interval </a:t>
            </a:r>
            <a:r>
              <a:rPr lang="en-GB" dirty="0" err="1"/>
              <a:t>imellem</a:t>
            </a:r>
            <a:r>
              <a:rPr lang="en-GB" dirty="0"/>
              <a:t>. </a:t>
            </a:r>
            <a:r>
              <a:rPr lang="en-GB" dirty="0" err="1"/>
              <a:t>Fase</a:t>
            </a:r>
            <a:r>
              <a:rPr lang="en-GB" dirty="0"/>
              <a:t> 4 handler om </a:t>
            </a:r>
            <a:r>
              <a:rPr lang="en-GB" dirty="0" err="1"/>
              <a:t>selve</a:t>
            </a:r>
            <a:r>
              <a:rPr lang="en-GB" dirty="0"/>
              <a:t> </a:t>
            </a:r>
            <a:r>
              <a:rPr lang="en-GB" dirty="0" err="1"/>
              <a:t>afprøvningen</a:t>
            </a:r>
            <a:r>
              <a:rPr lang="en-GB" dirty="0"/>
              <a:t> </a:t>
            </a:r>
            <a:r>
              <a:rPr lang="en-GB" dirty="0" err="1"/>
              <a:t>og</a:t>
            </a:r>
            <a:r>
              <a:rPr lang="en-GB" dirty="0"/>
              <a:t> </a:t>
            </a:r>
            <a:r>
              <a:rPr lang="en-GB" dirty="0" err="1"/>
              <a:t>gennemførelse</a:t>
            </a:r>
            <a:r>
              <a:rPr lang="en-GB" dirty="0"/>
              <a:t> </a:t>
            </a:r>
            <a:r>
              <a:rPr lang="en-GB" dirty="0" err="1"/>
              <a:t>af</a:t>
            </a:r>
            <a:r>
              <a:rPr lang="en-GB" dirty="0"/>
              <a:t> </a:t>
            </a:r>
            <a:r>
              <a:rPr lang="en-GB" dirty="0" err="1"/>
              <a:t>nye</a:t>
            </a:r>
            <a:r>
              <a:rPr lang="en-GB" dirty="0"/>
              <a:t> </a:t>
            </a:r>
            <a:r>
              <a:rPr lang="en-GB" dirty="0" err="1"/>
              <a:t>tiltag</a:t>
            </a:r>
            <a:r>
              <a:rPr lang="en-GB" dirty="0"/>
              <a:t> </a:t>
            </a:r>
            <a:r>
              <a:rPr lang="en-GB" dirty="0" err="1"/>
              <a:t>og</a:t>
            </a:r>
            <a:r>
              <a:rPr lang="en-GB" dirty="0"/>
              <a:t> </a:t>
            </a:r>
            <a:r>
              <a:rPr lang="en-GB" dirty="0" err="1"/>
              <a:t>forandringer</a:t>
            </a:r>
            <a:r>
              <a:rPr lang="en-GB" dirty="0"/>
              <a:t> </a:t>
            </a:r>
            <a:r>
              <a:rPr lang="en-GB" dirty="0" err="1"/>
              <a:t>i</a:t>
            </a:r>
            <a:r>
              <a:rPr lang="en-GB" dirty="0"/>
              <a:t> </a:t>
            </a:r>
            <a:r>
              <a:rPr lang="en-GB" dirty="0" err="1"/>
              <a:t>praksis</a:t>
            </a:r>
            <a:r>
              <a:rPr lang="en-GB" dirty="0"/>
              <a:t>. Denne </a:t>
            </a:r>
            <a:r>
              <a:rPr lang="en-GB" dirty="0" err="1"/>
              <a:t>proces</a:t>
            </a:r>
            <a:r>
              <a:rPr lang="en-GB" dirty="0"/>
              <a:t> </a:t>
            </a:r>
            <a:r>
              <a:rPr lang="en-GB" dirty="0" err="1"/>
              <a:t>kan</a:t>
            </a:r>
            <a:r>
              <a:rPr lang="en-GB" dirty="0"/>
              <a:t> med </a:t>
            </a:r>
            <a:r>
              <a:rPr lang="en-GB" dirty="0" err="1"/>
              <a:t>fordel</a:t>
            </a:r>
            <a:r>
              <a:rPr lang="en-GB" dirty="0"/>
              <a:t> </a:t>
            </a:r>
            <a:r>
              <a:rPr lang="en-GB" dirty="0" err="1"/>
              <a:t>strække</a:t>
            </a:r>
            <a:r>
              <a:rPr lang="en-GB" dirty="0"/>
              <a:t> sig over </a:t>
            </a:r>
            <a:r>
              <a:rPr lang="en-GB" dirty="0" err="1"/>
              <a:t>en</a:t>
            </a:r>
            <a:r>
              <a:rPr lang="en-GB" dirty="0"/>
              <a:t> </a:t>
            </a:r>
            <a:r>
              <a:rPr lang="en-GB" dirty="0" err="1"/>
              <a:t>længere</a:t>
            </a:r>
            <a:r>
              <a:rPr lang="en-GB" dirty="0"/>
              <a:t> </a:t>
            </a:r>
            <a:r>
              <a:rPr lang="en-GB" dirty="0" err="1"/>
              <a:t>periode</a:t>
            </a:r>
            <a:r>
              <a:rPr lang="en-GB" dirty="0"/>
              <a:t> (se </a:t>
            </a:r>
            <a:r>
              <a:rPr lang="en-GB" dirty="0" err="1"/>
              <a:t>noter</a:t>
            </a:r>
            <a:r>
              <a:rPr lang="en-GB" dirty="0"/>
              <a:t> </a:t>
            </a:r>
            <a:r>
              <a:rPr lang="en-GB" dirty="0" err="1"/>
              <a:t>til</a:t>
            </a:r>
            <a:r>
              <a:rPr lang="en-GB" dirty="0"/>
              <a:t> </a:t>
            </a:r>
            <a:r>
              <a:rPr lang="en-GB" dirty="0" err="1"/>
              <a:t>næste</a:t>
            </a:r>
            <a:r>
              <a:rPr lang="en-GB" dirty="0"/>
              <a:t> slide). Her </a:t>
            </a:r>
            <a:r>
              <a:rPr lang="en-GB" dirty="0" err="1"/>
              <a:t>vil</a:t>
            </a:r>
            <a:r>
              <a:rPr lang="en-GB" dirty="0"/>
              <a:t> der </a:t>
            </a:r>
            <a:r>
              <a:rPr lang="en-GB" dirty="0" err="1"/>
              <a:t>være</a:t>
            </a:r>
            <a:r>
              <a:rPr lang="en-GB" dirty="0"/>
              <a:t> </a:t>
            </a:r>
            <a:r>
              <a:rPr lang="en-GB" dirty="0" err="1"/>
              <a:t>behov</a:t>
            </a:r>
            <a:r>
              <a:rPr lang="en-GB" dirty="0"/>
              <a:t> for at </a:t>
            </a:r>
            <a:r>
              <a:rPr lang="en-GB" dirty="0" err="1"/>
              <a:t>mødes</a:t>
            </a:r>
            <a:r>
              <a:rPr lang="en-GB" dirty="0"/>
              <a:t> </a:t>
            </a:r>
            <a:r>
              <a:rPr lang="en-GB" dirty="0" err="1"/>
              <a:t>løbende</a:t>
            </a:r>
            <a:r>
              <a:rPr lang="en-GB" dirty="0"/>
              <a:t>. </a:t>
            </a:r>
            <a:r>
              <a:rPr lang="en-GB" dirty="0" err="1"/>
              <a:t>Sidst</a:t>
            </a:r>
            <a:r>
              <a:rPr lang="en-GB" dirty="0"/>
              <a:t> </a:t>
            </a:r>
            <a:r>
              <a:rPr lang="en-GB" dirty="0" err="1"/>
              <a:t>i</a:t>
            </a:r>
            <a:r>
              <a:rPr lang="en-GB" dirty="0"/>
              <a:t> </a:t>
            </a:r>
            <a:r>
              <a:rPr lang="en-GB" dirty="0" err="1"/>
              <a:t>slidepakken</a:t>
            </a:r>
            <a:r>
              <a:rPr lang="en-GB" dirty="0"/>
              <a:t> </a:t>
            </a:r>
            <a:r>
              <a:rPr lang="en-GB" dirty="0" err="1"/>
              <a:t>indgår</a:t>
            </a:r>
            <a:r>
              <a:rPr lang="en-GB" dirty="0"/>
              <a:t> </a:t>
            </a:r>
            <a:r>
              <a:rPr lang="en-GB" dirty="0" err="1"/>
              <a:t>en</a:t>
            </a:r>
            <a:r>
              <a:rPr lang="en-GB" dirty="0"/>
              <a:t> </a:t>
            </a:r>
            <a:r>
              <a:rPr lang="en-GB" dirty="0" err="1"/>
              <a:t>række</a:t>
            </a:r>
            <a:r>
              <a:rPr lang="en-GB" dirty="0"/>
              <a:t> </a:t>
            </a:r>
            <a:r>
              <a:rPr lang="en-GB" dirty="0" err="1"/>
              <a:t>redskaber</a:t>
            </a:r>
            <a:r>
              <a:rPr lang="en-GB" dirty="0"/>
              <a:t>, der </a:t>
            </a:r>
            <a:r>
              <a:rPr lang="en-GB" dirty="0" err="1"/>
              <a:t>kan</a:t>
            </a:r>
            <a:r>
              <a:rPr lang="en-GB" dirty="0"/>
              <a:t> </a:t>
            </a:r>
            <a:r>
              <a:rPr lang="en-GB" dirty="0" err="1"/>
              <a:t>understøtte</a:t>
            </a:r>
            <a:r>
              <a:rPr lang="en-GB" dirty="0"/>
              <a:t> </a:t>
            </a:r>
            <a:r>
              <a:rPr lang="en-GB" dirty="0" err="1"/>
              <a:t>jeres</a:t>
            </a:r>
            <a:r>
              <a:rPr lang="en-GB" dirty="0"/>
              <a:t> </a:t>
            </a:r>
            <a:r>
              <a:rPr lang="en-GB" dirty="0" err="1"/>
              <a:t>arbejde</a:t>
            </a:r>
            <a:r>
              <a:rPr lang="en-GB" dirty="0"/>
              <a:t> med </a:t>
            </a:r>
            <a:r>
              <a:rPr lang="en-GB" dirty="0" err="1"/>
              <a:t>afprøvninger</a:t>
            </a:r>
            <a:r>
              <a:rPr lang="en-GB" dirty="0"/>
              <a:t> </a:t>
            </a:r>
            <a:r>
              <a:rPr lang="en-GB" dirty="0" err="1"/>
              <a:t>i</a:t>
            </a:r>
            <a:r>
              <a:rPr lang="en-GB" dirty="0"/>
              <a:t> </a:t>
            </a:r>
            <a:r>
              <a:rPr lang="en-GB" dirty="0" err="1"/>
              <a:t>fase</a:t>
            </a:r>
            <a:r>
              <a:rPr lang="en-GB" dirty="0"/>
              <a:t> 4. </a:t>
            </a:r>
          </a:p>
          <a:p>
            <a:endParaRPr lang="en-GB" dirty="0"/>
          </a:p>
          <a:p>
            <a:r>
              <a:rPr lang="da-DK" b="1" dirty="0"/>
              <a:t>Noter til </a:t>
            </a:r>
            <a:r>
              <a:rPr lang="da-DK" b="1" dirty="0" err="1"/>
              <a:t>facilitator</a:t>
            </a:r>
            <a:r>
              <a:rPr lang="da-DK" b="1" dirty="0"/>
              <a:t>:</a:t>
            </a:r>
          </a:p>
          <a:p>
            <a:r>
              <a:rPr lang="da-DK" dirty="0"/>
              <a:t>I de følgende slides gennemgås de fire faser i udviklingsprocessen. Første slide formidler et overblik over formål og indhold i de fire faser, og derefter følger en række slides, der udfolder indhold og proces i hver af de fire faser. </a:t>
            </a:r>
          </a:p>
          <a:p>
            <a:endParaRPr lang="en-GB"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141812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sz="1200" b="1" dirty="0"/>
              <a:t>Noter til indhold:</a:t>
            </a:r>
          </a:p>
          <a:p>
            <a:pPr marL="0" indent="0">
              <a:buFont typeface="+mj-lt"/>
              <a:buNone/>
            </a:pPr>
            <a:r>
              <a:rPr lang="da-DK" sz="1200" b="0" dirty="0"/>
              <a:t>En udviklingsproces kan have varierende varighed, typisk mellem 3-12 måneder. Hvis I arbejder intensivt og fokuseret, kan en udviklingsproces gennemføres på kortere tid, og ønsker I at gennemføre mange gentagne afprøvninger i fase 4, så kan processen vare længere tid. Varigheden af udviklingsprocessen kan også hænge sammen med, hvor mange medarbejdere der deltager. </a:t>
            </a:r>
          </a:p>
          <a:p>
            <a:pPr marL="0" indent="0">
              <a:buFont typeface="+mj-lt"/>
              <a:buNone/>
            </a:pPr>
            <a:endParaRPr lang="da-DK" sz="1200" b="0" dirty="0"/>
          </a:p>
          <a:p>
            <a:pPr marL="0" indent="0">
              <a:buFont typeface="+mj-lt"/>
              <a:buNone/>
            </a:pPr>
            <a:r>
              <a:rPr lang="da-DK" sz="1200" b="1" dirty="0"/>
              <a:t>Formålet</a:t>
            </a:r>
            <a:r>
              <a:rPr lang="da-DK" sz="1200" b="0" dirty="0"/>
              <a:t> med de fire faser i udviklingsprocessen er:</a:t>
            </a:r>
          </a:p>
          <a:p>
            <a:pPr marL="0" indent="0">
              <a:buFont typeface="+mj-lt"/>
              <a:buNone/>
            </a:pPr>
            <a:endParaRPr lang="da-DK" sz="1200" b="1" dirty="0"/>
          </a:p>
          <a:p>
            <a:pPr marL="342900" indent="-342900">
              <a:buFont typeface="+mj-lt"/>
              <a:buAutoNum type="arabicPeriod"/>
            </a:pPr>
            <a:r>
              <a:rPr lang="da-DK" sz="1200" b="1" dirty="0"/>
              <a:t>Inspiration</a:t>
            </a:r>
            <a:r>
              <a:rPr lang="da-DK" sz="1200" dirty="0"/>
              <a:t>: I den indledende fase er fokus på at dele viden og inspiration. I kan fx afholde kick </a:t>
            </a:r>
            <a:r>
              <a:rPr lang="da-DK" sz="1200" dirty="0" err="1"/>
              <a:t>off</a:t>
            </a:r>
            <a:r>
              <a:rPr lang="da-DK" sz="1200" dirty="0"/>
              <a:t>-møder for de involverede fagprofessionelle, hvor eksisterende viden præsenteres og drøftes.</a:t>
            </a:r>
          </a:p>
          <a:p>
            <a:pPr marL="342900" indent="-342900">
              <a:buFont typeface="+mj-lt"/>
              <a:buAutoNum type="arabicPeriod"/>
            </a:pPr>
            <a:r>
              <a:rPr lang="da-DK" sz="1200" b="1" dirty="0"/>
              <a:t>Fælles forståelse og prioritering</a:t>
            </a:r>
            <a:r>
              <a:rPr lang="da-DK" sz="1200" dirty="0"/>
              <a:t>: Et vigtig led i den indledende fase er desuden at nå frem til en fælles forståelse af projektets formål og karakter i kommunen. I denne fase formulerer og afgrænser I projektets rammer ud fra viden om temaet og fælles prioritering af behov og udfordringer.</a:t>
            </a:r>
          </a:p>
          <a:p>
            <a:pPr marL="342900" indent="-342900">
              <a:buFont typeface="+mj-lt"/>
              <a:buAutoNum type="arabicPeriod"/>
            </a:pPr>
            <a:r>
              <a:rPr lang="da-DK" sz="1200" b="1" dirty="0"/>
              <a:t>Udvikling af projektet</a:t>
            </a:r>
            <a:r>
              <a:rPr lang="da-DK" sz="1200" dirty="0"/>
              <a:t>: Selve udviklingen af projektet kan ske på en workshop, hvor I drøfter, hvordan I vil arbejde for at håndtere de prioriterede behov og udfordringer. Det kan være en god ide, at udvikling og afprøvning af indsatsen foregår parallelt i ’loops’ (i fase 4).</a:t>
            </a:r>
          </a:p>
          <a:p>
            <a:pPr marL="342900" indent="-342900">
              <a:buFont typeface="+mj-lt"/>
              <a:buAutoNum type="arabicPeriod"/>
            </a:pPr>
            <a:r>
              <a:rPr lang="da-DK" sz="1200" b="1" dirty="0"/>
              <a:t>Afprøvning</a:t>
            </a:r>
            <a:r>
              <a:rPr lang="da-DK" sz="1200" dirty="0"/>
              <a:t>: I kan arbejde med inspiration fra aktionslæring som metode, hvor I afprøver konkrete prøvehandlinger, der løbende evalueres, justeres og gennemføres i takt med, at I gør jer erfaringer og producerer ny viden. Denne proces kan med fordel understøttes af fælles refleksion og faglig sparring på møder med ledelse, fagprofessionelle og ressourcepersoner/kommunale konsulenter.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4</a:t>
            </a:fld>
            <a:endParaRPr lang="da-DK"/>
          </a:p>
        </p:txBody>
      </p:sp>
    </p:spTree>
    <p:extLst>
      <p:ext uri="{BB962C8B-B14F-4D97-AF65-F5344CB8AC3E}">
        <p14:creationId xmlns:p14="http://schemas.microsoft.com/office/powerpoint/2010/main" val="159307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b="1" dirty="0" err="1"/>
              <a:t>Noter</a:t>
            </a:r>
            <a:r>
              <a:rPr lang="en-GB" b="1" dirty="0"/>
              <a:t> </a:t>
            </a:r>
            <a:r>
              <a:rPr lang="en-GB" b="1" dirty="0" err="1"/>
              <a:t>til</a:t>
            </a:r>
            <a:r>
              <a:rPr lang="en-GB" b="1" dirty="0"/>
              <a:t> facilitator:</a:t>
            </a:r>
          </a:p>
          <a:p>
            <a:pPr marL="0" indent="0">
              <a:buNone/>
            </a:pPr>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b="0" dirty="0" err="1"/>
              <a:t>skabe</a:t>
            </a:r>
            <a:r>
              <a:rPr lang="en-GB" b="0" dirty="0"/>
              <a:t> motivation </a:t>
            </a:r>
            <a:r>
              <a:rPr lang="en-GB" b="0" dirty="0" err="1"/>
              <a:t>og</a:t>
            </a:r>
            <a:r>
              <a:rPr lang="en-GB" b="0" dirty="0"/>
              <a:t> engagement </a:t>
            </a:r>
            <a:r>
              <a:rPr lang="en-GB" dirty="0" err="1"/>
              <a:t>hos</a:t>
            </a:r>
            <a:r>
              <a:rPr lang="en-GB" dirty="0"/>
              <a:t> </a:t>
            </a:r>
            <a:r>
              <a:rPr lang="en-GB" dirty="0" err="1"/>
              <a:t>deltagerne</a:t>
            </a:r>
            <a:r>
              <a:rPr lang="en-GB" dirty="0"/>
              <a:t> </a:t>
            </a:r>
            <a:r>
              <a:rPr lang="en-GB" dirty="0" err="1"/>
              <a:t>gennem</a:t>
            </a:r>
            <a:r>
              <a:rPr lang="en-GB" dirty="0"/>
              <a:t> </a:t>
            </a:r>
            <a:r>
              <a:rPr lang="en-GB" dirty="0" err="1"/>
              <a:t>indsigt</a:t>
            </a:r>
            <a:r>
              <a:rPr lang="en-GB" dirty="0"/>
              <a:t> </a:t>
            </a:r>
            <a:r>
              <a:rPr lang="en-GB" dirty="0" err="1"/>
              <a:t>i</a:t>
            </a:r>
            <a:r>
              <a:rPr lang="en-GB" dirty="0"/>
              <a:t> </a:t>
            </a:r>
            <a:r>
              <a:rPr lang="en-GB" dirty="0" err="1"/>
              <a:t>eksisterende</a:t>
            </a:r>
            <a:r>
              <a:rPr lang="en-GB" dirty="0"/>
              <a:t> </a:t>
            </a:r>
            <a:r>
              <a:rPr lang="en-GB" dirty="0" err="1"/>
              <a:t>viden</a:t>
            </a:r>
            <a:r>
              <a:rPr lang="en-GB" dirty="0"/>
              <a:t> </a:t>
            </a:r>
            <a:r>
              <a:rPr lang="en-GB" dirty="0" err="1"/>
              <a:t>og</a:t>
            </a:r>
            <a:r>
              <a:rPr lang="en-GB" dirty="0"/>
              <a:t> </a:t>
            </a:r>
            <a:r>
              <a:rPr lang="en-GB" dirty="0" err="1"/>
              <a:t>fælles</a:t>
            </a:r>
            <a:r>
              <a:rPr lang="en-GB" dirty="0"/>
              <a:t> </a:t>
            </a:r>
            <a:r>
              <a:rPr lang="en-GB" dirty="0" err="1"/>
              <a:t>faglige</a:t>
            </a:r>
            <a:r>
              <a:rPr lang="en-GB" dirty="0"/>
              <a:t> </a:t>
            </a:r>
            <a:r>
              <a:rPr lang="en-GB" dirty="0" err="1"/>
              <a:t>og</a:t>
            </a:r>
            <a:r>
              <a:rPr lang="en-GB" dirty="0"/>
              <a:t> </a:t>
            </a:r>
            <a:r>
              <a:rPr lang="en-GB" dirty="0" err="1"/>
              <a:t>pædagogiske</a:t>
            </a:r>
            <a:r>
              <a:rPr lang="en-GB" dirty="0"/>
              <a:t> </a:t>
            </a:r>
            <a:r>
              <a:rPr lang="en-GB" dirty="0" err="1"/>
              <a:t>drøftelser</a:t>
            </a:r>
            <a:r>
              <a:rPr lang="en-GB" dirty="0"/>
              <a:t>. </a:t>
            </a:r>
          </a:p>
          <a:p>
            <a:pPr marL="0" indent="0">
              <a:buNone/>
            </a:pPr>
            <a:endParaRPr lang="en-GB" dirty="0"/>
          </a:p>
          <a:p>
            <a:pPr marL="0" indent="0">
              <a:buNone/>
            </a:pPr>
            <a:r>
              <a:rPr lang="en-GB" b="1" dirty="0" err="1"/>
              <a:t>Noter</a:t>
            </a:r>
            <a:r>
              <a:rPr lang="en-GB" b="1" dirty="0"/>
              <a:t> </a:t>
            </a:r>
            <a:r>
              <a:rPr lang="en-GB" b="1" dirty="0" err="1"/>
              <a:t>til</a:t>
            </a:r>
            <a:r>
              <a:rPr lang="en-GB" b="1" dirty="0"/>
              <a:t> </a:t>
            </a:r>
            <a:r>
              <a:rPr lang="en-GB" b="1" dirty="0" err="1"/>
              <a:t>indhold</a:t>
            </a:r>
            <a:r>
              <a:rPr lang="en-GB" b="1" dirty="0"/>
              <a:t>:</a:t>
            </a:r>
          </a:p>
          <a:p>
            <a:r>
              <a:rPr lang="da-DK" sz="1200" kern="1200" dirty="0">
                <a:solidFill>
                  <a:schemeClr val="tx1"/>
                </a:solidFill>
                <a:effectLst/>
                <a:latin typeface="Verdana" pitchFamily="34" charset="0"/>
                <a:ea typeface="Verdana" pitchFamily="34" charset="0"/>
                <a:cs typeface="Verdana" pitchFamily="34" charset="0"/>
              </a:rPr>
              <a:t>Fysiske rammer forstås her som: </a:t>
            </a:r>
          </a:p>
          <a:p>
            <a:pPr marL="285750" indent="-285750">
              <a:buFont typeface="Arial" panose="020B0604020202020204" pitchFamily="34" charset="0"/>
              <a:buChar char="•"/>
            </a:pPr>
            <a:r>
              <a:rPr lang="da-DK" b="1" dirty="0"/>
              <a:t>De fysiske rammers design</a:t>
            </a:r>
            <a:r>
              <a:rPr lang="da-DK" dirty="0"/>
              <a:t>: Loft, gulve, vægge, døre, vinduer, legehuse, forskellige udendørs underlag mv., som tilsammen skaber de fysiske rum.</a:t>
            </a:r>
          </a:p>
          <a:p>
            <a:pPr marL="285750" indent="-285750">
              <a:buFont typeface="Arial" panose="020B0604020202020204" pitchFamily="34" charset="0"/>
              <a:buChar char="•"/>
            </a:pPr>
            <a:r>
              <a:rPr lang="da-DK" b="1" dirty="0"/>
              <a:t>De fysiske rammers indretning</a:t>
            </a:r>
            <a:r>
              <a:rPr lang="da-DK" dirty="0"/>
              <a:t>: Borde, stole, tavle, reoler, skillevægge, legeredskaber, puder mv. placeret i de indendørs og udendørs rum. </a:t>
            </a:r>
          </a:p>
          <a:p>
            <a:pPr marL="285750" indent="-285750">
              <a:buFont typeface="Arial" panose="020B0604020202020204" pitchFamily="34" charset="0"/>
              <a:buChar char="•"/>
            </a:pPr>
            <a:r>
              <a:rPr lang="da-DK" b="1" dirty="0"/>
              <a:t>De fysiske rammers dekoration</a:t>
            </a:r>
            <a:r>
              <a:rPr lang="da-DK" dirty="0"/>
              <a:t>: Plakater, maling af asfalt eller flader, planter, buske mv. placeret i indendørs såvel som udendørs rum.</a:t>
            </a:r>
          </a:p>
          <a:p>
            <a:r>
              <a:rPr lang="da-DK" sz="1200" kern="1200" dirty="0">
                <a:solidFill>
                  <a:schemeClr val="tx1"/>
                </a:solidFill>
                <a:effectLst/>
                <a:latin typeface="Verdana" pitchFamily="34" charset="0"/>
                <a:ea typeface="Verdana" pitchFamily="34" charset="0"/>
                <a:cs typeface="Verdana" pitchFamily="34" charset="0"/>
              </a:rPr>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Ved fysiske rammer forstås både de </a:t>
            </a:r>
            <a:r>
              <a:rPr lang="da-DK" sz="1200" i="1" kern="1200" dirty="0">
                <a:solidFill>
                  <a:schemeClr val="tx1"/>
                </a:solidFill>
                <a:effectLst/>
                <a:latin typeface="Verdana" pitchFamily="34" charset="0"/>
                <a:ea typeface="Verdana" pitchFamily="34" charset="0"/>
                <a:cs typeface="Verdana" pitchFamily="34" charset="0"/>
              </a:rPr>
              <a:t>indendørs</a:t>
            </a:r>
            <a:r>
              <a:rPr lang="da-DK" sz="1200" kern="1200" dirty="0">
                <a:solidFill>
                  <a:schemeClr val="tx1"/>
                </a:solidFill>
                <a:effectLst/>
                <a:latin typeface="Verdana" pitchFamily="34" charset="0"/>
                <a:ea typeface="Verdana" pitchFamily="34" charset="0"/>
                <a:cs typeface="Verdana" pitchFamily="34" charset="0"/>
              </a:rPr>
              <a:t> og </a:t>
            </a:r>
            <a:r>
              <a:rPr lang="da-DK" sz="1200" i="1" kern="1200" dirty="0">
                <a:solidFill>
                  <a:schemeClr val="tx1"/>
                </a:solidFill>
                <a:effectLst/>
                <a:latin typeface="Verdana" pitchFamily="34" charset="0"/>
                <a:ea typeface="Verdana" pitchFamily="34" charset="0"/>
                <a:cs typeface="Verdana" pitchFamily="34" charset="0"/>
              </a:rPr>
              <a:t>udendørs</a:t>
            </a:r>
            <a:r>
              <a:rPr lang="da-DK" sz="1200" kern="1200" dirty="0">
                <a:solidFill>
                  <a:schemeClr val="tx1"/>
                </a:solidFill>
                <a:effectLst/>
                <a:latin typeface="Verdana" pitchFamily="34" charset="0"/>
                <a:ea typeface="Verdana" pitchFamily="34" charset="0"/>
                <a:cs typeface="Verdana" pitchFamily="34" charset="0"/>
              </a:rPr>
              <a:t> rum (fx legeplads, skolegård, sportsarealer mv.).</a:t>
            </a:r>
          </a:p>
          <a:p>
            <a:pPr marL="0" indent="0">
              <a:buFont typeface="+mj-lt"/>
              <a:buNone/>
            </a:pPr>
            <a:endParaRPr lang="da-DK" sz="1200" kern="1200" dirty="0">
              <a:solidFill>
                <a:schemeClr val="tx1"/>
              </a:solidFill>
              <a:effectLst/>
              <a:latin typeface="Verdana" pitchFamily="34" charset="0"/>
              <a:ea typeface="Verdana" pitchFamily="34" charset="0"/>
              <a:cs typeface="Verdana" pitchFamily="34" charset="0"/>
            </a:endParaRPr>
          </a:p>
          <a:p>
            <a:pPr marL="0" indent="0">
              <a:buFont typeface="+mj-lt"/>
              <a:buNone/>
            </a:pPr>
            <a:r>
              <a:rPr lang="da-DK" sz="1200" kern="1200" dirty="0">
                <a:solidFill>
                  <a:schemeClr val="tx1"/>
                </a:solidFill>
                <a:effectLst/>
                <a:latin typeface="Verdana" pitchFamily="34" charset="0"/>
                <a:ea typeface="Verdana" pitchFamily="34" charset="0"/>
                <a:cs typeface="Verdana" pitchFamily="34" charset="0"/>
              </a:rPr>
              <a:t>De fysiske rammer er mere end det enkelte rum eller lokale – husk derfor at tænke </a:t>
            </a:r>
            <a:r>
              <a:rPr lang="da-DK" sz="1200" i="1" kern="1200" dirty="0">
                <a:solidFill>
                  <a:schemeClr val="tx1"/>
                </a:solidFill>
                <a:effectLst/>
                <a:latin typeface="Verdana" pitchFamily="34" charset="0"/>
                <a:ea typeface="Verdana" pitchFamily="34" charset="0"/>
                <a:cs typeface="Verdana" pitchFamily="34" charset="0"/>
              </a:rPr>
              <a:t>alle</a:t>
            </a:r>
            <a:r>
              <a:rPr lang="da-DK" sz="1200" kern="1200" dirty="0">
                <a:solidFill>
                  <a:schemeClr val="tx1"/>
                </a:solidFill>
                <a:effectLst/>
                <a:latin typeface="Verdana" pitchFamily="34" charset="0"/>
                <a:ea typeface="Verdana" pitchFamily="34" charset="0"/>
                <a:cs typeface="Verdana" pitchFamily="34" charset="0"/>
              </a:rPr>
              <a:t> rum med: udendørsarealser</a:t>
            </a:r>
            <a:r>
              <a:rPr lang="da-DK" sz="1200" dirty="0"/>
              <a:t>, gang- og fællesarealer, køkken, toiletter – og måske andet? </a:t>
            </a:r>
          </a:p>
          <a:p>
            <a:pPr marL="0" indent="0">
              <a:buFont typeface="+mj-lt"/>
              <a:buNone/>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 typeface="+mj-lt"/>
              <a:buNone/>
              <a:tabLst/>
              <a:defRPr/>
            </a:pPr>
            <a:r>
              <a:rPr lang="da-DK" dirty="0"/>
              <a:t>For så vidt angår fysiske rammer i dagtilbud, kan I også hente inspiration i den styrkede pædagogiske læreplan hvor det fremgår, at: "Det fysiske børnemiljø kan eksempelvis omhandle støjniveau, indeklima, plads til fysisk udfoldelse og stille aktiviteter, hygiejneforhold, lysforhold, garderobe, legeplads og udearealer, stuernes indretning og størrelse mv."</a:t>
            </a:r>
            <a:endParaRPr lang="da-DK" sz="1200" kern="1200" dirty="0">
              <a:solidFill>
                <a:schemeClr val="tx1"/>
              </a:solidFill>
              <a:effectLst/>
              <a:latin typeface="Verdana" pitchFamily="34" charset="0"/>
              <a:ea typeface="Verdana" pitchFamily="34" charset="0"/>
              <a:cs typeface="Verdana" pitchFamily="34" charset="0"/>
            </a:endParaRPr>
          </a:p>
          <a:p>
            <a:endParaRPr lang="en-GB" dirty="0"/>
          </a:p>
          <a:p>
            <a:endParaRPr lang="da-DK" sz="1200" kern="1200" dirty="0">
              <a:solidFill>
                <a:schemeClr val="tx1"/>
              </a:solidFill>
              <a:effectLst/>
              <a:latin typeface="Verdana" pitchFamily="34" charset="0"/>
              <a:ea typeface="Verdana" pitchFamily="34" charset="0"/>
              <a:cs typeface="Verdana" pitchFamily="34" charset="0"/>
            </a:endParaRP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211415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r>
              <a:rPr lang="en-GB" dirty="0" err="1"/>
              <a:t>En</a:t>
            </a:r>
            <a:r>
              <a:rPr lang="en-GB" dirty="0"/>
              <a:t> </a:t>
            </a:r>
            <a:r>
              <a:rPr lang="en-GB" dirty="0" err="1"/>
              <a:t>vigtig</a:t>
            </a:r>
            <a:r>
              <a:rPr lang="en-GB" dirty="0"/>
              <a:t> del </a:t>
            </a:r>
            <a:r>
              <a:rPr lang="en-GB" dirty="0" err="1"/>
              <a:t>af</a:t>
            </a:r>
            <a:r>
              <a:rPr lang="en-GB" dirty="0"/>
              <a:t> at </a:t>
            </a:r>
            <a:r>
              <a:rPr lang="en-GB" dirty="0" err="1"/>
              <a:t>motivere</a:t>
            </a:r>
            <a:r>
              <a:rPr lang="en-GB" dirty="0"/>
              <a:t> </a:t>
            </a:r>
            <a:r>
              <a:rPr lang="en-GB" dirty="0" err="1"/>
              <a:t>til</a:t>
            </a:r>
            <a:r>
              <a:rPr lang="en-GB" dirty="0"/>
              <a:t> at </a:t>
            </a:r>
            <a:r>
              <a:rPr lang="en-GB" dirty="0" err="1"/>
              <a:t>arbejde</a:t>
            </a:r>
            <a:r>
              <a:rPr lang="en-GB" dirty="0"/>
              <a:t> med de </a:t>
            </a:r>
            <a:r>
              <a:rPr lang="en-GB" dirty="0" err="1"/>
              <a:t>fysiske</a:t>
            </a:r>
            <a:r>
              <a:rPr lang="en-GB" dirty="0"/>
              <a:t> rammer </a:t>
            </a:r>
            <a:r>
              <a:rPr lang="en-GB" dirty="0" err="1"/>
              <a:t>er</a:t>
            </a:r>
            <a:r>
              <a:rPr lang="en-GB" dirty="0"/>
              <a:t> at </a:t>
            </a:r>
            <a:r>
              <a:rPr lang="en-GB" dirty="0" err="1"/>
              <a:t>tydeliggøre</a:t>
            </a:r>
            <a:r>
              <a:rPr lang="en-GB" dirty="0"/>
              <a:t>, </a:t>
            </a:r>
            <a:r>
              <a:rPr lang="en-GB" b="1" i="0" dirty="0" err="1"/>
              <a:t>hvorfor</a:t>
            </a:r>
            <a:r>
              <a:rPr lang="en-GB" dirty="0"/>
              <a:t> </a:t>
            </a:r>
            <a:r>
              <a:rPr lang="en-GB" dirty="0" err="1"/>
              <a:t>det</a:t>
            </a:r>
            <a:r>
              <a:rPr lang="en-GB" dirty="0"/>
              <a:t> </a:t>
            </a:r>
            <a:r>
              <a:rPr lang="en-GB" dirty="0" err="1"/>
              <a:t>gør</a:t>
            </a:r>
            <a:r>
              <a:rPr lang="en-GB" dirty="0"/>
              <a:t> </a:t>
            </a:r>
            <a:r>
              <a:rPr lang="en-GB" dirty="0" err="1"/>
              <a:t>en</a:t>
            </a:r>
            <a:r>
              <a:rPr lang="en-GB" dirty="0"/>
              <a:t> </a:t>
            </a:r>
            <a:r>
              <a:rPr lang="en-GB" dirty="0" err="1"/>
              <a:t>forskel</a:t>
            </a:r>
            <a:r>
              <a:rPr lang="en-GB" dirty="0"/>
              <a:t> for </a:t>
            </a:r>
            <a:r>
              <a:rPr lang="en-GB" dirty="0" err="1"/>
              <a:t>både</a:t>
            </a:r>
            <a:r>
              <a:rPr lang="en-GB" dirty="0"/>
              <a:t> </a:t>
            </a:r>
            <a:r>
              <a:rPr lang="en-GB" dirty="0" err="1"/>
              <a:t>lærere</a:t>
            </a:r>
            <a:r>
              <a:rPr lang="en-GB" dirty="0"/>
              <a:t>, </a:t>
            </a:r>
            <a:r>
              <a:rPr lang="en-GB" dirty="0" err="1"/>
              <a:t>pædagoger</a:t>
            </a:r>
            <a:r>
              <a:rPr lang="en-GB" dirty="0"/>
              <a:t> </a:t>
            </a:r>
            <a:r>
              <a:rPr lang="en-GB" dirty="0" err="1"/>
              <a:t>og</a:t>
            </a:r>
            <a:r>
              <a:rPr lang="en-GB" dirty="0"/>
              <a:t> </a:t>
            </a:r>
            <a:r>
              <a:rPr lang="en-GB" dirty="0" err="1"/>
              <a:t>børn</a:t>
            </a:r>
            <a:r>
              <a:rPr lang="en-GB" dirty="0"/>
              <a:t>. Her </a:t>
            </a:r>
            <a:r>
              <a:rPr lang="en-GB" dirty="0" err="1"/>
              <a:t>kan</a:t>
            </a:r>
            <a:r>
              <a:rPr lang="en-GB" dirty="0"/>
              <a:t> </a:t>
            </a:r>
            <a:r>
              <a:rPr lang="en-GB" dirty="0" err="1"/>
              <a:t>det</a:t>
            </a:r>
            <a:r>
              <a:rPr lang="en-GB" dirty="0"/>
              <a:t> </a:t>
            </a:r>
            <a:r>
              <a:rPr lang="en-GB" dirty="0" err="1"/>
              <a:t>være</a:t>
            </a:r>
            <a:r>
              <a:rPr lang="en-GB" dirty="0"/>
              <a:t> </a:t>
            </a:r>
            <a:r>
              <a:rPr lang="en-GB" dirty="0" err="1"/>
              <a:t>en</a:t>
            </a:r>
            <a:r>
              <a:rPr lang="en-GB" dirty="0"/>
              <a:t> god ide at:</a:t>
            </a:r>
          </a:p>
          <a:p>
            <a:pPr marL="228600" indent="-228600">
              <a:buFont typeface="+mj-lt"/>
              <a:buAutoNum type="arabicPeriod"/>
            </a:pPr>
            <a:r>
              <a:rPr lang="en-GB" dirty="0" err="1"/>
              <a:t>Henvise</a:t>
            </a:r>
            <a:r>
              <a:rPr lang="en-GB" dirty="0"/>
              <a:t> </a:t>
            </a:r>
            <a:r>
              <a:rPr lang="en-GB" dirty="0" err="1"/>
              <a:t>til</a:t>
            </a:r>
            <a:r>
              <a:rPr lang="en-GB" dirty="0"/>
              <a:t> </a:t>
            </a:r>
            <a:r>
              <a:rPr lang="en-GB" dirty="0" err="1"/>
              <a:t>eksisterende</a:t>
            </a:r>
            <a:r>
              <a:rPr lang="en-GB" dirty="0"/>
              <a:t> </a:t>
            </a:r>
            <a:r>
              <a:rPr lang="en-GB" dirty="0" err="1"/>
              <a:t>viden</a:t>
            </a:r>
            <a:r>
              <a:rPr lang="en-GB" dirty="0"/>
              <a:t>, </a:t>
            </a:r>
            <a:r>
              <a:rPr lang="en-GB" dirty="0" err="1"/>
              <a:t>som</a:t>
            </a:r>
            <a:r>
              <a:rPr lang="en-GB" dirty="0"/>
              <a:t> </a:t>
            </a:r>
            <a:r>
              <a:rPr lang="en-GB" dirty="0" err="1"/>
              <a:t>viser</a:t>
            </a:r>
            <a:r>
              <a:rPr lang="en-GB" dirty="0"/>
              <a:t>, at de </a:t>
            </a:r>
            <a:r>
              <a:rPr lang="en-GB" dirty="0" err="1"/>
              <a:t>fysiske</a:t>
            </a:r>
            <a:r>
              <a:rPr lang="en-GB" dirty="0"/>
              <a:t> rammer </a:t>
            </a:r>
            <a:r>
              <a:rPr lang="en-GB" dirty="0" err="1"/>
              <a:t>kan</a:t>
            </a:r>
            <a:r>
              <a:rPr lang="en-GB" dirty="0"/>
              <a:t> </a:t>
            </a:r>
            <a:r>
              <a:rPr lang="en-GB" dirty="0" err="1"/>
              <a:t>gøre</a:t>
            </a:r>
            <a:r>
              <a:rPr lang="en-GB" dirty="0"/>
              <a:t> </a:t>
            </a:r>
            <a:r>
              <a:rPr lang="en-GB" dirty="0" err="1"/>
              <a:t>en</a:t>
            </a:r>
            <a:r>
              <a:rPr lang="en-GB" dirty="0"/>
              <a:t> </a:t>
            </a:r>
            <a:r>
              <a:rPr lang="en-GB" dirty="0" err="1"/>
              <a:t>positiv</a:t>
            </a:r>
            <a:r>
              <a:rPr lang="en-GB" dirty="0"/>
              <a:t> </a:t>
            </a:r>
            <a:r>
              <a:rPr lang="en-GB" dirty="0" err="1"/>
              <a:t>forskel</a:t>
            </a:r>
            <a:r>
              <a:rPr lang="en-GB" dirty="0"/>
              <a:t> for </a:t>
            </a:r>
            <a:r>
              <a:rPr lang="en-GB" dirty="0" err="1"/>
              <a:t>inkluderende</a:t>
            </a:r>
            <a:r>
              <a:rPr lang="en-GB" dirty="0"/>
              <a:t> </a:t>
            </a:r>
            <a:r>
              <a:rPr lang="en-GB" dirty="0" err="1"/>
              <a:t>læringsmiljøer</a:t>
            </a:r>
            <a:r>
              <a:rPr lang="en-GB" dirty="0"/>
              <a:t> (se </a:t>
            </a:r>
            <a:r>
              <a:rPr lang="en-GB" dirty="0" err="1"/>
              <a:t>nedenfor</a:t>
            </a:r>
            <a:r>
              <a:rPr lang="en-GB" dirty="0"/>
              <a:t>). </a:t>
            </a:r>
          </a:p>
          <a:p>
            <a:pPr marL="228600" indent="-228600">
              <a:buFont typeface="+mj-lt"/>
              <a:buAutoNum type="arabicPeriod"/>
            </a:pPr>
            <a:r>
              <a:rPr lang="en-GB" dirty="0" err="1"/>
              <a:t>Sætte</a:t>
            </a:r>
            <a:r>
              <a:rPr lang="en-GB" dirty="0"/>
              <a:t> </a:t>
            </a:r>
            <a:r>
              <a:rPr lang="en-GB" dirty="0" err="1"/>
              <a:t>det</a:t>
            </a:r>
            <a:r>
              <a:rPr lang="en-GB" dirty="0"/>
              <a:t> </a:t>
            </a:r>
            <a:r>
              <a:rPr lang="en-GB" dirty="0" err="1"/>
              <a:t>i</a:t>
            </a:r>
            <a:r>
              <a:rPr lang="en-GB" dirty="0"/>
              <a:t> relation </a:t>
            </a:r>
            <a:r>
              <a:rPr lang="en-GB" dirty="0" err="1"/>
              <a:t>til</a:t>
            </a:r>
            <a:r>
              <a:rPr lang="en-GB" dirty="0"/>
              <a:t> </a:t>
            </a:r>
            <a:r>
              <a:rPr lang="en-GB" dirty="0" err="1"/>
              <a:t>jeres</a:t>
            </a:r>
            <a:r>
              <a:rPr lang="en-GB" dirty="0"/>
              <a:t> </a:t>
            </a:r>
            <a:r>
              <a:rPr lang="en-GB" dirty="0" err="1"/>
              <a:t>konkrete</a:t>
            </a:r>
            <a:r>
              <a:rPr lang="en-GB" dirty="0"/>
              <a:t> </a:t>
            </a:r>
            <a:r>
              <a:rPr lang="en-GB" dirty="0" err="1"/>
              <a:t>arbejde</a:t>
            </a:r>
            <a:r>
              <a:rPr lang="en-GB" dirty="0"/>
              <a:t> </a:t>
            </a:r>
            <a:r>
              <a:rPr lang="en-GB" dirty="0" err="1"/>
              <a:t>på</a:t>
            </a:r>
            <a:r>
              <a:rPr lang="en-GB" dirty="0"/>
              <a:t> </a:t>
            </a:r>
            <a:r>
              <a:rPr lang="en-GB" dirty="0" err="1"/>
              <a:t>skolen</a:t>
            </a:r>
            <a:r>
              <a:rPr lang="en-GB" dirty="0"/>
              <a:t> </a:t>
            </a:r>
            <a:r>
              <a:rPr lang="en-GB" dirty="0" err="1"/>
              <a:t>eller</a:t>
            </a:r>
            <a:r>
              <a:rPr lang="en-GB" dirty="0"/>
              <a:t> </a:t>
            </a:r>
            <a:r>
              <a:rPr lang="en-GB" dirty="0" err="1"/>
              <a:t>i</a:t>
            </a:r>
            <a:r>
              <a:rPr lang="en-GB" dirty="0"/>
              <a:t> </a:t>
            </a:r>
            <a:r>
              <a:rPr lang="en-GB" dirty="0" err="1"/>
              <a:t>dagtilbuddet</a:t>
            </a:r>
            <a:r>
              <a:rPr lang="en-GB" dirty="0"/>
              <a:t> (</a:t>
            </a:r>
            <a:r>
              <a:rPr lang="en-GB" dirty="0" err="1"/>
              <a:t>refleksionsspørgsmål</a:t>
            </a:r>
            <a:r>
              <a:rPr lang="en-GB" dirty="0"/>
              <a:t>).</a:t>
            </a:r>
          </a:p>
          <a:p>
            <a:pPr marL="0" indent="0">
              <a:buFont typeface="+mj-lt"/>
              <a:buNone/>
            </a:pPr>
            <a:endParaRPr lang="en-GB" dirty="0"/>
          </a:p>
          <a:p>
            <a:r>
              <a:rPr lang="en-GB" b="1" dirty="0" err="1"/>
              <a:t>Noter</a:t>
            </a:r>
            <a:r>
              <a:rPr lang="en-GB" b="1" dirty="0"/>
              <a:t> </a:t>
            </a:r>
            <a:r>
              <a:rPr lang="en-GB" b="1" dirty="0" err="1"/>
              <a:t>til</a:t>
            </a:r>
            <a:r>
              <a:rPr lang="en-GB" b="1" dirty="0"/>
              <a:t> </a:t>
            </a:r>
            <a:r>
              <a:rPr lang="en-GB" b="1" dirty="0" err="1"/>
              <a:t>indhold</a:t>
            </a:r>
            <a:r>
              <a:rPr lang="en-GB" b="1" dirty="0"/>
              <a:t>:</a:t>
            </a:r>
          </a:p>
          <a:p>
            <a:r>
              <a:rPr lang="da-DK" sz="1200" b="0" i="0" dirty="0"/>
              <a:t>Som Winston Churchill sagde engang: </a:t>
            </a:r>
            <a:r>
              <a:rPr lang="da-DK" sz="1200" b="0" i="1" dirty="0"/>
              <a:t>”Vi former vores bygninger, derefter former de os.” </a:t>
            </a:r>
            <a:r>
              <a:rPr lang="da-DK" dirty="0">
                <a:effectLst/>
                <a:latin typeface="Verdana" panose="020B0604030504040204" pitchFamily="34" charset="0"/>
              </a:rPr>
              <a:t>De fysiske rammer er i høj grad med til at forme den måde, børn og voksne agerer og interagerer på, hvorfor man også taler om ”</a:t>
            </a:r>
            <a:r>
              <a:rPr lang="da-DK" b="1" dirty="0">
                <a:effectLst/>
                <a:latin typeface="Verdana" panose="020B0604030504040204" pitchFamily="34" charset="0"/>
              </a:rPr>
              <a:t>rummet som den tredje pædagog eller lærer</a:t>
            </a:r>
            <a:r>
              <a:rPr lang="da-DK" dirty="0">
                <a:effectLst/>
                <a:latin typeface="Verdana" panose="020B0604030504040204" pitchFamily="34" charset="0"/>
              </a:rPr>
              <a:t>”. Når man skal arbejde med inkluderende læringsmiljøer, er det derfor centralt at medtænke de fysiske rammer. </a:t>
            </a:r>
            <a:r>
              <a:rPr lang="da-DK" sz="1200" kern="1200" dirty="0">
                <a:solidFill>
                  <a:schemeClr val="tx1"/>
                </a:solidFill>
                <a:effectLst/>
                <a:latin typeface="Verdana" pitchFamily="34" charset="0"/>
                <a:ea typeface="Verdana" pitchFamily="34" charset="0"/>
                <a:cs typeface="Verdana" pitchFamily="34" charset="0"/>
              </a:rPr>
              <a:t>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Forskningen viser, at de fysiske rammer kan påvirke børn og voksne i dagtilbud og skole på flere forskellige måder, som har betydning for læringsmiljøet:</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 inviterer til forskellige lege og aktiviteter samt måder at handle på i rummet og påvirker derigennem betingelserne for børnenes læring, både stimuleringsmæssigt og følelsesmæssigt.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rammer skaber mulighed for og begrænser de sociale interaktioner mellem børnene og mellem børn og voksne og kan derigennem påvirke fællesskaber, relationer samt børnenes sociale og personlige kompetencer.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fysiske rum og deres inventar udgør en ramme for den måde, pædagogerne og lærerne kan tilrettelægge og gennemføre læringsaktiviteter på. De fysiske rammer kan således i større eller mindre grad understøtte forskellige læringsformer og pædagogiske intentioner, herunder en pædagogisk intention om at skabe deltagelsesmuligheder for alle.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Derudover har de fysiske rammer betydning for miljømæssige faktorer som fx temperatur, luft, lys, akustik mv., som også påvirker børns læringsbetingelser (der er dog mindre fokus på dette i disse slides).</a:t>
            </a:r>
            <a:endParaRPr lang="da-DK" sz="1200" kern="1200" dirty="0">
              <a:solidFill>
                <a:schemeClr val="tx1"/>
              </a:solidFill>
              <a:effectLst/>
              <a:latin typeface="Verdana" pitchFamily="34" charset="0"/>
              <a:ea typeface="Verdana" pitchFamily="34" charset="0"/>
              <a:cs typeface="Verdana" pitchFamily="34" charset="0"/>
              <a:sym typeface="Wingdings" panose="05000000000000000000" pitchFamily="2" charset="2"/>
            </a:endParaRP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b="1" kern="1200" dirty="0">
                <a:solidFill>
                  <a:schemeClr val="tx1"/>
                </a:solidFill>
                <a:effectLst/>
                <a:latin typeface="Verdana" pitchFamily="34" charset="0"/>
                <a:ea typeface="Verdana" pitchFamily="34" charset="0"/>
                <a:cs typeface="Verdana" pitchFamily="34" charset="0"/>
              </a:rPr>
              <a:t>De fysiske rammer kan konkret understøtte et inkluderende læringsmiljø ved enten at:</a:t>
            </a:r>
          </a:p>
          <a:p>
            <a:pPr marL="171450" lvl="0" indent="-171450">
              <a:buFont typeface="Arial" panose="020B0604020202020204" pitchFamily="34" charset="0"/>
              <a:buChar char="•"/>
            </a:pPr>
            <a:r>
              <a:rPr lang="da-DK" sz="1200" i="1" kern="1200" dirty="0">
                <a:solidFill>
                  <a:schemeClr val="tx1"/>
                </a:solidFill>
                <a:effectLst/>
                <a:latin typeface="Verdana" pitchFamily="34" charset="0"/>
                <a:ea typeface="Verdana" pitchFamily="34" charset="0"/>
                <a:cs typeface="Verdana" pitchFamily="34" charset="0"/>
              </a:rPr>
              <a:t>Skærme </a:t>
            </a:r>
            <a:r>
              <a:rPr lang="da-DK" sz="1200" kern="1200" dirty="0">
                <a:solidFill>
                  <a:schemeClr val="tx1"/>
                </a:solidFill>
                <a:effectLst/>
                <a:latin typeface="Verdana" pitchFamily="34" charset="0"/>
                <a:ea typeface="Verdana" pitchFamily="34" charset="0"/>
                <a:cs typeface="Verdana" pitchFamily="34" charset="0"/>
              </a:rPr>
              <a:t>børnene, så børnene bedre kan fastholde deres opmærksomhed på og fordybe sig i de lege og aktiviteter, de er i gang med.</a:t>
            </a:r>
          </a:p>
          <a:p>
            <a:pPr marL="171450" lvl="0" indent="-171450">
              <a:buFont typeface="Arial" panose="020B0604020202020204" pitchFamily="34" charset="0"/>
              <a:buChar char="•"/>
            </a:pPr>
            <a:r>
              <a:rPr lang="da-DK" sz="1200" i="1" kern="1200" dirty="0">
                <a:solidFill>
                  <a:schemeClr val="tx1"/>
                </a:solidFill>
                <a:effectLst/>
                <a:latin typeface="Verdana" pitchFamily="34" charset="0"/>
                <a:ea typeface="Verdana" pitchFamily="34" charset="0"/>
                <a:cs typeface="Verdana" pitchFamily="34" charset="0"/>
              </a:rPr>
              <a:t>Skubbe</a:t>
            </a:r>
            <a:r>
              <a:rPr lang="da-DK" sz="1200" kern="1200" dirty="0">
                <a:solidFill>
                  <a:schemeClr val="tx1"/>
                </a:solidFill>
                <a:effectLst/>
                <a:latin typeface="Verdana" pitchFamily="34" charset="0"/>
                <a:ea typeface="Verdana" pitchFamily="34" charset="0"/>
                <a:cs typeface="Verdana" pitchFamily="34" charset="0"/>
              </a:rPr>
              <a:t> børnene ved at inspirere og invitere til forskellige lege og aktiviteter sammen med andre børn samt ved at muliggøre forskellige lærings- og deltagelsesformer, der tilgodeser forskellige behov hos børnene.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38985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a:t>
            </a:r>
            <a:r>
              <a:rPr lang="da-DK" b="1" baseline="0" dirty="0" err="1"/>
              <a:t>facilitator</a:t>
            </a:r>
            <a:r>
              <a:rPr lang="da-DK" b="1" baseline="0" dirty="0"/>
              <a:t>:</a:t>
            </a:r>
          </a:p>
          <a:p>
            <a:r>
              <a:rPr lang="da-DK" b="0" baseline="0" dirty="0"/>
              <a:t>Anvend slides med præsentation af hovedpointer fra eksisterende viden, hvis I vil hente yderligere inspiration fra forskning og praksiserfaringer og </a:t>
            </a:r>
            <a:r>
              <a:rPr lang="en-GB" dirty="0" err="1"/>
              <a:t>temahæftet</a:t>
            </a:r>
            <a:r>
              <a:rPr lang="en-GB" dirty="0"/>
              <a:t> om </a:t>
            </a:r>
            <a:r>
              <a:rPr lang="en-GB" dirty="0" err="1"/>
              <a:t>fysiske</a:t>
            </a:r>
            <a:r>
              <a:rPr lang="en-GB" dirty="0"/>
              <a:t> rammer </a:t>
            </a:r>
            <a:r>
              <a:rPr lang="en-GB" dirty="0" err="1"/>
              <a:t>på</a:t>
            </a:r>
            <a:r>
              <a:rPr lang="en-GB" dirty="0"/>
              <a:t> </a:t>
            </a:r>
            <a:r>
              <a:rPr lang="en-GB" dirty="0" err="1"/>
              <a:t>emu.dk</a:t>
            </a:r>
            <a:r>
              <a:rPr lang="en-GB" dirty="0"/>
              <a:t>.</a:t>
            </a:r>
          </a:p>
          <a:p>
            <a:endParaRPr lang="da-DK" b="0" baseline="0" dirty="0"/>
          </a:p>
          <a:p>
            <a:r>
              <a:rPr lang="da-DK" b="1" baseline="0" dirty="0"/>
              <a:t>Noter til indhold:</a:t>
            </a:r>
          </a:p>
          <a:p>
            <a:r>
              <a:rPr lang="da-DK" sz="1200" b="0" kern="1200" baseline="0" dirty="0">
                <a:solidFill>
                  <a:schemeClr val="tx1"/>
                </a:solidFill>
                <a:effectLst/>
                <a:latin typeface="Verdana" pitchFamily="34" charset="0"/>
                <a:ea typeface="Verdana" pitchFamily="34" charset="0"/>
                <a:cs typeface="Verdana" pitchFamily="34" charset="0"/>
              </a:rPr>
              <a:t>En overordnet pointe er, at det</a:t>
            </a:r>
            <a:r>
              <a:rPr lang="da-DK" sz="1200" kern="1200" dirty="0">
                <a:solidFill>
                  <a:schemeClr val="tx1"/>
                </a:solidFill>
                <a:effectLst/>
                <a:latin typeface="Verdana" pitchFamily="34" charset="0"/>
                <a:ea typeface="Verdana" pitchFamily="34" charset="0"/>
                <a:cs typeface="Verdana" pitchFamily="34" charset="0"/>
              </a:rPr>
              <a:t> </a:t>
            </a:r>
            <a:r>
              <a:rPr lang="da-DK" sz="1200" i="0" u="sng" kern="1200" dirty="0">
                <a:solidFill>
                  <a:schemeClr val="tx1"/>
                </a:solidFill>
                <a:effectLst/>
                <a:latin typeface="Verdana" pitchFamily="34" charset="0"/>
                <a:ea typeface="Verdana" pitchFamily="34" charset="0"/>
                <a:cs typeface="Verdana" pitchFamily="34" charset="0"/>
              </a:rPr>
              <a:t>ikke</a:t>
            </a:r>
            <a:r>
              <a:rPr lang="da-DK" sz="1200" kern="1200" dirty="0">
                <a:solidFill>
                  <a:schemeClr val="tx1"/>
                </a:solidFill>
                <a:effectLst/>
                <a:latin typeface="Verdana" pitchFamily="34" charset="0"/>
                <a:ea typeface="Verdana" pitchFamily="34" charset="0"/>
                <a:cs typeface="Verdana" pitchFamily="34" charset="0"/>
              </a:rPr>
              <a:t> er nødvendigt at gennemrenovere eller bygge nye skoler og dagtilbud. Der er også meget, der kan gøres inden for de eksisterende rammer. </a:t>
            </a:r>
            <a:endParaRPr lang="da-DK" b="0" baseline="0" dirty="0"/>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0" baseline="0" dirty="0"/>
              <a:t>Forskning viser, at fem forskellige elementer er centrale, når man skal designe, indrette og dekorere fysiske rum, der understøtter inkluderende læringsmiljøer. </a:t>
            </a:r>
            <a:r>
              <a:rPr lang="da-DK" sz="1200" kern="1200" dirty="0">
                <a:solidFill>
                  <a:schemeClr val="tx1"/>
                </a:solidFill>
                <a:effectLst/>
                <a:latin typeface="Verdana" pitchFamily="34" charset="0"/>
                <a:ea typeface="Verdana" pitchFamily="34" charset="0"/>
                <a:cs typeface="Verdana" pitchFamily="34" charset="0"/>
              </a:rPr>
              <a:t>De uddybes på de følgende slides.</a:t>
            </a:r>
            <a:endParaRPr lang="da-DK" b="0" baseline="0" dirty="0"/>
          </a:p>
          <a:p>
            <a:endParaRPr lang="da-DK" b="0" baseline="0" dirty="0"/>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Udgangspunkt i pædagogiske intentioner og mål: </a:t>
            </a:r>
            <a:r>
              <a:rPr lang="da-DK" sz="1200" dirty="0">
                <a:cs typeface="ＭＳ Ｐゴシック" pitchFamily="-111" charset="-128"/>
              </a:rPr>
              <a:t>Rummene indrettes med udgangspunkt i, hvad rummene skal kommunikere til børnene, hvilke aktiviteter rummene skal understøtte, og hvilke deltagelses- og udviklingsmuligheder børnene skal have i rummene.</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Flerfunktionelle rum og høj grad af fleksibilitet: </a:t>
            </a:r>
            <a:r>
              <a:rPr lang="da-DK" sz="1200" dirty="0">
                <a:cs typeface="ＭＳ Ｐゴシック" pitchFamily="-111" charset="-128"/>
              </a:rPr>
              <a:t>Rummene indrettes, så de muliggør forskellige lege og aktiviteter og imødekommer børnenes forskellige behov og giver alle deltagelsesmuligheder. Når plads er en begrænsende faktor, kan rummene indrettes på en måde, som giver mulighed for fleksibel benyttelse.</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Personlighed og eleverne som meddesignere</a:t>
            </a:r>
            <a:r>
              <a:rPr lang="da-DK" dirty="0"/>
              <a:t>: </a:t>
            </a:r>
            <a:r>
              <a:rPr lang="da-DK" sz="1200" dirty="0">
                <a:cs typeface="ＭＳ Ｐゴシック" pitchFamily="-111" charset="-128"/>
              </a:rPr>
              <a:t>De fysiske rum gives et personligt udtryk, så børnene identificerer sig med og føler tilhørsforhold til rummet. Centralt er det her, at børnene har medindflydelse på, hvordan rummene indrettes og dekoreres.</a:t>
            </a:r>
            <a:endParaRPr lang="en-GB" sz="1200" dirty="0">
              <a:latin typeface="Verdana"/>
              <a:cs typeface="ＭＳ Ｐゴシック" pitchFamily="-111" charset="-128"/>
            </a:endParaRP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Et passende niveau af kompleksitet og farver: </a:t>
            </a:r>
            <a:r>
              <a:rPr lang="da-DK" sz="1200" dirty="0">
                <a:cs typeface="ＭＳ Ｐゴシック" pitchFamily="-111" charset="-128"/>
              </a:rPr>
              <a:t>De fysiske rum dekoreres med visuel stimuli (fx plakater mv.) og med balance i farvebrugen. Dette skal sikre, at børnenes trivsel og læring stimuleres, samtidig med, at børnene kan fastholde deres opmærksomhed på det, der skal ske i rummet.</a:t>
            </a:r>
          </a:p>
          <a:p>
            <a:pPr marL="228600" marR="0" lvl="0" indent="-2286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Plads og adgang: </a:t>
            </a:r>
            <a:r>
              <a:rPr lang="en-GB" sz="1200" dirty="0">
                <a:cs typeface="ＭＳ Ｐゴシック" pitchFamily="-111" charset="-128"/>
              </a:rPr>
              <a:t>Der </a:t>
            </a:r>
            <a:r>
              <a:rPr lang="en-GB" sz="1200" dirty="0" err="1">
                <a:cs typeface="ＭＳ Ｐゴシック" pitchFamily="-111" charset="-128"/>
              </a:rPr>
              <a:t>er</a:t>
            </a:r>
            <a:r>
              <a:rPr lang="en-GB" sz="1200" dirty="0">
                <a:cs typeface="ＭＳ Ｐゴシック" pitchFamily="-111" charset="-128"/>
              </a:rPr>
              <a:t> </a:t>
            </a:r>
            <a:r>
              <a:rPr lang="en-GB" sz="1200" dirty="0" err="1">
                <a:cs typeface="ＭＳ Ｐゴシック" pitchFamily="-111" charset="-128"/>
              </a:rPr>
              <a:t>plads</a:t>
            </a:r>
            <a:r>
              <a:rPr lang="en-GB" sz="1200" dirty="0">
                <a:cs typeface="ＭＳ Ｐゴシック" pitchFamily="-111" charset="-128"/>
              </a:rPr>
              <a:t> </a:t>
            </a:r>
            <a:r>
              <a:rPr lang="en-GB" sz="1200" dirty="0" err="1">
                <a:cs typeface="ＭＳ Ｐゴシック" pitchFamily="-111" charset="-128"/>
              </a:rPr>
              <a:t>og</a:t>
            </a:r>
            <a:r>
              <a:rPr lang="en-GB" sz="1200" dirty="0">
                <a:cs typeface="ＭＳ Ｐゴシック" pitchFamily="-111" charset="-128"/>
              </a:rPr>
              <a:t> let </a:t>
            </a:r>
            <a:r>
              <a:rPr lang="en-GB" sz="1200" dirty="0" err="1">
                <a:cs typeface="ＭＳ Ｐゴシック" pitchFamily="-111" charset="-128"/>
              </a:rPr>
              <a:t>adgang</a:t>
            </a:r>
            <a:r>
              <a:rPr lang="en-GB" sz="1200" dirty="0">
                <a:cs typeface="ＭＳ Ｐゴシック" pitchFamily="-111" charset="-128"/>
              </a:rPr>
              <a:t> t</a:t>
            </a:r>
            <a:r>
              <a:rPr lang="da-DK" sz="1200" dirty="0">
                <a:cs typeface="ＭＳ Ｐゴシック" pitchFamily="-111" charset="-128"/>
              </a:rPr>
              <a:t>il materialer, zoner i rummet og andre læringsrum for alle børn, så børnene kan bevæge sig rundt og interagere med hinanden på en hensigtsmæssig måde.</a:t>
            </a:r>
            <a:r>
              <a:rPr lang="da-DK" sz="1200" dirty="0">
                <a:latin typeface="Verdana"/>
                <a:cs typeface="ＭＳ Ｐゴシック" pitchFamily="-111" charset="-128"/>
              </a:rPr>
              <a:t> Mangel på plads reducerer muligheden for privathed og kan føre til kedsomhed og forstyrrende adfærd. Plads og adgang handler også om at sikre, at børn med fysiske funktionsnedsættelser har mulighed for at deltage aktivt i lege og læring. </a:t>
            </a:r>
          </a:p>
          <a:p>
            <a:endParaRPr lang="da-DK" b="1" baseline="0" dirty="0"/>
          </a:p>
          <a:p>
            <a:endParaRPr lang="da-DK" b="1"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33483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r>
              <a:rPr lang="en-GB" dirty="0"/>
              <a:t>Med </a:t>
            </a:r>
            <a:r>
              <a:rPr lang="en-GB" dirty="0" err="1"/>
              <a:t>afsæt</a:t>
            </a:r>
            <a:r>
              <a:rPr lang="en-GB" dirty="0"/>
              <a:t> </a:t>
            </a:r>
            <a:r>
              <a:rPr lang="en-GB" dirty="0" err="1"/>
              <a:t>i</a:t>
            </a:r>
            <a:r>
              <a:rPr lang="en-GB" dirty="0"/>
              <a:t> inspiration </a:t>
            </a:r>
            <a:r>
              <a:rPr lang="en-GB" dirty="0" err="1"/>
              <a:t>fra</a:t>
            </a:r>
            <a:r>
              <a:rPr lang="en-GB" dirty="0"/>
              <a:t> </a:t>
            </a:r>
            <a:r>
              <a:rPr lang="en-GB" dirty="0" err="1"/>
              <a:t>viden</a:t>
            </a:r>
            <a:r>
              <a:rPr lang="en-GB" dirty="0"/>
              <a:t> </a:t>
            </a:r>
            <a:r>
              <a:rPr lang="en-GB" dirty="0" err="1"/>
              <a:t>og</a:t>
            </a:r>
            <a:r>
              <a:rPr lang="en-GB" dirty="0"/>
              <a:t> </a:t>
            </a:r>
            <a:r>
              <a:rPr lang="en-GB" dirty="0" err="1"/>
              <a:t>praksiserfaringer</a:t>
            </a:r>
            <a:r>
              <a:rPr lang="en-GB" dirty="0"/>
              <a:t> </a:t>
            </a:r>
            <a:r>
              <a:rPr lang="en-GB" dirty="0" err="1"/>
              <a:t>er</a:t>
            </a:r>
            <a:r>
              <a:rPr lang="en-GB" dirty="0"/>
              <a:t> </a:t>
            </a:r>
            <a:r>
              <a:rPr lang="en-GB" dirty="0" err="1"/>
              <a:t>det</a:t>
            </a:r>
            <a:r>
              <a:rPr lang="en-GB" dirty="0"/>
              <a:t> </a:t>
            </a:r>
            <a:r>
              <a:rPr lang="en-GB" dirty="0" err="1"/>
              <a:t>hensigten</a:t>
            </a:r>
            <a:r>
              <a:rPr lang="en-GB" dirty="0"/>
              <a:t>, at I </a:t>
            </a:r>
            <a:r>
              <a:rPr lang="en-GB" dirty="0" err="1"/>
              <a:t>drøfter</a:t>
            </a:r>
            <a:r>
              <a:rPr lang="en-GB" dirty="0"/>
              <a:t>, </a:t>
            </a:r>
            <a:r>
              <a:rPr lang="en-GB" dirty="0" err="1"/>
              <a:t>hvad</a:t>
            </a:r>
            <a:r>
              <a:rPr lang="en-GB" dirty="0"/>
              <a:t> I </a:t>
            </a:r>
            <a:r>
              <a:rPr lang="en-GB" dirty="0" err="1"/>
              <a:t>er</a:t>
            </a:r>
            <a:r>
              <a:rPr lang="en-GB" dirty="0"/>
              <a:t> </a:t>
            </a:r>
            <a:r>
              <a:rPr lang="en-GB" dirty="0" err="1"/>
              <a:t>inspireret</a:t>
            </a:r>
            <a:r>
              <a:rPr lang="en-GB" dirty="0"/>
              <a:t> </a:t>
            </a:r>
            <a:r>
              <a:rPr lang="en-GB" dirty="0" err="1"/>
              <a:t>af</a:t>
            </a:r>
            <a:r>
              <a:rPr lang="en-GB" dirty="0"/>
              <a:t>, </a:t>
            </a:r>
            <a:r>
              <a:rPr lang="en-GB" dirty="0" err="1"/>
              <a:t>hvordan</a:t>
            </a:r>
            <a:r>
              <a:rPr lang="en-GB" dirty="0"/>
              <a:t> I </a:t>
            </a:r>
            <a:r>
              <a:rPr lang="en-GB" dirty="0" err="1"/>
              <a:t>forstår</a:t>
            </a:r>
            <a:r>
              <a:rPr lang="en-GB" dirty="0"/>
              <a:t> </a:t>
            </a:r>
            <a:r>
              <a:rPr lang="en-GB" dirty="0" err="1"/>
              <a:t>temaet</a:t>
            </a:r>
            <a:r>
              <a:rPr lang="en-GB" dirty="0"/>
              <a:t> om </a:t>
            </a:r>
            <a:r>
              <a:rPr lang="en-GB" dirty="0" err="1"/>
              <a:t>fysiske</a:t>
            </a:r>
            <a:r>
              <a:rPr lang="en-GB" dirty="0"/>
              <a:t> rammer, </a:t>
            </a:r>
            <a:r>
              <a:rPr lang="en-GB" dirty="0" err="1"/>
              <a:t>og</a:t>
            </a:r>
            <a:r>
              <a:rPr lang="en-GB" dirty="0"/>
              <a:t> </a:t>
            </a:r>
            <a:r>
              <a:rPr lang="en-GB" dirty="0" err="1"/>
              <a:t>hvordan</a:t>
            </a:r>
            <a:r>
              <a:rPr lang="en-GB" dirty="0"/>
              <a:t> I </a:t>
            </a:r>
            <a:r>
              <a:rPr lang="en-GB" dirty="0" err="1"/>
              <a:t>umiddelbart</a:t>
            </a:r>
            <a:r>
              <a:rPr lang="en-GB" dirty="0"/>
              <a:t> </a:t>
            </a:r>
            <a:r>
              <a:rPr lang="en-GB" dirty="0" err="1"/>
              <a:t>kan</a:t>
            </a:r>
            <a:r>
              <a:rPr lang="en-GB" dirty="0"/>
              <a:t> </a:t>
            </a:r>
            <a:r>
              <a:rPr lang="en-GB" dirty="0" err="1"/>
              <a:t>forestille</a:t>
            </a:r>
            <a:r>
              <a:rPr lang="en-GB" dirty="0"/>
              <a:t> </a:t>
            </a:r>
            <a:r>
              <a:rPr lang="en-GB" dirty="0" err="1"/>
              <a:t>jer</a:t>
            </a:r>
            <a:r>
              <a:rPr lang="en-GB" dirty="0"/>
              <a:t> at </a:t>
            </a:r>
            <a:r>
              <a:rPr lang="en-GB" dirty="0" err="1"/>
              <a:t>arbejde</a:t>
            </a:r>
            <a:r>
              <a:rPr lang="en-GB" dirty="0"/>
              <a:t> med </a:t>
            </a:r>
            <a:r>
              <a:rPr lang="en-GB" dirty="0" err="1"/>
              <a:t>temaet</a:t>
            </a:r>
            <a:r>
              <a:rPr lang="en-GB" dirty="0"/>
              <a:t> </a:t>
            </a:r>
            <a:r>
              <a:rPr lang="en-GB" dirty="0" err="1"/>
              <a:t>i</a:t>
            </a:r>
            <a:r>
              <a:rPr lang="en-GB" dirty="0"/>
              <a:t> </a:t>
            </a:r>
            <a:r>
              <a:rPr lang="en-GB" dirty="0" err="1"/>
              <a:t>egen</a:t>
            </a:r>
            <a:r>
              <a:rPr lang="en-GB" dirty="0"/>
              <a:t> </a:t>
            </a:r>
            <a:r>
              <a:rPr lang="en-GB" dirty="0" err="1"/>
              <a:t>praksis</a:t>
            </a:r>
            <a:r>
              <a:rPr lang="en-GB" dirty="0"/>
              <a:t>. </a:t>
            </a:r>
            <a:r>
              <a:rPr lang="en-GB" dirty="0" err="1"/>
              <a:t>Undersøg</a:t>
            </a:r>
            <a:r>
              <a:rPr lang="en-GB" dirty="0"/>
              <a:t>, om der </a:t>
            </a:r>
            <a:r>
              <a:rPr lang="en-GB" dirty="0" err="1"/>
              <a:t>er</a:t>
            </a:r>
            <a:r>
              <a:rPr lang="en-GB" dirty="0"/>
              <a:t> – </a:t>
            </a:r>
            <a:r>
              <a:rPr lang="en-GB" dirty="0" err="1"/>
              <a:t>eller</a:t>
            </a:r>
            <a:r>
              <a:rPr lang="en-GB" dirty="0"/>
              <a:t> </a:t>
            </a:r>
            <a:r>
              <a:rPr lang="en-GB" dirty="0" err="1"/>
              <a:t>kan</a:t>
            </a:r>
            <a:r>
              <a:rPr lang="en-GB" dirty="0"/>
              <a:t> </a:t>
            </a:r>
            <a:r>
              <a:rPr lang="en-GB" dirty="0" err="1"/>
              <a:t>skabes</a:t>
            </a:r>
            <a:r>
              <a:rPr lang="en-GB" dirty="0"/>
              <a:t> – </a:t>
            </a:r>
            <a:r>
              <a:rPr lang="en-GB" dirty="0" err="1"/>
              <a:t>enighed</a:t>
            </a:r>
            <a:r>
              <a:rPr lang="en-GB" dirty="0"/>
              <a:t> om, </a:t>
            </a:r>
            <a:r>
              <a:rPr lang="en-GB" dirty="0" err="1"/>
              <a:t>hvad</a:t>
            </a:r>
            <a:r>
              <a:rPr lang="en-GB" dirty="0"/>
              <a:t> I </a:t>
            </a:r>
            <a:r>
              <a:rPr lang="en-GB" dirty="0" err="1"/>
              <a:t>ønsker</a:t>
            </a:r>
            <a:r>
              <a:rPr lang="en-GB" dirty="0"/>
              <a:t> at </a:t>
            </a:r>
            <a:r>
              <a:rPr lang="en-GB" dirty="0" err="1"/>
              <a:t>arbejde</a:t>
            </a:r>
            <a:r>
              <a:rPr lang="en-GB" dirty="0"/>
              <a:t> med at </a:t>
            </a:r>
            <a:r>
              <a:rPr lang="en-GB" dirty="0" err="1"/>
              <a:t>videreudvikle</a:t>
            </a:r>
            <a:r>
              <a:rPr lang="en-GB" dirty="0"/>
              <a:t> </a:t>
            </a:r>
            <a:r>
              <a:rPr lang="en-GB" dirty="0" err="1"/>
              <a:t>i</a:t>
            </a:r>
            <a:r>
              <a:rPr lang="en-GB" dirty="0"/>
              <a:t> </a:t>
            </a:r>
            <a:r>
              <a:rPr lang="en-GB" dirty="0" err="1"/>
              <a:t>egen</a:t>
            </a:r>
            <a:r>
              <a:rPr lang="en-GB" dirty="0"/>
              <a:t> </a:t>
            </a:r>
            <a:r>
              <a:rPr lang="en-GB" dirty="0" err="1"/>
              <a:t>praksis</a:t>
            </a:r>
            <a:r>
              <a:rPr lang="en-GB" dirty="0"/>
              <a:t>. </a:t>
            </a:r>
          </a:p>
          <a:p>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1114655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b="1" dirty="0"/>
              <a:t>Noter til </a:t>
            </a:r>
            <a:r>
              <a:rPr lang="da-DK" b="1" dirty="0" err="1"/>
              <a:t>facilitator</a:t>
            </a:r>
            <a:r>
              <a:rPr lang="da-DK" b="1" dirty="0"/>
              <a:t>:</a:t>
            </a:r>
            <a:endParaRPr lang="da-DK" dirty="0"/>
          </a:p>
          <a:p>
            <a:pPr marL="0" lvl="0" indent="0">
              <a:buNone/>
            </a:pPr>
            <a:r>
              <a:rPr lang="da-DK" b="1" dirty="0"/>
              <a:t>Formålet</a:t>
            </a:r>
            <a:r>
              <a:rPr lang="da-DK" dirty="0"/>
              <a:t> med denne fase er at skabe fælles refleksion, forståelse og ejerskab til, hvad I vil arbejde med, hvorfor og hvordan, herunder at:</a:t>
            </a:r>
          </a:p>
          <a:p>
            <a:pPr marL="171450" lvl="0" indent="-171450">
              <a:buFont typeface="Arial" panose="020B0604020202020204" pitchFamily="34" charset="0"/>
              <a:buChar char="•"/>
            </a:pPr>
            <a:r>
              <a:rPr lang="da-DK" dirty="0"/>
              <a:t>Blive enige om, hvilke udfordringer (</a:t>
            </a:r>
            <a:r>
              <a:rPr lang="da-DK" i="1" dirty="0"/>
              <a:t>hvad</a:t>
            </a:r>
            <a:r>
              <a:rPr lang="da-DK" dirty="0"/>
              <a:t>) I ønsker at arbejde med?</a:t>
            </a:r>
          </a:p>
          <a:p>
            <a:pPr marL="171450" lvl="0" indent="-171450">
              <a:buFont typeface="Arial" panose="020B0604020202020204" pitchFamily="34" charset="0"/>
              <a:buChar char="•"/>
            </a:pPr>
            <a:r>
              <a:rPr lang="da-DK" dirty="0"/>
              <a:t>Blive enige om, </a:t>
            </a:r>
            <a:r>
              <a:rPr lang="da-DK" i="1" dirty="0"/>
              <a:t>hvorfor</a:t>
            </a:r>
            <a:r>
              <a:rPr lang="da-DK" dirty="0"/>
              <a:t> I ønsker at arbejde med disse udfordringer (drømme)?</a:t>
            </a:r>
          </a:p>
          <a:p>
            <a:pPr marL="171450" lvl="0" indent="-171450">
              <a:buFont typeface="Arial" panose="020B0604020202020204" pitchFamily="34" charset="0"/>
              <a:buChar char="•"/>
            </a:pPr>
            <a:r>
              <a:rPr lang="da-DK" dirty="0"/>
              <a:t>Starte refleksioner over, </a:t>
            </a:r>
            <a:r>
              <a:rPr lang="da-DK" i="1" dirty="0"/>
              <a:t>hvordan</a:t>
            </a:r>
            <a:r>
              <a:rPr lang="da-DK" dirty="0"/>
              <a:t> I ønsker at arbejde med disse udfordringer?</a:t>
            </a:r>
          </a:p>
          <a:p>
            <a:pPr marL="0" lvl="0" indent="0">
              <a:buFont typeface="Arial" panose="020B0604020202020204" pitchFamily="34" charset="0"/>
              <a:buNone/>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Proces: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udfordringer, som I oplever i skolen, som forandringer af de fysiske rammer kan være en mulig løsning på.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udfordringer</a:t>
            </a:r>
            <a:r>
              <a:rPr lang="en-GB" dirty="0"/>
              <a:t> der </a:t>
            </a:r>
            <a:r>
              <a:rPr lang="en-GB" dirty="0" err="1"/>
              <a:t>er</a:t>
            </a:r>
            <a:r>
              <a:rPr lang="en-GB" dirty="0"/>
              <a:t> de </a:t>
            </a:r>
            <a:r>
              <a:rPr lang="en-GB" dirty="0" err="1"/>
              <a:t>mest</a:t>
            </a:r>
            <a:r>
              <a:rPr lang="en-GB" dirty="0"/>
              <a:t> </a:t>
            </a:r>
            <a:r>
              <a:rPr lang="en-GB" dirty="0" err="1"/>
              <a:t>centrale</a:t>
            </a:r>
            <a:r>
              <a:rPr lang="en-GB" dirty="0"/>
              <a:t> – </a:t>
            </a:r>
            <a:r>
              <a:rPr lang="en-GB" dirty="0" err="1"/>
              <a:t>og</a:t>
            </a:r>
            <a:r>
              <a:rPr lang="en-GB" dirty="0"/>
              <a:t> </a:t>
            </a:r>
            <a:r>
              <a:rPr lang="en-GB" dirty="0" err="1"/>
              <a:t>som</a:t>
            </a:r>
            <a:r>
              <a:rPr lang="en-GB" dirty="0"/>
              <a:t> </a:t>
            </a:r>
            <a:r>
              <a:rPr lang="en-GB" dirty="0" err="1"/>
              <a:t>det</a:t>
            </a:r>
            <a:r>
              <a:rPr lang="en-GB" dirty="0"/>
              <a:t> </a:t>
            </a:r>
            <a:r>
              <a:rPr lang="en-GB" dirty="0" err="1"/>
              <a:t>vil</a:t>
            </a:r>
            <a:r>
              <a:rPr lang="en-GB" dirty="0"/>
              <a:t> </a:t>
            </a:r>
            <a:r>
              <a:rPr lang="en-GB" dirty="0" err="1"/>
              <a:t>være</a:t>
            </a:r>
            <a:r>
              <a:rPr lang="en-GB" dirty="0"/>
              <a:t> </a:t>
            </a:r>
            <a:r>
              <a:rPr lang="en-GB" dirty="0" err="1"/>
              <a:t>realistisk</a:t>
            </a:r>
            <a:r>
              <a:rPr lang="en-GB" dirty="0"/>
              <a:t> at </a:t>
            </a:r>
            <a:r>
              <a:rPr lang="en-GB" dirty="0" err="1"/>
              <a:t>arbejde</a:t>
            </a:r>
            <a:r>
              <a:rPr lang="en-GB" dirty="0"/>
              <a:t> med </a:t>
            </a:r>
            <a:r>
              <a:rPr lang="en-GB" dirty="0" err="1"/>
              <a:t>i</a:t>
            </a:r>
            <a:r>
              <a:rPr lang="en-GB" dirty="0"/>
              <a:t> </a:t>
            </a:r>
            <a:r>
              <a:rPr lang="en-GB" dirty="0" err="1"/>
              <a:t>en</a:t>
            </a:r>
            <a:r>
              <a:rPr lang="en-GB" dirty="0"/>
              <a:t> </a:t>
            </a:r>
            <a:r>
              <a:rPr lang="en-GB" dirty="0" err="1"/>
              <a:t>lokal</a:t>
            </a:r>
            <a:r>
              <a:rPr lang="en-GB" dirty="0"/>
              <a:t> </a:t>
            </a:r>
            <a:r>
              <a:rPr lang="en-GB" dirty="0" err="1"/>
              <a:t>udviklingsproces</a:t>
            </a:r>
            <a:r>
              <a:rPr lang="en-GB" dirty="0"/>
              <a:t>. </a:t>
            </a: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151380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endParaRPr lang="da-DK"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forandringer og drømme, som I ønsker at skabe gennem forandringer af de fysiske rammer.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forandringer</a:t>
            </a:r>
            <a:r>
              <a:rPr lang="en-GB" dirty="0"/>
              <a:t> der </a:t>
            </a:r>
            <a:r>
              <a:rPr lang="en-GB" dirty="0" err="1"/>
              <a:t>er</a:t>
            </a:r>
            <a:r>
              <a:rPr lang="en-GB" dirty="0"/>
              <a:t> </a:t>
            </a:r>
            <a:r>
              <a:rPr lang="en-GB" dirty="0" err="1"/>
              <a:t>mest</a:t>
            </a:r>
            <a:r>
              <a:rPr lang="en-GB" dirty="0"/>
              <a:t> </a:t>
            </a:r>
            <a:r>
              <a:rPr lang="en-GB" dirty="0" err="1"/>
              <a:t>relevante</a:t>
            </a:r>
            <a:r>
              <a:rPr lang="en-GB" dirty="0"/>
              <a:t> </a:t>
            </a:r>
            <a:r>
              <a:rPr lang="en-GB" dirty="0" err="1"/>
              <a:t>og</a:t>
            </a:r>
            <a:r>
              <a:rPr lang="en-GB" dirty="0"/>
              <a:t> </a:t>
            </a:r>
            <a:r>
              <a:rPr lang="en-GB" dirty="0" err="1"/>
              <a:t>realistiske</a:t>
            </a:r>
            <a:r>
              <a:rPr lang="en-GB" dirty="0"/>
              <a:t> at </a:t>
            </a:r>
            <a:r>
              <a:rPr lang="en-GB" dirty="0" err="1"/>
              <a:t>arbejde</a:t>
            </a:r>
            <a:r>
              <a:rPr lang="en-GB" dirty="0"/>
              <a:t> </a:t>
            </a:r>
            <a:r>
              <a:rPr lang="en-GB" dirty="0" err="1"/>
              <a:t>videre</a:t>
            </a:r>
            <a:r>
              <a:rPr lang="en-GB" dirty="0"/>
              <a:t> med.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Husk at </a:t>
            </a:r>
            <a:r>
              <a:rPr lang="en-GB" dirty="0" err="1"/>
              <a:t>inddrage</a:t>
            </a:r>
            <a:r>
              <a:rPr lang="en-GB" dirty="0"/>
              <a:t> </a:t>
            </a:r>
            <a:r>
              <a:rPr lang="en-GB" dirty="0" err="1"/>
              <a:t>eksisterende</a:t>
            </a:r>
            <a:r>
              <a:rPr lang="en-GB" dirty="0"/>
              <a:t> </a:t>
            </a:r>
            <a:r>
              <a:rPr lang="en-GB" dirty="0" err="1"/>
              <a:t>viden</a:t>
            </a:r>
            <a:r>
              <a:rPr lang="en-GB" dirty="0"/>
              <a:t> </a:t>
            </a:r>
            <a:r>
              <a:rPr lang="en-GB" dirty="0" err="1"/>
              <a:t>i</a:t>
            </a:r>
            <a:r>
              <a:rPr lang="en-GB" dirty="0"/>
              <a:t> </a:t>
            </a:r>
            <a:r>
              <a:rPr lang="en-GB" dirty="0" err="1"/>
              <a:t>drøftelserne</a:t>
            </a:r>
            <a:r>
              <a:rPr lang="en-GB" dirty="0"/>
              <a:t> </a:t>
            </a:r>
            <a:r>
              <a:rPr lang="en-GB" dirty="0" err="1"/>
              <a:t>og</a:t>
            </a:r>
            <a:r>
              <a:rPr lang="en-GB" dirty="0"/>
              <a:t> </a:t>
            </a:r>
            <a:r>
              <a:rPr lang="en-GB" dirty="0" err="1"/>
              <a:t>overvej</a:t>
            </a:r>
            <a:r>
              <a:rPr lang="en-GB" dirty="0"/>
              <a:t> </a:t>
            </a:r>
            <a:r>
              <a:rPr lang="en-GB" dirty="0" err="1"/>
              <a:t>fx</a:t>
            </a:r>
            <a:r>
              <a:rPr lang="en-GB" dirty="0"/>
              <a:t>, </a:t>
            </a:r>
            <a:r>
              <a:rPr lang="en-GB" dirty="0" err="1"/>
              <a:t>hvilke</a:t>
            </a:r>
            <a:r>
              <a:rPr lang="en-GB" dirty="0"/>
              <a:t> </a:t>
            </a:r>
            <a:r>
              <a:rPr lang="en-GB" dirty="0" err="1"/>
              <a:t>forandringer</a:t>
            </a:r>
            <a:r>
              <a:rPr lang="en-GB" dirty="0"/>
              <a:t> der finder </a:t>
            </a:r>
            <a:r>
              <a:rPr lang="en-GB" dirty="0" err="1"/>
              <a:t>opbakning</a:t>
            </a:r>
            <a:r>
              <a:rPr lang="en-GB" dirty="0"/>
              <a:t> </a:t>
            </a:r>
            <a:r>
              <a:rPr lang="en-GB" dirty="0" err="1"/>
              <a:t>i</a:t>
            </a:r>
            <a:r>
              <a:rPr lang="en-GB" dirty="0"/>
              <a:t> </a:t>
            </a:r>
            <a:r>
              <a:rPr lang="en-GB" dirty="0" err="1"/>
              <a:t>eksisterende</a:t>
            </a:r>
            <a:r>
              <a:rPr lang="en-GB" dirty="0"/>
              <a:t> </a:t>
            </a:r>
            <a:r>
              <a:rPr lang="en-GB" dirty="0" err="1"/>
              <a:t>viden</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Sørg</a:t>
            </a:r>
            <a:r>
              <a:rPr lang="en-GB" dirty="0"/>
              <a:t> for, at der </a:t>
            </a:r>
            <a:r>
              <a:rPr lang="en-GB" dirty="0" err="1"/>
              <a:t>er</a:t>
            </a:r>
            <a:r>
              <a:rPr lang="en-GB" dirty="0"/>
              <a:t> </a:t>
            </a:r>
            <a:r>
              <a:rPr lang="en-GB" dirty="0" err="1"/>
              <a:t>opbakning</a:t>
            </a:r>
            <a:r>
              <a:rPr lang="en-GB" dirty="0"/>
              <a:t> </a:t>
            </a:r>
            <a:r>
              <a:rPr lang="en-GB" dirty="0" err="1"/>
              <a:t>og</a:t>
            </a:r>
            <a:r>
              <a:rPr lang="en-GB" dirty="0"/>
              <a:t> </a:t>
            </a:r>
            <a:r>
              <a:rPr lang="en-GB" dirty="0" err="1"/>
              <a:t>fælles</a:t>
            </a:r>
            <a:r>
              <a:rPr lang="en-GB" dirty="0"/>
              <a:t> </a:t>
            </a:r>
            <a:r>
              <a:rPr lang="en-GB" dirty="0" err="1"/>
              <a:t>forståelse</a:t>
            </a:r>
            <a:r>
              <a:rPr lang="en-GB" dirty="0"/>
              <a:t> </a:t>
            </a:r>
            <a:r>
              <a:rPr lang="en-GB" dirty="0" err="1"/>
              <a:t>blandt</a:t>
            </a:r>
            <a:r>
              <a:rPr lang="en-GB" dirty="0"/>
              <a:t> </a:t>
            </a:r>
            <a:r>
              <a:rPr lang="en-GB" dirty="0" err="1"/>
              <a:t>deltagerne</a:t>
            </a:r>
            <a:r>
              <a:rPr lang="en-GB" dirty="0"/>
              <a:t>. </a:t>
            </a:r>
            <a:endParaRPr lang="da-DK" dirty="0"/>
          </a:p>
          <a:p>
            <a:endParaRPr lang="en-GB"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1331718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3649" t="2049" r="7726" b="21088"/>
          <a:stretch/>
        </p:blipFill>
        <p:spPr>
          <a:xfrm>
            <a:off x="0" y="1"/>
            <a:ext cx="12192000" cy="6858000"/>
          </a:xfrm>
          <a:prstGeom prst="rect">
            <a:avLst/>
          </a:prstGeom>
        </p:spPr>
      </p:pic>
      <p:sp>
        <p:nvSpPr>
          <p:cNvPr id="14" name="Ellipse 13"/>
          <p:cNvSpPr/>
          <p:nvPr userDrawn="1"/>
        </p:nvSpPr>
        <p:spPr>
          <a:xfrm>
            <a:off x="-605118" y="5536033"/>
            <a:ext cx="4195483" cy="1945984"/>
          </a:xfrm>
          <a:prstGeom prst="ellipse">
            <a:avLst/>
          </a:prstGeom>
          <a:solidFill>
            <a:schemeClr val="accent2">
              <a:lumMod val="75000"/>
              <a:alpha val="10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p:cNvSpPr/>
          <p:nvPr userDrawn="1"/>
        </p:nvSpPr>
        <p:spPr>
          <a:xfrm>
            <a:off x="9883587" y="-174812"/>
            <a:ext cx="2594243" cy="1629699"/>
          </a:xfrm>
          <a:prstGeom prst="ellipse">
            <a:avLst/>
          </a:prstGeom>
          <a:solidFill>
            <a:schemeClr val="accent2">
              <a:lumMod val="75000"/>
              <a:alpha val="14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Billed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20" name="Billed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21" name="Rektangel 20"/>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p:cNvSpPr/>
          <p:nvPr userDrawn="1"/>
        </p:nvSpPr>
        <p:spPr>
          <a:xfrm>
            <a:off x="0" y="3514292"/>
            <a:ext cx="12192000" cy="2520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ekstfelt 28"/>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Fysiske</a:t>
            </a:r>
            <a:r>
              <a:rPr lang="en-GB" sz="3200" dirty="0">
                <a:solidFill>
                  <a:schemeClr val="bg1"/>
                </a:solidFill>
                <a:latin typeface="+mj-lt"/>
              </a:rPr>
              <a:t> rammer, der </a:t>
            </a:r>
            <a:r>
              <a:rPr lang="en-GB" sz="3200" dirty="0" err="1">
                <a:solidFill>
                  <a:schemeClr val="bg1"/>
                </a:solidFill>
                <a:latin typeface="+mj-lt"/>
              </a:rPr>
              <a:t>understøtter</a:t>
            </a:r>
            <a:r>
              <a:rPr lang="en-GB" sz="3200" baseline="0" dirty="0">
                <a:solidFill>
                  <a:schemeClr val="bg1"/>
                </a:solidFill>
                <a:latin typeface="+mj-lt"/>
              </a:rPr>
              <a:t> </a:t>
            </a:r>
            <a:br>
              <a:rPr lang="en-GB" sz="3200" baseline="0" dirty="0">
                <a:solidFill>
                  <a:schemeClr val="bg1"/>
                </a:solidFill>
                <a:latin typeface="+mj-lt"/>
              </a:rPr>
            </a:br>
            <a:r>
              <a:rPr lang="en-GB" sz="3200" baseline="0" dirty="0" err="1">
                <a:solidFill>
                  <a:schemeClr val="bg1"/>
                </a:solidFill>
                <a:latin typeface="+mj-lt"/>
              </a:rPr>
              <a:t>inkluderende</a:t>
            </a:r>
            <a:r>
              <a:rPr lang="en-GB" sz="3200" baseline="0" dirty="0">
                <a:solidFill>
                  <a:schemeClr val="bg1"/>
                </a:solidFill>
                <a:latin typeface="+mj-lt"/>
              </a:rPr>
              <a:t> </a:t>
            </a:r>
            <a:r>
              <a:rPr lang="en-GB" sz="3200" baseline="0" dirty="0" err="1">
                <a:solidFill>
                  <a:schemeClr val="bg1"/>
                </a:solidFill>
                <a:latin typeface="+mj-lt"/>
              </a:rPr>
              <a:t>læringsmiljøer</a:t>
            </a:r>
            <a:endParaRPr lang="en-GB" sz="3200" dirty="0">
              <a:solidFill>
                <a:schemeClr val="bg1"/>
              </a:solidFill>
              <a:latin typeface="+mj-lt"/>
            </a:endParaRPr>
          </a:p>
        </p:txBody>
      </p:sp>
      <p:cxnSp>
        <p:nvCxnSpPr>
          <p:cNvPr id="30" name="Lige forbindelse 29"/>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smtClean="0">
                <a:solidFill>
                  <a:schemeClr val="bg1"/>
                </a:solidFill>
                <a:latin typeface="+mj-lt"/>
              </a:rPr>
              <a:t>Inspiration </a:t>
            </a:r>
            <a:r>
              <a:rPr lang="en-GB" sz="1500" dirty="0" err="1" smtClean="0">
                <a:solidFill>
                  <a:schemeClr val="bg1"/>
                </a:solidFill>
                <a:latin typeface="+mj-lt"/>
              </a:rPr>
              <a:t>til</a:t>
            </a:r>
            <a:r>
              <a:rPr lang="en-GB" sz="1500" dirty="0" smtClean="0">
                <a:solidFill>
                  <a:schemeClr val="bg1"/>
                </a:solidFill>
                <a:latin typeface="+mj-lt"/>
              </a:rPr>
              <a:t> </a:t>
            </a:r>
            <a:r>
              <a:rPr lang="en-GB" sz="1500" dirty="0" err="1" smtClean="0">
                <a:solidFill>
                  <a:schemeClr val="bg1"/>
                </a:solidFill>
                <a:latin typeface="+mj-lt"/>
              </a:rPr>
              <a:t>udvikling</a:t>
            </a:r>
            <a:r>
              <a:rPr lang="en-GB" sz="1500" dirty="0" smtClean="0">
                <a:solidFill>
                  <a:schemeClr val="bg1"/>
                </a:solidFill>
                <a:latin typeface="+mj-lt"/>
              </a:rPr>
              <a:t> </a:t>
            </a:r>
            <a:r>
              <a:rPr lang="en-GB" sz="1500" dirty="0" err="1">
                <a:solidFill>
                  <a:schemeClr val="bg1"/>
                </a:solidFill>
                <a:latin typeface="+mj-lt"/>
              </a:rPr>
              <a:t>af</a:t>
            </a:r>
            <a:r>
              <a:rPr lang="en-GB" sz="1500" dirty="0">
                <a:solidFill>
                  <a:schemeClr val="bg1"/>
                </a:solidFill>
                <a:latin typeface="+mj-lt"/>
              </a:rPr>
              <a:t> </a:t>
            </a:r>
            <a:r>
              <a:rPr lang="en-GB" sz="1500" dirty="0" err="1">
                <a:solidFill>
                  <a:schemeClr val="bg1"/>
                </a:solidFill>
                <a:latin typeface="+mj-lt"/>
              </a:rPr>
              <a:t>egen</a:t>
            </a:r>
            <a:r>
              <a:rPr lang="en-GB" sz="1500" dirty="0">
                <a:solidFill>
                  <a:schemeClr val="bg1"/>
                </a:solidFill>
                <a:latin typeface="+mj-lt"/>
              </a:rPr>
              <a:t> </a:t>
            </a:r>
            <a:r>
              <a:rPr lang="en-GB" sz="1500" dirty="0" err="1">
                <a:solidFill>
                  <a:schemeClr val="bg1"/>
                </a:solidFill>
                <a:latin typeface="+mj-lt"/>
              </a:rPr>
              <a:t>praksis</a:t>
            </a:r>
            <a:endParaRPr lang="en-GB" sz="1500" dirty="0">
              <a:solidFill>
                <a:schemeClr val="bg1"/>
              </a:solidFill>
              <a:latin typeface="+mj-lt"/>
            </a:endParaRPr>
          </a:p>
        </p:txBody>
      </p:sp>
      <p:pic>
        <p:nvPicPr>
          <p:cNvPr id="32" name="Billede 3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9"/>
          </a:xfrm>
          <a:prstGeom prst="rect">
            <a:avLst/>
          </a:prstGeom>
        </p:spPr>
      </p:pic>
      <p:pic>
        <p:nvPicPr>
          <p:cNvPr id="33" name="Billede 3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accent5">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l="10" t="2798" r="-10" b="10704"/>
          <a:stretch/>
        </p:blipFill>
        <p:spPr>
          <a:xfrm>
            <a:off x="-1" y="-1"/>
            <a:ext cx="12193245" cy="6858001"/>
          </a:xfrm>
          <a:prstGeom prst="rect">
            <a:avLst/>
          </a:prstGeom>
        </p:spPr>
      </p:pic>
      <p:sp>
        <p:nvSpPr>
          <p:cNvPr id="3" name="Tekstfelt 2"/>
          <p:cNvSpPr txBox="1"/>
          <p:nvPr userDrawn="1"/>
        </p:nvSpPr>
        <p:spPr>
          <a:xfrm>
            <a:off x="480000" y="289548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2: </a:t>
            </a:r>
            <a:r>
              <a:rPr lang="en-GB" sz="4400" b="1" dirty="0" err="1">
                <a:solidFill>
                  <a:schemeClr val="bg1"/>
                </a:solidFill>
                <a:latin typeface="+mj-lt"/>
              </a:rPr>
              <a:t>Fælles</a:t>
            </a:r>
            <a:r>
              <a:rPr lang="en-GB" sz="4400" b="1" dirty="0">
                <a:solidFill>
                  <a:schemeClr val="bg1"/>
                </a:solidFill>
                <a:latin typeface="+mj-lt"/>
              </a:rPr>
              <a:t> </a:t>
            </a:r>
            <a:r>
              <a:rPr lang="en-GB" sz="4400" b="1" dirty="0" err="1">
                <a:solidFill>
                  <a:schemeClr val="bg1"/>
                </a:solidFill>
                <a:latin typeface="+mj-lt"/>
              </a:rPr>
              <a:t>forståelse</a:t>
            </a:r>
            <a:r>
              <a:rPr lang="en-GB" sz="4400" b="1" baseline="0" dirty="0">
                <a:solidFill>
                  <a:schemeClr val="bg1"/>
                </a:solidFill>
                <a:latin typeface="+mj-lt"/>
              </a:rPr>
              <a:t> </a:t>
            </a:r>
            <a:r>
              <a:rPr lang="en-GB" sz="4400" b="1" baseline="0" dirty="0" err="1">
                <a:solidFill>
                  <a:schemeClr val="bg1"/>
                </a:solidFill>
                <a:latin typeface="+mj-lt"/>
              </a:rPr>
              <a:t>og</a:t>
            </a:r>
            <a:r>
              <a:rPr lang="en-GB" sz="4400" b="1" baseline="0" dirty="0">
                <a:solidFill>
                  <a:schemeClr val="bg1"/>
                </a:solidFill>
                <a:latin typeface="+mj-lt"/>
              </a:rPr>
              <a:t> </a:t>
            </a:r>
            <a:r>
              <a:rPr lang="en-GB" sz="4400" b="1" baseline="0" dirty="0" err="1">
                <a:solidFill>
                  <a:schemeClr val="bg1"/>
                </a:solidFill>
                <a:latin typeface="+mj-lt"/>
              </a:rPr>
              <a:t>prioritering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27588" r="14270" b="1219"/>
          <a:stretch/>
        </p:blipFill>
        <p:spPr>
          <a:xfrm>
            <a:off x="6132513" y="0"/>
            <a:ext cx="6059487" cy="6858000"/>
          </a:xfrm>
          <a:prstGeom prst="rect">
            <a:avLst/>
          </a:prstGeom>
        </p:spPr>
      </p:pic>
      <p:sp>
        <p:nvSpPr>
          <p:cNvPr id="7" name="Afrundet rektangel 6"/>
          <p:cNvSpPr/>
          <p:nvPr userDrawn="1"/>
        </p:nvSpPr>
        <p:spPr>
          <a:xfrm>
            <a:off x="900000" y="2096188"/>
            <a:ext cx="4586400" cy="2688327"/>
          </a:xfrm>
          <a:prstGeom prst="roundRect">
            <a:avLst>
              <a:gd name="adj" fmla="val 7004"/>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70018" cy="2308324"/>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helt konkrete udfordringer oplever vi i vores daglige arbejde, som vi mener, at forandringer af de fysiske rammer vil kunne løse? </a:t>
            </a:r>
          </a:p>
          <a:p>
            <a:pPr marL="177750" indent="-177750">
              <a:spcAft>
                <a:spcPts val="1200"/>
              </a:spcAft>
              <a:buFont typeface="Arial" charset="0"/>
              <a:buChar char="•"/>
            </a:pPr>
            <a:r>
              <a:rPr lang="da-DK" sz="1500" dirty="0">
                <a:solidFill>
                  <a:schemeClr val="bg1"/>
                </a:solidFill>
              </a:rPr>
              <a:t>Hvilke to til tre udfordringer er de mest centrale, som vi ønsker at arbejde med?</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6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4844" y="-602166"/>
            <a:ext cx="6441952" cy="6858000"/>
          </a:xfrm>
          <a:prstGeom prst="rect">
            <a:avLst/>
          </a:prstGeom>
        </p:spPr>
      </p:pic>
      <p:sp>
        <p:nvSpPr>
          <p:cNvPr id="7" name="Afrundet rektangel 6"/>
          <p:cNvSpPr/>
          <p:nvPr userDrawn="1"/>
        </p:nvSpPr>
        <p:spPr>
          <a:xfrm>
            <a:off x="900000" y="2096189"/>
            <a:ext cx="7280832" cy="3121270"/>
          </a:xfrm>
          <a:prstGeom prst="roundRect">
            <a:avLst>
              <a:gd name="adj" fmla="val 5788"/>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403490" cy="2616101"/>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Hvis vi kigger tre til fem år frem i tiden – hvilke forandringer ønsker vi da at kunne observere på grund af vores arbejde med de fysiske rammer?</a:t>
            </a:r>
          </a:p>
          <a:p>
            <a:pPr marL="177750" indent="-177750">
              <a:spcAft>
                <a:spcPts val="1200"/>
              </a:spcAft>
              <a:buFont typeface="Arial" charset="0"/>
              <a:buChar char="•"/>
            </a:pPr>
            <a:r>
              <a:rPr lang="da-DK" sz="1500" dirty="0">
                <a:solidFill>
                  <a:schemeClr val="bg1"/>
                </a:solidFill>
              </a:rPr>
              <a:t>Hvilke forandringer er mest relevante ift. de prioriterede udfordringer?</a:t>
            </a:r>
          </a:p>
          <a:p>
            <a:pPr marL="177750" indent="-177750">
              <a:spcAft>
                <a:spcPts val="1200"/>
              </a:spcAft>
              <a:buFont typeface="Arial" charset="0"/>
              <a:buChar char="•"/>
            </a:pPr>
            <a:r>
              <a:rPr lang="da-DK" sz="1500" dirty="0">
                <a:solidFill>
                  <a:schemeClr val="bg1"/>
                </a:solidFill>
              </a:rPr>
              <a:t>Hvilke forandringer er realistiske/realiserbare inden for rammerne af en udviklingsproces?</a:t>
            </a:r>
          </a:p>
          <a:p>
            <a:pPr marL="177750" indent="-177750">
              <a:spcAft>
                <a:spcPts val="1200"/>
              </a:spcAft>
              <a:buFont typeface="Arial" charset="0"/>
              <a:buChar char="•"/>
            </a:pPr>
            <a:r>
              <a:rPr lang="da-DK" sz="1500" dirty="0">
                <a:solidFill>
                  <a:schemeClr val="bg1"/>
                </a:solidFill>
              </a:rPr>
              <a:t>Kan vi hente opbakning til realisering af forandringerne fra eksisterende viden?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413" y="590097"/>
            <a:ext cx="3932354" cy="5454776"/>
          </a:xfrm>
          <a:prstGeom prst="rect">
            <a:avLst/>
          </a:prstGeom>
        </p:spPr>
      </p:pic>
      <p:sp>
        <p:nvSpPr>
          <p:cNvPr id="7" name="Afrundet rektangel 6"/>
          <p:cNvSpPr/>
          <p:nvPr userDrawn="1"/>
        </p:nvSpPr>
        <p:spPr>
          <a:xfrm>
            <a:off x="900000" y="2096189"/>
            <a:ext cx="7280832" cy="3414596"/>
          </a:xfrm>
          <a:prstGeom prst="roundRect">
            <a:avLst>
              <a:gd name="adj" fmla="val 5509"/>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3000821"/>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eksisterende erfaringer har vi med vores fysiske rammer?</a:t>
            </a:r>
          </a:p>
          <a:p>
            <a:pPr marL="357750" lvl="0" indent="-177750">
              <a:spcAft>
                <a:spcPts val="1200"/>
              </a:spcAft>
              <a:buSzPct val="80000"/>
              <a:buFont typeface="Wingdings" charset="2"/>
              <a:buChar char="§"/>
            </a:pPr>
            <a:r>
              <a:rPr lang="da-DK" sz="1500" dirty="0">
                <a:solidFill>
                  <a:schemeClr val="bg1"/>
                </a:solidFill>
              </a:rPr>
              <a:t>Hvad fremmer børnenes deltagelse i de fysiske rammer?</a:t>
            </a:r>
          </a:p>
          <a:p>
            <a:pPr marL="357750" lvl="0" indent="-177750">
              <a:spcAft>
                <a:spcPts val="1200"/>
              </a:spcAft>
              <a:buSzPct val="80000"/>
              <a:buFont typeface="Wingdings" charset="2"/>
              <a:buChar char="§"/>
            </a:pPr>
            <a:r>
              <a:rPr lang="da-DK" sz="1500" dirty="0">
                <a:solidFill>
                  <a:schemeClr val="bg1"/>
                </a:solidFill>
              </a:rPr>
              <a:t>Hvad udfordrer eller hæmmer børnenes deltagelse i de fysiske rammer?</a:t>
            </a:r>
          </a:p>
          <a:p>
            <a:pPr marL="177750" indent="-177750">
              <a:spcAft>
                <a:spcPts val="1200"/>
              </a:spcAft>
              <a:buFont typeface="Arial" charset="0"/>
              <a:buChar char="•"/>
            </a:pPr>
            <a:r>
              <a:rPr lang="da-DK" sz="1500" dirty="0">
                <a:solidFill>
                  <a:schemeClr val="bg1"/>
                </a:solidFill>
              </a:rPr>
              <a:t>Er der eksisterende indsatser, projekter, strategier på kommunalt plan og på skolen, som projektet skal koble an til? </a:t>
            </a:r>
          </a:p>
          <a:p>
            <a:pPr marL="177750" indent="-177750">
              <a:spcAft>
                <a:spcPts val="1200"/>
              </a:spcAft>
              <a:buFont typeface="Arial" charset="0"/>
              <a:buChar char="•"/>
            </a:pPr>
            <a:r>
              <a:rPr lang="da-DK" sz="1500" dirty="0">
                <a:solidFill>
                  <a:schemeClr val="bg1"/>
                </a:solidFill>
              </a:rPr>
              <a:t>Hvordan forstår vi, at fysiske rammer kan understøtte udviklingen af mere inkluderende læringsmiljøer for alle børn?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4615" y="317190"/>
            <a:ext cx="5126736" cy="5108448"/>
          </a:xfrm>
          <a:prstGeom prst="rect">
            <a:avLst/>
          </a:prstGeom>
        </p:spPr>
      </p:pic>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en-GB" sz="3200" b="0" dirty="0" err="1">
                <a:latin typeface="+mj-lt"/>
              </a:rPr>
              <a:t>Indsamling</a:t>
            </a:r>
            <a:r>
              <a:rPr lang="en-GB" sz="3200" b="0" dirty="0">
                <a:latin typeface="+mj-lt"/>
              </a:rPr>
              <a:t> </a:t>
            </a:r>
            <a:r>
              <a:rPr lang="en-GB" sz="3200" b="0" dirty="0" err="1">
                <a:latin typeface="+mj-lt"/>
              </a:rPr>
              <a:t>af</a:t>
            </a:r>
            <a:r>
              <a:rPr lang="en-GB" sz="3200" b="0" dirty="0">
                <a:latin typeface="+mj-lt"/>
              </a:rPr>
              <a:t> </a:t>
            </a:r>
            <a:r>
              <a:rPr lang="en-GB" sz="3200" b="0" dirty="0" err="1">
                <a:latin typeface="+mj-lt"/>
              </a:rPr>
              <a:t>rumdata</a:t>
            </a:r>
            <a:endParaRPr lang="en-GB" sz="3200" dirty="0">
              <a:solidFill>
                <a:schemeClr val="tx1"/>
              </a:solidFill>
              <a:latin typeface="+mj-lt"/>
            </a:endParaRPr>
          </a:p>
        </p:txBody>
      </p:sp>
      <p:sp>
        <p:nvSpPr>
          <p:cNvPr id="7" name="Afrundet rektangel 6"/>
          <p:cNvSpPr/>
          <p:nvPr userDrawn="1"/>
        </p:nvSpPr>
        <p:spPr>
          <a:xfrm>
            <a:off x="6962281" y="2150089"/>
            <a:ext cx="4306354" cy="2502593"/>
          </a:xfrm>
          <a:prstGeom prst="roundRect">
            <a:avLst>
              <a:gd name="adj" fmla="val 7184"/>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437286" y="2530091"/>
            <a:ext cx="3454831" cy="1615827"/>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panose="020B0604020202020204" pitchFamily="34" charset="0"/>
              <a:buChar char="•"/>
            </a:pPr>
            <a:r>
              <a:rPr lang="en-GB" sz="1500" dirty="0" err="1">
                <a:solidFill>
                  <a:schemeClr val="bg1"/>
                </a:solidFill>
              </a:rPr>
              <a:t>Kan</a:t>
            </a:r>
            <a:r>
              <a:rPr lang="en-GB" sz="1500" dirty="0">
                <a:solidFill>
                  <a:schemeClr val="bg1"/>
                </a:solidFill>
              </a:rPr>
              <a:t> </a:t>
            </a:r>
            <a:r>
              <a:rPr lang="en-GB" sz="1500" dirty="0" err="1">
                <a:solidFill>
                  <a:schemeClr val="bg1"/>
                </a:solidFill>
              </a:rPr>
              <a:t>rumdata</a:t>
            </a:r>
            <a:r>
              <a:rPr lang="en-GB" sz="1500" dirty="0">
                <a:solidFill>
                  <a:schemeClr val="bg1"/>
                </a:solidFill>
              </a:rPr>
              <a:t> </a:t>
            </a:r>
            <a:r>
              <a:rPr lang="en-GB" sz="1500" dirty="0" err="1">
                <a:solidFill>
                  <a:schemeClr val="bg1"/>
                </a:solidFill>
              </a:rPr>
              <a:t>gøres</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klogere</a:t>
            </a:r>
            <a:r>
              <a:rPr lang="en-GB" sz="1500" dirty="0">
                <a:solidFill>
                  <a:schemeClr val="bg1"/>
                </a:solidFill>
              </a:rPr>
              <a:t> </a:t>
            </a:r>
            <a:r>
              <a:rPr lang="en-GB" sz="1500" dirty="0" err="1">
                <a:solidFill>
                  <a:schemeClr val="bg1"/>
                </a:solidFill>
              </a:rPr>
              <a:t>på</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udfordringer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erfaringer</a:t>
            </a:r>
            <a:r>
              <a:rPr lang="en-GB" sz="1500" dirty="0">
                <a:solidFill>
                  <a:schemeClr val="bg1"/>
                </a:solidFill>
              </a:rPr>
              <a:t>?</a:t>
            </a:r>
          </a:p>
          <a:p>
            <a:pPr marL="177750" indent="-177750">
              <a:spcAft>
                <a:spcPts val="1200"/>
              </a:spcAft>
              <a:buFont typeface="Arial" panose="020B0604020202020204" pitchFamily="34" charset="0"/>
              <a:buChar char="•"/>
            </a:pPr>
            <a:r>
              <a:rPr lang="en-GB" sz="1500" dirty="0" err="1">
                <a:solidFill>
                  <a:schemeClr val="bg1"/>
                </a:solidFill>
              </a:rPr>
              <a:t>Hvilke</a:t>
            </a:r>
            <a:r>
              <a:rPr lang="en-GB" sz="1500" dirty="0">
                <a:solidFill>
                  <a:schemeClr val="bg1"/>
                </a:solidFill>
              </a:rPr>
              <a:t> </a:t>
            </a:r>
            <a:r>
              <a:rPr lang="en-GB" sz="1500" dirty="0" err="1">
                <a:solidFill>
                  <a:schemeClr val="bg1"/>
                </a:solidFill>
              </a:rPr>
              <a:t>perspektiver</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gerne</a:t>
            </a:r>
            <a:r>
              <a:rPr lang="en-GB" sz="1500" dirty="0">
                <a:solidFill>
                  <a:schemeClr val="bg1"/>
                </a:solidFill>
              </a:rPr>
              <a:t> </a:t>
            </a:r>
            <a:r>
              <a:rPr lang="en-GB" sz="1500" dirty="0" err="1">
                <a:solidFill>
                  <a:schemeClr val="bg1"/>
                </a:solidFill>
              </a:rPr>
              <a:t>inddrage</a:t>
            </a:r>
            <a:r>
              <a:rPr lang="en-GB" sz="1500" dirty="0">
                <a:solidFill>
                  <a:schemeClr val="bg1"/>
                </a:solidFill>
              </a:rPr>
              <a:t>?</a:t>
            </a:r>
          </a:p>
          <a:p>
            <a:pPr marL="177750" indent="-177750">
              <a:spcAft>
                <a:spcPts val="1200"/>
              </a:spcAft>
              <a:buFont typeface="Arial" panose="020B0604020202020204" pitchFamily="34"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konkret</a:t>
            </a:r>
            <a:r>
              <a:rPr lang="en-GB" sz="1500" dirty="0">
                <a:solidFill>
                  <a:schemeClr val="bg1"/>
                </a:solidFill>
              </a:rPr>
              <a:t> </a:t>
            </a:r>
            <a:r>
              <a:rPr lang="en-GB" sz="1500" dirty="0" err="1">
                <a:solidFill>
                  <a:schemeClr val="bg1"/>
                </a:solidFill>
              </a:rPr>
              <a:t>indsamle</a:t>
            </a:r>
            <a:r>
              <a:rPr lang="en-GB" sz="1500" dirty="0">
                <a:solidFill>
                  <a:schemeClr val="bg1"/>
                </a:solidFill>
              </a:rPr>
              <a:t> </a:t>
            </a:r>
            <a:r>
              <a:rPr lang="en-GB" sz="1500" dirty="0" err="1">
                <a:solidFill>
                  <a:schemeClr val="bg1"/>
                </a:solidFill>
              </a:rPr>
              <a:t>rumdata</a:t>
            </a:r>
            <a:r>
              <a:rPr lang="en-GB" sz="1500" dirty="0">
                <a:solidFill>
                  <a:schemeClr val="bg1"/>
                </a:solidFill>
              </a:rPr>
              <a:t>?</a:t>
            </a: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96188"/>
            <a:ext cx="5581480" cy="2923877"/>
          </a:xfrm>
          <a:prstGeom prst="rect">
            <a:avLst/>
          </a:prstGeom>
          <a:noFill/>
        </p:spPr>
        <p:txBody>
          <a:bodyPr wrap="square" lIns="0" tIns="0" rIns="0" bIns="0" rtlCol="0">
            <a:spAutoFit/>
          </a:bodyPr>
          <a:lstStyle/>
          <a:p>
            <a:pPr>
              <a:spcAft>
                <a:spcPts val="1200"/>
              </a:spcAft>
            </a:pPr>
            <a:r>
              <a:rPr lang="da-DK" sz="1500" b="1" dirty="0">
                <a:solidFill>
                  <a:schemeClr val="tx1"/>
                </a:solidFill>
              </a:rPr>
              <a:t>Indsamling af ”rumdata” kan bidrage til:</a:t>
            </a:r>
          </a:p>
          <a:p>
            <a:pPr marL="177750" indent="-177750">
              <a:spcAft>
                <a:spcPts val="1200"/>
              </a:spcAft>
              <a:buFont typeface="Arial" charset="0"/>
              <a:buChar char="•"/>
            </a:pPr>
            <a:r>
              <a:rPr lang="da-DK" sz="1500" dirty="0">
                <a:solidFill>
                  <a:schemeClr val="tx1"/>
                </a:solidFill>
              </a:rPr>
              <a:t>Refleksion over vores rum og rammer med afsæt i et fælles og konkret grundlag.</a:t>
            </a:r>
          </a:p>
          <a:p>
            <a:pPr marL="177750" indent="-177750">
              <a:spcAft>
                <a:spcPts val="1200"/>
              </a:spcAft>
              <a:buFont typeface="Arial" charset="0"/>
              <a:buChar char="•"/>
            </a:pPr>
            <a:r>
              <a:rPr lang="da-DK" sz="1500" dirty="0">
                <a:solidFill>
                  <a:schemeClr val="tx1"/>
                </a:solidFill>
              </a:rPr>
              <a:t>At få et indblik i forskellige børns, kollegaers og forældres perspektiver.</a:t>
            </a:r>
          </a:p>
          <a:p>
            <a:pPr marL="177750" indent="-177750">
              <a:spcAft>
                <a:spcPts val="0"/>
              </a:spcAft>
              <a:buFont typeface="Arial" charset="0"/>
              <a:buChar char="•"/>
            </a:pPr>
            <a:r>
              <a:rPr lang="da-DK" sz="1500" dirty="0">
                <a:solidFill>
                  <a:schemeClr val="tx1"/>
                </a:solidFill>
              </a:rPr>
              <a:t>At få en fornemmelse af, hvilke dele af den fysiske indretning der virker hhv. fremmende og hæmmende for, at alle børn har mulighed for at deltage i leg, aktiviteter og interaktion.</a:t>
            </a:r>
          </a:p>
          <a:p>
            <a:pPr>
              <a:spcAft>
                <a:spcPts val="1200"/>
              </a:spcAft>
              <a:buNone/>
            </a:pPr>
            <a:endParaRPr lang="da-DK" sz="1500" b="1" dirty="0">
              <a:solidFill>
                <a:schemeClr val="tx1"/>
              </a:solidFill>
            </a:endParaRPr>
          </a:p>
          <a:p>
            <a:pPr>
              <a:spcAft>
                <a:spcPts val="1200"/>
              </a:spcAft>
              <a:buNone/>
            </a:pPr>
            <a:r>
              <a:rPr lang="da-DK" sz="1500" b="1" dirty="0">
                <a:solidFill>
                  <a:schemeClr val="tx1"/>
                </a:solidFill>
              </a:rPr>
              <a:t>Rumdata kan fx indsamles ved hjælp af videooptagelser eller fotoark.</a:t>
            </a:r>
          </a:p>
        </p:txBody>
      </p:sp>
      <p:sp>
        <p:nvSpPr>
          <p:cNvPr id="14" name="Tekstfelt 13"/>
          <p:cNvSpPr txBox="1"/>
          <p:nvPr userDrawn="1"/>
        </p:nvSpPr>
        <p:spPr>
          <a:xfrm>
            <a:off x="900000" y="795027"/>
            <a:ext cx="3022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og prioritering</a:t>
            </a:r>
            <a:endParaRPr lang="da-DK" sz="14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6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5">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r="815" b="16509"/>
          <a:stretch/>
        </p:blipFill>
        <p:spPr>
          <a:xfrm>
            <a:off x="-1" y="0"/>
            <a:ext cx="12192001"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3: </a:t>
            </a:r>
            <a:r>
              <a:rPr lang="en-GB" sz="4400" b="1" dirty="0" err="1">
                <a:solidFill>
                  <a:schemeClr val="bg1"/>
                </a:solidFill>
                <a:latin typeface="+mj-lt"/>
              </a:rPr>
              <a:t>Udvikling</a:t>
            </a:r>
            <a:r>
              <a:rPr lang="en-GB" sz="4400" b="1" dirty="0">
                <a:solidFill>
                  <a:schemeClr val="bg1"/>
                </a:solidFill>
                <a:latin typeface="+mj-lt"/>
              </a:rPr>
              <a:t> </a:t>
            </a:r>
            <a:r>
              <a:rPr lang="en-GB" sz="4400" b="1" dirty="0" err="1">
                <a:solidFill>
                  <a:schemeClr val="bg1"/>
                </a:solidFill>
                <a:latin typeface="+mj-lt"/>
              </a:rPr>
              <a:t>af</a:t>
            </a:r>
            <a:r>
              <a:rPr lang="en-GB" sz="4400" b="1" dirty="0">
                <a:solidFill>
                  <a:schemeClr val="bg1"/>
                </a:solidFill>
                <a:latin typeface="+mj-lt"/>
              </a:rPr>
              <a:t> </a:t>
            </a:r>
            <a:r>
              <a:rPr lang="en-GB" sz="4400" b="1" dirty="0" err="1">
                <a:solidFill>
                  <a:schemeClr val="bg1"/>
                </a:solidFill>
                <a:latin typeface="+mj-lt"/>
              </a:rPr>
              <a:t>projektet</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5729" y="-2838974"/>
            <a:ext cx="4714318" cy="4705195"/>
          </a:xfrm>
          <a:prstGeom prst="rect">
            <a:avLst/>
          </a:prstGeom>
        </p:spPr>
      </p:pic>
      <p:sp>
        <p:nvSpPr>
          <p:cNvPr id="13" name="Afrundet rektangel 12"/>
          <p:cNvSpPr/>
          <p:nvPr userDrawn="1"/>
        </p:nvSpPr>
        <p:spPr>
          <a:xfrm>
            <a:off x="5468710" y="1974268"/>
            <a:ext cx="4121378" cy="1231756"/>
          </a:xfrm>
          <a:prstGeom prst="roundRect">
            <a:avLst>
              <a:gd name="adj" fmla="val 15152"/>
            </a:avLst>
          </a:prstGeom>
          <a:solidFill>
            <a:schemeClr val="accent5">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frundet rektangel 11"/>
          <p:cNvSpPr/>
          <p:nvPr userDrawn="1"/>
        </p:nvSpPr>
        <p:spPr>
          <a:xfrm>
            <a:off x="5468710" y="3378105"/>
            <a:ext cx="4121378" cy="2484814"/>
          </a:xfrm>
          <a:prstGeom prst="roundRect">
            <a:avLst>
              <a:gd name="adj" fmla="val 7789"/>
            </a:avLst>
          </a:prstGeom>
          <a:solidFill>
            <a:schemeClr val="accent5">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Konkretisering af projektet</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1974268"/>
            <a:ext cx="4425035" cy="4243652"/>
          </a:xfrm>
          <a:prstGeom prst="roundRect">
            <a:avLst>
              <a:gd name="adj" fmla="val 4080"/>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4" y="2256735"/>
            <a:ext cx="3612598" cy="3770263"/>
          </a:xfrm>
          <a:prstGeom prst="rect">
            <a:avLst/>
          </a:prstGeom>
          <a:noFill/>
        </p:spPr>
        <p:txBody>
          <a:bodyPr wrap="square" lIns="0" tIns="0" rIns="0" bIns="0" rtlCol="0">
            <a:spAutoFit/>
          </a:bodyPr>
          <a:lstStyle/>
          <a:p>
            <a:pPr marL="91" lvl="0" indent="0" defTabSz="457291">
              <a:spcAft>
                <a:spcPts val="500"/>
              </a:spcAft>
              <a:buFont typeface="Arial" charset="0"/>
              <a:buNone/>
            </a:pPr>
            <a:r>
              <a:rPr lang="da-DK" sz="1500" b="1" spc="0" dirty="0">
                <a:solidFill>
                  <a:schemeClr val="bg1"/>
                </a:solidFill>
                <a:latin typeface="+mn-lt"/>
              </a:rPr>
              <a:t>Drøftelse af spørgsmålene</a:t>
            </a:r>
          </a:p>
          <a:p>
            <a:pPr marL="198000" lvl="0" indent="-198900" defTabSz="457291">
              <a:spcAft>
                <a:spcPts val="300"/>
              </a:spcAft>
              <a:buFont typeface="+mj-lt"/>
              <a:buAutoNum type="arabicPeriod"/>
            </a:pPr>
            <a:r>
              <a:rPr lang="da-DK" sz="1500" b="1" spc="0" dirty="0">
                <a:solidFill>
                  <a:schemeClr val="bg1"/>
                </a:solidFill>
                <a:latin typeface="+mn-lt"/>
              </a:rPr>
              <a:t>Hvad vil vi opnå?</a:t>
            </a:r>
          </a:p>
          <a:p>
            <a:pPr marL="396000" lvl="1" indent="-177750" defTabSz="457291">
              <a:spcAft>
                <a:spcPts val="500"/>
              </a:spcAft>
              <a:buFont typeface="Arial" charset="0"/>
              <a:buChar char="•"/>
            </a:pPr>
            <a:r>
              <a:rPr lang="da-DK" sz="1500" spc="0" dirty="0">
                <a:solidFill>
                  <a:schemeClr val="bg1"/>
                </a:solidFill>
                <a:latin typeface="+mn-lt"/>
              </a:rPr>
              <a:t>Formål og ønskede resultater</a:t>
            </a:r>
          </a:p>
          <a:p>
            <a:pPr marL="396000" lvl="1" indent="-177750" defTabSz="457291">
              <a:spcAft>
                <a:spcPts val="600"/>
              </a:spcAft>
              <a:buFont typeface="Arial" charset="0"/>
              <a:buChar char="•"/>
            </a:pPr>
            <a:r>
              <a:rPr lang="da-DK" sz="1500" spc="0" dirty="0">
                <a:solidFill>
                  <a:schemeClr val="bg1"/>
                </a:solidFill>
                <a:latin typeface="+mn-lt"/>
              </a:rPr>
              <a:t>Er der viden som understøtter dette?</a:t>
            </a:r>
          </a:p>
          <a:p>
            <a:pPr marL="198000" lvl="0" indent="-198900" defTabSz="457291">
              <a:spcAft>
                <a:spcPts val="300"/>
              </a:spcAft>
              <a:buFont typeface="+mj-lt"/>
              <a:buAutoNum type="arabicPeriod"/>
            </a:pPr>
            <a:r>
              <a:rPr lang="da-DK" sz="1500" b="1" spc="0" dirty="0">
                <a:solidFill>
                  <a:schemeClr val="bg1"/>
                </a:solidFill>
                <a:latin typeface="+mn-lt"/>
              </a:rPr>
              <a:t>Hvem skal være med?</a:t>
            </a:r>
          </a:p>
          <a:p>
            <a:pPr marL="396000" lvl="1" indent="-177750" defTabSz="457291">
              <a:spcAft>
                <a:spcPts val="500"/>
              </a:spcAft>
              <a:buFont typeface="Arial" charset="0"/>
              <a:buChar char="•"/>
            </a:pPr>
            <a:r>
              <a:rPr lang="da-DK" sz="1500" spc="0" dirty="0">
                <a:solidFill>
                  <a:schemeClr val="bg1"/>
                </a:solidFill>
                <a:latin typeface="+mn-lt"/>
              </a:rPr>
              <a:t>Hvilke dagtilbud og</a:t>
            </a:r>
            <a:r>
              <a:rPr lang="da-DK" sz="1500" spc="0" baseline="0" dirty="0">
                <a:solidFill>
                  <a:schemeClr val="bg1"/>
                </a:solidFill>
                <a:latin typeface="+mn-lt"/>
              </a:rPr>
              <a:t> </a:t>
            </a:r>
            <a:r>
              <a:rPr lang="da-DK" sz="1500" spc="0" dirty="0">
                <a:solidFill>
                  <a:schemeClr val="bg1"/>
                </a:solidFill>
                <a:latin typeface="+mn-lt"/>
              </a:rPr>
              <a:t>skoler?</a:t>
            </a:r>
          </a:p>
          <a:p>
            <a:pPr marL="396000" lvl="1" indent="-177750" defTabSz="457291">
              <a:spcAft>
                <a:spcPts val="500"/>
              </a:spcAft>
              <a:buFont typeface="Arial" charset="0"/>
              <a:buChar char="•"/>
            </a:pPr>
            <a:r>
              <a:rPr lang="da-DK" sz="1500" spc="0" dirty="0">
                <a:solidFill>
                  <a:schemeClr val="bg1"/>
                </a:solidFill>
                <a:latin typeface="+mn-lt"/>
              </a:rPr>
              <a:t>Hvilke ledelse og fagprofessionelle?</a:t>
            </a:r>
          </a:p>
          <a:p>
            <a:pPr marL="396000" lvl="1" indent="-177750" defTabSz="457291">
              <a:spcAft>
                <a:spcPts val="600"/>
              </a:spcAft>
              <a:buFont typeface="Arial" charset="0"/>
              <a:buChar char="•"/>
            </a:pPr>
            <a:r>
              <a:rPr lang="da-DK" sz="1500" spc="0" dirty="0">
                <a:solidFill>
                  <a:schemeClr val="bg1"/>
                </a:solidFill>
                <a:latin typeface="+mn-lt"/>
              </a:rPr>
              <a:t>Hvilke børn og elever?</a:t>
            </a:r>
          </a:p>
          <a:p>
            <a:pPr marL="198000" lvl="0" indent="-198900" defTabSz="457291">
              <a:spcAft>
                <a:spcPts val="300"/>
              </a:spcAft>
              <a:buFont typeface="+mj-lt"/>
              <a:buAutoNum type="arabicPeriod"/>
            </a:pPr>
            <a:r>
              <a:rPr lang="da-DK" sz="1500" b="1" spc="0" dirty="0">
                <a:solidFill>
                  <a:schemeClr val="bg1"/>
                </a:solidFill>
                <a:latin typeface="+mn-lt"/>
              </a:rPr>
              <a:t>Hvordan vil vi arbejde?</a:t>
            </a:r>
          </a:p>
          <a:p>
            <a:pPr marL="396000" lvl="1" indent="-177750" defTabSz="457291">
              <a:spcAft>
                <a:spcPts val="500"/>
              </a:spcAft>
              <a:buFont typeface="Arial" charset="0"/>
              <a:buChar char="•"/>
            </a:pPr>
            <a:r>
              <a:rPr lang="da-DK" sz="1500" spc="0" dirty="0">
                <a:solidFill>
                  <a:schemeClr val="bg1"/>
                </a:solidFill>
                <a:latin typeface="+mn-lt"/>
              </a:rPr>
              <a:t>Organisering</a:t>
            </a:r>
          </a:p>
          <a:p>
            <a:pPr marL="396000" lvl="1" indent="-177750" defTabSz="457291">
              <a:spcAft>
                <a:spcPts val="600"/>
              </a:spcAft>
              <a:buFont typeface="Arial" charset="0"/>
              <a:buChar char="•"/>
            </a:pPr>
            <a:r>
              <a:rPr lang="da-DK" sz="1500" spc="0" dirty="0">
                <a:solidFill>
                  <a:schemeClr val="bg1"/>
                </a:solidFill>
                <a:latin typeface="+mn-lt"/>
              </a:rPr>
              <a:t>Indhold</a:t>
            </a:r>
          </a:p>
          <a:p>
            <a:pPr marL="198000" lvl="0" indent="-198900" defTabSz="457291">
              <a:spcAft>
                <a:spcPts val="300"/>
              </a:spcAft>
              <a:buFont typeface="+mj-lt"/>
              <a:buAutoNum type="arabicPeriod"/>
            </a:pPr>
            <a:r>
              <a:rPr lang="da-DK" sz="1500" b="1" spc="0" dirty="0">
                <a:solidFill>
                  <a:schemeClr val="bg1"/>
                </a:solidFill>
                <a:latin typeface="+mn-lt"/>
              </a:rPr>
              <a:t>Hvornår skal det ske</a:t>
            </a:r>
            <a:r>
              <a:rPr lang="da-DK" sz="1500" spc="0" dirty="0">
                <a:solidFill>
                  <a:schemeClr val="bg1"/>
                </a:solidFill>
                <a:latin typeface="+mn-lt"/>
              </a:rPr>
              <a:t>?</a:t>
            </a:r>
          </a:p>
          <a:p>
            <a:pPr marL="396000" lvl="1" indent="-177750" defTabSz="457291">
              <a:spcAft>
                <a:spcPts val="500"/>
              </a:spcAft>
              <a:buFont typeface="Arial" charset="0"/>
              <a:buChar char="•"/>
            </a:pPr>
            <a:r>
              <a:rPr lang="da-DK" sz="1500" spc="0" dirty="0">
                <a:solidFill>
                  <a:schemeClr val="bg1"/>
                </a:solidFill>
                <a:latin typeface="+mn-lt"/>
              </a:rPr>
              <a:t>Varighed og omfang</a:t>
            </a:r>
          </a:p>
        </p:txBody>
      </p:sp>
      <p:sp>
        <p:nvSpPr>
          <p:cNvPr id="4" name="Tekstfelt 3"/>
          <p:cNvSpPr txBox="1"/>
          <p:nvPr userDrawn="1"/>
        </p:nvSpPr>
        <p:spPr>
          <a:xfrm>
            <a:off x="5801720" y="2190361"/>
            <a:ext cx="3529826" cy="101566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rPr>
              <a:t>Kan</a:t>
            </a:r>
            <a:r>
              <a:rPr lang="en-GB" sz="1500" dirty="0">
                <a:solidFill>
                  <a:schemeClr val="bg1"/>
                </a:solidFill>
              </a:rPr>
              <a:t> vi </a:t>
            </a:r>
            <a:r>
              <a:rPr lang="en-GB" sz="1500" dirty="0" err="1">
                <a:solidFill>
                  <a:schemeClr val="bg1"/>
                </a:solidFill>
              </a:rPr>
              <a:t>finde</a:t>
            </a:r>
            <a:r>
              <a:rPr lang="en-GB" sz="1500" dirty="0">
                <a:solidFill>
                  <a:schemeClr val="bg1"/>
                </a:solidFill>
              </a:rPr>
              <a:t> inspiration </a:t>
            </a:r>
            <a:r>
              <a:rPr lang="en-GB" sz="1500" dirty="0" err="1">
                <a:solidFill>
                  <a:schemeClr val="bg1"/>
                </a:solidFill>
              </a:rPr>
              <a:t>eller</a:t>
            </a:r>
            <a:r>
              <a:rPr lang="en-GB" sz="1500" dirty="0">
                <a:solidFill>
                  <a:schemeClr val="bg1"/>
                </a:solidFill>
              </a:rPr>
              <a:t> </a:t>
            </a:r>
            <a:r>
              <a:rPr lang="en-GB" sz="1500" dirty="0" err="1">
                <a:solidFill>
                  <a:schemeClr val="bg1"/>
                </a:solidFill>
              </a:rPr>
              <a:t>opbakning</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konkretisering</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indsatsen</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b="1" dirty="0" err="1">
                <a:solidFill>
                  <a:schemeClr val="bg1"/>
                </a:solidFill>
              </a:rPr>
              <a:t>eksisterende</a:t>
            </a:r>
            <a:r>
              <a:rPr lang="en-GB" sz="1500" b="1" dirty="0">
                <a:solidFill>
                  <a:schemeClr val="bg1"/>
                </a:solidFill>
              </a:rPr>
              <a:t> </a:t>
            </a:r>
            <a:r>
              <a:rPr lang="en-GB" sz="1500" b="1" dirty="0" err="1">
                <a:solidFill>
                  <a:schemeClr val="bg1"/>
                </a:solidFill>
              </a:rPr>
              <a:t>viden</a:t>
            </a:r>
            <a:r>
              <a:rPr lang="en-GB" sz="1500" dirty="0">
                <a:solidFill>
                  <a:schemeClr val="bg1"/>
                </a:solidFill>
              </a:rPr>
              <a:t>?</a:t>
            </a:r>
          </a:p>
          <a:p>
            <a:pPr algn="l"/>
            <a:endParaRPr lang="da-DK" sz="1500" dirty="0">
              <a:solidFill>
                <a:schemeClr val="bg1"/>
              </a:solidFill>
            </a:endParaRPr>
          </a:p>
        </p:txBody>
      </p:sp>
      <p:sp>
        <p:nvSpPr>
          <p:cNvPr id="5" name="Tekstfelt 4"/>
          <p:cNvSpPr txBox="1"/>
          <p:nvPr userDrawn="1"/>
        </p:nvSpPr>
        <p:spPr>
          <a:xfrm>
            <a:off x="5797924" y="3673777"/>
            <a:ext cx="3533622" cy="1862048"/>
          </a:xfrm>
          <a:prstGeom prst="rect">
            <a:avLst/>
          </a:prstGeom>
          <a:noFill/>
        </p:spPr>
        <p:txBody>
          <a:bodyPr wrap="square" rtlCol="0">
            <a:spAutoFit/>
          </a:bodyPr>
          <a:lstStyle/>
          <a:p>
            <a:pPr marL="177750" indent="-177750">
              <a:spcAft>
                <a:spcPts val="1200"/>
              </a:spcAft>
              <a:buFont typeface="Arial" charset="0"/>
              <a:buChar char="•"/>
            </a:pPr>
            <a:r>
              <a:rPr lang="da-DK" sz="1500" dirty="0">
                <a:solidFill>
                  <a:schemeClr val="bg1"/>
                </a:solidFill>
              </a:rPr>
              <a:t>Når man skal personliggøre et rum, kan man med fordel </a:t>
            </a:r>
            <a:r>
              <a:rPr lang="da-DK" sz="1500" b="1" dirty="0">
                <a:solidFill>
                  <a:schemeClr val="bg1"/>
                </a:solidFill>
              </a:rPr>
              <a:t>inddrage børnene som ”meddesignere”</a:t>
            </a:r>
            <a:r>
              <a:rPr lang="da-DK" sz="1500" dirty="0">
                <a:solidFill>
                  <a:schemeClr val="bg1"/>
                </a:solidFill>
              </a:rPr>
              <a:t>.</a:t>
            </a:r>
            <a:endParaRPr lang="da-DK" sz="1500" b="1" dirty="0">
              <a:solidFill>
                <a:schemeClr val="bg1"/>
              </a:solidFill>
            </a:endParaRPr>
          </a:p>
          <a:p>
            <a:pPr marL="177750" indent="-177750">
              <a:spcAft>
                <a:spcPts val="1200"/>
              </a:spcAft>
              <a:buFont typeface="Arial" charset="0"/>
              <a:buChar char="•"/>
            </a:pPr>
            <a:r>
              <a:rPr lang="da-DK" sz="1500" dirty="0">
                <a:solidFill>
                  <a:schemeClr val="bg1"/>
                </a:solidFill>
              </a:rPr>
              <a:t>Børnene kan både få medindflydelse på, hvordan rummene skal indrettes og dekoreres, og være med til at gennemføre de konkrete forandringer. </a:t>
            </a:r>
          </a:p>
        </p:txBody>
      </p:sp>
    </p:spTree>
  </p:cSld>
  <p:clrMapOvr>
    <a:masterClrMapping/>
  </p:clrMapOvr>
  <p:extLst mod="1">
    <p:ext uri="{DCECCB84-F9BA-43D5-87BE-67443E8EF086}">
      <p15:sldGuideLst xmlns:p15="http://schemas.microsoft.com/office/powerpoint/2012/main" xmlns="">
        <p15:guide id="1" orient="horz" pos="1525" userDrawn="1">
          <p15:clr>
            <a:srgbClr val="FBAE40"/>
          </p15:clr>
        </p15:guide>
        <p15:guide id="2" pos="372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t="39837"/>
          <a:stretch/>
        </p:blipFill>
        <p:spPr>
          <a:xfrm>
            <a:off x="7125629" y="-2326112"/>
            <a:ext cx="8452608" cy="7390649"/>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Konkrete</a:t>
            </a:r>
            <a:r>
              <a:rPr lang="da-DK" sz="3200" b="0" baseline="0" dirty="0">
                <a:latin typeface="+mj-lt"/>
              </a:rPr>
              <a:t> handlinger</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af projektet</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2096189"/>
            <a:ext cx="6415200" cy="3414596"/>
          </a:xfrm>
          <a:prstGeom prst="roundRect">
            <a:avLst>
              <a:gd name="adj" fmla="val 5788"/>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2539157"/>
          </a:xfrm>
          <a:prstGeom prst="rect">
            <a:avLst/>
          </a:prstGeom>
          <a:noFill/>
        </p:spPr>
        <p:txBody>
          <a:bodyPr wrap="square" lIns="0" tIns="0" rIns="0" bIns="0" rtlCol="0">
            <a:spAutoFit/>
          </a:bodyPr>
          <a:lstStyle/>
          <a:p>
            <a:pPr marL="0" lvl="0" indent="0">
              <a:spcAft>
                <a:spcPts val="1200"/>
              </a:spcAft>
              <a:buFont typeface="Arial" charset="0"/>
              <a:buNone/>
            </a:pPr>
            <a:r>
              <a:rPr lang="da-DK" sz="1500" dirty="0">
                <a:solidFill>
                  <a:schemeClr val="bg1"/>
                </a:solidFill>
                <a:ea typeface="Verdana" pitchFamily="34" charset="0"/>
                <a:cs typeface="Verdana" pitchFamily="34" charset="0"/>
              </a:rPr>
              <a:t>Giver drøftelser og beslutninger anledning til </a:t>
            </a:r>
            <a:r>
              <a:rPr lang="da-DK" sz="1500" b="1" dirty="0">
                <a:solidFill>
                  <a:schemeClr val="bg1"/>
                </a:solidFill>
                <a:ea typeface="Verdana" pitchFamily="34" charset="0"/>
                <a:cs typeface="Verdana" pitchFamily="34" charset="0"/>
              </a:rPr>
              <a:t>konkrete handlinger</a:t>
            </a:r>
            <a:r>
              <a:rPr lang="da-DK" sz="1500" dirty="0">
                <a:solidFill>
                  <a:schemeClr val="bg1"/>
                </a:solidFill>
                <a:ea typeface="Verdana" pitchFamily="34" charset="0"/>
                <a:cs typeface="Verdana" pitchFamily="34" charset="0"/>
              </a:rPr>
              <a:t>, fx:</a:t>
            </a:r>
          </a:p>
          <a:p>
            <a:pPr marL="176400" lvl="0" indent="-177750">
              <a:spcAft>
                <a:spcPts val="1200"/>
              </a:spcAft>
              <a:buFont typeface="Arial" charset="0"/>
              <a:buChar char="•"/>
            </a:pPr>
            <a:r>
              <a:rPr lang="da-DK" sz="1500" dirty="0">
                <a:solidFill>
                  <a:schemeClr val="bg1"/>
                </a:solidFill>
                <a:ea typeface="Verdana" pitchFamily="34" charset="0"/>
              </a:rPr>
              <a:t>Er der andre, som skal involveres?</a:t>
            </a:r>
          </a:p>
          <a:p>
            <a:pPr marL="176400" lvl="0" indent="-177750">
              <a:spcAft>
                <a:spcPts val="1200"/>
              </a:spcAft>
              <a:buFont typeface="Arial" charset="0"/>
              <a:buChar char="•"/>
            </a:pPr>
            <a:r>
              <a:rPr lang="da-DK" sz="1500" dirty="0">
                <a:solidFill>
                  <a:schemeClr val="bg1"/>
                </a:solidFill>
                <a:ea typeface="Verdana" pitchFamily="34" charset="0"/>
              </a:rPr>
              <a:t>Skal der udarbejdes informationsmateriale?</a:t>
            </a:r>
          </a:p>
          <a:p>
            <a:pPr marL="176400" lvl="0" indent="-177750">
              <a:spcAft>
                <a:spcPts val="1200"/>
              </a:spcAft>
              <a:buFont typeface="Arial" charset="0"/>
              <a:buChar char="•"/>
            </a:pPr>
            <a:r>
              <a:rPr lang="da-DK" sz="1500" dirty="0">
                <a:solidFill>
                  <a:schemeClr val="bg1"/>
                </a:solidFill>
                <a:ea typeface="Verdana" pitchFamily="34" charset="0"/>
              </a:rPr>
              <a:t>Er der nogen, vi skal kommunikere om projektet til?</a:t>
            </a:r>
          </a:p>
          <a:p>
            <a:pPr marL="176400" lvl="0" indent="-177750">
              <a:spcAft>
                <a:spcPts val="1200"/>
              </a:spcAft>
              <a:buFont typeface="Arial" charset="0"/>
              <a:buChar char="•"/>
            </a:pPr>
            <a:r>
              <a:rPr lang="da-DK" sz="1500" dirty="0">
                <a:solidFill>
                  <a:schemeClr val="bg1"/>
                </a:solidFill>
                <a:ea typeface="Verdana" pitchFamily="34" charset="0"/>
              </a:rPr>
              <a:t>Skal vi udarbejde en procesplan? </a:t>
            </a:r>
          </a:p>
          <a:p>
            <a:pPr marL="176400" lvl="0" indent="-177750">
              <a:spcAft>
                <a:spcPts val="1200"/>
              </a:spcAft>
              <a:buFont typeface="Arial" charset="0"/>
              <a:buChar char="•"/>
            </a:pPr>
            <a:r>
              <a:rPr lang="da-DK" sz="1500" dirty="0">
                <a:solidFill>
                  <a:schemeClr val="bg1"/>
                </a:solidFill>
                <a:ea typeface="Verdana" pitchFamily="34" charset="0"/>
              </a:rPr>
              <a:t>Hvem gør hvad indtil næste gang?</a:t>
            </a:r>
          </a:p>
          <a:p>
            <a:pPr marL="176400" lvl="0" indent="-177750">
              <a:spcAft>
                <a:spcPts val="1200"/>
              </a:spcAft>
              <a:buFont typeface="Arial" charset="0"/>
              <a:buChar char="•"/>
            </a:pPr>
            <a:r>
              <a:rPr lang="da-DK" sz="1500" dirty="0">
                <a:solidFill>
                  <a:schemeClr val="bg1"/>
                </a:solidFill>
                <a:ea typeface="Verdana" pitchFamily="34" charset="0"/>
                <a:cs typeface="Verdana" pitchFamily="34" charset="0"/>
              </a:rPr>
              <a:t>Hvornår mødes vi igen?</a:t>
            </a:r>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5">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t="4550" b="11159"/>
          <a:stretch/>
        </p:blipFill>
        <p:spPr>
          <a:xfrm>
            <a:off x="0" y="0"/>
            <a:ext cx="12192000" cy="6858000"/>
          </a:xfrm>
          <a:prstGeom prst="rect">
            <a:avLst/>
          </a:prstGeom>
        </p:spPr>
      </p:pic>
      <p:sp>
        <p:nvSpPr>
          <p:cNvPr id="3" name="Tekstfelt 2"/>
          <p:cNvSpPr txBox="1"/>
          <p:nvPr userDrawn="1"/>
        </p:nvSpPr>
        <p:spPr>
          <a:xfrm>
            <a:off x="480000" y="2928375"/>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4: </a:t>
            </a:r>
            <a:r>
              <a:rPr lang="en-GB" sz="4400" b="1" dirty="0" err="1">
                <a:solidFill>
                  <a:schemeClr val="bg1"/>
                </a:solidFill>
                <a:latin typeface="+mj-lt"/>
              </a:rPr>
              <a:t>Afprøvning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2565400"/>
            <a:ext cx="6300216" cy="6288024"/>
          </a:xfrm>
          <a:prstGeom prst="rect">
            <a:avLst/>
          </a:prstGeom>
        </p:spPr>
      </p:pic>
      <p:sp>
        <p:nvSpPr>
          <p:cNvPr id="3" name="Tekstfelt 2"/>
          <p:cNvSpPr txBox="1"/>
          <p:nvPr userDrawn="1"/>
        </p:nvSpPr>
        <p:spPr>
          <a:xfrm>
            <a:off x="900000" y="720000"/>
            <a:ext cx="7073567"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Forbered/justér,</a:t>
            </a:r>
            <a:r>
              <a:rPr lang="da-DK" sz="3200" b="0" baseline="0" dirty="0">
                <a:latin typeface="+mj-lt"/>
              </a:rPr>
              <a:t> gennemfør og evaluér</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7" name="Tekstfelt 16"/>
          <p:cNvSpPr txBox="1"/>
          <p:nvPr userDrawn="1"/>
        </p:nvSpPr>
        <p:spPr>
          <a:xfrm>
            <a:off x="900000" y="2183035"/>
            <a:ext cx="5781216" cy="1923604"/>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Udvikling og afprøvning af indsatsen foregår parallelt i </a:t>
            </a:r>
            <a:r>
              <a:rPr lang="da-DK" sz="1500" b="1" dirty="0"/>
              <a:t>læringscyklusser</a:t>
            </a:r>
            <a:r>
              <a:rPr lang="da-DK" sz="1500" dirty="0"/>
              <a:t>.</a:t>
            </a:r>
          </a:p>
          <a:p>
            <a:pPr marL="177750" indent="-177750">
              <a:spcAft>
                <a:spcPts val="1200"/>
              </a:spcAft>
              <a:buFont typeface="Arial" charset="0"/>
              <a:buChar char="•"/>
            </a:pPr>
            <a:r>
              <a:rPr lang="da-DK" sz="1500" dirty="0"/>
              <a:t>Med inspiration fra </a:t>
            </a:r>
            <a:r>
              <a:rPr lang="da-DK" sz="1500" b="1" dirty="0"/>
              <a:t>aktionslæring</a:t>
            </a:r>
            <a:r>
              <a:rPr lang="da-DK" sz="1500" dirty="0"/>
              <a:t> som metode planlægger vi konkrete prøvehandlinger/afgrænsede indsatser, som vi løbende gennemfører, evaluerer og justerer i takt med, at vi gør os erfaringer og producerer ny viden.</a:t>
            </a:r>
          </a:p>
          <a:p>
            <a:pPr marL="177750" indent="-177750">
              <a:spcAft>
                <a:spcPts val="1200"/>
              </a:spcAft>
              <a:buFont typeface="Arial" charset="0"/>
              <a:buChar char="•"/>
            </a:pPr>
            <a:r>
              <a:rPr lang="da-DK" sz="1500" dirty="0"/>
              <a:t>Denne proces understøtter vi med </a:t>
            </a:r>
            <a:r>
              <a:rPr lang="da-DK" sz="1500" b="1" dirty="0"/>
              <a:t>fælles refleksion </a:t>
            </a:r>
            <a:r>
              <a:rPr lang="da-DK" sz="1500" dirty="0"/>
              <a:t>og </a:t>
            </a:r>
            <a:r>
              <a:rPr lang="da-DK" sz="1500" b="1" dirty="0"/>
              <a:t>faglig sparring </a:t>
            </a:r>
            <a:r>
              <a:rPr lang="da-DK" sz="1500" dirty="0"/>
              <a:t>på møder.</a:t>
            </a:r>
            <a:endParaRPr lang="en-GB" sz="1500" dirty="0"/>
          </a:p>
        </p:txBody>
      </p:sp>
      <p:sp>
        <p:nvSpPr>
          <p:cNvPr id="7"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8" name="Lige forbindelse 7"/>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0" y="1992205"/>
            <a:ext cx="6670694" cy="2231380"/>
          </a:xfrm>
          <a:prstGeom prst="rect">
            <a:avLst/>
          </a:prstGeom>
          <a:noFill/>
        </p:spPr>
        <p:txBody>
          <a:bodyPr wrap="square" lIns="0" tIns="0" rIns="0" bIns="0" rtlCol="0">
            <a:spAutoFit/>
          </a:bodyPr>
          <a:lstStyle/>
          <a:p>
            <a:r>
              <a:rPr lang="en-GB" sz="1500" b="1" dirty="0" err="1"/>
              <a:t>Udviklingsproces</a:t>
            </a:r>
            <a:r>
              <a:rPr lang="en-GB" sz="1500" b="1" dirty="0"/>
              <a:t> </a:t>
            </a:r>
            <a:r>
              <a:rPr lang="en-GB" sz="1500" b="1" dirty="0" err="1"/>
              <a:t>i</a:t>
            </a:r>
            <a:r>
              <a:rPr lang="en-GB" sz="1500" b="1" dirty="0"/>
              <a:t> fire </a:t>
            </a:r>
            <a:r>
              <a:rPr lang="en-GB" sz="1500" b="1" dirty="0" err="1"/>
              <a:t>faser</a:t>
            </a:r>
            <a:r>
              <a:rPr lang="en-GB" sz="1500" b="1" dirty="0"/>
              <a:t> – </a:t>
            </a:r>
            <a:r>
              <a:rPr lang="en-GB" sz="1500" b="1" dirty="0" err="1"/>
              <a:t>kom</a:t>
            </a:r>
            <a:r>
              <a:rPr lang="en-GB" sz="1500" b="1" dirty="0"/>
              <a:t> </a:t>
            </a:r>
            <a:r>
              <a:rPr lang="en-GB" sz="1500" b="1" dirty="0" err="1"/>
              <a:t>godt</a:t>
            </a:r>
            <a:r>
              <a:rPr lang="en-GB" sz="1500" b="1" dirty="0"/>
              <a:t> </a:t>
            </a:r>
            <a:r>
              <a:rPr lang="en-GB" sz="1500" b="1" dirty="0" err="1"/>
              <a:t>igang</a:t>
            </a:r>
            <a:r>
              <a:rPr lang="en-GB" sz="1500" b="1" dirty="0"/>
              <a:t> med </a:t>
            </a:r>
            <a:r>
              <a:rPr lang="en-GB" sz="1500" b="1" dirty="0" err="1"/>
              <a:t>videreudvikling</a:t>
            </a:r>
            <a:r>
              <a:rPr lang="en-GB" sz="1500" b="1" dirty="0"/>
              <a:t> </a:t>
            </a:r>
            <a:r>
              <a:rPr lang="en-GB" sz="1500" b="1" dirty="0" err="1"/>
              <a:t>af</a:t>
            </a:r>
            <a:r>
              <a:rPr lang="en-GB" sz="1500" b="1" dirty="0"/>
              <a:t> </a:t>
            </a:r>
            <a:r>
              <a:rPr lang="en-GB" sz="1500" b="1" dirty="0" err="1"/>
              <a:t>egen</a:t>
            </a:r>
            <a:r>
              <a:rPr lang="en-GB" sz="1500" b="1" dirty="0"/>
              <a:t> </a:t>
            </a:r>
            <a:r>
              <a:rPr lang="en-GB" sz="1500" b="1" dirty="0" err="1"/>
              <a:t>praksis</a:t>
            </a:r>
            <a:endParaRPr lang="en-GB" sz="1500" b="1" dirty="0"/>
          </a:p>
          <a:p>
            <a:endParaRPr lang="en-GB" sz="1500" b="1" dirty="0"/>
          </a:p>
          <a:p>
            <a:pPr marL="198000" lvl="0" indent="-198000">
              <a:spcAft>
                <a:spcPts val="1200"/>
              </a:spcAft>
              <a:buFont typeface="+mj-lt"/>
              <a:buAutoNum type="arabicPeriod"/>
            </a:pPr>
            <a:r>
              <a:rPr lang="en-GB" sz="1500" dirty="0"/>
              <a:t>Inspiration</a:t>
            </a:r>
          </a:p>
          <a:p>
            <a:pPr marL="198000" lvl="0" indent="-198000">
              <a:spcAft>
                <a:spcPts val="1200"/>
              </a:spcAft>
              <a:buFont typeface="+mj-lt"/>
              <a:buAutoNum type="arabicPeriod"/>
            </a:pPr>
            <a:r>
              <a:rPr lang="en-GB" sz="1500" dirty="0" err="1"/>
              <a:t>Fælles</a:t>
            </a:r>
            <a:r>
              <a:rPr lang="en-GB" sz="1500" dirty="0"/>
              <a:t> </a:t>
            </a:r>
            <a:r>
              <a:rPr lang="en-GB" sz="1500" dirty="0" err="1"/>
              <a:t>forståelse</a:t>
            </a:r>
            <a:r>
              <a:rPr lang="en-GB" sz="1500" dirty="0"/>
              <a:t> </a:t>
            </a:r>
            <a:r>
              <a:rPr lang="en-GB" sz="1500" dirty="0" err="1"/>
              <a:t>og</a:t>
            </a:r>
            <a:r>
              <a:rPr lang="en-GB" sz="1500" dirty="0"/>
              <a:t> </a:t>
            </a:r>
            <a:r>
              <a:rPr lang="en-GB" sz="1500" dirty="0" err="1"/>
              <a:t>prioritering</a:t>
            </a:r>
            <a:endParaRPr lang="en-GB" sz="1500" dirty="0"/>
          </a:p>
          <a:p>
            <a:pPr marL="198000" lvl="0" indent="-198000">
              <a:spcAft>
                <a:spcPts val="1200"/>
              </a:spcAft>
              <a:buFont typeface="+mj-lt"/>
              <a:buAutoNum type="arabicPeriod"/>
            </a:pPr>
            <a:r>
              <a:rPr lang="en-GB" sz="1500" dirty="0" err="1"/>
              <a:t>Udvikling</a:t>
            </a:r>
            <a:r>
              <a:rPr lang="en-GB" sz="1500" dirty="0"/>
              <a:t> </a:t>
            </a:r>
            <a:r>
              <a:rPr lang="en-GB" sz="1500" dirty="0" err="1"/>
              <a:t>af</a:t>
            </a:r>
            <a:r>
              <a:rPr lang="en-GB" sz="1500" dirty="0"/>
              <a:t> </a:t>
            </a:r>
            <a:r>
              <a:rPr lang="en-GB" sz="1500" dirty="0" err="1"/>
              <a:t>projektet</a:t>
            </a:r>
            <a:endParaRPr lang="en-GB" sz="1500" dirty="0"/>
          </a:p>
          <a:p>
            <a:pPr marL="198000" lvl="0" indent="-198000">
              <a:spcAft>
                <a:spcPts val="1200"/>
              </a:spcAft>
              <a:buFont typeface="+mj-lt"/>
              <a:buAutoNum type="arabicPeriod"/>
            </a:pPr>
            <a:r>
              <a:rPr lang="en-GB" sz="1500" dirty="0" err="1"/>
              <a:t>Afprøvning</a:t>
            </a:r>
            <a:r>
              <a:rPr lang="en-GB" sz="1500" dirty="0"/>
              <a:t>. </a:t>
            </a:r>
          </a:p>
          <a:p>
            <a:endParaRPr lang="en-GB" sz="1500" b="1" dirty="0"/>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334" y="2346807"/>
            <a:ext cx="7597749" cy="3831652"/>
          </a:xfrm>
          <a:prstGeom prst="rect">
            <a:avLst/>
          </a:prstGeom>
        </p:spPr>
      </p:pic>
    </p:spTree>
    <p:extLst>
      <p:ext uri="{BB962C8B-B14F-4D97-AF65-F5344CB8AC3E}">
        <p14:creationId xmlns:p14="http://schemas.microsoft.com/office/powerpoint/2010/main" val="16723943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Fem</a:t>
            </a:r>
            <a:r>
              <a:rPr lang="da-DK" sz="3200" b="0" baseline="0" dirty="0">
                <a:latin typeface="+mj-lt"/>
              </a:rPr>
              <a:t> faser i aktionslæring</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900000" y="2061115"/>
            <a:ext cx="4904807" cy="2693045"/>
          </a:xfrm>
          <a:prstGeom prst="rect">
            <a:avLst/>
          </a:prstGeom>
          <a:noFill/>
        </p:spPr>
        <p:txBody>
          <a:bodyPr wrap="square" lIns="0" tIns="0" rIns="0" bIns="0" rtlCol="0">
            <a:spAutoFit/>
          </a:bodyPr>
          <a:lstStyle/>
          <a:p>
            <a:pPr marL="198900" indent="-198900">
              <a:spcAft>
                <a:spcPts val="1200"/>
              </a:spcAft>
              <a:buFont typeface="+mj-lt"/>
              <a:buAutoNum type="arabicPeriod"/>
              <a:defRPr/>
            </a:pPr>
            <a:r>
              <a:rPr lang="da-DK" sz="1500" dirty="0"/>
              <a:t>Hvad vil vi gerne have til at fungere bedre i praksis</a:t>
            </a:r>
            <a:r>
              <a:rPr lang="da-DK" sz="1500" b="1" dirty="0"/>
              <a:t> </a:t>
            </a:r>
            <a:r>
              <a:rPr lang="da-DK" sz="1500" dirty="0"/>
              <a:t>– hvad er vores mål? (Formulering af problemstilling)</a:t>
            </a:r>
          </a:p>
          <a:p>
            <a:pPr marL="198900" indent="-198900">
              <a:spcAft>
                <a:spcPts val="1200"/>
              </a:spcAft>
              <a:buFont typeface="+mj-lt"/>
              <a:buAutoNum type="arabicPeriod"/>
              <a:defRPr/>
            </a:pPr>
            <a:r>
              <a:rPr lang="da-DK" sz="1500" dirty="0"/>
              <a:t>Hvad kan vi prøve at gøre? (Valg af prøvehandlinger)</a:t>
            </a:r>
          </a:p>
          <a:p>
            <a:pPr marL="198900" indent="-198900">
              <a:spcAft>
                <a:spcPts val="1200"/>
              </a:spcAft>
              <a:buFont typeface="+mj-lt"/>
              <a:buAutoNum type="arabicPeriod"/>
              <a:defRPr/>
            </a:pPr>
            <a:r>
              <a:rPr lang="da-DK" sz="1500" dirty="0"/>
              <a:t>Hvordan kan vi se, om og hvordan det virker? (Gennemførelse og observation)</a:t>
            </a:r>
          </a:p>
          <a:p>
            <a:pPr marL="198900" indent="-198900">
              <a:spcAft>
                <a:spcPts val="1200"/>
              </a:spcAft>
              <a:buFont typeface="+mj-lt"/>
              <a:buAutoNum type="arabicPeriod"/>
              <a:defRPr/>
            </a:pPr>
            <a:r>
              <a:rPr lang="da-DK" sz="1500" dirty="0"/>
              <a:t>Hvordan kan/skal vi forstå det, vi har iagttaget? (Reflekterende samtale)</a:t>
            </a:r>
          </a:p>
          <a:p>
            <a:pPr marL="198900" indent="-198900">
              <a:spcAft>
                <a:spcPts val="1200"/>
              </a:spcAft>
              <a:buFont typeface="+mj-lt"/>
              <a:buAutoNum type="arabicPeriod"/>
              <a:defRPr/>
            </a:pPr>
            <a:r>
              <a:rPr lang="da-DK" sz="1500" dirty="0"/>
              <a:t>Hvad betyder for udviklingen af praksis? (Bearbejdning af erfaringer)</a:t>
            </a:r>
          </a:p>
        </p:txBody>
      </p:sp>
      <p:sp>
        <p:nvSpPr>
          <p:cNvPr id="19" name="Ellipse 18"/>
          <p:cNvSpPr/>
          <p:nvPr userDrawn="1"/>
        </p:nvSpPr>
        <p:spPr>
          <a:xfrm>
            <a:off x="7892943" y="1376155"/>
            <a:ext cx="1467456" cy="1467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8009178" y="1675799"/>
            <a:ext cx="1234986" cy="830997"/>
          </a:xfrm>
          <a:prstGeom prst="rect">
            <a:avLst/>
          </a:prstGeom>
          <a:noFill/>
        </p:spPr>
        <p:txBody>
          <a:bodyPr wrap="square" rtlCol="0">
            <a:spAutoFit/>
          </a:bodyPr>
          <a:lstStyle/>
          <a:p>
            <a:pPr lvl="0" algn="ctr" rtl="0"/>
            <a:r>
              <a:rPr lang="en-GB" sz="1200" dirty="0" err="1">
                <a:solidFill>
                  <a:schemeClr val="bg1"/>
                </a:solidFill>
              </a:rPr>
              <a:t>Formulering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en</a:t>
            </a:r>
            <a:r>
              <a:rPr lang="en-GB" sz="1200" dirty="0">
                <a:solidFill>
                  <a:schemeClr val="bg1"/>
                </a:solidFill>
              </a:rPr>
              <a:t> </a:t>
            </a:r>
            <a:r>
              <a:rPr lang="en-GB" sz="1200" dirty="0" err="1">
                <a:solidFill>
                  <a:schemeClr val="bg1"/>
                </a:solidFill>
              </a:rPr>
              <a:t>problemstilling</a:t>
            </a:r>
            <a:r>
              <a:rPr lang="en-GB" sz="1200" dirty="0">
                <a:solidFill>
                  <a:schemeClr val="bg1"/>
                </a:solidFill>
              </a:rPr>
              <a:t>/</a:t>
            </a:r>
            <a:r>
              <a:rPr lang="en-GB" sz="1200" dirty="0" err="1">
                <a:solidFill>
                  <a:schemeClr val="bg1"/>
                </a:solidFill>
              </a:rPr>
              <a:t>undren</a:t>
            </a:r>
            <a:endParaRPr lang="da-DK" sz="1200" dirty="0">
              <a:solidFill>
                <a:schemeClr val="bg1"/>
              </a:solidFill>
            </a:endParaRPr>
          </a:p>
        </p:txBody>
      </p:sp>
      <p:sp>
        <p:nvSpPr>
          <p:cNvPr id="22" name="Ellipse 21"/>
          <p:cNvSpPr/>
          <p:nvPr userDrawn="1"/>
        </p:nvSpPr>
        <p:spPr>
          <a:xfrm>
            <a:off x="9476634" y="2646304"/>
            <a:ext cx="1467456" cy="1467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9546943" y="3137008"/>
            <a:ext cx="1351221" cy="461665"/>
          </a:xfrm>
          <a:prstGeom prst="rect">
            <a:avLst/>
          </a:prstGeom>
          <a:noFill/>
        </p:spPr>
        <p:txBody>
          <a:bodyPr wrap="square" rtlCol="0">
            <a:spAutoFit/>
          </a:bodyPr>
          <a:lstStyle/>
          <a:p>
            <a:pPr lvl="0" algn="ctr" rtl="0"/>
            <a:r>
              <a:rPr lang="en-GB" sz="1200" dirty="0" err="1">
                <a:solidFill>
                  <a:schemeClr val="bg1"/>
                </a:solidFill>
              </a:rPr>
              <a:t>Valg</a:t>
            </a:r>
            <a:r>
              <a:rPr lang="en-GB" sz="1200" dirty="0">
                <a:solidFill>
                  <a:schemeClr val="bg1"/>
                </a:solidFill>
              </a:rPr>
              <a:t> </a:t>
            </a:r>
            <a:r>
              <a:rPr lang="en-GB" sz="1200" dirty="0" err="1">
                <a:solidFill>
                  <a:schemeClr val="bg1"/>
                </a:solidFill>
              </a:rPr>
              <a:t>af</a:t>
            </a:r>
            <a:r>
              <a:rPr lang="en-GB" sz="1200" dirty="0">
                <a:solidFill>
                  <a:schemeClr val="bg1"/>
                </a:solidFill>
              </a:rPr>
              <a:t> </a:t>
            </a:r>
            <a:r>
              <a:rPr lang="en-GB" sz="1200" dirty="0" err="1">
                <a:solidFill>
                  <a:schemeClr val="bg1"/>
                </a:solidFill>
              </a:rPr>
              <a:t>prøvehandlinger</a:t>
            </a:r>
            <a:endParaRPr lang="da-DK" sz="1200" dirty="0">
              <a:solidFill>
                <a:schemeClr val="bg1"/>
              </a:solidFill>
            </a:endParaRPr>
          </a:p>
        </p:txBody>
      </p:sp>
      <p:sp>
        <p:nvSpPr>
          <p:cNvPr id="24" name="Højrepil 23"/>
          <p:cNvSpPr/>
          <p:nvPr userDrawn="1"/>
        </p:nvSpPr>
        <p:spPr>
          <a:xfrm rot="2294470">
            <a:off x="9262835" y="2448342"/>
            <a:ext cx="451983" cy="460447"/>
          </a:xfrm>
          <a:prstGeom prst="rightArrow">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userDrawn="1"/>
        </p:nvSpPr>
        <p:spPr>
          <a:xfrm>
            <a:off x="8851672" y="4549570"/>
            <a:ext cx="1467456" cy="1467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p:cNvSpPr txBox="1"/>
          <p:nvPr userDrawn="1"/>
        </p:nvSpPr>
        <p:spPr>
          <a:xfrm>
            <a:off x="8884527" y="4945824"/>
            <a:ext cx="1397147" cy="646331"/>
          </a:xfrm>
          <a:prstGeom prst="rect">
            <a:avLst/>
          </a:prstGeom>
          <a:noFill/>
        </p:spPr>
        <p:txBody>
          <a:bodyPr wrap="square" rtlCol="0">
            <a:spAutoFit/>
          </a:bodyPr>
          <a:lstStyle/>
          <a:p>
            <a:pPr lvl="0" algn="ctr" rtl="0"/>
            <a:r>
              <a:rPr lang="en-GB" sz="1200" dirty="0" err="1">
                <a:solidFill>
                  <a:schemeClr val="bg1"/>
                </a:solidFill>
              </a:rPr>
              <a:t>Gennemførelse</a:t>
            </a:r>
            <a:r>
              <a:rPr lang="en-GB" sz="1200" dirty="0">
                <a:solidFill>
                  <a:schemeClr val="bg1"/>
                </a:solidFill>
              </a:rPr>
              <a:t> </a:t>
            </a:r>
            <a:br>
              <a:rPr lang="en-GB" sz="1200" dirty="0">
                <a:solidFill>
                  <a:schemeClr val="bg1"/>
                </a:solidFill>
              </a:rPr>
            </a:br>
            <a:r>
              <a:rPr lang="en-GB" sz="1200" dirty="0" err="1">
                <a:solidFill>
                  <a:schemeClr val="bg1"/>
                </a:solidFill>
              </a:rPr>
              <a:t>og</a:t>
            </a:r>
            <a:r>
              <a:rPr lang="en-GB" sz="1200" dirty="0">
                <a:solidFill>
                  <a:schemeClr val="bg1"/>
                </a:solidFill>
              </a:rPr>
              <a:t> observation </a:t>
            </a:r>
            <a:r>
              <a:rPr lang="en-GB" sz="1200" dirty="0" err="1">
                <a:solidFill>
                  <a:schemeClr val="bg1"/>
                </a:solidFill>
              </a:rPr>
              <a:t>af</a:t>
            </a:r>
            <a:endParaRPr lang="en-GB" sz="1200" dirty="0">
              <a:solidFill>
                <a:schemeClr val="bg1"/>
              </a:solidFill>
            </a:endParaRPr>
          </a:p>
          <a:p>
            <a:pPr lvl="0" algn="ctr" rtl="0"/>
            <a:r>
              <a:rPr lang="en-GB" sz="1200" dirty="0" err="1">
                <a:solidFill>
                  <a:schemeClr val="bg1"/>
                </a:solidFill>
              </a:rPr>
              <a:t>prøvehandling</a:t>
            </a:r>
            <a:endParaRPr lang="da-DK" sz="1200" dirty="0">
              <a:solidFill>
                <a:schemeClr val="bg1"/>
              </a:solidFill>
            </a:endParaRPr>
          </a:p>
        </p:txBody>
      </p:sp>
      <p:sp>
        <p:nvSpPr>
          <p:cNvPr id="27" name="Ellipse 26"/>
          <p:cNvSpPr/>
          <p:nvPr userDrawn="1"/>
        </p:nvSpPr>
        <p:spPr>
          <a:xfrm>
            <a:off x="6815148" y="4549570"/>
            <a:ext cx="1467456" cy="1467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userDrawn="1"/>
        </p:nvSpPr>
        <p:spPr>
          <a:xfrm>
            <a:off x="6850302" y="4879047"/>
            <a:ext cx="1397147" cy="830997"/>
          </a:xfrm>
          <a:prstGeom prst="rect">
            <a:avLst/>
          </a:prstGeom>
          <a:noFill/>
        </p:spPr>
        <p:txBody>
          <a:bodyPr wrap="square" rtlCol="0">
            <a:spAutoFit/>
          </a:bodyPr>
          <a:lstStyle/>
          <a:p>
            <a:pPr lvl="0" algn="ctr" rtl="0"/>
            <a:r>
              <a:rPr lang="en-GB" sz="1200" dirty="0" err="1">
                <a:solidFill>
                  <a:schemeClr val="bg1"/>
                </a:solidFill>
              </a:rPr>
              <a:t>Reflekterende</a:t>
            </a:r>
            <a:r>
              <a:rPr lang="en-GB" sz="1200" dirty="0">
                <a:solidFill>
                  <a:schemeClr val="bg1"/>
                </a:solidFill>
              </a:rPr>
              <a:t> </a:t>
            </a:r>
            <a:r>
              <a:rPr lang="en-GB" sz="1200" dirty="0" err="1">
                <a:solidFill>
                  <a:schemeClr val="bg1"/>
                </a:solidFill>
              </a:rPr>
              <a:t>samtale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praksisrunde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prøvehandling</a:t>
            </a:r>
            <a:endParaRPr lang="da-DK" sz="1200" dirty="0">
              <a:solidFill>
                <a:schemeClr val="bg1"/>
              </a:solidFill>
            </a:endParaRPr>
          </a:p>
        </p:txBody>
      </p:sp>
      <p:sp>
        <p:nvSpPr>
          <p:cNvPr id="29" name="Ellipse 28"/>
          <p:cNvSpPr/>
          <p:nvPr userDrawn="1"/>
        </p:nvSpPr>
        <p:spPr>
          <a:xfrm>
            <a:off x="6303567" y="2646304"/>
            <a:ext cx="1467456" cy="1467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p:cNvSpPr txBox="1"/>
          <p:nvPr userDrawn="1"/>
        </p:nvSpPr>
        <p:spPr>
          <a:xfrm>
            <a:off x="6373876" y="3149200"/>
            <a:ext cx="1351221" cy="461665"/>
          </a:xfrm>
          <a:prstGeom prst="rect">
            <a:avLst/>
          </a:prstGeom>
          <a:noFill/>
        </p:spPr>
        <p:txBody>
          <a:bodyPr wrap="square" rtlCol="0">
            <a:spAutoFit/>
          </a:bodyPr>
          <a:lstStyle/>
          <a:p>
            <a:pPr lvl="0" algn="ctr" rtl="0"/>
            <a:r>
              <a:rPr lang="en-GB" sz="1200" dirty="0" err="1">
                <a:solidFill>
                  <a:schemeClr val="bg1"/>
                </a:solidFill>
              </a:rPr>
              <a:t>Bearbejdning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erfaringer</a:t>
            </a:r>
            <a:endParaRPr lang="da-DK" sz="1200" dirty="0">
              <a:solidFill>
                <a:schemeClr val="bg1"/>
              </a:solidFill>
            </a:endParaRPr>
          </a:p>
        </p:txBody>
      </p:sp>
      <p:sp>
        <p:nvSpPr>
          <p:cNvPr id="31" name="Tekstfelt 30"/>
          <p:cNvSpPr txBox="1"/>
          <p:nvPr userDrawn="1"/>
        </p:nvSpPr>
        <p:spPr>
          <a:xfrm>
            <a:off x="7421826" y="3527776"/>
            <a:ext cx="2409690" cy="70788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2000" b="1" spc="0" dirty="0">
                <a:solidFill>
                  <a:schemeClr val="accent5">
                    <a:alpha val="55000"/>
                  </a:schemeClr>
                </a:solidFill>
                <a:latin typeface="+mj-lt"/>
                <a:cs typeface="ＭＳ Ｐゴシック" pitchFamily="-111" charset="-128"/>
              </a:rPr>
              <a:t>Indsatsen vi arbejder med</a:t>
            </a:r>
          </a:p>
        </p:txBody>
      </p:sp>
      <p:sp>
        <p:nvSpPr>
          <p:cNvPr id="32" name="Højrepil 31"/>
          <p:cNvSpPr/>
          <p:nvPr userDrawn="1"/>
        </p:nvSpPr>
        <p:spPr>
          <a:xfrm rot="8213231" flipH="1" flipV="1">
            <a:off x="7548405" y="2444362"/>
            <a:ext cx="451983" cy="460447"/>
          </a:xfrm>
          <a:prstGeom prst="rightArrow">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Højrepil 32"/>
          <p:cNvSpPr/>
          <p:nvPr userDrawn="1"/>
        </p:nvSpPr>
        <p:spPr>
          <a:xfrm rot="17291898" flipH="1" flipV="1">
            <a:off x="9695084" y="4127558"/>
            <a:ext cx="451983" cy="460447"/>
          </a:xfrm>
          <a:prstGeom prst="rightArrow">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Højrepil 33"/>
          <p:cNvSpPr/>
          <p:nvPr userDrawn="1"/>
        </p:nvSpPr>
        <p:spPr>
          <a:xfrm flipH="1" flipV="1">
            <a:off x="8341146" y="5131708"/>
            <a:ext cx="451983" cy="460447"/>
          </a:xfrm>
          <a:prstGeom prst="rightArrow">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Højrepil 34"/>
          <p:cNvSpPr/>
          <p:nvPr userDrawn="1"/>
        </p:nvSpPr>
        <p:spPr>
          <a:xfrm rot="4427537" flipH="1" flipV="1">
            <a:off x="7037687" y="4097141"/>
            <a:ext cx="451983" cy="460447"/>
          </a:xfrm>
          <a:prstGeom prst="rightArrow">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Forberedelsesark til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userDrawn="1">
            <p:extLst>
              <p:ext uri="{D42A27DB-BD31-4B8C-83A1-F6EECF244321}">
                <p14:modId xmlns:p14="http://schemas.microsoft.com/office/powerpoint/2010/main" val="211558996"/>
              </p:ext>
            </p:extLst>
          </p:nvPr>
        </p:nvGraphicFramePr>
        <p:xfrm>
          <a:off x="900000" y="1926336"/>
          <a:ext cx="10231295" cy="4315967"/>
        </p:xfrm>
        <a:graphic>
          <a:graphicData uri="http://schemas.openxmlformats.org/drawingml/2006/table">
            <a:tbl>
              <a:tblPr firstRow="1" bandRow="1">
                <a:tableStyleId>{93296810-A885-4BE3-A3E7-6D5BEEA58F35}</a:tableStyleId>
              </a:tblPr>
              <a:tblGrid>
                <a:gridCol w="2046259">
                  <a:extLst>
                    <a:ext uri="{9D8B030D-6E8A-4147-A177-3AD203B41FA5}">
                      <a16:colId xmlns:a16="http://schemas.microsoft.com/office/drawing/2014/main" xmlns="" val="20000"/>
                    </a:ext>
                  </a:extLst>
                </a:gridCol>
                <a:gridCol w="2046259">
                  <a:extLst>
                    <a:ext uri="{9D8B030D-6E8A-4147-A177-3AD203B41FA5}">
                      <a16:colId xmlns:a16="http://schemas.microsoft.com/office/drawing/2014/main" xmlns="" val="20001"/>
                    </a:ext>
                  </a:extLst>
                </a:gridCol>
                <a:gridCol w="2046259">
                  <a:extLst>
                    <a:ext uri="{9D8B030D-6E8A-4147-A177-3AD203B41FA5}">
                      <a16:colId xmlns:a16="http://schemas.microsoft.com/office/drawing/2014/main" xmlns="" val="20002"/>
                    </a:ext>
                  </a:extLst>
                </a:gridCol>
                <a:gridCol w="2046259">
                  <a:extLst>
                    <a:ext uri="{9D8B030D-6E8A-4147-A177-3AD203B41FA5}">
                      <a16:colId xmlns:a16="http://schemas.microsoft.com/office/drawing/2014/main" xmlns="" val="20003"/>
                    </a:ext>
                  </a:extLst>
                </a:gridCol>
                <a:gridCol w="2046259">
                  <a:extLst>
                    <a:ext uri="{9D8B030D-6E8A-4147-A177-3AD203B41FA5}">
                      <a16:colId xmlns:a16="http://schemas.microsoft.com/office/drawing/2014/main" xmlns="" val="20004"/>
                    </a:ext>
                  </a:extLst>
                </a:gridCol>
              </a:tblGrid>
              <a:tr h="12445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Problemstilling</a:t>
                      </a:r>
                      <a:endParaRPr kumimoji="0" lang="da-DK" sz="15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Hvad er vi optagede af at udvikle? </a:t>
                      </a:r>
                      <a:endParaRPr kumimoji="0" lang="da-DK" sz="14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Prøvehandling</a:t>
                      </a:r>
                      <a:endParaRPr kumimoji="0" lang="da-DK" sz="1500" b="0"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gør vi konkret i praksis?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Hypotese</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tror vi kommer ud af aktionen (i pædagogisk praksis og for børnene)?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Tegn</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kigger vi efter?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(I pædagogisk praksis og hos børnene)?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Data</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Hvordan indsamler vi data?</a:t>
                      </a:r>
                    </a:p>
                  </a:txBody>
                  <a:tcPr>
                    <a:lnL w="12700" cap="flat" cmpd="sng" algn="ctr">
                      <a:solidFill>
                        <a:schemeClr val="bg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0"/>
                  </a:ext>
                </a:extLst>
              </a:tr>
              <a:tr h="3071423">
                <a:tc>
                  <a:txBody>
                    <a:bodyPr/>
                    <a:lstStyle/>
                    <a:p>
                      <a:endParaRPr lang="da-DK" dirty="0"/>
                    </a:p>
                    <a:p>
                      <a:endParaRPr lang="da-DK" dirty="0"/>
                    </a:p>
                    <a:p>
                      <a:endParaRPr lang="da-DK" dirty="0"/>
                    </a:p>
                    <a:p>
                      <a:endParaRPr lang="da-DK" dirty="0"/>
                    </a:p>
                    <a:p>
                      <a:endParaRPr lang="da-DK" dirty="0"/>
                    </a:p>
                    <a:p>
                      <a:endParaRPr lang="da-DK" dirty="0"/>
                    </a:p>
                    <a:p>
                      <a:endParaRPr lang="da-DK"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Feedbackmodel i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frundet rektangel 7"/>
          <p:cNvSpPr/>
          <p:nvPr userDrawn="1"/>
        </p:nvSpPr>
        <p:spPr>
          <a:xfrm>
            <a:off x="899999" y="1981690"/>
            <a:ext cx="3355477" cy="4049833"/>
          </a:xfrm>
          <a:prstGeom prst="roundRect">
            <a:avLst>
              <a:gd name="adj" fmla="val 5880"/>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p:cNvSpPr/>
          <p:nvPr userDrawn="1"/>
        </p:nvSpPr>
        <p:spPr>
          <a:xfrm>
            <a:off x="4418261" y="1981689"/>
            <a:ext cx="3355477" cy="4049833"/>
          </a:xfrm>
          <a:prstGeom prst="roundRect">
            <a:avLst>
              <a:gd name="adj" fmla="val 6164"/>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p:cNvSpPr/>
          <p:nvPr userDrawn="1"/>
        </p:nvSpPr>
        <p:spPr>
          <a:xfrm>
            <a:off x="7936523" y="1981688"/>
            <a:ext cx="3355477" cy="4049833"/>
          </a:xfrm>
          <a:prstGeom prst="roundRect">
            <a:avLst>
              <a:gd name="adj" fmla="val 5312"/>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p:cNvSpPr txBox="1"/>
          <p:nvPr userDrawn="1"/>
        </p:nvSpPr>
        <p:spPr>
          <a:xfrm>
            <a:off x="1096060" y="2480376"/>
            <a:ext cx="301787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accent5"/>
                </a:solidFill>
                <a:ea typeface="Times New Roman"/>
                <a:cs typeface="Times New Roman"/>
              </a:rPr>
              <a:t>Hvad skal observeres med hvilket formål, og hvordan hænger det sammen med udviklingen af pædagogisk praksis?</a:t>
            </a:r>
          </a:p>
          <a:p>
            <a:endParaRPr lang="da-DK" sz="1400" dirty="0">
              <a:solidFill>
                <a:schemeClr val="accent5"/>
              </a:solidFill>
            </a:endParaRPr>
          </a:p>
        </p:txBody>
      </p:sp>
      <p:sp>
        <p:nvSpPr>
          <p:cNvPr id="4" name="Tekstfelt 3"/>
          <p:cNvSpPr txBox="1"/>
          <p:nvPr userDrawn="1"/>
        </p:nvSpPr>
        <p:spPr>
          <a:xfrm>
            <a:off x="1090313"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5"/>
                </a:solidFill>
                <a:latin typeface="+mj-lt"/>
              </a:rPr>
              <a:t>Indledende samtale </a:t>
            </a:r>
          </a:p>
        </p:txBody>
      </p:sp>
      <p:sp>
        <p:nvSpPr>
          <p:cNvPr id="12" name="Tekstfelt 11"/>
          <p:cNvSpPr txBox="1"/>
          <p:nvPr userDrawn="1"/>
        </p:nvSpPr>
        <p:spPr>
          <a:xfrm>
            <a:off x="4608575"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chemeClr val="accent5"/>
                </a:solidFill>
                <a:latin typeface="+mj-lt"/>
              </a:rPr>
              <a:t>Observation</a:t>
            </a:r>
            <a:endParaRPr lang="da-DK" b="1" dirty="0">
              <a:solidFill>
                <a:schemeClr val="accent5"/>
              </a:solidFill>
              <a:latin typeface="+mj-lt"/>
            </a:endParaRPr>
          </a:p>
        </p:txBody>
      </p:sp>
      <p:sp>
        <p:nvSpPr>
          <p:cNvPr id="13" name="Tekstfelt 12"/>
          <p:cNvSpPr txBox="1"/>
          <p:nvPr userDrawn="1"/>
        </p:nvSpPr>
        <p:spPr>
          <a:xfrm>
            <a:off x="8126837"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5"/>
                </a:solidFill>
                <a:latin typeface="+mj-lt"/>
              </a:rPr>
              <a:t>Reflekterende samtale</a:t>
            </a:r>
          </a:p>
        </p:txBody>
      </p:sp>
      <p:sp>
        <p:nvSpPr>
          <p:cNvPr id="16" name="Tekstfelt 15"/>
          <p:cNvSpPr txBox="1"/>
          <p:nvPr userDrawn="1"/>
        </p:nvSpPr>
        <p:spPr>
          <a:xfrm>
            <a:off x="4625721" y="2480299"/>
            <a:ext cx="3006470" cy="815608"/>
          </a:xfrm>
          <a:prstGeom prst="rect">
            <a:avLst/>
          </a:prstGeom>
          <a:noFill/>
        </p:spPr>
        <p:txBody>
          <a:bodyPr wrap="square" rtlCol="0">
            <a:spAutoFit/>
          </a:bodyPr>
          <a:lstStyle/>
          <a:p>
            <a:pPr lvl="0">
              <a:spcAft>
                <a:spcPts val="600"/>
              </a:spcAft>
            </a:pPr>
            <a:r>
              <a:rPr lang="da-DK" sz="1400" dirty="0">
                <a:solidFill>
                  <a:schemeClr val="accent5"/>
                </a:solidFill>
              </a:rPr>
              <a:t>Observation af det aftalte i praksis. </a:t>
            </a:r>
          </a:p>
          <a:p>
            <a:pPr lvl="0">
              <a:spcAft>
                <a:spcPts val="600"/>
              </a:spcAft>
            </a:pPr>
            <a:r>
              <a:rPr lang="da-DK" sz="1400" dirty="0">
                <a:solidFill>
                  <a:schemeClr val="accent5"/>
                </a:solidFill>
              </a:rPr>
              <a:t>Kan udføres af både leder og pædagogisk personale.</a:t>
            </a:r>
          </a:p>
        </p:txBody>
      </p:sp>
      <p:sp>
        <p:nvSpPr>
          <p:cNvPr id="17" name="Tekstfelt 16"/>
          <p:cNvSpPr txBox="1"/>
          <p:nvPr userDrawn="1"/>
        </p:nvSpPr>
        <p:spPr>
          <a:xfrm>
            <a:off x="8126837" y="2478373"/>
            <a:ext cx="3023616" cy="523220"/>
          </a:xfrm>
          <a:prstGeom prst="rect">
            <a:avLst/>
          </a:prstGeom>
          <a:noFill/>
        </p:spPr>
        <p:txBody>
          <a:bodyPr wrap="square" rtlCol="0">
            <a:spAutoFit/>
          </a:bodyPr>
          <a:lstStyle/>
          <a:p>
            <a:pPr lvl="0"/>
            <a:r>
              <a:rPr lang="da-DK" sz="1400" dirty="0">
                <a:solidFill>
                  <a:schemeClr val="accent5"/>
                </a:solidFill>
              </a:rPr>
              <a:t>Hvordan kan det observerede bidrage til udvikling af indsatsen?</a:t>
            </a:r>
          </a:p>
        </p:txBody>
      </p:sp>
      <p:sp>
        <p:nvSpPr>
          <p:cNvPr id="5" name="Trekant 4"/>
          <p:cNvSpPr/>
          <p:nvPr userDrawn="1"/>
        </p:nvSpPr>
        <p:spPr>
          <a:xfrm rot="5400000">
            <a:off x="4084136" y="5133564"/>
            <a:ext cx="555512" cy="478890"/>
          </a:xfrm>
          <a:prstGeom prst="triangl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p:cNvSpPr/>
          <p:nvPr userDrawn="1"/>
        </p:nvSpPr>
        <p:spPr>
          <a:xfrm rot="5400000">
            <a:off x="7596016" y="5133564"/>
            <a:ext cx="555512" cy="478890"/>
          </a:xfrm>
          <a:prstGeom prst="triangl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5"/>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490946"/>
            <a:ext cx="10664042" cy="1461939"/>
          </a:xfrm>
          <a:prstGeom prst="rect">
            <a:avLst/>
          </a:prstGeom>
          <a:noFill/>
        </p:spPr>
        <p:txBody>
          <a:bodyPr wrap="square" rtlCol="0">
            <a:spAutoFit/>
          </a:bodyPr>
          <a:lstStyle/>
          <a:p>
            <a:pPr algn="ctr">
              <a:lnSpc>
                <a:spcPct val="100000"/>
              </a:lnSpc>
              <a:spcBef>
                <a:spcPts val="0"/>
              </a:spcBef>
              <a:spcAft>
                <a:spcPts val="0"/>
              </a:spcAft>
            </a:pPr>
            <a:r>
              <a:rPr lang="en-GB" sz="4800" b="1">
                <a:solidFill>
                  <a:schemeClr val="bg1"/>
                </a:solidFill>
                <a:latin typeface="+mj-lt"/>
              </a:rPr>
              <a:t>Den </a:t>
            </a:r>
            <a:r>
              <a:rPr lang="en-GB" sz="4800" b="1" dirty="0" err="1">
                <a:solidFill>
                  <a:schemeClr val="bg1"/>
                </a:solidFill>
                <a:latin typeface="+mj-lt"/>
              </a:rPr>
              <a:t>gode</a:t>
            </a:r>
            <a:r>
              <a:rPr lang="en-GB" sz="4800" b="1" dirty="0">
                <a:solidFill>
                  <a:schemeClr val="bg1"/>
                </a:solidFill>
                <a:latin typeface="+mj-lt"/>
              </a:rPr>
              <a:t> </a:t>
            </a:r>
            <a:r>
              <a:rPr lang="en-GB" sz="4800" b="1" dirty="0" err="1">
                <a:solidFill>
                  <a:schemeClr val="bg1"/>
                </a:solidFill>
                <a:latin typeface="+mj-lt"/>
              </a:rPr>
              <a:t>udviklingsproces</a:t>
            </a:r>
            <a:endParaRPr lang="en-GB" sz="4800" b="1" dirty="0">
              <a:solidFill>
                <a:schemeClr val="bg1"/>
              </a:solidFill>
              <a:latin typeface="+mj-lt"/>
            </a:endParaRPr>
          </a:p>
          <a:p>
            <a:pPr algn="ctr">
              <a:lnSpc>
                <a:spcPct val="100000"/>
              </a:lnSpc>
              <a:spcBef>
                <a:spcPts val="600"/>
              </a:spcBef>
              <a:spcAft>
                <a:spcPts val="2400"/>
              </a:spcAft>
            </a:pPr>
            <a:r>
              <a:rPr lang="en-GB" sz="3600" b="0" dirty="0" err="1">
                <a:solidFill>
                  <a:schemeClr val="bg1"/>
                </a:solidFill>
                <a:latin typeface="+mj-lt"/>
              </a:rPr>
              <a:t>Udvikling</a:t>
            </a:r>
            <a:r>
              <a:rPr lang="en-GB" sz="3600" b="0" dirty="0">
                <a:solidFill>
                  <a:schemeClr val="bg1"/>
                </a:solidFill>
                <a:latin typeface="+mj-lt"/>
              </a:rPr>
              <a:t> </a:t>
            </a:r>
            <a:r>
              <a:rPr lang="en-GB" sz="3600" b="0" dirty="0" err="1">
                <a:solidFill>
                  <a:schemeClr val="bg1"/>
                </a:solidFill>
                <a:latin typeface="+mj-lt"/>
              </a:rPr>
              <a:t>af</a:t>
            </a:r>
            <a:r>
              <a:rPr lang="en-GB" sz="3600" b="0" dirty="0">
                <a:solidFill>
                  <a:schemeClr val="bg1"/>
                </a:solidFill>
                <a:latin typeface="+mj-lt"/>
              </a:rPr>
              <a:t> </a:t>
            </a:r>
            <a:r>
              <a:rPr lang="en-GB" sz="3600" b="0" dirty="0" err="1">
                <a:solidFill>
                  <a:schemeClr val="bg1"/>
                </a:solidFill>
                <a:latin typeface="+mj-lt"/>
              </a:rPr>
              <a:t>egen</a:t>
            </a:r>
            <a:r>
              <a:rPr lang="en-GB" sz="3600" b="0" dirty="0">
                <a:solidFill>
                  <a:schemeClr val="bg1"/>
                </a:solidFill>
                <a:latin typeface="+mj-lt"/>
              </a:rPr>
              <a:t> </a:t>
            </a:r>
            <a:r>
              <a:rPr lang="en-GB" sz="3600" b="0" dirty="0" err="1">
                <a:solidFill>
                  <a:schemeClr val="bg1"/>
                </a:solidFill>
                <a:latin typeface="+mj-lt"/>
              </a:rPr>
              <a:t>praksis</a:t>
            </a:r>
            <a:endParaRPr lang="da-DK" sz="3600" dirty="0">
              <a:solidFill>
                <a:schemeClr val="bg1"/>
              </a:solidFill>
              <a:latin typeface="+mj-lt"/>
            </a:endParaRPr>
          </a:p>
        </p:txBody>
      </p:sp>
    </p:spTree>
    <p:extLst>
      <p:ext uri="{BB962C8B-B14F-4D97-AF65-F5344CB8AC3E}">
        <p14:creationId xmlns:p14="http://schemas.microsoft.com/office/powerpoint/2010/main" val="141990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0658" y="1625683"/>
            <a:ext cx="6945889" cy="3502910"/>
          </a:xfrm>
          <a:prstGeom prst="rect">
            <a:avLst/>
          </a:prstGeom>
        </p:spPr>
      </p:pic>
      <p:sp>
        <p:nvSpPr>
          <p:cNvPr id="11" name="Tekstfelt 10"/>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latin typeface="+mj-lt"/>
              </a:rPr>
              <a:t>Den </a:t>
            </a:r>
            <a:r>
              <a:rPr lang="en-GB" sz="3200" dirty="0" err="1">
                <a:latin typeface="+mj-lt"/>
              </a:rPr>
              <a:t>gode</a:t>
            </a:r>
            <a:r>
              <a:rPr lang="en-GB" sz="3200" dirty="0">
                <a:latin typeface="+mj-lt"/>
              </a:rPr>
              <a:t> </a:t>
            </a:r>
            <a:r>
              <a:rPr lang="en-GB" sz="3200" dirty="0" err="1">
                <a:latin typeface="+mj-lt"/>
              </a:rPr>
              <a:t>udviklingsproces</a:t>
            </a:r>
            <a:r>
              <a:rPr lang="en-GB" sz="3200" dirty="0">
                <a:latin typeface="+mj-lt"/>
              </a:rPr>
              <a:t/>
            </a:r>
            <a:br>
              <a:rPr lang="en-GB" sz="3200" dirty="0">
                <a:latin typeface="+mj-lt"/>
              </a:rPr>
            </a:br>
            <a:r>
              <a:rPr lang="en-GB" sz="3200" b="0" dirty="0" err="1">
                <a:latin typeface="+mj-lt"/>
              </a:rPr>
              <a:t>En</a:t>
            </a:r>
            <a:r>
              <a:rPr lang="en-GB" sz="3200" b="0" dirty="0">
                <a:latin typeface="+mj-lt"/>
              </a:rPr>
              <a:t> </a:t>
            </a:r>
            <a:r>
              <a:rPr lang="en-GB" sz="3200" b="0" dirty="0" err="1">
                <a:latin typeface="+mj-lt"/>
              </a:rPr>
              <a:t>proces</a:t>
            </a:r>
            <a:r>
              <a:rPr lang="en-GB" sz="3200" b="0" dirty="0">
                <a:latin typeface="+mj-lt"/>
              </a:rPr>
              <a:t> </a:t>
            </a:r>
            <a:r>
              <a:rPr lang="en-GB" sz="3200" b="0" dirty="0" err="1">
                <a:latin typeface="+mj-lt"/>
              </a:rPr>
              <a:t>i</a:t>
            </a:r>
            <a:r>
              <a:rPr lang="en-GB" sz="3200" b="0" dirty="0">
                <a:latin typeface="+mj-lt"/>
              </a:rPr>
              <a:t> fire </a:t>
            </a:r>
            <a:r>
              <a:rPr lang="en-GB" sz="3200" b="0" dirty="0" err="1">
                <a:latin typeface="+mj-lt"/>
              </a:rPr>
              <a:t>faser</a:t>
            </a:r>
            <a:endParaRPr lang="en-GB" sz="3200" dirty="0">
              <a:solidFill>
                <a:schemeClr val="tx1"/>
              </a:solidFill>
              <a:latin typeface="+mj-lt"/>
            </a:endParaRPr>
          </a:p>
        </p:txBody>
      </p:sp>
      <p:cxnSp>
        <p:nvCxnSpPr>
          <p:cNvPr id="12" name="Lige forbindelse 11"/>
          <p:cNvCxnSpPr/>
          <p:nvPr userDrawn="1"/>
        </p:nvCxnSpPr>
        <p:spPr>
          <a:xfrm>
            <a:off x="900000" y="213959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0" y="2658523"/>
            <a:ext cx="5646573" cy="3000821"/>
          </a:xfrm>
          <a:prstGeom prst="rect">
            <a:avLst/>
          </a:prstGeom>
          <a:noFill/>
        </p:spPr>
        <p:txBody>
          <a:bodyPr wrap="square" lIns="0" tIns="0" rIns="0" bIns="0" rtlCol="0">
            <a:spAutoFit/>
          </a:bodyPr>
          <a:lstStyle/>
          <a:p>
            <a:pPr marL="198000" lvl="0" indent="-198000">
              <a:spcAft>
                <a:spcPts val="1200"/>
              </a:spcAft>
              <a:buFont typeface="+mj-lt"/>
              <a:buAutoNum type="arabicPeriod"/>
            </a:pPr>
            <a:r>
              <a:rPr lang="en-GB" sz="1500" b="1" dirty="0"/>
              <a:t>Inspiration:</a:t>
            </a:r>
            <a:r>
              <a:rPr lang="da-DK" sz="1500" b="1" dirty="0"/>
              <a:t> </a:t>
            </a:r>
            <a:r>
              <a:rPr lang="da-DK" sz="1500" dirty="0"/>
              <a:t>fokus på videndeling og inspiration </a:t>
            </a:r>
            <a:br>
              <a:rPr lang="da-DK" sz="1500" dirty="0"/>
            </a:br>
            <a:r>
              <a:rPr lang="da-DK" sz="1500" dirty="0"/>
              <a:t>samt fælles refleksion over praksis.</a:t>
            </a:r>
            <a:endParaRPr lang="en-GB" sz="1500" dirty="0"/>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Fælles</a:t>
            </a:r>
            <a:r>
              <a:rPr lang="en-GB" sz="1500" b="1" dirty="0"/>
              <a:t> </a:t>
            </a:r>
            <a:r>
              <a:rPr lang="en-GB" sz="1500" b="1" dirty="0" err="1"/>
              <a:t>forståelse</a:t>
            </a:r>
            <a:r>
              <a:rPr lang="en-GB" sz="1500" b="1" dirty="0"/>
              <a:t> </a:t>
            </a:r>
            <a:r>
              <a:rPr lang="en-GB" sz="1500" b="1" dirty="0" err="1"/>
              <a:t>og</a:t>
            </a:r>
            <a:r>
              <a:rPr lang="en-GB" sz="1500" b="1" dirty="0"/>
              <a:t> </a:t>
            </a:r>
            <a:r>
              <a:rPr lang="en-GB" sz="1500" b="1" dirty="0" err="1"/>
              <a:t>prioritering</a:t>
            </a:r>
            <a:r>
              <a:rPr lang="da-DK" sz="1500" b="1" dirty="0"/>
              <a:t>: </a:t>
            </a:r>
            <a:r>
              <a:rPr lang="da-DK" sz="1500" dirty="0"/>
              <a:t>formulere og </a:t>
            </a:r>
            <a:br>
              <a:rPr lang="da-DK" sz="1500" dirty="0"/>
            </a:br>
            <a:r>
              <a:rPr lang="da-DK" sz="1500" dirty="0"/>
              <a:t>afgrænse projektets rammer ud fra viden om </a:t>
            </a:r>
            <a:br>
              <a:rPr lang="da-DK" sz="1500" dirty="0"/>
            </a:br>
            <a:r>
              <a:rPr lang="da-DK" sz="1500" dirty="0"/>
              <a:t>temaet og fælles prioritering af behov og </a:t>
            </a:r>
            <a:br>
              <a:rPr lang="da-DK" sz="1500" dirty="0"/>
            </a:br>
            <a:r>
              <a:rPr lang="da-DK" sz="1500" dirty="0"/>
              <a:t>udfordringer.</a:t>
            </a:r>
          </a:p>
          <a:p>
            <a:pPr marL="198000" lvl="0" indent="-198000">
              <a:spcAft>
                <a:spcPts val="1200"/>
              </a:spcAft>
              <a:buFont typeface="+mj-lt"/>
              <a:buAutoNum type="arabicPeriod"/>
            </a:pPr>
            <a:r>
              <a:rPr lang="en-GB" sz="1500" b="1" dirty="0" err="1"/>
              <a:t>Udvikling</a:t>
            </a:r>
            <a:r>
              <a:rPr lang="en-GB" sz="1500" b="1" dirty="0"/>
              <a:t> </a:t>
            </a:r>
            <a:r>
              <a:rPr lang="en-GB" sz="1500" b="1" dirty="0" err="1"/>
              <a:t>af</a:t>
            </a:r>
            <a:r>
              <a:rPr lang="en-GB" sz="1500" b="1" dirty="0"/>
              <a:t> </a:t>
            </a:r>
            <a:r>
              <a:rPr lang="da-DK" sz="1500" b="1" dirty="0"/>
              <a:t>projektet: </a:t>
            </a:r>
            <a:r>
              <a:rPr lang="da-DK" sz="1500" dirty="0"/>
              <a:t>definere og udfolde vores svar og løsning på, hvordan vi vil håndtere de prioriterede behov og udfordringer. </a:t>
            </a:r>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Afprøvning</a:t>
            </a:r>
            <a:r>
              <a:rPr lang="da-DK" sz="1500" b="1" dirty="0"/>
              <a:t>: </a:t>
            </a:r>
            <a:r>
              <a:rPr lang="da-DK" sz="1500" dirty="0"/>
              <a:t>planlægning og gennemførelse af konkrete prøvehandlinger, der løbende evalueres og justeres i takt med, at vi gør os erfaringer og producerer ny viden.</a:t>
            </a:r>
            <a:endParaRPr lang="en-GB" sz="1500" b="1" dirty="0"/>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accent5">
            <a:alpha val="75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985171"/>
            <a:ext cx="10664042"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1: Inspiration</a:t>
            </a:r>
            <a:endParaRPr lang="da-DK" sz="3200" dirty="0">
              <a:solidFill>
                <a:schemeClr val="bg1"/>
              </a:solidFill>
              <a:latin typeface="+mj-lt"/>
            </a:endParaRPr>
          </a:p>
        </p:txBody>
      </p:sp>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t="5812" b="9086"/>
          <a:stretch/>
        </p:blipFill>
        <p:spPr>
          <a:xfrm>
            <a:off x="0" y="0"/>
            <a:ext cx="12192000" cy="6858000"/>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7517859"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Hvad forstår</a:t>
            </a:r>
            <a:r>
              <a:rPr lang="da-DK" sz="3200" b="0" baseline="0" dirty="0">
                <a:latin typeface="+mj-lt"/>
              </a:rPr>
              <a:t> vi ved fysiske rammer?</a:t>
            </a:r>
            <a:endParaRPr lang="en-GB" sz="3200" dirty="0">
              <a:solidFill>
                <a:schemeClr val="tx1"/>
              </a:solidFill>
              <a:latin typeface="+mj-lt"/>
            </a:endParaRPr>
          </a:p>
        </p:txBody>
      </p:sp>
      <p:sp>
        <p:nvSpPr>
          <p:cNvPr id="7" name="Afrundet rektangel 6"/>
          <p:cNvSpPr/>
          <p:nvPr userDrawn="1"/>
        </p:nvSpPr>
        <p:spPr>
          <a:xfrm>
            <a:off x="900000" y="2181359"/>
            <a:ext cx="6536224" cy="3703458"/>
          </a:xfrm>
          <a:prstGeom prst="roundRect">
            <a:avLst>
              <a:gd name="adj" fmla="val 5362"/>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38430" y="2585745"/>
            <a:ext cx="5573358" cy="2923877"/>
          </a:xfrm>
          <a:prstGeom prst="rect">
            <a:avLst/>
          </a:prstGeom>
          <a:noFill/>
        </p:spPr>
        <p:txBody>
          <a:bodyPr wrap="square" lIns="0" tIns="0" rIns="0" bIns="0" rtlCol="0">
            <a:spAutoFit/>
          </a:bodyPr>
          <a:lstStyle/>
          <a:p>
            <a:pPr marL="0" indent="0" algn="l" eaLnBrk="0" hangingPunct="0">
              <a:spcAft>
                <a:spcPts val="1200"/>
              </a:spcAft>
              <a:buFont typeface="Arial" charset="0"/>
              <a:buNone/>
              <a:defRPr/>
            </a:pPr>
            <a:r>
              <a:rPr lang="da-DK" sz="1500" b="1" dirty="0">
                <a:solidFill>
                  <a:schemeClr val="bg1"/>
                </a:solidFill>
                <a:latin typeface="+mn-lt"/>
              </a:rPr>
              <a:t>Tre dimensioner af fysiske rammer</a:t>
            </a:r>
          </a:p>
          <a:p>
            <a:pPr marL="177750" indent="-177750" algn="l">
              <a:spcAft>
                <a:spcPts val="1200"/>
              </a:spcAft>
              <a:buFont typeface="Arial" charset="0"/>
              <a:buChar char="•"/>
            </a:pPr>
            <a:r>
              <a:rPr lang="da-DK" sz="1500" b="1" dirty="0">
                <a:solidFill>
                  <a:schemeClr val="bg1"/>
                </a:solidFill>
                <a:latin typeface="+mn-lt"/>
              </a:rPr>
              <a:t>De fysiske rammers design</a:t>
            </a:r>
            <a:r>
              <a:rPr lang="da-DK" sz="1500" dirty="0">
                <a:solidFill>
                  <a:schemeClr val="bg1"/>
                </a:solidFill>
                <a:latin typeface="+mn-lt"/>
              </a:rPr>
              <a:t>: Loft, gulve, vægge, døre, vinduer, legehuse, forskellige udendørs underlag mv., som tilsammen skaber de fysiske rum.</a:t>
            </a:r>
          </a:p>
          <a:p>
            <a:pPr marL="177750" indent="-177750" algn="l">
              <a:spcAft>
                <a:spcPts val="1200"/>
              </a:spcAft>
              <a:buFont typeface="Arial" charset="0"/>
              <a:buChar char="•"/>
            </a:pPr>
            <a:r>
              <a:rPr lang="da-DK" sz="1500" b="1" dirty="0">
                <a:solidFill>
                  <a:schemeClr val="bg1"/>
                </a:solidFill>
                <a:latin typeface="+mn-lt"/>
              </a:rPr>
              <a:t>De fysiske rammers indretning</a:t>
            </a:r>
            <a:r>
              <a:rPr lang="da-DK" sz="1500" dirty="0">
                <a:solidFill>
                  <a:schemeClr val="bg1"/>
                </a:solidFill>
                <a:latin typeface="+mn-lt"/>
              </a:rPr>
              <a:t>: Borde, stole, tavle, reoler, skillevægge, legeredskaber, puder mv. placeret i de indendørs og udendørs rum. </a:t>
            </a:r>
          </a:p>
          <a:p>
            <a:pPr marL="177750" indent="-177750" algn="l">
              <a:spcAft>
                <a:spcPts val="1200"/>
              </a:spcAft>
              <a:buFont typeface="Arial" charset="0"/>
              <a:buChar char="•"/>
            </a:pPr>
            <a:r>
              <a:rPr lang="da-DK" sz="1500" b="1" dirty="0">
                <a:solidFill>
                  <a:schemeClr val="bg1"/>
                </a:solidFill>
                <a:latin typeface="+mn-lt"/>
              </a:rPr>
              <a:t>De fysiske rammers dekoration</a:t>
            </a:r>
            <a:r>
              <a:rPr lang="da-DK" sz="1500" dirty="0">
                <a:solidFill>
                  <a:schemeClr val="bg1"/>
                </a:solidFill>
                <a:latin typeface="+mn-lt"/>
              </a:rPr>
              <a:t>: Plakater, maling af asfalt eller flader, planter, buske mv. placeret i indendørs såvel som udendørs rum.</a:t>
            </a:r>
          </a:p>
          <a:p>
            <a:pPr marL="0" lvl="0" indent="0" algn="l">
              <a:spcAft>
                <a:spcPts val="1200"/>
              </a:spcAft>
              <a:buFont typeface="Arial" charset="0"/>
              <a:buNone/>
            </a:pPr>
            <a:r>
              <a:rPr lang="da-DK" sz="1500" b="1" i="1" dirty="0">
                <a:solidFill>
                  <a:schemeClr val="bg1"/>
                </a:solidFill>
                <a:latin typeface="+mn-lt"/>
              </a:rPr>
              <a:t>Husk at medtænke alle indendørs og udendørs rum!</a:t>
            </a:r>
          </a:p>
        </p:txBody>
      </p:sp>
      <p:sp>
        <p:nvSpPr>
          <p:cNvPr id="9" name="Tekstfelt 8"/>
          <p:cNvSpPr txBox="1"/>
          <p:nvPr userDrawn="1"/>
        </p:nvSpPr>
        <p:spPr>
          <a:xfrm>
            <a:off x="900000" y="795027"/>
            <a:ext cx="1498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3" name="Lige forbindelse 12"/>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4654" y="175124"/>
            <a:ext cx="5988911" cy="5977321"/>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userDrawn="1">
          <p15:clr>
            <a:srgbClr val="FBAE40"/>
          </p15:clr>
        </p15:guide>
        <p15:guide id="2" pos="3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Hvorfor arbejde</a:t>
            </a:r>
            <a:r>
              <a:rPr lang="da-DK" sz="3200" b="0" baseline="0" dirty="0">
                <a:latin typeface="+mj-lt"/>
              </a:rPr>
              <a:t> med de fysiske rammer?</a:t>
            </a:r>
            <a:endParaRPr lang="en-GB" sz="3200" dirty="0">
              <a:solidFill>
                <a:schemeClr val="tx1"/>
              </a:solidFill>
              <a:latin typeface="+mj-lt"/>
            </a:endParaRPr>
          </a:p>
        </p:txBody>
      </p:sp>
      <p:sp>
        <p:nvSpPr>
          <p:cNvPr id="7" name="Afrundet rektangel 6"/>
          <p:cNvSpPr/>
          <p:nvPr userDrawn="1"/>
        </p:nvSpPr>
        <p:spPr>
          <a:xfrm>
            <a:off x="6962281" y="2150089"/>
            <a:ext cx="4306354" cy="3111945"/>
          </a:xfrm>
          <a:prstGeom prst="roundRect">
            <a:avLst>
              <a:gd name="adj" fmla="val 6138"/>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437286" y="2530091"/>
            <a:ext cx="3454831" cy="2385268"/>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en-GB" sz="1500" dirty="0" err="1">
                <a:solidFill>
                  <a:schemeClr val="bg1"/>
                </a:solidFill>
              </a:rPr>
              <a:t>Hvad</a:t>
            </a:r>
            <a:r>
              <a:rPr lang="en-GB" sz="1500" dirty="0">
                <a:solidFill>
                  <a:schemeClr val="bg1"/>
                </a:solidFill>
              </a:rPr>
              <a:t> </a:t>
            </a:r>
            <a:r>
              <a:rPr lang="en-GB" sz="1500" dirty="0" err="1">
                <a:solidFill>
                  <a:schemeClr val="bg1"/>
                </a:solidFill>
              </a:rPr>
              <a:t>motiverer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engagerer</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med </a:t>
            </a:r>
            <a:r>
              <a:rPr lang="en-GB" sz="1500" dirty="0" err="1">
                <a:solidFill>
                  <a:schemeClr val="bg1"/>
                </a:solidFill>
              </a:rPr>
              <a:t>vores</a:t>
            </a:r>
            <a:r>
              <a:rPr lang="en-GB" sz="1500" dirty="0">
                <a:solidFill>
                  <a:schemeClr val="bg1"/>
                </a:solidFill>
              </a:rPr>
              <a:t> </a:t>
            </a:r>
            <a:r>
              <a:rPr lang="en-GB" sz="1500" dirty="0" err="1">
                <a:solidFill>
                  <a:schemeClr val="bg1"/>
                </a:solidFill>
              </a:rPr>
              <a:t>fysiske</a:t>
            </a:r>
            <a:r>
              <a:rPr lang="en-GB" sz="1500" dirty="0">
                <a:solidFill>
                  <a:schemeClr val="bg1"/>
                </a:solidFill>
              </a:rPr>
              <a:t> rammer?</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understøtter</a:t>
            </a:r>
            <a:r>
              <a:rPr lang="en-GB" sz="1500" dirty="0">
                <a:solidFill>
                  <a:schemeClr val="bg1"/>
                </a:solidFill>
              </a:rPr>
              <a:t> </a:t>
            </a:r>
            <a:r>
              <a:rPr lang="en-GB" sz="1500" dirty="0" err="1">
                <a:solidFill>
                  <a:schemeClr val="bg1"/>
                </a:solidFill>
              </a:rPr>
              <a:t>arbejdet</a:t>
            </a:r>
            <a:r>
              <a:rPr lang="en-GB" sz="1500" dirty="0">
                <a:solidFill>
                  <a:schemeClr val="bg1"/>
                </a:solidFill>
              </a:rPr>
              <a:t> med de </a:t>
            </a:r>
            <a:r>
              <a:rPr lang="en-GB" sz="1500" dirty="0" err="1">
                <a:solidFill>
                  <a:schemeClr val="bg1"/>
                </a:solidFill>
              </a:rPr>
              <a:t>fysiske</a:t>
            </a:r>
            <a:r>
              <a:rPr lang="en-GB" sz="1500" dirty="0">
                <a:solidFill>
                  <a:schemeClr val="bg1"/>
                </a:solidFill>
              </a:rPr>
              <a:t> rammer </a:t>
            </a:r>
            <a:r>
              <a:rPr lang="en-GB" sz="1500" dirty="0" err="1">
                <a:solidFill>
                  <a:schemeClr val="bg1"/>
                </a:solidFill>
              </a:rPr>
              <a:t>udviklingen</a:t>
            </a:r>
            <a:r>
              <a:rPr lang="en-GB" sz="1500" dirty="0">
                <a:solidFill>
                  <a:schemeClr val="bg1"/>
                </a:solidFill>
              </a:rPr>
              <a:t> </a:t>
            </a:r>
            <a:r>
              <a:rPr lang="en-GB" sz="1500" dirty="0" err="1">
                <a:solidFill>
                  <a:schemeClr val="bg1"/>
                </a:solidFill>
              </a:rPr>
              <a:t>af</a:t>
            </a:r>
            <a:r>
              <a:rPr lang="en-GB" sz="1500" dirty="0">
                <a:solidFill>
                  <a:schemeClr val="bg1"/>
                </a:solidFill>
              </a:rPr>
              <a:t> mere </a:t>
            </a:r>
            <a:r>
              <a:rPr lang="en-GB" sz="1500" dirty="0" err="1">
                <a:solidFill>
                  <a:schemeClr val="bg1"/>
                </a:solidFill>
              </a:rPr>
              <a:t>inkluderende</a:t>
            </a:r>
            <a:r>
              <a:rPr lang="en-GB" sz="1500" dirty="0">
                <a:solidFill>
                  <a:schemeClr val="bg1"/>
                </a:solidFill>
              </a:rPr>
              <a:t> </a:t>
            </a:r>
            <a:r>
              <a:rPr lang="en-GB" sz="1500" dirty="0" err="1">
                <a:solidFill>
                  <a:schemeClr val="bg1"/>
                </a:solidFill>
              </a:rPr>
              <a:t>læringsmiljøer</a:t>
            </a:r>
            <a:r>
              <a:rPr lang="en-GB" sz="1500" dirty="0">
                <a:solidFill>
                  <a:schemeClr val="bg1"/>
                </a:solidFill>
              </a:rPr>
              <a:t> for </a:t>
            </a:r>
            <a:r>
              <a:rPr lang="en-GB" sz="1500" dirty="0" err="1">
                <a:solidFill>
                  <a:schemeClr val="bg1"/>
                </a:solidFill>
              </a:rPr>
              <a:t>alle</a:t>
            </a:r>
            <a:r>
              <a:rPr lang="en-GB" sz="1500" dirty="0">
                <a:solidFill>
                  <a:schemeClr val="bg1"/>
                </a:solidFill>
              </a:rPr>
              <a:t> </a:t>
            </a:r>
            <a:r>
              <a:rPr lang="en-GB" sz="1500" dirty="0" err="1">
                <a:solidFill>
                  <a:schemeClr val="bg1"/>
                </a:solidFill>
              </a:rPr>
              <a:t>børn</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forestiller</a:t>
            </a:r>
            <a:r>
              <a:rPr lang="en-GB" sz="1500" dirty="0">
                <a:solidFill>
                  <a:schemeClr val="bg1"/>
                </a:solidFill>
              </a:rPr>
              <a:t> vi </a:t>
            </a:r>
            <a:r>
              <a:rPr lang="en-GB" sz="1500" dirty="0" err="1">
                <a:solidFill>
                  <a:schemeClr val="bg1"/>
                </a:solidFill>
              </a:rPr>
              <a:t>os</a:t>
            </a:r>
            <a:r>
              <a:rPr lang="en-GB" sz="1500" dirty="0">
                <a:solidFill>
                  <a:schemeClr val="bg1"/>
                </a:solidFill>
              </a:rPr>
              <a:t> at </a:t>
            </a:r>
            <a:r>
              <a:rPr lang="en-GB" sz="1500" dirty="0" err="1">
                <a:solidFill>
                  <a:schemeClr val="bg1"/>
                </a:solidFill>
              </a:rPr>
              <a:t>arbejde</a:t>
            </a:r>
            <a:r>
              <a:rPr lang="en-GB" sz="1500" dirty="0">
                <a:solidFill>
                  <a:schemeClr val="bg1"/>
                </a:solidFill>
              </a:rPr>
              <a:t> med de </a:t>
            </a:r>
            <a:r>
              <a:rPr lang="en-GB" sz="1500" dirty="0" err="1">
                <a:solidFill>
                  <a:schemeClr val="bg1"/>
                </a:solidFill>
              </a:rPr>
              <a:t>fysiske</a:t>
            </a:r>
            <a:r>
              <a:rPr lang="en-GB" sz="1500" dirty="0">
                <a:solidFill>
                  <a:schemeClr val="bg1"/>
                </a:solidFill>
              </a:rPr>
              <a:t> rammer </a:t>
            </a:r>
            <a:r>
              <a:rPr lang="en-GB" sz="1500" dirty="0" err="1">
                <a:solidFill>
                  <a:schemeClr val="bg1"/>
                </a:solidFill>
              </a:rPr>
              <a:t>i</a:t>
            </a:r>
            <a:r>
              <a:rPr lang="en-GB" sz="1500" dirty="0">
                <a:solidFill>
                  <a:schemeClr val="bg1"/>
                </a:solidFill>
              </a:rPr>
              <a:t> </a:t>
            </a:r>
            <a:r>
              <a:rPr lang="en-GB" sz="1500" dirty="0" err="1">
                <a:solidFill>
                  <a:schemeClr val="bg1"/>
                </a:solidFill>
              </a:rPr>
              <a:t>praksis</a:t>
            </a:r>
            <a:r>
              <a:rPr lang="en-GB" sz="1500" dirty="0">
                <a:solidFill>
                  <a:schemeClr val="bg1"/>
                </a:solidFill>
              </a:rPr>
              <a:t>?</a:t>
            </a:r>
          </a:p>
        </p:txBody>
      </p:sp>
      <p:sp>
        <p:nvSpPr>
          <p:cNvPr id="9" name="Tekstfelt 8"/>
          <p:cNvSpPr txBox="1"/>
          <p:nvPr userDrawn="1"/>
        </p:nvSpPr>
        <p:spPr>
          <a:xfrm>
            <a:off x="900000" y="795027"/>
            <a:ext cx="1498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96188"/>
            <a:ext cx="5760000" cy="3539430"/>
          </a:xfrm>
          <a:prstGeom prst="rect">
            <a:avLst/>
          </a:prstGeom>
          <a:noFill/>
        </p:spPr>
        <p:txBody>
          <a:bodyPr wrap="square" lIns="0" tIns="0" rIns="0" bIns="0" rtlCol="0">
            <a:spAutoFit/>
          </a:bodyPr>
          <a:lstStyle/>
          <a:p>
            <a:pPr>
              <a:spcAft>
                <a:spcPts val="1200"/>
              </a:spcAft>
              <a:buNone/>
            </a:pPr>
            <a:r>
              <a:rPr lang="da-DK" sz="1500" b="1" dirty="0"/>
              <a:t>Rummet som den ”tredje pædagog eller lærer”</a:t>
            </a:r>
          </a:p>
          <a:p>
            <a:pPr marL="177750" indent="-177750">
              <a:spcAft>
                <a:spcPts val="1200"/>
              </a:spcAft>
              <a:buFont typeface="Arial" panose="020B0604020202020204" pitchFamily="34" charset="0"/>
              <a:buChar char="•"/>
            </a:pPr>
            <a:r>
              <a:rPr lang="da-DK" sz="1500" dirty="0"/>
              <a:t>De fysiske rammer inviterer børnene til forskellige lege og læring samt måder at handle på i rummet.</a:t>
            </a:r>
          </a:p>
          <a:p>
            <a:pPr marL="177750" indent="-177750">
              <a:spcAft>
                <a:spcPts val="1200"/>
              </a:spcAft>
              <a:buFont typeface="Arial" panose="020B0604020202020204" pitchFamily="34" charset="0"/>
              <a:buChar char="•"/>
            </a:pPr>
            <a:r>
              <a:rPr lang="da-DK" sz="1500" dirty="0"/>
              <a:t>De fysiske rammer kan både skabe mulighed for og begrænse de sociale interaktioner, der kan foregå mellem børn og mellem børn og voksne.</a:t>
            </a:r>
          </a:p>
          <a:p>
            <a:pPr marL="177750" indent="-177750">
              <a:spcAft>
                <a:spcPts val="1200"/>
              </a:spcAft>
              <a:buFont typeface="Arial" panose="020B0604020202020204" pitchFamily="34" charset="0"/>
              <a:buChar char="•"/>
            </a:pPr>
            <a:r>
              <a:rPr lang="da-DK" sz="1500" dirty="0">
                <a:cs typeface="ＭＳ Ｐゴシック" pitchFamily="-111" charset="-128"/>
              </a:rPr>
              <a:t>De fysiske rammer kan i større eller mindre grad understøtte de pædagogiske læringsmiljøer, herunder forskellige lege- og samværsformer samt pædagogiske intentioner.</a:t>
            </a:r>
          </a:p>
          <a:p>
            <a:pPr marL="177750" indent="-177750">
              <a:spcAft>
                <a:spcPts val="1200"/>
              </a:spcAft>
              <a:buFont typeface="Arial" panose="020B0604020202020204" pitchFamily="34" charset="0"/>
              <a:buChar char="•"/>
            </a:pPr>
            <a:r>
              <a:rPr lang="da-DK" sz="1500" dirty="0">
                <a:solidFill>
                  <a:schemeClr val="tx1"/>
                </a:solidFill>
              </a:rPr>
              <a:t>De fysiske rammer kan understøtte et inkluderende læringsmiljø ved både at s</a:t>
            </a:r>
            <a:r>
              <a:rPr lang="da-DK" sz="1500" i="1" dirty="0">
                <a:solidFill>
                  <a:schemeClr val="tx1"/>
                </a:solidFill>
              </a:rPr>
              <a:t>kubbe</a:t>
            </a:r>
            <a:r>
              <a:rPr lang="da-DK" sz="1500" dirty="0">
                <a:solidFill>
                  <a:schemeClr val="tx1"/>
                </a:solidFill>
              </a:rPr>
              <a:t> og s</a:t>
            </a:r>
            <a:r>
              <a:rPr lang="da-DK" sz="1500" i="1" dirty="0">
                <a:solidFill>
                  <a:schemeClr val="tx1"/>
                </a:solidFill>
              </a:rPr>
              <a:t>kærme</a:t>
            </a:r>
            <a:r>
              <a:rPr lang="da-DK" sz="1500" dirty="0">
                <a:solidFill>
                  <a:schemeClr val="tx1"/>
                </a:solidFill>
              </a:rPr>
              <a:t> børnene.</a:t>
            </a:r>
          </a:p>
          <a:p>
            <a:pPr marL="285750" indent="-285750">
              <a:spcAft>
                <a:spcPts val="1200"/>
              </a:spcAft>
              <a:buFont typeface="Arial" panose="020B0604020202020204" pitchFamily="34" charset="0"/>
              <a:buChar char="•"/>
            </a:pPr>
            <a:endParaRPr lang="da-DK" sz="1500" dirty="0">
              <a:cs typeface="ＭＳ Ｐゴシック" pitchFamily="-111" charset="-128"/>
            </a:endParaRPr>
          </a:p>
        </p:txBody>
      </p:sp>
      <p:sp>
        <p:nvSpPr>
          <p:cNvPr id="12" name="Tekstfelt 11"/>
          <p:cNvSpPr txBox="1"/>
          <p:nvPr userDrawn="1"/>
        </p:nvSpPr>
        <p:spPr>
          <a:xfrm>
            <a:off x="876732" y="5375317"/>
            <a:ext cx="5708701" cy="64120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200"/>
              </a:spcAft>
              <a:buClrTx/>
              <a:buSzTx/>
              <a:buFontTx/>
              <a:buNone/>
              <a:tabLst/>
              <a:defRPr/>
            </a:pPr>
            <a:r>
              <a:rPr lang="da-DK" sz="2000" b="1" i="1" dirty="0">
                <a:solidFill>
                  <a:schemeClr val="accent5"/>
                </a:solidFill>
                <a:latin typeface="+mn-lt"/>
              </a:rPr>
              <a:t>”Vi former vores bygninger, derefter former de os.”</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1400" b="1" i="1" dirty="0">
                <a:solidFill>
                  <a:schemeClr val="accent5"/>
                </a:solidFill>
                <a:latin typeface="+mn-lt"/>
              </a:rPr>
              <a:t>(Churchill)</a:t>
            </a:r>
            <a:r>
              <a:rPr lang="da-DK" sz="1400" i="1" dirty="0">
                <a:solidFill>
                  <a:schemeClr val="accent5"/>
                </a:solidFill>
                <a:latin typeface="+mn-lt"/>
              </a:rPr>
              <a:t> </a:t>
            </a:r>
            <a:endParaRPr lang="da-DK" sz="1400" b="1" i="1" dirty="0">
              <a:solidFill>
                <a:schemeClr val="accent5"/>
              </a:solidFill>
              <a:latin typeface="+mn-lt"/>
            </a:endParaRP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6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10536096"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Hvordan arbejde</a:t>
            </a:r>
            <a:r>
              <a:rPr lang="da-DK" sz="3200" b="0" baseline="0" dirty="0">
                <a:latin typeface="+mj-lt"/>
              </a:rPr>
              <a:t> med de fysiske rammer</a:t>
            </a:r>
            <a:r>
              <a:rPr lang="da-DK" sz="3200" b="0" dirty="0">
                <a:latin typeface="+mj-lt"/>
              </a:rPr>
              <a:t>? </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096188"/>
            <a:ext cx="6390815" cy="2154436"/>
          </a:xfrm>
          <a:prstGeom prst="rect">
            <a:avLst/>
          </a:prstGeom>
          <a:noFill/>
        </p:spPr>
        <p:txBody>
          <a:bodyPr wrap="square" lIns="0" tIns="0" rIns="0" bIns="0" rtlCol="0">
            <a:spAutoFit/>
          </a:bodyPr>
          <a:lstStyle/>
          <a:p>
            <a:pPr marL="0" indent="0">
              <a:spcAft>
                <a:spcPts val="1200"/>
              </a:spcAft>
              <a:buNone/>
            </a:pPr>
            <a:r>
              <a:rPr lang="da-DK" sz="1500" dirty="0"/>
              <a:t>Hvad virker, når de fysiske rammer skal understøtte inkluderende læringsmiljøer?</a:t>
            </a:r>
          </a:p>
          <a:p>
            <a:pPr marL="198900" indent="-198900">
              <a:spcAft>
                <a:spcPts val="1200"/>
              </a:spcAft>
              <a:buFont typeface="+mj-lt"/>
              <a:buAutoNum type="arabicPeriod"/>
            </a:pPr>
            <a:r>
              <a:rPr lang="da-DK" sz="1500" dirty="0"/>
              <a:t>Udgangspunkt i pædagogiske intentioner og mål</a:t>
            </a:r>
          </a:p>
          <a:p>
            <a:pPr marL="198900" indent="-198900">
              <a:spcAft>
                <a:spcPts val="1200"/>
              </a:spcAft>
              <a:buFont typeface="+mj-lt"/>
              <a:buAutoNum type="arabicPeriod"/>
            </a:pPr>
            <a:r>
              <a:rPr lang="da-DK" sz="1500" dirty="0"/>
              <a:t>Flerfunktionelle rum og høj grad af fleksibilitet i rummenes anvendelse</a:t>
            </a:r>
          </a:p>
          <a:p>
            <a:pPr marL="198900" indent="-198900">
              <a:spcAft>
                <a:spcPts val="1200"/>
              </a:spcAft>
              <a:buFont typeface="+mj-lt"/>
              <a:buAutoNum type="arabicPeriod"/>
            </a:pPr>
            <a:r>
              <a:rPr lang="da-DK" sz="1500" dirty="0"/>
              <a:t>Personlighed og børnene som meddesignere</a:t>
            </a:r>
          </a:p>
          <a:p>
            <a:pPr marL="198900" indent="-198900">
              <a:spcAft>
                <a:spcPts val="1200"/>
              </a:spcAft>
              <a:buFont typeface="+mj-lt"/>
              <a:buAutoNum type="arabicPeriod"/>
            </a:pPr>
            <a:r>
              <a:rPr lang="da-DK" sz="1500" dirty="0"/>
              <a:t>Et passende niveau af kompleksitet og farver</a:t>
            </a:r>
          </a:p>
          <a:p>
            <a:pPr marL="198900" indent="-198900">
              <a:spcAft>
                <a:spcPts val="1200"/>
              </a:spcAft>
              <a:buFont typeface="+mj-lt"/>
              <a:buAutoNum type="arabicPeriod"/>
            </a:pPr>
            <a:r>
              <a:rPr lang="da-DK" sz="1500" dirty="0"/>
              <a:t>Plads og adgang.</a:t>
            </a:r>
          </a:p>
        </p:txBody>
      </p:sp>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911906" y="2306958"/>
            <a:ext cx="5368073" cy="5348924"/>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Ref idx="1001">
        <a:schemeClr val="bg1"/>
      </p:bgRef>
    </p:bg>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8680" y="3707297"/>
            <a:ext cx="4770120" cy="4454503"/>
          </a:xfrm>
          <a:prstGeom prst="rect">
            <a:avLst/>
          </a:prstGeom>
        </p:spPr>
      </p:pic>
      <p:sp>
        <p:nvSpPr>
          <p:cNvPr id="14" name="Afrundet rektangel 13"/>
          <p:cNvSpPr/>
          <p:nvPr userDrawn="1"/>
        </p:nvSpPr>
        <p:spPr>
          <a:xfrm>
            <a:off x="5845352" y="2096189"/>
            <a:ext cx="3132052" cy="1449633"/>
          </a:xfrm>
          <a:prstGeom prst="roundRect">
            <a:avLst>
              <a:gd name="adj" fmla="val 12721"/>
            </a:avLst>
          </a:prstGeom>
          <a:solidFill>
            <a:schemeClr val="accent5">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Fra inspiration</a:t>
            </a:r>
            <a:r>
              <a:rPr lang="da-DK" sz="3200" b="0" baseline="0" dirty="0">
                <a:latin typeface="+mj-lt"/>
              </a:rPr>
              <a:t> til konkretisering af projektet</a:t>
            </a:r>
            <a:endParaRPr lang="en-GB" sz="3200" dirty="0">
              <a:solidFill>
                <a:schemeClr val="tx1"/>
              </a:solidFill>
              <a:latin typeface="+mj-lt"/>
            </a:endParaRPr>
          </a:p>
        </p:txBody>
      </p:sp>
      <p:sp>
        <p:nvSpPr>
          <p:cNvPr id="7" name="Afrundet rektangel 6"/>
          <p:cNvSpPr/>
          <p:nvPr userDrawn="1"/>
        </p:nvSpPr>
        <p:spPr>
          <a:xfrm>
            <a:off x="900000" y="2096189"/>
            <a:ext cx="4779253" cy="2987875"/>
          </a:xfrm>
          <a:prstGeom prst="roundRect">
            <a:avLst>
              <a:gd name="adj" fmla="val 6439"/>
            </a:avLst>
          </a:prstGeom>
          <a:solidFill>
            <a:schemeClr val="accent5"/>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09058" cy="2462213"/>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98969" indent="-198969">
              <a:spcAft>
                <a:spcPts val="1200"/>
              </a:spcAft>
              <a:buFont typeface="+mj-lt"/>
              <a:buAutoNum type="arabicPeriod"/>
            </a:pPr>
            <a:r>
              <a:rPr lang="en-GB" sz="1500" dirty="0" err="1">
                <a:solidFill>
                  <a:schemeClr val="bg1"/>
                </a:solidFill>
              </a:rPr>
              <a:t>Er</a:t>
            </a:r>
            <a:r>
              <a:rPr lang="en-GB" sz="1500" dirty="0">
                <a:solidFill>
                  <a:schemeClr val="bg1"/>
                </a:solidFill>
              </a:rPr>
              <a:t> der </a:t>
            </a:r>
            <a:r>
              <a:rPr lang="en-GB" sz="1500" dirty="0" err="1">
                <a:solidFill>
                  <a:schemeClr val="bg1"/>
                </a:solidFill>
              </a:rPr>
              <a:t>noget</a:t>
            </a:r>
            <a:r>
              <a:rPr lang="en-GB" sz="1500" dirty="0">
                <a:solidFill>
                  <a:schemeClr val="bg1"/>
                </a:solidFill>
              </a:rPr>
              <a:t>, vi </a:t>
            </a:r>
            <a:r>
              <a:rPr lang="en-GB" sz="1500" dirty="0" err="1">
                <a:solidFill>
                  <a:schemeClr val="bg1"/>
                </a:solidFill>
              </a:rPr>
              <a:t>er</a:t>
            </a:r>
            <a:r>
              <a:rPr lang="en-GB" sz="1500" dirty="0">
                <a:solidFill>
                  <a:schemeClr val="bg1"/>
                </a:solidFill>
              </a:rPr>
              <a:t> </a:t>
            </a:r>
            <a:r>
              <a:rPr lang="en-GB" sz="1500" dirty="0" err="1">
                <a:solidFill>
                  <a:schemeClr val="bg1"/>
                </a:solidFill>
              </a:rPr>
              <a:t>blevet</a:t>
            </a:r>
            <a:r>
              <a:rPr lang="en-GB" sz="1500" dirty="0">
                <a:solidFill>
                  <a:schemeClr val="bg1"/>
                </a:solidFill>
              </a:rPr>
              <a:t> </a:t>
            </a:r>
            <a:r>
              <a:rPr lang="en-GB" sz="1500" dirty="0" err="1">
                <a:solidFill>
                  <a:schemeClr val="bg1"/>
                </a:solidFill>
              </a:rPr>
              <a:t>særligt</a:t>
            </a:r>
            <a:r>
              <a:rPr lang="en-GB" sz="1500" dirty="0">
                <a:solidFill>
                  <a:schemeClr val="bg1"/>
                </a:solidFill>
              </a:rPr>
              <a:t> </a:t>
            </a:r>
            <a:r>
              <a:rPr lang="en-GB" sz="1500" dirty="0" err="1">
                <a:solidFill>
                  <a:schemeClr val="bg1"/>
                </a:solidFill>
              </a:rPr>
              <a:t>inspireret</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har</a:t>
            </a:r>
            <a:r>
              <a:rPr lang="en-GB" sz="1500" dirty="0">
                <a:solidFill>
                  <a:schemeClr val="bg1"/>
                </a:solidFill>
              </a:rPr>
              <a:t> </a:t>
            </a:r>
            <a:r>
              <a:rPr lang="en-GB" sz="1500" dirty="0" err="1">
                <a:solidFill>
                  <a:schemeClr val="bg1"/>
                </a:solidFill>
              </a:rPr>
              <a:t>lyst</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 </a:t>
            </a:r>
            <a:r>
              <a:rPr lang="en-GB" sz="1500" dirty="0" err="1">
                <a:solidFill>
                  <a:schemeClr val="bg1"/>
                </a:solidFill>
              </a:rPr>
              <a:t>i</a:t>
            </a:r>
            <a:r>
              <a:rPr lang="en-GB" sz="1500" dirty="0">
                <a:solidFill>
                  <a:schemeClr val="bg1"/>
                </a:solidFill>
              </a:rPr>
              <a:t> </a:t>
            </a:r>
            <a:r>
              <a:rPr lang="en-GB" sz="1500" dirty="0" err="1">
                <a:solidFill>
                  <a:schemeClr val="bg1"/>
                </a:solidFill>
              </a:rPr>
              <a:t>projektet</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forstår</a:t>
            </a:r>
            <a:r>
              <a:rPr lang="en-GB" sz="1500" dirty="0">
                <a:solidFill>
                  <a:schemeClr val="bg1"/>
                </a:solidFill>
              </a:rPr>
              <a:t> vi (nu) </a:t>
            </a:r>
            <a:r>
              <a:rPr lang="en-GB" sz="1500" dirty="0" err="1">
                <a:solidFill>
                  <a:schemeClr val="bg1"/>
                </a:solidFill>
              </a:rPr>
              <a:t>vores</a:t>
            </a:r>
            <a:r>
              <a:rPr lang="en-GB" sz="1500" dirty="0">
                <a:solidFill>
                  <a:schemeClr val="bg1"/>
                </a:solidFill>
              </a:rPr>
              <a:t> </a:t>
            </a:r>
            <a:r>
              <a:rPr lang="en-GB" sz="1500" dirty="0" err="1">
                <a:solidFill>
                  <a:schemeClr val="bg1"/>
                </a:solidFill>
              </a:rPr>
              <a:t>fysiske</a:t>
            </a:r>
            <a:r>
              <a:rPr lang="en-GB" sz="1500" dirty="0">
                <a:solidFill>
                  <a:schemeClr val="bg1"/>
                </a:solidFill>
              </a:rPr>
              <a:t> rammer?</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kunne</a:t>
            </a:r>
            <a:r>
              <a:rPr lang="en-GB" sz="1500" dirty="0">
                <a:solidFill>
                  <a:schemeClr val="bg1"/>
                </a:solidFill>
              </a:rPr>
              <a:t> </a:t>
            </a:r>
            <a:r>
              <a:rPr lang="en-GB" sz="1500" dirty="0" err="1">
                <a:solidFill>
                  <a:schemeClr val="bg1"/>
                </a:solidFill>
              </a:rPr>
              <a:t>arbejde</a:t>
            </a:r>
            <a:r>
              <a:rPr lang="en-GB" sz="1500" dirty="0">
                <a:solidFill>
                  <a:schemeClr val="bg1"/>
                </a:solidFill>
              </a:rPr>
              <a:t> med </a:t>
            </a:r>
            <a:r>
              <a:rPr lang="en-GB" sz="1500" dirty="0" err="1">
                <a:solidFill>
                  <a:schemeClr val="bg1"/>
                </a:solidFill>
              </a:rPr>
              <a:t>dette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accent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6145223" y="2474757"/>
            <a:ext cx="2532311" cy="718145"/>
          </a:xfrm>
          <a:prstGeom prst="rect">
            <a:avLst/>
          </a:prstGeom>
          <a:noFill/>
        </p:spPr>
        <p:txBody>
          <a:bodyPr wrap="square" lIns="0" tIns="0" rIns="0" bIns="0" rtlCol="0">
            <a:spAutoFit/>
          </a:bodyPr>
          <a:lstStyle/>
          <a:p>
            <a:pPr algn="ctr">
              <a:spcAft>
                <a:spcPts val="200"/>
              </a:spcAft>
            </a:pPr>
            <a:r>
              <a:rPr lang="en-GB" sz="1500" b="1" dirty="0">
                <a:solidFill>
                  <a:schemeClr val="bg1"/>
                </a:solidFill>
              </a:rPr>
              <a:t>KONSENSUS</a:t>
            </a:r>
          </a:p>
          <a:p>
            <a:pPr algn="ctr"/>
            <a:r>
              <a:rPr lang="en-GB" sz="1500" dirty="0" err="1">
                <a:solidFill>
                  <a:schemeClr val="bg1"/>
                </a:solidFill>
              </a:rPr>
              <a:t>Kan</a:t>
            </a:r>
            <a:r>
              <a:rPr lang="en-GB" sz="1500" dirty="0">
                <a:solidFill>
                  <a:schemeClr val="bg1"/>
                </a:solidFill>
              </a:rPr>
              <a:t> vi </a:t>
            </a:r>
            <a:r>
              <a:rPr lang="en-GB" sz="1500" dirty="0" err="1">
                <a:solidFill>
                  <a:schemeClr val="bg1"/>
                </a:solidFill>
              </a:rPr>
              <a:t>skabe</a:t>
            </a:r>
            <a:r>
              <a:rPr lang="en-GB" sz="1500" dirty="0">
                <a:solidFill>
                  <a:schemeClr val="bg1"/>
                </a:solidFill>
              </a:rPr>
              <a:t> </a:t>
            </a:r>
            <a:r>
              <a:rPr lang="en-GB" sz="1500" dirty="0" err="1">
                <a:solidFill>
                  <a:schemeClr val="bg1"/>
                </a:solidFill>
              </a:rPr>
              <a:t>enighed</a:t>
            </a:r>
            <a:r>
              <a:rPr lang="en-GB" sz="1500" dirty="0">
                <a:solidFill>
                  <a:schemeClr val="bg1"/>
                </a:solidFill>
              </a:rPr>
              <a:t> om, </a:t>
            </a:r>
            <a:r>
              <a:rPr lang="en-GB" sz="1500" dirty="0" err="1">
                <a:solidFill>
                  <a:schemeClr val="bg1"/>
                </a:solidFill>
              </a:rPr>
              <a:t>hvad</a:t>
            </a:r>
            <a:r>
              <a:rPr lang="en-GB" sz="1500" dirty="0">
                <a:solidFill>
                  <a:schemeClr val="bg1"/>
                </a:solidFill>
              </a:rPr>
              <a:t>  vi </a:t>
            </a:r>
            <a:r>
              <a:rPr lang="en-GB" sz="1500" dirty="0" err="1">
                <a:solidFill>
                  <a:schemeClr val="bg1"/>
                </a:solidFill>
              </a:rPr>
              <a:t>vil</a:t>
            </a:r>
            <a:r>
              <a:rPr lang="en-GB" sz="1500" dirty="0">
                <a:solidFill>
                  <a:schemeClr val="bg1"/>
                </a:solidFill>
              </a:rPr>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75" r:id="rId5"/>
    <p:sldLayoutId id="2147483655" r:id="rId6"/>
    <p:sldLayoutId id="2147483670" r:id="rId7"/>
    <p:sldLayoutId id="2147483671" r:id="rId8"/>
    <p:sldLayoutId id="2147483673" r:id="rId9"/>
    <p:sldLayoutId id="2147483676" r:id="rId10"/>
    <p:sldLayoutId id="2147483674" r:id="rId11"/>
    <p:sldLayoutId id="2147483682" r:id="rId12"/>
    <p:sldLayoutId id="2147483683" r:id="rId13"/>
    <p:sldLayoutId id="2147483686" r:id="rId14"/>
    <p:sldLayoutId id="2147483680" r:id="rId15"/>
    <p:sldLayoutId id="2147483684" r:id="rId16"/>
    <p:sldLayoutId id="2147483685" r:id="rId17"/>
    <p:sldLayoutId id="2147483681" r:id="rId18"/>
    <p:sldLayoutId id="2147483679" r:id="rId19"/>
    <p:sldLayoutId id="2147483660" r:id="rId20"/>
    <p:sldLayoutId id="2147483678" r:id="rId21"/>
    <p:sldLayoutId id="2147483677"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00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11</a:t>
            </a:fld>
            <a:endParaRPr lang="da-DK" dirty="0"/>
          </a:p>
        </p:txBody>
      </p:sp>
    </p:spTree>
    <p:extLst>
      <p:ext uri="{BB962C8B-B14F-4D97-AF65-F5344CB8AC3E}">
        <p14:creationId xmlns:p14="http://schemas.microsoft.com/office/powerpoint/2010/main" val="171191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11329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156067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86181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05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1419082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182455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0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8932800" y="6409250"/>
            <a:ext cx="2743200" cy="365125"/>
          </a:xfrm>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1404486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1475115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6571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73336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119208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3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4</a:t>
            </a:fld>
            <a:endParaRPr lang="da-DK" dirty="0"/>
          </a:p>
        </p:txBody>
      </p:sp>
    </p:spTree>
    <p:extLst>
      <p:ext uri="{BB962C8B-B14F-4D97-AF65-F5344CB8AC3E}">
        <p14:creationId xmlns:p14="http://schemas.microsoft.com/office/powerpoint/2010/main" val="165806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209628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5723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70649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1360383585"/>
      </p:ext>
    </p:extLst>
  </p:cSld>
  <p:clrMapOvr>
    <a:masterClrMapping/>
  </p:clrMapOvr>
</p:sld>
</file>

<file path=ppt/theme/theme1.xml><?xml version="1.0" encoding="utf-8"?>
<a:theme xmlns:a="http://schemas.openxmlformats.org/drawingml/2006/main" name="Kontortema">
  <a:themeElements>
    <a:clrScheme name="UM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FFFFFF"/>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2627</Words>
  <Application>Microsoft Office PowerPoint</Application>
  <PresentationFormat>Brugerdefineret</PresentationFormat>
  <Paragraphs>199</Paragraphs>
  <Slides>22</Slides>
  <Notes>17</Notes>
  <HiddenSlides>0</HiddenSlides>
  <MMClips>0</MMClips>
  <ScaleCrop>false</ScaleCrop>
  <HeadingPairs>
    <vt:vector size="4" baseType="variant">
      <vt:variant>
        <vt:lpstr>Tema</vt:lpstr>
      </vt:variant>
      <vt:variant>
        <vt:i4>1</vt:i4>
      </vt:variant>
      <vt:variant>
        <vt:lpstr>Diastitler</vt:lpstr>
      </vt:variant>
      <vt:variant>
        <vt:i4>22</vt:i4>
      </vt:variant>
    </vt:vector>
  </HeadingPairs>
  <TitlesOfParts>
    <vt:vector size="23"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108</cp:revision>
  <dcterms:created xsi:type="dcterms:W3CDTF">2019-01-14T09:57:19Z</dcterms:created>
  <dcterms:modified xsi:type="dcterms:W3CDTF">2019-02-06T15:02:20Z</dcterms:modified>
</cp:coreProperties>
</file>