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37"/>
    <p:restoredTop sz="74578"/>
  </p:normalViewPr>
  <p:slideViewPr>
    <p:cSldViewPr snapToGrid="0" snapToObjects="1">
      <p:cViewPr varScale="1">
        <p:scale>
          <a:sx n="83" d="100"/>
          <a:sy n="83" d="100"/>
        </p:scale>
        <p:origin x="-6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Denne slidepakke handler om, hvordan skole, fritidsliv og lokalsamfund kan samarbejde som led i at styrke inkluderende læringsmiljøer. S</a:t>
            </a:r>
            <a:r>
              <a:rPr lang="en-GB" dirty="0" err="1"/>
              <a:t>lidepakken</a:t>
            </a:r>
            <a:r>
              <a:rPr lang="en-GB" dirty="0"/>
              <a:t> </a:t>
            </a:r>
            <a:r>
              <a:rPr lang="en-GB" dirty="0" err="1"/>
              <a:t>er</a:t>
            </a:r>
            <a:r>
              <a:rPr lang="en-GB" dirty="0"/>
              <a:t> </a:t>
            </a:r>
            <a:r>
              <a:rPr lang="en-GB" dirty="0" err="1"/>
              <a:t>en</a:t>
            </a:r>
            <a:r>
              <a:rPr lang="en-GB" dirty="0"/>
              <a:t> del </a:t>
            </a:r>
            <a:r>
              <a:rPr lang="en-GB" dirty="0" err="1"/>
              <a:t>af</a:t>
            </a:r>
            <a:r>
              <a:rPr lang="en-GB" dirty="0"/>
              <a:t> et </a:t>
            </a:r>
            <a:r>
              <a:rPr lang="en-GB" dirty="0" err="1"/>
              <a:t>samlet</a:t>
            </a:r>
            <a:r>
              <a:rPr lang="en-GB" dirty="0"/>
              <a:t> </a:t>
            </a:r>
            <a:r>
              <a:rPr lang="en-GB" dirty="0" err="1"/>
              <a:t>inspirationsmateriale</a:t>
            </a:r>
            <a:r>
              <a:rPr lang="en-GB" dirty="0"/>
              <a:t>, der </a:t>
            </a:r>
            <a:r>
              <a:rPr lang="en-GB" dirty="0" err="1"/>
              <a:t>har</a:t>
            </a:r>
            <a:r>
              <a:rPr lang="en-GB" dirty="0"/>
              <a:t> </a:t>
            </a:r>
            <a:r>
              <a:rPr lang="en-GB" dirty="0" err="1"/>
              <a:t>til</a:t>
            </a:r>
            <a:r>
              <a:rPr lang="en-GB" dirty="0"/>
              <a:t> </a:t>
            </a:r>
            <a:r>
              <a:rPr lang="en-GB" dirty="0" err="1"/>
              <a:t>formål</a:t>
            </a:r>
            <a:r>
              <a:rPr lang="en-GB" dirty="0"/>
              <a:t> at </a:t>
            </a:r>
            <a:r>
              <a:rPr lang="en-GB" dirty="0" err="1"/>
              <a:t>understøtte</a:t>
            </a:r>
            <a:r>
              <a:rPr lang="en-GB" dirty="0"/>
              <a:t> </a:t>
            </a:r>
            <a:r>
              <a:rPr lang="en-GB" dirty="0" err="1"/>
              <a:t>arbejdet</a:t>
            </a:r>
            <a:r>
              <a:rPr lang="en-GB" dirty="0"/>
              <a:t> med at </a:t>
            </a:r>
            <a:r>
              <a:rPr lang="en-GB" dirty="0" err="1"/>
              <a:t>udvikle</a:t>
            </a:r>
            <a:r>
              <a:rPr lang="en-GB" dirty="0"/>
              <a:t> </a:t>
            </a:r>
            <a:r>
              <a:rPr lang="en-GB" dirty="0" err="1"/>
              <a:t>egen</a:t>
            </a:r>
            <a:r>
              <a:rPr lang="en-GB" dirty="0"/>
              <a:t> </a:t>
            </a:r>
            <a:r>
              <a:rPr lang="en-GB" dirty="0" err="1"/>
              <a:t>praksis</a:t>
            </a:r>
            <a:r>
              <a:rPr lang="en-GB" dirty="0"/>
              <a:t> </a:t>
            </a:r>
            <a:r>
              <a:rPr lang="en-GB" dirty="0" err="1"/>
              <a:t>inden</a:t>
            </a:r>
            <a:r>
              <a:rPr lang="en-GB" dirty="0"/>
              <a:t> for </a:t>
            </a:r>
            <a:r>
              <a:rPr lang="en-GB" dirty="0" err="1"/>
              <a:t>temaet</a:t>
            </a:r>
            <a:r>
              <a:rPr lang="en-GB" dirty="0"/>
              <a:t> </a:t>
            </a:r>
            <a:r>
              <a:rPr lang="en-GB" dirty="0" err="1"/>
              <a:t>samarbejde</a:t>
            </a:r>
            <a:r>
              <a:rPr lang="en-GB" dirty="0"/>
              <a:t> med </a:t>
            </a:r>
            <a:r>
              <a:rPr lang="en-GB" dirty="0" err="1"/>
              <a:t>fritidsliv</a:t>
            </a:r>
            <a:r>
              <a:rPr lang="en-GB" dirty="0"/>
              <a:t> </a:t>
            </a:r>
            <a:r>
              <a:rPr lang="en-GB" dirty="0" err="1"/>
              <a:t>og</a:t>
            </a:r>
            <a:r>
              <a:rPr lang="en-GB" dirty="0"/>
              <a:t> </a:t>
            </a:r>
            <a:r>
              <a:rPr lang="en-GB" dirty="0" err="1"/>
              <a:t>lokalsamfund</a:t>
            </a:r>
            <a:r>
              <a:rPr lang="en-GB" dirty="0"/>
              <a:t>, der </a:t>
            </a:r>
            <a:r>
              <a:rPr lang="en-GB" dirty="0" err="1"/>
              <a:t>understøtter</a:t>
            </a:r>
            <a:r>
              <a:rPr lang="en-GB" dirty="0"/>
              <a:t> </a:t>
            </a:r>
            <a:r>
              <a:rPr lang="en-GB" dirty="0" err="1"/>
              <a:t>inkluderende</a:t>
            </a:r>
            <a:r>
              <a:rPr lang="en-GB" dirty="0"/>
              <a:t> </a:t>
            </a:r>
            <a:r>
              <a:rPr lang="en-GB" dirty="0" err="1"/>
              <a:t>læringsmiljøer</a:t>
            </a:r>
            <a:r>
              <a:rPr lang="en-GB" dirty="0"/>
              <a:t>. Du </a:t>
            </a:r>
            <a:r>
              <a:rPr lang="en-GB" dirty="0" err="1"/>
              <a:t>kan</a:t>
            </a:r>
            <a:r>
              <a:rPr lang="en-GB" dirty="0"/>
              <a:t> </a:t>
            </a:r>
            <a:r>
              <a:rPr lang="en-GB" dirty="0" err="1"/>
              <a:t>finde</a:t>
            </a:r>
            <a:r>
              <a:rPr lang="en-GB" dirty="0"/>
              <a:t> </a:t>
            </a:r>
            <a:r>
              <a:rPr lang="en-GB" dirty="0" err="1"/>
              <a:t>det</a:t>
            </a:r>
            <a:r>
              <a:rPr lang="en-GB" dirty="0"/>
              <a:t> </a:t>
            </a:r>
            <a:r>
              <a:rPr lang="en-GB" dirty="0" err="1"/>
              <a:t>øvrige</a:t>
            </a:r>
            <a:r>
              <a:rPr lang="en-GB" dirty="0"/>
              <a:t> </a:t>
            </a:r>
            <a:r>
              <a:rPr lang="en-GB" dirty="0" err="1"/>
              <a:t>materiale</a:t>
            </a:r>
            <a:r>
              <a:rPr lang="en-GB" dirty="0"/>
              <a:t> </a:t>
            </a:r>
            <a:r>
              <a:rPr lang="en-GB" dirty="0" err="1"/>
              <a:t>på</a:t>
            </a:r>
            <a:r>
              <a:rPr lang="en-GB" dirty="0"/>
              <a:t> </a:t>
            </a:r>
            <a:r>
              <a:rPr lang="en-GB" dirty="0" err="1"/>
              <a:t>emu.dk</a:t>
            </a:r>
            <a:r>
              <a:rPr lang="en-GB" dirty="0"/>
              <a:t>. Denne </a:t>
            </a:r>
            <a:r>
              <a:rPr lang="en-GB" dirty="0" err="1"/>
              <a:t>slidepakke</a:t>
            </a:r>
            <a:r>
              <a:rPr lang="en-GB" dirty="0"/>
              <a:t> </a:t>
            </a:r>
            <a:r>
              <a:rPr lang="en-GB" dirty="0" err="1"/>
              <a:t>består</a:t>
            </a:r>
            <a:r>
              <a:rPr lang="en-GB" dirty="0"/>
              <a:t> </a:t>
            </a:r>
            <a:r>
              <a:rPr lang="en-GB" dirty="0" err="1"/>
              <a:t>af</a:t>
            </a:r>
            <a:r>
              <a:rPr lang="en-GB" dirty="0"/>
              <a:t> </a:t>
            </a:r>
            <a:r>
              <a:rPr lang="en-GB" dirty="0" err="1"/>
              <a:t>tre</a:t>
            </a:r>
            <a:r>
              <a:rPr lang="en-GB" dirty="0"/>
              <a:t> </a:t>
            </a:r>
            <a:r>
              <a:rPr lang="en-GB" dirty="0" err="1"/>
              <a:t>dokumenter</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Nærværende</a:t>
            </a:r>
            <a:r>
              <a:rPr lang="en-GB" dirty="0"/>
              <a:t> slides </a:t>
            </a:r>
            <a:r>
              <a:rPr lang="en-GB" dirty="0" err="1"/>
              <a:t>understøtter</a:t>
            </a:r>
            <a:r>
              <a:rPr lang="en-GB" dirty="0"/>
              <a:t> </a:t>
            </a:r>
            <a:r>
              <a:rPr lang="en-GB" dirty="0" err="1"/>
              <a:t>selve</a:t>
            </a:r>
            <a:r>
              <a:rPr lang="en-GB" dirty="0"/>
              <a:t> </a:t>
            </a:r>
            <a:r>
              <a:rPr lang="en-GB" b="1" dirty="0" err="1"/>
              <a:t>udviklingsprocessen</a:t>
            </a:r>
            <a:r>
              <a:rPr lang="en-GB" dirty="0"/>
              <a:t> med </a:t>
            </a:r>
            <a:r>
              <a:rPr lang="en-GB" dirty="0" err="1"/>
              <a:t>medarbejdere</a:t>
            </a:r>
            <a:r>
              <a:rPr lang="en-GB" dirty="0"/>
              <a:t> </a:t>
            </a:r>
            <a:r>
              <a:rPr lang="en-GB" dirty="0" err="1"/>
              <a:t>og</a:t>
            </a:r>
            <a:r>
              <a:rPr lang="en-GB" dirty="0"/>
              <a:t> </a:t>
            </a:r>
            <a:r>
              <a:rPr lang="en-GB" dirty="0" err="1"/>
              <a:t>ledelse</a:t>
            </a:r>
            <a:r>
              <a:rPr lang="en-GB" dirty="0"/>
              <a:t> </a:t>
            </a:r>
            <a:r>
              <a:rPr lang="en-GB" dirty="0" err="1"/>
              <a:t>i</a:t>
            </a:r>
            <a:r>
              <a:rPr lang="en-GB" dirty="0"/>
              <a:t> </a:t>
            </a:r>
            <a:r>
              <a:rPr lang="en-GB" dirty="0" err="1"/>
              <a:t>kommunen</a:t>
            </a:r>
            <a:r>
              <a:rPr lang="en-GB" dirty="0"/>
              <a:t> </a:t>
            </a:r>
            <a:r>
              <a:rPr lang="en-GB" dirty="0" err="1"/>
              <a:t>og</a:t>
            </a:r>
            <a:r>
              <a:rPr lang="en-GB" dirty="0"/>
              <a:t> </a:t>
            </a:r>
            <a:r>
              <a:rPr lang="en-GB" dirty="0" err="1"/>
              <a:t>på</a:t>
            </a:r>
            <a:r>
              <a:rPr lang="en-GB" dirty="0"/>
              <a:t> </a:t>
            </a:r>
            <a:r>
              <a:rPr lang="en-GB" dirty="0" err="1"/>
              <a:t>skoler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Supplerende</a:t>
            </a:r>
            <a:r>
              <a:rPr lang="en-GB" dirty="0"/>
              <a:t> </a:t>
            </a:r>
            <a:r>
              <a:rPr lang="en-GB" dirty="0" err="1"/>
              <a:t>til</a:t>
            </a:r>
            <a:r>
              <a:rPr lang="en-GB" dirty="0"/>
              <a:t> </a:t>
            </a:r>
            <a:r>
              <a:rPr lang="en-GB" dirty="0" err="1"/>
              <a:t>disse</a:t>
            </a:r>
            <a:r>
              <a:rPr lang="en-GB" dirty="0"/>
              <a:t> slides </a:t>
            </a:r>
            <a:r>
              <a:rPr lang="en-GB" dirty="0" err="1"/>
              <a:t>er</a:t>
            </a:r>
            <a:r>
              <a:rPr lang="en-GB" dirty="0"/>
              <a:t> </a:t>
            </a:r>
            <a:r>
              <a:rPr lang="en-GB" dirty="0" err="1"/>
              <a:t>udarbejdet</a:t>
            </a:r>
            <a:r>
              <a:rPr lang="en-GB" dirty="0"/>
              <a:t> </a:t>
            </a:r>
            <a:r>
              <a:rPr lang="en-GB" dirty="0" err="1"/>
              <a:t>en</a:t>
            </a:r>
            <a:r>
              <a:rPr lang="en-GB" dirty="0"/>
              <a:t> </a:t>
            </a:r>
            <a:r>
              <a:rPr lang="en-GB" b="1" dirty="0" err="1"/>
              <a:t>rammesættende</a:t>
            </a:r>
            <a:r>
              <a:rPr lang="en-GB" b="1" dirty="0"/>
              <a:t> </a:t>
            </a:r>
            <a:r>
              <a:rPr lang="en-GB" b="1" dirty="0" err="1"/>
              <a:t>vejledning</a:t>
            </a:r>
            <a:r>
              <a:rPr lang="en-GB" b="1" dirty="0"/>
              <a:t> </a:t>
            </a:r>
            <a:r>
              <a:rPr lang="en-GB" dirty="0" err="1"/>
              <a:t>til</a:t>
            </a:r>
            <a:r>
              <a:rPr lang="en-GB" dirty="0"/>
              <a:t>, </a:t>
            </a:r>
            <a:r>
              <a:rPr lang="en-GB" dirty="0" err="1"/>
              <a:t>hvordan</a:t>
            </a:r>
            <a:r>
              <a:rPr lang="en-GB" dirty="0"/>
              <a:t> du </a:t>
            </a:r>
            <a:r>
              <a:rPr lang="en-GB" dirty="0" err="1"/>
              <a:t>kan</a:t>
            </a:r>
            <a:r>
              <a:rPr lang="en-GB" dirty="0"/>
              <a:t> </a:t>
            </a:r>
            <a:r>
              <a:rPr lang="en-GB" dirty="0" err="1"/>
              <a:t>anvende</a:t>
            </a:r>
            <a:r>
              <a:rPr lang="en-GB" dirty="0"/>
              <a:t> </a:t>
            </a:r>
            <a:r>
              <a:rPr lang="en-GB" dirty="0" err="1"/>
              <a:t>slidepakken</a:t>
            </a:r>
            <a:r>
              <a:rPr lang="en-GB" dirty="0"/>
              <a:t>, </a:t>
            </a:r>
            <a:r>
              <a:rPr lang="en-GB" dirty="0" err="1"/>
              <a:t>herunder</a:t>
            </a:r>
            <a:r>
              <a:rPr lang="en-GB" dirty="0"/>
              <a:t> </a:t>
            </a:r>
            <a:r>
              <a:rPr lang="en-GB" dirty="0" err="1"/>
              <a:t>slidepakkens</a:t>
            </a:r>
            <a:r>
              <a:rPr lang="en-GB" dirty="0"/>
              <a:t> </a:t>
            </a:r>
            <a:r>
              <a:rPr lang="en-GB" dirty="0" err="1"/>
              <a:t>målgrupper</a:t>
            </a:r>
            <a:r>
              <a:rPr lang="en-GB" dirty="0"/>
              <a:t> </a:t>
            </a:r>
            <a:r>
              <a:rPr lang="en-GB" dirty="0" err="1"/>
              <a:t>og</a:t>
            </a:r>
            <a:r>
              <a:rPr lang="en-GB" dirty="0"/>
              <a:t> </a:t>
            </a:r>
            <a:r>
              <a:rPr lang="en-GB" dirty="0" err="1"/>
              <a:t>formål</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Slides med </a:t>
            </a:r>
            <a:r>
              <a:rPr lang="en-GB" dirty="0" err="1"/>
              <a:t>præsentation</a:t>
            </a:r>
            <a:r>
              <a:rPr lang="en-GB" dirty="0"/>
              <a:t> </a:t>
            </a:r>
            <a:r>
              <a:rPr lang="en-GB" dirty="0" err="1"/>
              <a:t>af</a:t>
            </a:r>
            <a:r>
              <a:rPr lang="en-GB" dirty="0"/>
              <a:t> </a:t>
            </a:r>
            <a:r>
              <a:rPr lang="en-GB" b="1" dirty="0" err="1"/>
              <a:t>eksisterende</a:t>
            </a:r>
            <a:r>
              <a:rPr lang="en-GB" b="1" dirty="0"/>
              <a:t> </a:t>
            </a:r>
            <a:r>
              <a:rPr lang="en-GB" b="1" dirty="0" err="1"/>
              <a:t>viden</a:t>
            </a:r>
            <a:r>
              <a:rPr lang="en-GB" b="1" dirty="0"/>
              <a:t> </a:t>
            </a:r>
            <a:r>
              <a:rPr lang="en-GB" dirty="0" err="1"/>
              <a:t>fra</a:t>
            </a:r>
            <a:r>
              <a:rPr lang="en-GB" dirty="0"/>
              <a:t> </a:t>
            </a:r>
            <a:r>
              <a:rPr lang="en-GB" dirty="0" err="1"/>
              <a:t>forskning</a:t>
            </a:r>
            <a:r>
              <a:rPr lang="en-GB" dirty="0"/>
              <a:t> </a:t>
            </a:r>
            <a:r>
              <a:rPr lang="en-GB" dirty="0" err="1"/>
              <a:t>og</a:t>
            </a:r>
            <a:r>
              <a:rPr lang="en-GB" dirty="0"/>
              <a:t> </a:t>
            </a:r>
            <a:r>
              <a:rPr lang="en-GB" dirty="0" err="1"/>
              <a:t>erfaringer</a:t>
            </a:r>
            <a:r>
              <a:rPr lang="en-GB" dirty="0"/>
              <a:t> </a:t>
            </a:r>
            <a:r>
              <a:rPr lang="en-GB" dirty="0" err="1"/>
              <a:t>fra</a:t>
            </a:r>
            <a:r>
              <a:rPr lang="en-GB" dirty="0"/>
              <a:t> </a:t>
            </a:r>
            <a:r>
              <a:rPr lang="en-GB" dirty="0" err="1"/>
              <a:t>praksis</a:t>
            </a:r>
            <a:r>
              <a:rPr lang="en-GB" dirty="0"/>
              <a:t>, </a:t>
            </a:r>
            <a:r>
              <a:rPr lang="en-GB" dirty="0" err="1"/>
              <a:t>som</a:t>
            </a:r>
            <a:r>
              <a:rPr lang="en-GB" dirty="0"/>
              <a:t> I </a:t>
            </a:r>
            <a:r>
              <a:rPr lang="en-GB" dirty="0" err="1"/>
              <a:t>kan</a:t>
            </a:r>
            <a:r>
              <a:rPr lang="en-GB" dirty="0"/>
              <a:t> </a:t>
            </a:r>
            <a:r>
              <a:rPr lang="en-GB" dirty="0" err="1"/>
              <a:t>hente</a:t>
            </a:r>
            <a:r>
              <a:rPr lang="en-GB" dirty="0"/>
              <a:t> inspiration </a:t>
            </a:r>
            <a:r>
              <a:rPr lang="en-GB" dirty="0" err="1"/>
              <a:t>fra</a:t>
            </a:r>
            <a:r>
              <a:rPr lang="en-GB" dirty="0"/>
              <a:t> </a:t>
            </a:r>
            <a:r>
              <a:rPr lang="en-GB" dirty="0" err="1"/>
              <a:t>til</a:t>
            </a:r>
            <a:r>
              <a:rPr lang="en-GB" dirty="0"/>
              <a:t> </a:t>
            </a:r>
            <a:r>
              <a:rPr lang="en-GB" dirty="0" err="1"/>
              <a:t>jeres</a:t>
            </a:r>
            <a:r>
              <a:rPr lang="en-GB" dirty="0"/>
              <a:t> </a:t>
            </a:r>
            <a:r>
              <a:rPr lang="en-GB" dirty="0" err="1"/>
              <a:t>udviklingsproces</a:t>
            </a:r>
            <a:r>
              <a:rPr lang="en-GB" dirty="0"/>
              <a:t> </a:t>
            </a:r>
            <a:r>
              <a:rPr lang="en-GB" dirty="0" err="1"/>
              <a:t>lokalt</a:t>
            </a:r>
            <a:r>
              <a:rPr lang="en-GB" dirty="0"/>
              <a:t>.</a:t>
            </a:r>
            <a:endParaRPr lang="en-GB" b="1"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forandringer og drømme, som I ønsker at skabe gennem samarbejdet mellem skole, fritidsliv og lokalsamfund.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drømme</a:t>
            </a:r>
            <a:r>
              <a:rPr lang="en-GB" dirty="0"/>
              <a:t> </a:t>
            </a:r>
            <a:r>
              <a:rPr lang="en-GB" dirty="0" err="1"/>
              <a:t>og</a:t>
            </a:r>
            <a:r>
              <a:rPr lang="en-GB" dirty="0"/>
              <a:t> </a:t>
            </a:r>
            <a:r>
              <a:rPr lang="en-GB" dirty="0" err="1"/>
              <a:t>forandringer</a:t>
            </a:r>
            <a:r>
              <a:rPr lang="en-GB" dirty="0"/>
              <a:t> der </a:t>
            </a:r>
            <a:r>
              <a:rPr lang="en-GB" dirty="0" err="1"/>
              <a:t>er</a:t>
            </a:r>
            <a:r>
              <a:rPr lang="en-GB" dirty="0"/>
              <a:t> </a:t>
            </a:r>
            <a:r>
              <a:rPr lang="en-GB" dirty="0" err="1"/>
              <a:t>mest</a:t>
            </a:r>
            <a:r>
              <a:rPr lang="en-GB" dirty="0"/>
              <a:t> </a:t>
            </a:r>
            <a:r>
              <a:rPr lang="en-GB" dirty="0" err="1"/>
              <a:t>relevante</a:t>
            </a:r>
            <a:r>
              <a:rPr lang="en-GB" dirty="0"/>
              <a:t> </a:t>
            </a:r>
            <a:r>
              <a:rPr lang="en-GB" dirty="0" err="1"/>
              <a:t>og</a:t>
            </a:r>
            <a:r>
              <a:rPr lang="en-GB" dirty="0"/>
              <a:t> </a:t>
            </a:r>
            <a:r>
              <a:rPr lang="en-GB" dirty="0" err="1"/>
              <a:t>realistiske</a:t>
            </a:r>
            <a:r>
              <a:rPr lang="en-GB" dirty="0"/>
              <a:t> at </a:t>
            </a:r>
            <a:r>
              <a:rPr lang="en-GB" dirty="0" err="1"/>
              <a:t>arbejde</a:t>
            </a:r>
            <a:r>
              <a:rPr lang="en-GB" dirty="0"/>
              <a:t> </a:t>
            </a:r>
            <a:r>
              <a:rPr lang="en-GB" dirty="0" err="1"/>
              <a:t>videre</a:t>
            </a:r>
            <a:r>
              <a:rPr lang="en-GB" dirty="0"/>
              <a:t> med.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Husk at </a:t>
            </a:r>
            <a:r>
              <a:rPr lang="en-GB" dirty="0" err="1"/>
              <a:t>inddrage</a:t>
            </a:r>
            <a:r>
              <a:rPr lang="en-GB" dirty="0"/>
              <a:t> </a:t>
            </a:r>
            <a:r>
              <a:rPr lang="en-GB" dirty="0" err="1"/>
              <a:t>eksisterende</a:t>
            </a:r>
            <a:r>
              <a:rPr lang="en-GB" dirty="0"/>
              <a:t> </a:t>
            </a:r>
            <a:r>
              <a:rPr lang="en-GB" dirty="0" err="1"/>
              <a:t>viden</a:t>
            </a:r>
            <a:r>
              <a:rPr lang="en-GB" dirty="0"/>
              <a:t> </a:t>
            </a:r>
            <a:r>
              <a:rPr lang="en-GB" dirty="0" err="1"/>
              <a:t>i</a:t>
            </a:r>
            <a:r>
              <a:rPr lang="en-GB" dirty="0"/>
              <a:t> </a:t>
            </a:r>
            <a:r>
              <a:rPr lang="en-GB" dirty="0" err="1"/>
              <a:t>drøftelserne</a:t>
            </a:r>
            <a:r>
              <a:rPr lang="en-GB" dirty="0"/>
              <a:t> </a:t>
            </a:r>
            <a:r>
              <a:rPr lang="en-GB" dirty="0" err="1"/>
              <a:t>og</a:t>
            </a:r>
            <a:r>
              <a:rPr lang="en-GB" dirty="0"/>
              <a:t> </a:t>
            </a:r>
            <a:r>
              <a:rPr lang="en-GB" dirty="0" err="1"/>
              <a:t>overvej</a:t>
            </a:r>
            <a:r>
              <a:rPr lang="en-GB" dirty="0"/>
              <a:t> </a:t>
            </a:r>
            <a:r>
              <a:rPr lang="en-GB" dirty="0" err="1"/>
              <a:t>fx</a:t>
            </a:r>
            <a:r>
              <a:rPr lang="en-GB" dirty="0"/>
              <a:t>, </a:t>
            </a:r>
            <a:r>
              <a:rPr lang="en-GB" dirty="0" err="1"/>
              <a:t>hvilke</a:t>
            </a:r>
            <a:r>
              <a:rPr lang="en-GB" dirty="0"/>
              <a:t> </a:t>
            </a:r>
            <a:r>
              <a:rPr lang="en-GB" dirty="0" err="1"/>
              <a:t>drømme</a:t>
            </a:r>
            <a:r>
              <a:rPr lang="en-GB" dirty="0"/>
              <a:t> der finder </a:t>
            </a:r>
            <a:r>
              <a:rPr lang="en-GB" dirty="0" err="1"/>
              <a:t>opbakning</a:t>
            </a:r>
            <a:r>
              <a:rPr lang="en-GB" dirty="0"/>
              <a:t> </a:t>
            </a:r>
            <a:r>
              <a:rPr lang="en-GB" dirty="0" err="1"/>
              <a:t>i</a:t>
            </a:r>
            <a:r>
              <a:rPr lang="en-GB" dirty="0"/>
              <a:t> </a:t>
            </a:r>
            <a:r>
              <a:rPr lang="en-GB" dirty="0" err="1"/>
              <a:t>eksisterende</a:t>
            </a:r>
            <a:r>
              <a:rPr lang="en-GB" dirty="0"/>
              <a:t> </a:t>
            </a:r>
            <a:r>
              <a:rPr lang="en-GB" dirty="0" err="1"/>
              <a:t>viden</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Sørg</a:t>
            </a:r>
            <a:r>
              <a:rPr lang="en-GB" dirty="0"/>
              <a:t> for, at der </a:t>
            </a:r>
            <a:r>
              <a:rPr lang="en-GB" dirty="0" err="1"/>
              <a:t>er</a:t>
            </a:r>
            <a:r>
              <a:rPr lang="en-GB" dirty="0"/>
              <a:t> </a:t>
            </a:r>
            <a:r>
              <a:rPr lang="en-GB" dirty="0" err="1"/>
              <a:t>opbakning</a:t>
            </a:r>
            <a:r>
              <a:rPr lang="en-GB" dirty="0"/>
              <a:t> </a:t>
            </a:r>
            <a:r>
              <a:rPr lang="en-GB" dirty="0" err="1"/>
              <a:t>og</a:t>
            </a:r>
            <a:r>
              <a:rPr lang="en-GB" dirty="0"/>
              <a:t> </a:t>
            </a:r>
            <a:r>
              <a:rPr lang="en-GB" dirty="0" err="1"/>
              <a:t>fælles</a:t>
            </a:r>
            <a:r>
              <a:rPr lang="en-GB" dirty="0"/>
              <a:t> </a:t>
            </a:r>
            <a:r>
              <a:rPr lang="en-GB" dirty="0" err="1"/>
              <a:t>forståelse</a:t>
            </a:r>
            <a:r>
              <a:rPr lang="en-GB" dirty="0"/>
              <a:t> </a:t>
            </a:r>
            <a:r>
              <a:rPr lang="en-GB" dirty="0" err="1"/>
              <a:t>blandt</a:t>
            </a:r>
            <a:r>
              <a:rPr lang="en-GB" dirty="0"/>
              <a:t> </a:t>
            </a:r>
            <a:r>
              <a:rPr lang="en-GB" dirty="0" err="1"/>
              <a:t>deltagerne</a:t>
            </a:r>
            <a:r>
              <a:rPr lang="en-GB" dirty="0"/>
              <a:t>. </a:t>
            </a: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114799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1"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beskrive</a:t>
            </a:r>
            <a:r>
              <a:rPr lang="en-GB" dirty="0"/>
              <a:t> </a:t>
            </a:r>
            <a:r>
              <a:rPr lang="en-GB" dirty="0" err="1"/>
              <a:t>deres</a:t>
            </a:r>
            <a:r>
              <a:rPr lang="en-GB" dirty="0"/>
              <a:t> </a:t>
            </a:r>
            <a:r>
              <a:rPr lang="en-GB" dirty="0" err="1"/>
              <a:t>konkrete</a:t>
            </a:r>
            <a:r>
              <a:rPr lang="en-GB" dirty="0"/>
              <a:t> </a:t>
            </a:r>
            <a:r>
              <a:rPr lang="en-GB" dirty="0" err="1"/>
              <a:t>erfaringer</a:t>
            </a:r>
            <a:r>
              <a:rPr lang="en-GB" dirty="0"/>
              <a:t> med at </a:t>
            </a:r>
            <a:r>
              <a:rPr lang="en-GB" dirty="0" err="1"/>
              <a:t>samarbejde</a:t>
            </a:r>
            <a:r>
              <a:rPr lang="en-GB" dirty="0"/>
              <a:t> med </a:t>
            </a:r>
            <a:r>
              <a:rPr lang="en-GB" dirty="0" err="1"/>
              <a:t>fritidsliv</a:t>
            </a:r>
            <a:r>
              <a:rPr lang="en-GB" dirty="0"/>
              <a:t> </a:t>
            </a:r>
            <a:r>
              <a:rPr lang="en-GB" dirty="0" err="1"/>
              <a:t>og</a:t>
            </a:r>
            <a:r>
              <a:rPr lang="en-GB" dirty="0"/>
              <a:t> </a:t>
            </a:r>
            <a:r>
              <a:rPr lang="en-GB" dirty="0" err="1"/>
              <a:t>lokalsamfund</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i</a:t>
            </a:r>
            <a:r>
              <a:rPr lang="en-GB" dirty="0"/>
              <a:t> </a:t>
            </a:r>
            <a:r>
              <a:rPr lang="en-GB" dirty="0" err="1"/>
              <a:t>fællesskab</a:t>
            </a:r>
            <a:r>
              <a:rPr lang="en-GB" dirty="0"/>
              <a:t>, om der </a:t>
            </a:r>
            <a:r>
              <a:rPr lang="en-GB" dirty="0" err="1"/>
              <a:t>er</a:t>
            </a:r>
            <a:r>
              <a:rPr lang="en-GB" dirty="0"/>
              <a:t> </a:t>
            </a:r>
            <a:r>
              <a:rPr lang="en-GB" dirty="0" err="1"/>
              <a:t>eksisterende</a:t>
            </a:r>
            <a:r>
              <a:rPr lang="en-GB" dirty="0"/>
              <a:t> </a:t>
            </a:r>
            <a:r>
              <a:rPr lang="en-GB" dirty="0" err="1"/>
              <a:t>indsatser</a:t>
            </a:r>
            <a:r>
              <a:rPr lang="en-GB" dirty="0"/>
              <a:t>, I med </a:t>
            </a:r>
            <a:r>
              <a:rPr lang="en-GB" dirty="0" err="1"/>
              <a:t>fordel</a:t>
            </a:r>
            <a:r>
              <a:rPr lang="en-GB" dirty="0"/>
              <a:t> </a:t>
            </a:r>
            <a:r>
              <a:rPr lang="en-GB" dirty="0" err="1"/>
              <a:t>kan</a:t>
            </a:r>
            <a:r>
              <a:rPr lang="en-GB" dirty="0"/>
              <a:t> </a:t>
            </a:r>
            <a:r>
              <a:rPr lang="en-GB" dirty="0" err="1"/>
              <a:t>bygge</a:t>
            </a:r>
            <a:r>
              <a:rPr lang="en-GB" dirty="0"/>
              <a:t> </a:t>
            </a:r>
            <a:r>
              <a:rPr lang="en-GB" dirty="0" err="1"/>
              <a:t>videre</a:t>
            </a:r>
            <a:r>
              <a:rPr lang="en-GB" dirty="0"/>
              <a:t> </a:t>
            </a:r>
            <a:r>
              <a:rPr lang="en-GB" dirty="0" err="1"/>
              <a:t>på</a:t>
            </a:r>
            <a:r>
              <a:rPr lang="en-GB" dirty="0"/>
              <a:t> </a:t>
            </a:r>
            <a:r>
              <a:rPr lang="en-GB" dirty="0" err="1"/>
              <a:t>eller</a:t>
            </a:r>
            <a:r>
              <a:rPr lang="en-GB" dirty="0"/>
              <a:t> </a:t>
            </a:r>
            <a:r>
              <a:rPr lang="en-GB" dirty="0" err="1"/>
              <a:t>skal</a:t>
            </a:r>
            <a:r>
              <a:rPr lang="en-GB" dirty="0"/>
              <a:t> </a:t>
            </a:r>
            <a:r>
              <a:rPr lang="en-GB" dirty="0" err="1"/>
              <a:t>sørge</a:t>
            </a:r>
            <a:r>
              <a:rPr lang="en-GB" dirty="0"/>
              <a:t> for at </a:t>
            </a:r>
            <a:r>
              <a:rPr lang="en-GB" dirty="0" err="1"/>
              <a:t>koble</a:t>
            </a:r>
            <a:r>
              <a:rPr lang="en-GB" dirty="0"/>
              <a:t> an </a:t>
            </a:r>
            <a:r>
              <a:rPr lang="en-GB" dirty="0" err="1"/>
              <a:t>til</a:t>
            </a:r>
            <a:r>
              <a:rPr lang="en-GB" dirty="0"/>
              <a:t>. Her </a:t>
            </a:r>
            <a:r>
              <a:rPr lang="en-GB" dirty="0" err="1"/>
              <a:t>er</a:t>
            </a:r>
            <a:r>
              <a:rPr lang="en-GB" dirty="0"/>
              <a:t> </a:t>
            </a:r>
            <a:r>
              <a:rPr lang="en-GB" dirty="0" err="1"/>
              <a:t>det</a:t>
            </a:r>
            <a:r>
              <a:rPr lang="en-GB" dirty="0"/>
              <a:t> </a:t>
            </a:r>
            <a:r>
              <a:rPr lang="en-GB" dirty="0" err="1"/>
              <a:t>vigtigt</a:t>
            </a:r>
            <a:r>
              <a:rPr lang="en-GB" dirty="0"/>
              <a:t> at </a:t>
            </a:r>
            <a:r>
              <a:rPr lang="en-GB" dirty="0" err="1"/>
              <a:t>hjælpe</a:t>
            </a:r>
            <a:r>
              <a:rPr lang="en-GB" dirty="0"/>
              <a:t> </a:t>
            </a:r>
            <a:r>
              <a:rPr lang="en-GB" dirty="0" err="1"/>
              <a:t>deltagerne</a:t>
            </a:r>
            <a:r>
              <a:rPr lang="en-GB" dirty="0"/>
              <a:t> </a:t>
            </a:r>
            <a:r>
              <a:rPr lang="en-GB" dirty="0" err="1"/>
              <a:t>til</a:t>
            </a:r>
            <a:r>
              <a:rPr lang="en-GB" dirty="0"/>
              <a:t> </a:t>
            </a:r>
            <a:r>
              <a:rPr lang="en-GB" dirty="0" err="1"/>
              <a:t>en</a:t>
            </a:r>
            <a:r>
              <a:rPr lang="en-GB" dirty="0"/>
              <a:t> </a:t>
            </a:r>
            <a:r>
              <a:rPr lang="en-GB" dirty="0" err="1"/>
              <a:t>oplevelse</a:t>
            </a:r>
            <a:r>
              <a:rPr lang="en-GB" dirty="0"/>
              <a:t> </a:t>
            </a:r>
            <a:r>
              <a:rPr lang="en-GB" dirty="0" err="1"/>
              <a:t>af</a:t>
            </a:r>
            <a:r>
              <a:rPr lang="en-GB" dirty="0"/>
              <a:t>, at der </a:t>
            </a:r>
            <a:r>
              <a:rPr lang="en-GB" dirty="0" err="1"/>
              <a:t>er</a:t>
            </a:r>
            <a:r>
              <a:rPr lang="en-GB" dirty="0"/>
              <a:t> </a:t>
            </a:r>
            <a:r>
              <a:rPr lang="en-GB" dirty="0" err="1"/>
              <a:t>rød</a:t>
            </a:r>
            <a:r>
              <a:rPr lang="en-GB" dirty="0"/>
              <a:t> </a:t>
            </a:r>
            <a:r>
              <a:rPr lang="en-GB" dirty="0" err="1"/>
              <a:t>tråd</a:t>
            </a:r>
            <a:r>
              <a:rPr lang="en-GB" dirty="0"/>
              <a:t> </a:t>
            </a:r>
            <a:r>
              <a:rPr lang="en-GB" dirty="0" err="1"/>
              <a:t>mellem</a:t>
            </a:r>
            <a:r>
              <a:rPr lang="en-GB" dirty="0"/>
              <a:t> </a:t>
            </a:r>
            <a:r>
              <a:rPr lang="en-GB" dirty="0" err="1"/>
              <a:t>det</a:t>
            </a:r>
            <a:r>
              <a:rPr lang="en-GB" dirty="0"/>
              <a:t>, I </a:t>
            </a:r>
            <a:r>
              <a:rPr lang="en-GB" dirty="0" err="1"/>
              <a:t>igangsætter</a:t>
            </a:r>
            <a:r>
              <a:rPr lang="en-GB" dirty="0"/>
              <a:t>, </a:t>
            </a:r>
            <a:r>
              <a:rPr lang="en-GB" dirty="0" err="1"/>
              <a:t>og</a:t>
            </a:r>
            <a:r>
              <a:rPr lang="en-GB" dirty="0"/>
              <a:t> </a:t>
            </a:r>
            <a:r>
              <a:rPr lang="en-GB" dirty="0" err="1"/>
              <a:t>det</a:t>
            </a:r>
            <a:r>
              <a:rPr lang="en-GB" dirty="0"/>
              <a:t>, der </a:t>
            </a:r>
            <a:r>
              <a:rPr lang="en-GB" dirty="0" err="1"/>
              <a:t>allerede</a:t>
            </a:r>
            <a:r>
              <a:rPr lang="en-GB" dirty="0"/>
              <a:t> </a:t>
            </a:r>
            <a:r>
              <a:rPr lang="en-GB" dirty="0" err="1"/>
              <a:t>er</a:t>
            </a:r>
            <a:r>
              <a:rPr lang="en-GB" dirty="0"/>
              <a:t> </a:t>
            </a:r>
            <a:r>
              <a:rPr lang="en-GB" dirty="0" err="1"/>
              <a:t>igang</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på</a:t>
            </a:r>
            <a:r>
              <a:rPr lang="en-GB" dirty="0"/>
              <a:t> </a:t>
            </a:r>
            <a:r>
              <a:rPr lang="en-GB" dirty="0" err="1"/>
              <a:t>baggrund</a:t>
            </a:r>
            <a:r>
              <a:rPr lang="en-GB" dirty="0"/>
              <a:t> </a:t>
            </a:r>
            <a:r>
              <a:rPr lang="en-GB" dirty="0" err="1"/>
              <a:t>af</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hvordan</a:t>
            </a:r>
            <a:r>
              <a:rPr lang="en-GB" dirty="0"/>
              <a:t> I (nu) </a:t>
            </a:r>
            <a:r>
              <a:rPr lang="en-GB" dirty="0" err="1"/>
              <a:t>forstår</a:t>
            </a:r>
            <a:r>
              <a:rPr lang="en-GB" dirty="0"/>
              <a:t>, at </a:t>
            </a:r>
            <a:r>
              <a:rPr lang="en-GB" dirty="0" err="1"/>
              <a:t>samarbejdet</a:t>
            </a:r>
            <a:r>
              <a:rPr lang="en-GB" dirty="0"/>
              <a:t> </a:t>
            </a:r>
            <a:r>
              <a:rPr lang="en-GB" dirty="0" err="1"/>
              <a:t>mellem</a:t>
            </a:r>
            <a:r>
              <a:rPr lang="en-GB" dirty="0"/>
              <a:t> </a:t>
            </a:r>
            <a:r>
              <a:rPr lang="en-GB" dirty="0" err="1"/>
              <a:t>skole</a:t>
            </a:r>
            <a:r>
              <a:rPr lang="en-GB" dirty="0"/>
              <a:t>, </a:t>
            </a:r>
            <a:r>
              <a:rPr lang="en-GB" dirty="0" err="1"/>
              <a:t>fritidsliv</a:t>
            </a:r>
            <a:r>
              <a:rPr lang="en-GB" dirty="0"/>
              <a:t> </a:t>
            </a:r>
            <a:r>
              <a:rPr lang="en-GB" dirty="0" err="1"/>
              <a:t>og</a:t>
            </a:r>
            <a:r>
              <a:rPr lang="en-GB" dirty="0"/>
              <a:t> </a:t>
            </a:r>
            <a:r>
              <a:rPr lang="en-GB" dirty="0" err="1"/>
              <a:t>lokalsamfund</a:t>
            </a:r>
            <a:r>
              <a:rPr lang="en-GB" dirty="0"/>
              <a:t> </a:t>
            </a:r>
            <a:r>
              <a:rPr lang="en-GB" dirty="0" err="1"/>
              <a:t>kan</a:t>
            </a:r>
            <a:r>
              <a:rPr lang="en-GB" dirty="0"/>
              <a:t> </a:t>
            </a:r>
            <a:r>
              <a:rPr lang="en-GB" dirty="0" err="1"/>
              <a:t>være</a:t>
            </a:r>
            <a:r>
              <a:rPr lang="en-GB" dirty="0"/>
              <a:t> med </a:t>
            </a:r>
            <a:r>
              <a:rPr lang="en-GB" dirty="0" err="1"/>
              <a:t>til</a:t>
            </a:r>
            <a:r>
              <a:rPr lang="en-GB" dirty="0"/>
              <a:t> at </a:t>
            </a:r>
            <a:r>
              <a:rPr lang="en-GB" dirty="0" err="1"/>
              <a:t>styrke</a:t>
            </a:r>
            <a:r>
              <a:rPr lang="en-GB" dirty="0"/>
              <a:t> </a:t>
            </a:r>
            <a:r>
              <a:rPr lang="en-GB" dirty="0" err="1"/>
              <a:t>udviklingen</a:t>
            </a:r>
            <a:r>
              <a:rPr lang="en-GB" dirty="0"/>
              <a:t> </a:t>
            </a:r>
            <a:r>
              <a:rPr lang="en-GB" dirty="0" err="1"/>
              <a:t>af</a:t>
            </a:r>
            <a:r>
              <a:rPr lang="en-GB" dirty="0"/>
              <a:t> </a:t>
            </a:r>
            <a:r>
              <a:rPr lang="en-GB" dirty="0" err="1"/>
              <a:t>inkluderende</a:t>
            </a:r>
            <a:r>
              <a:rPr lang="en-GB" dirty="0"/>
              <a:t> </a:t>
            </a:r>
            <a:r>
              <a:rPr lang="en-GB" dirty="0" err="1"/>
              <a:t>læringsmiljøer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Noter</a:t>
            </a:r>
            <a:r>
              <a:rPr lang="en-GB" dirty="0"/>
              <a:t> </a:t>
            </a:r>
            <a:r>
              <a:rPr lang="en-GB" dirty="0" err="1"/>
              <a:t>nøgleord</a:t>
            </a:r>
            <a:r>
              <a:rPr lang="en-GB" dirty="0"/>
              <a:t>, der </a:t>
            </a:r>
            <a:r>
              <a:rPr lang="en-GB" dirty="0" err="1"/>
              <a:t>beskriveres</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og</a:t>
            </a:r>
            <a:r>
              <a:rPr lang="en-GB" dirty="0"/>
              <a:t> </a:t>
            </a:r>
            <a:r>
              <a:rPr lang="en-GB" dirty="0" err="1"/>
              <a:t>praksis</a:t>
            </a:r>
            <a:r>
              <a:rPr lang="en-GB" dirty="0"/>
              <a:t> </a:t>
            </a:r>
            <a:r>
              <a:rPr lang="en-GB" dirty="0" err="1"/>
              <a:t>samt</a:t>
            </a:r>
            <a:r>
              <a:rPr lang="en-GB" dirty="0"/>
              <a:t> </a:t>
            </a:r>
            <a:r>
              <a:rPr lang="en-GB" dirty="0" err="1"/>
              <a:t>jeres</a:t>
            </a:r>
            <a:r>
              <a:rPr lang="en-GB" dirty="0"/>
              <a:t> </a:t>
            </a:r>
            <a:r>
              <a:rPr lang="en-GB" dirty="0" err="1"/>
              <a:t>antagelser</a:t>
            </a:r>
            <a:r>
              <a:rPr lang="en-GB" dirty="0"/>
              <a:t> om </a:t>
            </a:r>
            <a:r>
              <a:rPr lang="en-GB" dirty="0" err="1"/>
              <a:t>sammenhængen</a:t>
            </a:r>
            <a:r>
              <a:rPr lang="en-GB" dirty="0"/>
              <a:t> </a:t>
            </a:r>
            <a:r>
              <a:rPr lang="en-GB" dirty="0" err="1"/>
              <a:t>til</a:t>
            </a:r>
            <a:r>
              <a:rPr lang="en-GB" dirty="0"/>
              <a:t> </a:t>
            </a:r>
            <a:r>
              <a:rPr lang="en-GB" dirty="0" err="1"/>
              <a:t>arbejdet</a:t>
            </a:r>
            <a:r>
              <a:rPr lang="en-GB" dirty="0"/>
              <a:t> med at </a:t>
            </a:r>
            <a:r>
              <a:rPr lang="en-GB" dirty="0" err="1"/>
              <a:t>skabe</a:t>
            </a:r>
            <a:r>
              <a:rPr lang="en-GB" dirty="0"/>
              <a:t> </a:t>
            </a:r>
            <a:r>
              <a:rPr lang="en-GB" dirty="0" err="1"/>
              <a:t>inkluderende</a:t>
            </a:r>
            <a:r>
              <a:rPr lang="en-GB" dirty="0"/>
              <a:t> </a:t>
            </a:r>
            <a:r>
              <a:rPr lang="en-GB" dirty="0" err="1"/>
              <a:t>læringsmiljøer</a:t>
            </a:r>
            <a:r>
              <a:rPr lang="en-GB" dirty="0"/>
              <a:t>.</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130765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dirty="0" err="1"/>
              <a:t>konkretisere</a:t>
            </a:r>
            <a:r>
              <a:rPr lang="en-GB" dirty="0"/>
              <a:t> </a:t>
            </a:r>
            <a:r>
              <a:rPr lang="en-GB" dirty="0" err="1"/>
              <a:t>en</a:t>
            </a:r>
            <a:r>
              <a:rPr lang="en-GB" dirty="0"/>
              <a:t> </a:t>
            </a:r>
            <a:r>
              <a:rPr lang="en-GB" dirty="0" err="1"/>
              <a:t>indsats</a:t>
            </a:r>
            <a:r>
              <a:rPr lang="en-GB" dirty="0"/>
              <a:t> </a:t>
            </a:r>
            <a:r>
              <a:rPr lang="en-GB" dirty="0" err="1"/>
              <a:t>eller</a:t>
            </a:r>
            <a:r>
              <a:rPr lang="en-GB" dirty="0"/>
              <a:t> et project </a:t>
            </a:r>
            <a:r>
              <a:rPr lang="en-GB" dirty="0" err="1"/>
              <a:t>ud</a:t>
            </a:r>
            <a:r>
              <a:rPr lang="en-GB" dirty="0"/>
              <a:t> </a:t>
            </a:r>
            <a:r>
              <a:rPr lang="en-GB" dirty="0" err="1"/>
              <a:t>fra</a:t>
            </a:r>
            <a:r>
              <a:rPr lang="en-GB" dirty="0"/>
              <a:t> </a:t>
            </a:r>
            <a:r>
              <a:rPr lang="en-GB" dirty="0" err="1"/>
              <a:t>viden</a:t>
            </a:r>
            <a:r>
              <a:rPr lang="en-GB" dirty="0"/>
              <a:t> om </a:t>
            </a:r>
            <a:r>
              <a:rPr lang="en-GB" dirty="0" err="1"/>
              <a:t>temaet</a:t>
            </a:r>
            <a:r>
              <a:rPr lang="en-GB" dirty="0"/>
              <a:t>, </a:t>
            </a:r>
            <a:r>
              <a:rPr lang="en-GB" dirty="0" err="1"/>
              <a:t>og</a:t>
            </a:r>
            <a:r>
              <a:rPr lang="en-GB" dirty="0"/>
              <a:t> </a:t>
            </a:r>
            <a:r>
              <a:rPr lang="en-GB" dirty="0" err="1"/>
              <a:t>som</a:t>
            </a:r>
            <a:r>
              <a:rPr lang="en-GB" dirty="0"/>
              <a:t> </a:t>
            </a:r>
            <a:r>
              <a:rPr lang="en-GB" dirty="0" err="1"/>
              <a:t>tager</a:t>
            </a:r>
            <a:r>
              <a:rPr lang="en-GB" dirty="0"/>
              <a:t> </a:t>
            </a:r>
            <a:r>
              <a:rPr lang="en-GB" dirty="0" err="1"/>
              <a:t>afsæt</a:t>
            </a:r>
            <a:r>
              <a:rPr lang="en-GB" dirty="0"/>
              <a:t> </a:t>
            </a:r>
            <a:r>
              <a:rPr lang="en-GB" dirty="0" err="1"/>
              <a:t>i</a:t>
            </a:r>
            <a:r>
              <a:rPr lang="en-GB" dirty="0"/>
              <a:t> de </a:t>
            </a:r>
            <a:r>
              <a:rPr lang="en-GB" dirty="0" err="1"/>
              <a:t>udfordringer</a:t>
            </a:r>
            <a:r>
              <a:rPr lang="en-GB" dirty="0"/>
              <a:t> </a:t>
            </a:r>
            <a:r>
              <a:rPr lang="en-GB" dirty="0" err="1"/>
              <a:t>og</a:t>
            </a:r>
            <a:r>
              <a:rPr lang="en-GB" dirty="0"/>
              <a:t> </a:t>
            </a:r>
            <a:r>
              <a:rPr lang="en-GB" dirty="0" err="1"/>
              <a:t>behov</a:t>
            </a:r>
            <a:r>
              <a:rPr lang="en-GB" dirty="0"/>
              <a:t>, I </a:t>
            </a:r>
            <a:r>
              <a:rPr lang="en-GB" dirty="0" err="1"/>
              <a:t>ønsker</a:t>
            </a:r>
            <a:r>
              <a:rPr lang="en-GB" dirty="0"/>
              <a:t> at </a:t>
            </a:r>
            <a:r>
              <a:rPr lang="en-GB" dirty="0" err="1"/>
              <a:t>adressere</a:t>
            </a:r>
            <a:r>
              <a:rPr lang="en-GB" dirty="0"/>
              <a:t>, </a:t>
            </a:r>
            <a:r>
              <a:rPr lang="en-GB" dirty="0" err="1"/>
              <a:t>og</a:t>
            </a:r>
            <a:r>
              <a:rPr lang="en-GB" dirty="0"/>
              <a:t> </a:t>
            </a:r>
            <a:r>
              <a:rPr lang="en-GB" dirty="0" err="1"/>
              <a:t>som</a:t>
            </a:r>
            <a:r>
              <a:rPr lang="en-GB" dirty="0"/>
              <a:t> </a:t>
            </a:r>
            <a:r>
              <a:rPr lang="en-GB" dirty="0" err="1"/>
              <a:t>indeholder</a:t>
            </a:r>
            <a:r>
              <a:rPr lang="en-GB" dirty="0"/>
              <a:t> </a:t>
            </a:r>
            <a:r>
              <a:rPr lang="en-GB" dirty="0" err="1"/>
              <a:t>mulige</a:t>
            </a:r>
            <a:r>
              <a:rPr lang="en-GB" dirty="0"/>
              <a:t> </a:t>
            </a:r>
            <a:r>
              <a:rPr lang="en-GB" dirty="0" err="1"/>
              <a:t>svar</a:t>
            </a:r>
            <a:r>
              <a:rPr lang="en-GB" dirty="0"/>
              <a:t> </a:t>
            </a:r>
            <a:r>
              <a:rPr lang="en-GB" dirty="0" err="1"/>
              <a:t>og</a:t>
            </a:r>
            <a:r>
              <a:rPr lang="en-GB" dirty="0"/>
              <a:t> </a:t>
            </a:r>
            <a:r>
              <a:rPr lang="en-GB" dirty="0" err="1"/>
              <a:t>løsninger</a:t>
            </a:r>
            <a:r>
              <a:rPr lang="en-GB" dirty="0"/>
              <a:t>, </a:t>
            </a:r>
            <a:r>
              <a:rPr lang="en-GB" dirty="0" err="1"/>
              <a:t>som</a:t>
            </a:r>
            <a:r>
              <a:rPr lang="en-GB" dirty="0"/>
              <a:t> I </a:t>
            </a:r>
            <a:r>
              <a:rPr lang="en-GB" dirty="0" err="1"/>
              <a:t>har</a:t>
            </a:r>
            <a:r>
              <a:rPr lang="en-GB" dirty="0"/>
              <a:t> </a:t>
            </a:r>
            <a:r>
              <a:rPr lang="en-GB" dirty="0" err="1"/>
              <a:t>tiltro</a:t>
            </a:r>
            <a:r>
              <a:rPr lang="en-GB" dirty="0"/>
              <a:t> </a:t>
            </a:r>
            <a:r>
              <a:rPr lang="en-GB" dirty="0" err="1"/>
              <a:t>til</a:t>
            </a:r>
            <a:r>
              <a:rPr lang="en-GB" dirty="0"/>
              <a:t> </a:t>
            </a:r>
            <a:r>
              <a:rPr lang="en-GB" dirty="0" err="1"/>
              <a:t>vil</a:t>
            </a:r>
            <a:r>
              <a:rPr lang="en-GB" dirty="0"/>
              <a:t> </a:t>
            </a:r>
            <a:r>
              <a:rPr lang="en-GB" dirty="0" err="1"/>
              <a:t>kunne</a:t>
            </a:r>
            <a:r>
              <a:rPr lang="en-GB" dirty="0"/>
              <a:t> </a:t>
            </a:r>
            <a:r>
              <a:rPr lang="en-GB" dirty="0" err="1"/>
              <a:t>skabe</a:t>
            </a:r>
            <a:r>
              <a:rPr lang="en-GB" dirty="0"/>
              <a:t> de </a:t>
            </a:r>
            <a:r>
              <a:rPr lang="en-GB" dirty="0" err="1"/>
              <a:t>ønskede</a:t>
            </a:r>
            <a:r>
              <a:rPr lang="en-GB" dirty="0"/>
              <a:t> </a:t>
            </a:r>
            <a:r>
              <a:rPr lang="en-GB" dirty="0" err="1"/>
              <a:t>forandringer</a:t>
            </a:r>
            <a:r>
              <a:rPr lang="en-GB" dirty="0"/>
              <a:t> </a:t>
            </a:r>
            <a:r>
              <a:rPr lang="en-GB" dirty="0" err="1"/>
              <a:t>i</a:t>
            </a:r>
            <a:r>
              <a:rPr lang="en-GB" dirty="0"/>
              <a:t> </a:t>
            </a:r>
            <a:r>
              <a:rPr lang="en-GB" dirty="0" err="1"/>
              <a:t>praksis</a:t>
            </a:r>
            <a:r>
              <a:rPr lang="en-GB" dirty="0"/>
              <a:t>. </a:t>
            </a:r>
          </a:p>
          <a:p>
            <a:endParaRPr lang="en-GB" dirty="0"/>
          </a:p>
          <a:p>
            <a:r>
              <a:rPr lang="en-GB" b="1" dirty="0" err="1"/>
              <a:t>Proces</a:t>
            </a:r>
            <a:endParaRPr lang="en-GB" b="1" dirty="0"/>
          </a:p>
          <a:p>
            <a:pPr marL="171450" indent="-171450">
              <a:buFont typeface="Arial" panose="020B0604020202020204" pitchFamily="34" charset="0"/>
              <a:buChar char="•"/>
            </a:pPr>
            <a:r>
              <a:rPr lang="en-GB" dirty="0" err="1"/>
              <a:t>Drøft</a:t>
            </a:r>
            <a:r>
              <a:rPr lang="en-GB" dirty="0"/>
              <a:t> </a:t>
            </a:r>
            <a:r>
              <a:rPr lang="en-GB" dirty="0" err="1"/>
              <a:t>spørgsmålene</a:t>
            </a:r>
            <a:r>
              <a:rPr lang="en-GB" dirty="0"/>
              <a:t> </a:t>
            </a:r>
            <a:r>
              <a:rPr lang="en-GB" dirty="0" err="1"/>
              <a:t>grundigt</a:t>
            </a:r>
            <a:r>
              <a:rPr lang="en-GB" dirty="0"/>
              <a:t> </a:t>
            </a:r>
            <a:r>
              <a:rPr lang="en-GB" dirty="0" err="1"/>
              <a:t>og</a:t>
            </a:r>
            <a:r>
              <a:rPr lang="en-GB" dirty="0"/>
              <a:t> </a:t>
            </a:r>
            <a:r>
              <a:rPr lang="en-GB" dirty="0" err="1"/>
              <a:t>sørg</a:t>
            </a:r>
            <a:r>
              <a:rPr lang="en-GB" dirty="0"/>
              <a:t> for at </a:t>
            </a:r>
            <a:r>
              <a:rPr lang="en-GB" dirty="0" err="1"/>
              <a:t>samle</a:t>
            </a:r>
            <a:r>
              <a:rPr lang="en-GB" dirty="0"/>
              <a:t> op </a:t>
            </a:r>
            <a:r>
              <a:rPr lang="en-GB" dirty="0" err="1"/>
              <a:t>på</a:t>
            </a:r>
            <a:r>
              <a:rPr lang="en-GB" dirty="0"/>
              <a:t> </a:t>
            </a:r>
            <a:r>
              <a:rPr lang="en-GB" dirty="0" err="1"/>
              <a:t>alle</a:t>
            </a:r>
            <a:r>
              <a:rPr lang="en-GB" dirty="0"/>
              <a:t> </a:t>
            </a:r>
            <a:r>
              <a:rPr lang="en-GB" dirty="0" err="1"/>
              <a:t>spørgsmål</a:t>
            </a:r>
            <a:r>
              <a:rPr lang="en-GB" dirty="0"/>
              <a:t>, </a:t>
            </a:r>
            <a:r>
              <a:rPr lang="en-GB" dirty="0" err="1"/>
              <a:t>så</a:t>
            </a:r>
            <a:r>
              <a:rPr lang="en-GB" dirty="0"/>
              <a:t> der </a:t>
            </a:r>
            <a:r>
              <a:rPr lang="en-GB" dirty="0" err="1"/>
              <a:t>er</a:t>
            </a:r>
            <a:r>
              <a:rPr lang="en-GB" dirty="0"/>
              <a:t> </a:t>
            </a:r>
            <a:r>
              <a:rPr lang="en-GB" dirty="0" err="1"/>
              <a:t>enighed</a:t>
            </a:r>
            <a:r>
              <a:rPr lang="en-GB" dirty="0"/>
              <a:t> om </a:t>
            </a:r>
            <a:r>
              <a:rPr lang="en-GB" dirty="0" err="1"/>
              <a:t>indsatsens</a:t>
            </a:r>
            <a:r>
              <a:rPr lang="en-GB" dirty="0"/>
              <a:t>/</a:t>
            </a:r>
            <a:r>
              <a:rPr lang="en-GB" dirty="0" err="1"/>
              <a:t>projektets</a:t>
            </a:r>
            <a:r>
              <a:rPr lang="en-GB" dirty="0"/>
              <a:t> </a:t>
            </a:r>
            <a:r>
              <a:rPr lang="en-GB" dirty="0" err="1"/>
              <a:t>indhold</a:t>
            </a:r>
            <a:r>
              <a:rPr lang="en-GB" dirty="0"/>
              <a:t>. </a:t>
            </a:r>
          </a:p>
          <a:p>
            <a:pPr marL="171450" indent="-171450">
              <a:buFont typeface="Arial" panose="020B0604020202020204" pitchFamily="34" charset="0"/>
              <a:buChar char="•"/>
            </a:pPr>
            <a:r>
              <a:rPr lang="en-GB" dirty="0" err="1"/>
              <a:t>Det</a:t>
            </a:r>
            <a:r>
              <a:rPr lang="en-GB" dirty="0"/>
              <a:t> </a:t>
            </a:r>
            <a:r>
              <a:rPr lang="en-GB" dirty="0" err="1"/>
              <a:t>kan</a:t>
            </a:r>
            <a:r>
              <a:rPr lang="en-GB" dirty="0"/>
              <a:t> </a:t>
            </a:r>
            <a:r>
              <a:rPr lang="en-GB" dirty="0" err="1"/>
              <a:t>være</a:t>
            </a:r>
            <a:r>
              <a:rPr lang="en-GB" dirty="0"/>
              <a:t> </a:t>
            </a:r>
            <a:r>
              <a:rPr lang="en-GB" dirty="0" err="1"/>
              <a:t>en</a:t>
            </a:r>
            <a:r>
              <a:rPr lang="en-GB" dirty="0"/>
              <a:t> god ide at </a:t>
            </a:r>
            <a:r>
              <a:rPr lang="en-GB" dirty="0" err="1"/>
              <a:t>skrive</a:t>
            </a:r>
            <a:r>
              <a:rPr lang="en-GB" dirty="0"/>
              <a:t> ned, </a:t>
            </a:r>
            <a:r>
              <a:rPr lang="en-GB" dirty="0" err="1"/>
              <a:t>hvad</a:t>
            </a:r>
            <a:r>
              <a:rPr lang="en-GB" dirty="0"/>
              <a:t> I </a:t>
            </a:r>
            <a:r>
              <a:rPr lang="en-GB" dirty="0" err="1"/>
              <a:t>aftaler</a:t>
            </a:r>
            <a:r>
              <a:rPr lang="en-GB" dirty="0"/>
              <a:t>, </a:t>
            </a:r>
            <a:r>
              <a:rPr lang="en-GB" dirty="0" err="1"/>
              <a:t>og</a:t>
            </a:r>
            <a:r>
              <a:rPr lang="en-GB" dirty="0"/>
              <a:t> </a:t>
            </a:r>
            <a:r>
              <a:rPr lang="en-GB" dirty="0" err="1"/>
              <a:t>konkretisere</a:t>
            </a:r>
            <a:r>
              <a:rPr lang="en-GB" dirty="0"/>
              <a:t> </a:t>
            </a:r>
            <a:r>
              <a:rPr lang="en-GB" dirty="0" err="1"/>
              <a:t>indholdet</a:t>
            </a:r>
            <a:r>
              <a:rPr lang="en-GB" dirty="0"/>
              <a:t> </a:t>
            </a:r>
            <a:r>
              <a:rPr lang="en-GB" dirty="0" err="1"/>
              <a:t>mest</a:t>
            </a:r>
            <a:r>
              <a:rPr lang="en-GB" dirty="0"/>
              <a:t> </a:t>
            </a:r>
            <a:r>
              <a:rPr lang="en-GB" dirty="0" err="1"/>
              <a:t>muligt</a:t>
            </a:r>
            <a:r>
              <a:rPr lang="en-GB" dirty="0"/>
              <a:t>.</a:t>
            </a:r>
          </a:p>
          <a:p>
            <a:pPr marL="171450" indent="-171450">
              <a:buFont typeface="Arial" panose="020B0604020202020204" pitchFamily="34" charset="0"/>
              <a:buChar char="•"/>
            </a:pPr>
            <a:r>
              <a:rPr lang="en-GB" dirty="0" err="1"/>
              <a:t>Brug</a:t>
            </a:r>
            <a:r>
              <a:rPr lang="en-GB" dirty="0"/>
              <a:t> </a:t>
            </a:r>
            <a:r>
              <a:rPr lang="en-GB" dirty="0" err="1"/>
              <a:t>spørgsmålene</a:t>
            </a:r>
            <a:r>
              <a:rPr lang="en-GB" dirty="0"/>
              <a:t> </a:t>
            </a:r>
            <a:r>
              <a:rPr lang="en-GB" dirty="0" err="1"/>
              <a:t>på</a:t>
            </a:r>
            <a:r>
              <a:rPr lang="en-GB" dirty="0"/>
              <a:t> </a:t>
            </a:r>
            <a:r>
              <a:rPr lang="en-GB" dirty="0" err="1"/>
              <a:t>næste</a:t>
            </a:r>
            <a:r>
              <a:rPr lang="en-GB" dirty="0"/>
              <a:t> slides </a:t>
            </a:r>
            <a:r>
              <a:rPr lang="en-GB" dirty="0" err="1"/>
              <a:t>til</a:t>
            </a:r>
            <a:r>
              <a:rPr lang="en-GB" dirty="0"/>
              <a:t> at </a:t>
            </a:r>
            <a:r>
              <a:rPr lang="en-GB" dirty="0" err="1"/>
              <a:t>blive</a:t>
            </a:r>
            <a:r>
              <a:rPr lang="en-GB" dirty="0"/>
              <a:t> </a:t>
            </a:r>
            <a:r>
              <a:rPr lang="en-GB" dirty="0" err="1"/>
              <a:t>klare</a:t>
            </a:r>
            <a:r>
              <a:rPr lang="en-GB" dirty="0"/>
              <a:t> </a:t>
            </a:r>
            <a:r>
              <a:rPr lang="en-GB" dirty="0" err="1"/>
              <a:t>på</a:t>
            </a:r>
            <a:r>
              <a:rPr lang="en-GB" dirty="0"/>
              <a:t>, </a:t>
            </a:r>
            <a:r>
              <a:rPr lang="en-GB" dirty="0" err="1"/>
              <a:t>hvordan</a:t>
            </a:r>
            <a:r>
              <a:rPr lang="en-GB" dirty="0"/>
              <a:t> I </a:t>
            </a:r>
            <a:r>
              <a:rPr lang="en-GB" dirty="0" err="1"/>
              <a:t>vil</a:t>
            </a:r>
            <a:r>
              <a:rPr lang="en-GB" dirty="0"/>
              <a:t> </a:t>
            </a:r>
            <a:r>
              <a:rPr lang="en-GB" dirty="0" err="1"/>
              <a:t>invitere</a:t>
            </a:r>
            <a:r>
              <a:rPr lang="en-GB" dirty="0"/>
              <a:t> </a:t>
            </a:r>
            <a:r>
              <a:rPr lang="en-GB" dirty="0" err="1"/>
              <a:t>eksterne</a:t>
            </a:r>
            <a:r>
              <a:rPr lang="en-GB" dirty="0"/>
              <a:t> </a:t>
            </a:r>
            <a:r>
              <a:rPr lang="en-GB" dirty="0" err="1"/>
              <a:t>aktører</a:t>
            </a:r>
            <a:r>
              <a:rPr lang="en-GB" dirty="0"/>
              <a:t> </a:t>
            </a:r>
            <a:r>
              <a:rPr lang="en-GB" dirty="0" err="1"/>
              <a:t>ind</a:t>
            </a:r>
            <a:r>
              <a:rPr lang="en-GB" dirty="0"/>
              <a:t> </a:t>
            </a:r>
            <a:r>
              <a:rPr lang="en-GB" dirty="0" err="1"/>
              <a:t>i</a:t>
            </a:r>
            <a:r>
              <a:rPr lang="en-GB" dirty="0"/>
              <a:t> </a:t>
            </a:r>
            <a:r>
              <a:rPr lang="en-GB" dirty="0" err="1"/>
              <a:t>projektet</a:t>
            </a:r>
            <a:r>
              <a:rPr lang="en-GB" dirty="0"/>
              <a:t>. </a:t>
            </a:r>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36987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 </a:t>
            </a:r>
          </a:p>
          <a:p>
            <a:endParaRPr lang="en-GB" dirty="0"/>
          </a:p>
          <a:p>
            <a:r>
              <a:rPr lang="da-DK" spc="0" dirty="0"/>
              <a:t>For at sikre et vellykket samarbejde er det afgørende, at der er et fælles formål med og gensidig motivation for samarbejdet. Det er også vigtigt, at aktiviteterne planlægges i fællesskab.</a:t>
            </a:r>
          </a:p>
          <a:p>
            <a:pPr marL="0" indent="0">
              <a:buNone/>
            </a:pPr>
            <a:r>
              <a:rPr lang="da-DK" b="0" spc="0" dirty="0"/>
              <a:t>Det er derfor en god ide, at de eksterne aktører fra fritidsliv og lokalsamfund inviteres ind i udviklingen af projektet så tidligt som muligt. Det er også en god ide at overveje, hvordan ideen præsenteres for de eksterne aktører. </a:t>
            </a:r>
          </a:p>
          <a:p>
            <a:pPr marL="0" indent="0">
              <a:buNone/>
            </a:pPr>
            <a:endParaRPr lang="da-DK" b="0" spc="0" dirty="0"/>
          </a:p>
          <a:p>
            <a:pPr marL="0" indent="0">
              <a:buNone/>
            </a:pPr>
            <a:r>
              <a:rPr lang="da-DK" b="1" spc="0" dirty="0"/>
              <a:t>Noter til </a:t>
            </a:r>
            <a:r>
              <a:rPr lang="da-DK" b="1" spc="0" dirty="0" err="1"/>
              <a:t>facilitator</a:t>
            </a:r>
            <a:endParaRPr lang="da-DK" b="0" spc="0" dirty="0"/>
          </a:p>
          <a:p>
            <a:pPr marL="0" indent="0">
              <a:buNone/>
            </a:pPr>
            <a:r>
              <a:rPr lang="da-DK" b="0" spc="0" dirty="0"/>
              <a:t>Disse spørgsmål kan drøftes i forlængelse af refleksionsspørgsmålene under punkt 2 på det forrige slide. </a:t>
            </a:r>
          </a:p>
          <a:p>
            <a:pPr marL="0" indent="0">
              <a:buNone/>
            </a:pPr>
            <a:endParaRPr lang="da-DK" b="0" spc="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164983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Som</a:t>
            </a:r>
            <a:r>
              <a:rPr lang="en-GB" dirty="0"/>
              <a:t> </a:t>
            </a:r>
            <a:r>
              <a:rPr lang="en-GB" dirty="0" err="1"/>
              <a:t>opsamling</a:t>
            </a:r>
            <a:r>
              <a:rPr lang="en-GB" dirty="0"/>
              <a:t> </a:t>
            </a:r>
            <a:r>
              <a:rPr lang="en-GB" dirty="0" err="1"/>
              <a:t>på</a:t>
            </a:r>
            <a:r>
              <a:rPr lang="en-GB" dirty="0"/>
              <a:t> </a:t>
            </a:r>
            <a:r>
              <a:rPr lang="en-GB" dirty="0" err="1"/>
              <a:t>jeres</a:t>
            </a:r>
            <a:r>
              <a:rPr lang="en-GB" dirty="0"/>
              <a:t> </a:t>
            </a:r>
            <a:r>
              <a:rPr lang="en-GB" dirty="0" err="1"/>
              <a:t>drøftelser</a:t>
            </a:r>
            <a:r>
              <a:rPr lang="en-GB" dirty="0"/>
              <a:t> </a:t>
            </a:r>
            <a:r>
              <a:rPr lang="en-GB" dirty="0" err="1"/>
              <a:t>indtil</a:t>
            </a:r>
            <a:r>
              <a:rPr lang="en-GB" dirty="0"/>
              <a:t> </a:t>
            </a:r>
            <a:r>
              <a:rPr lang="en-GB" dirty="0" err="1"/>
              <a:t>videre</a:t>
            </a:r>
            <a:r>
              <a:rPr lang="en-GB" dirty="0"/>
              <a:t> </a:t>
            </a:r>
            <a:r>
              <a:rPr lang="en-GB" dirty="0" err="1"/>
              <a:t>samler</a:t>
            </a:r>
            <a:r>
              <a:rPr lang="en-GB" dirty="0"/>
              <a:t> du op </a:t>
            </a:r>
            <a:r>
              <a:rPr lang="en-GB" dirty="0" err="1"/>
              <a:t>på</a:t>
            </a:r>
            <a:r>
              <a:rPr lang="en-GB" dirty="0"/>
              <a:t>, </a:t>
            </a:r>
            <a:r>
              <a:rPr lang="en-GB" dirty="0" err="1"/>
              <a:t>hvilke</a:t>
            </a:r>
            <a:r>
              <a:rPr lang="en-GB" dirty="0"/>
              <a:t> </a:t>
            </a:r>
            <a:r>
              <a:rPr lang="en-GB" dirty="0" err="1"/>
              <a:t>konkrete</a:t>
            </a:r>
            <a:r>
              <a:rPr lang="en-GB" dirty="0"/>
              <a:t> </a:t>
            </a:r>
            <a:r>
              <a:rPr lang="en-GB" dirty="0" err="1"/>
              <a:t>handlinger</a:t>
            </a:r>
            <a:r>
              <a:rPr lang="en-GB" dirty="0"/>
              <a:t>, I </a:t>
            </a:r>
            <a:r>
              <a:rPr lang="en-GB" dirty="0" err="1"/>
              <a:t>skal</a:t>
            </a:r>
            <a:r>
              <a:rPr lang="en-GB" dirty="0"/>
              <a:t> </a:t>
            </a:r>
            <a:r>
              <a:rPr lang="en-GB" dirty="0" err="1"/>
              <a:t>gøre</a:t>
            </a:r>
            <a:r>
              <a:rPr lang="en-GB" dirty="0"/>
              <a:t> for at </a:t>
            </a:r>
            <a:r>
              <a:rPr lang="en-GB" dirty="0" err="1"/>
              <a:t>sætte</a:t>
            </a:r>
            <a:r>
              <a:rPr lang="en-GB" dirty="0"/>
              <a:t> </a:t>
            </a:r>
            <a:r>
              <a:rPr lang="en-GB" dirty="0" err="1"/>
              <a:t>projektet</a:t>
            </a:r>
            <a:r>
              <a:rPr lang="en-GB" dirty="0"/>
              <a:t> </a:t>
            </a:r>
            <a:r>
              <a:rPr lang="en-GB" dirty="0" err="1"/>
              <a:t>igang</a:t>
            </a:r>
            <a:r>
              <a:rPr lang="en-GB" dirty="0"/>
              <a:t>. </a:t>
            </a:r>
          </a:p>
          <a:p>
            <a:endParaRPr lang="en-GB" dirty="0"/>
          </a:p>
          <a:p>
            <a:r>
              <a:rPr lang="en-GB" dirty="0"/>
              <a:t>I </a:t>
            </a:r>
            <a:r>
              <a:rPr lang="en-GB" dirty="0" err="1"/>
              <a:t>temahæftet</a:t>
            </a:r>
            <a:r>
              <a:rPr lang="en-GB" dirty="0"/>
              <a:t> om </a:t>
            </a:r>
            <a:r>
              <a:rPr lang="en-GB" dirty="0" err="1"/>
              <a:t>samarbejde</a:t>
            </a:r>
            <a:r>
              <a:rPr lang="en-GB" dirty="0"/>
              <a:t> med </a:t>
            </a:r>
            <a:r>
              <a:rPr lang="en-GB" dirty="0" err="1"/>
              <a:t>skole</a:t>
            </a:r>
            <a:r>
              <a:rPr lang="en-GB" dirty="0"/>
              <a:t>, </a:t>
            </a:r>
            <a:r>
              <a:rPr lang="en-GB" dirty="0" err="1"/>
              <a:t>fritidsliv</a:t>
            </a:r>
            <a:r>
              <a:rPr lang="en-GB" dirty="0"/>
              <a:t> </a:t>
            </a:r>
            <a:r>
              <a:rPr lang="en-GB" dirty="0" err="1"/>
              <a:t>og</a:t>
            </a:r>
            <a:r>
              <a:rPr lang="en-GB" dirty="0"/>
              <a:t> </a:t>
            </a:r>
            <a:r>
              <a:rPr lang="en-GB" dirty="0" err="1"/>
              <a:t>lokalsamfund</a:t>
            </a:r>
            <a:r>
              <a:rPr lang="en-GB" dirty="0"/>
              <a:t> </a:t>
            </a:r>
            <a:r>
              <a:rPr lang="en-GB" dirty="0" err="1"/>
              <a:t>på</a:t>
            </a:r>
            <a:r>
              <a:rPr lang="en-GB" dirty="0"/>
              <a:t> </a:t>
            </a:r>
            <a:r>
              <a:rPr lang="en-GB" dirty="0" err="1"/>
              <a:t>emu.dk</a:t>
            </a:r>
            <a:r>
              <a:rPr lang="en-GB" dirty="0"/>
              <a:t> </a:t>
            </a:r>
            <a:r>
              <a:rPr lang="en-GB" dirty="0" err="1"/>
              <a:t>kan</a:t>
            </a:r>
            <a:r>
              <a:rPr lang="en-GB" dirty="0"/>
              <a:t> I </a:t>
            </a:r>
            <a:r>
              <a:rPr lang="en-GB" dirty="0" err="1"/>
              <a:t>finde</a:t>
            </a:r>
            <a:r>
              <a:rPr lang="en-GB" dirty="0"/>
              <a:t> inspiration </a:t>
            </a:r>
            <a:r>
              <a:rPr lang="en-GB" dirty="0" err="1"/>
              <a:t>til</a:t>
            </a:r>
            <a:r>
              <a:rPr lang="en-GB" dirty="0"/>
              <a:t>, </a:t>
            </a:r>
            <a:r>
              <a:rPr lang="en-GB" dirty="0" err="1"/>
              <a:t>hvordan</a:t>
            </a:r>
            <a:r>
              <a:rPr lang="en-GB" dirty="0"/>
              <a:t> I </a:t>
            </a:r>
            <a:r>
              <a:rPr lang="en-GB" dirty="0" err="1"/>
              <a:t>kan</a:t>
            </a:r>
            <a:r>
              <a:rPr lang="en-GB" dirty="0"/>
              <a:t> </a:t>
            </a:r>
            <a:r>
              <a:rPr lang="en-GB" dirty="0" err="1"/>
              <a:t>udvikle</a:t>
            </a:r>
            <a:r>
              <a:rPr lang="en-GB" dirty="0"/>
              <a:t>, </a:t>
            </a:r>
            <a:r>
              <a:rPr lang="en-GB" dirty="0" err="1"/>
              <a:t>planlægge</a:t>
            </a:r>
            <a:r>
              <a:rPr lang="en-GB" dirty="0"/>
              <a:t> </a:t>
            </a:r>
            <a:r>
              <a:rPr lang="en-GB" dirty="0" err="1"/>
              <a:t>og</a:t>
            </a:r>
            <a:r>
              <a:rPr lang="en-GB" dirty="0"/>
              <a:t> </a:t>
            </a:r>
            <a:r>
              <a:rPr lang="en-GB" dirty="0" err="1"/>
              <a:t>gennemføre</a:t>
            </a:r>
            <a:r>
              <a:rPr lang="en-GB" dirty="0"/>
              <a:t> </a:t>
            </a:r>
            <a:r>
              <a:rPr lang="en-GB" dirty="0" err="1"/>
              <a:t>konkrete</a:t>
            </a:r>
            <a:r>
              <a:rPr lang="en-GB" dirty="0"/>
              <a:t> </a:t>
            </a:r>
            <a:r>
              <a:rPr lang="en-GB" dirty="0" err="1"/>
              <a:t>aktiviteter</a:t>
            </a:r>
            <a:r>
              <a:rPr lang="en-GB" dirty="0"/>
              <a:t> </a:t>
            </a:r>
            <a:r>
              <a:rPr lang="en-GB" dirty="0" err="1"/>
              <a:t>i</a:t>
            </a:r>
            <a:r>
              <a:rPr lang="en-GB" dirty="0"/>
              <a:t> </a:t>
            </a:r>
            <a:r>
              <a:rPr lang="en-GB" dirty="0" err="1"/>
              <a:t>samarbejde</a:t>
            </a:r>
            <a:r>
              <a:rPr lang="en-GB" dirty="0"/>
              <a:t> med </a:t>
            </a:r>
            <a:r>
              <a:rPr lang="en-GB" dirty="0" err="1"/>
              <a:t>eksterne</a:t>
            </a:r>
            <a:r>
              <a:rPr lang="en-GB" dirty="0"/>
              <a:t> </a:t>
            </a:r>
            <a:r>
              <a:rPr lang="en-GB" dirty="0" err="1"/>
              <a:t>aktører</a:t>
            </a:r>
            <a:r>
              <a:rPr lang="en-GB" dirty="0"/>
              <a:t>. </a:t>
            </a:r>
          </a:p>
          <a:p>
            <a:endParaRPr lang="en-GB"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49791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Formålet</a:t>
            </a:r>
            <a:r>
              <a:rPr lang="en-GB" dirty="0"/>
              <a:t> med </a:t>
            </a:r>
            <a:r>
              <a:rPr lang="en-GB" dirty="0" err="1"/>
              <a:t>afprøvningsfasen</a:t>
            </a:r>
            <a:r>
              <a:rPr lang="en-GB" dirty="0"/>
              <a:t> </a:t>
            </a:r>
            <a:r>
              <a:rPr lang="en-GB" dirty="0" err="1"/>
              <a:t>er</a:t>
            </a:r>
            <a:r>
              <a:rPr lang="en-GB" dirty="0"/>
              <a:t> at </a:t>
            </a:r>
            <a:r>
              <a:rPr lang="en-GB" dirty="0" err="1"/>
              <a:t>omsætte</a:t>
            </a:r>
            <a:r>
              <a:rPr lang="en-GB" dirty="0"/>
              <a:t> </a:t>
            </a:r>
            <a:r>
              <a:rPr lang="en-GB" dirty="0" err="1"/>
              <a:t>viden</a:t>
            </a:r>
            <a:r>
              <a:rPr lang="en-GB" dirty="0"/>
              <a:t> </a:t>
            </a:r>
            <a:r>
              <a:rPr lang="en-GB" dirty="0" err="1"/>
              <a:t>og</a:t>
            </a:r>
            <a:r>
              <a:rPr lang="en-GB" dirty="0"/>
              <a:t> </a:t>
            </a:r>
            <a:r>
              <a:rPr lang="en-GB" dirty="0" err="1"/>
              <a:t>faglige</a:t>
            </a:r>
            <a:r>
              <a:rPr lang="en-GB" dirty="0"/>
              <a:t> </a:t>
            </a:r>
            <a:r>
              <a:rPr lang="en-GB" dirty="0" err="1"/>
              <a:t>intentioner</a:t>
            </a:r>
            <a:r>
              <a:rPr lang="en-GB" dirty="0"/>
              <a:t> </a:t>
            </a:r>
            <a:r>
              <a:rPr lang="en-GB" dirty="0" err="1"/>
              <a:t>i</a:t>
            </a:r>
            <a:r>
              <a:rPr lang="en-GB" dirty="0"/>
              <a:t> </a:t>
            </a:r>
            <a:r>
              <a:rPr lang="en-GB" dirty="0" err="1"/>
              <a:t>videreudvikling</a:t>
            </a:r>
            <a:r>
              <a:rPr lang="en-GB" dirty="0"/>
              <a:t> </a:t>
            </a:r>
            <a:r>
              <a:rPr lang="en-GB" dirty="0" err="1"/>
              <a:t>af</a:t>
            </a:r>
            <a:r>
              <a:rPr lang="en-GB" dirty="0"/>
              <a:t> </a:t>
            </a:r>
            <a:r>
              <a:rPr lang="en-GB" dirty="0" err="1"/>
              <a:t>jeres</a:t>
            </a:r>
            <a:r>
              <a:rPr lang="en-GB" dirty="0"/>
              <a:t> </a:t>
            </a:r>
            <a:r>
              <a:rPr lang="en-GB" dirty="0" err="1"/>
              <a:t>pædagogiske</a:t>
            </a:r>
            <a:r>
              <a:rPr lang="en-GB" dirty="0"/>
              <a:t> </a:t>
            </a:r>
            <a:r>
              <a:rPr lang="en-GB" dirty="0" err="1"/>
              <a:t>praksis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Denne fase foregår over en længere periode, hvor I kan få behov for at mødes løbende. På de følgende slides gives bud på, hvad der er vigtigt i afprøvningsfasen/aktionslæring og eksempler på redskaber, som I kan anvende.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Proces</a:t>
            </a:r>
            <a:r>
              <a:rPr lang="en-GB" b="1" dirty="0"/>
              <a:t>: </a:t>
            </a:r>
          </a:p>
          <a:p>
            <a:pPr marL="171450" indent="-171450">
              <a:buFont typeface="Arial" panose="020B0604020202020204" pitchFamily="34" charset="0"/>
              <a:buChar char="•"/>
            </a:pPr>
            <a:r>
              <a:rPr lang="da-DK" dirty="0"/>
              <a:t>Det kan være en god ide, at udvikling og afprøvning af indsatsen foregår parallelt i </a:t>
            </a:r>
            <a:r>
              <a:rPr lang="da-DK" b="1" dirty="0"/>
              <a:t>’loops’</a:t>
            </a:r>
            <a:r>
              <a:rPr lang="da-DK" dirty="0"/>
              <a:t>. </a:t>
            </a:r>
          </a:p>
          <a:p>
            <a:pPr marL="171450" indent="-171450">
              <a:buFont typeface="Arial" panose="020B0604020202020204" pitchFamily="34" charset="0"/>
              <a:buChar char="•"/>
            </a:pPr>
            <a:r>
              <a:rPr lang="da-DK" dirty="0"/>
              <a:t>I kan med inspiration fra </a:t>
            </a:r>
            <a:r>
              <a:rPr lang="da-DK" b="1" dirty="0"/>
              <a:t>aktionslæring</a:t>
            </a:r>
            <a:r>
              <a:rPr lang="da-DK" dirty="0"/>
              <a:t> som metode planlægge konkrete prøvehandlinger/afgrænsede indsatser, som I løbende gennemfører, evaluerer og justerer, i takt med, at I gør jer erfaringer og producerer ny viden. </a:t>
            </a:r>
          </a:p>
          <a:p>
            <a:pPr marL="171450" indent="-171450">
              <a:buFont typeface="Arial" panose="020B0604020202020204" pitchFamily="34" charset="0"/>
              <a:buChar char="•"/>
            </a:pPr>
            <a:r>
              <a:rPr lang="en-GB" dirty="0"/>
              <a:t>I </a:t>
            </a:r>
            <a:r>
              <a:rPr lang="en-GB" dirty="0" err="1"/>
              <a:t>afprøvningsfasen</a:t>
            </a:r>
            <a:r>
              <a:rPr lang="en-GB" dirty="0"/>
              <a:t> </a:t>
            </a:r>
            <a:r>
              <a:rPr lang="en-GB" dirty="0" err="1"/>
              <a:t>arbejder</a:t>
            </a:r>
            <a:r>
              <a:rPr lang="en-GB" dirty="0"/>
              <a:t> I </a:t>
            </a:r>
            <a:r>
              <a:rPr lang="en-GB" dirty="0" err="1"/>
              <a:t>således</a:t>
            </a:r>
            <a:r>
              <a:rPr lang="en-GB" dirty="0"/>
              <a:t> med at </a:t>
            </a:r>
            <a:r>
              <a:rPr lang="en-GB" dirty="0" err="1"/>
              <a:t>videreudvikle</a:t>
            </a:r>
            <a:r>
              <a:rPr lang="en-GB" dirty="0"/>
              <a:t> </a:t>
            </a:r>
            <a:r>
              <a:rPr lang="en-GB" dirty="0" err="1"/>
              <a:t>og</a:t>
            </a:r>
            <a:r>
              <a:rPr lang="en-GB" dirty="0"/>
              <a:t> ‘</a:t>
            </a:r>
            <a:r>
              <a:rPr lang="en-GB" dirty="0" err="1"/>
              <a:t>modne</a:t>
            </a:r>
            <a:r>
              <a:rPr lang="en-GB" dirty="0"/>
              <a:t>’ </a:t>
            </a:r>
            <a:r>
              <a:rPr lang="en-GB" dirty="0" err="1"/>
              <a:t>jeres</a:t>
            </a:r>
            <a:r>
              <a:rPr lang="en-GB" dirty="0"/>
              <a:t> </a:t>
            </a:r>
            <a:r>
              <a:rPr lang="en-GB" dirty="0" err="1"/>
              <a:t>indsats</a:t>
            </a:r>
            <a:r>
              <a:rPr lang="en-GB" dirty="0"/>
              <a:t>. </a:t>
            </a:r>
          </a:p>
          <a:p>
            <a:pPr marL="171450" indent="-171450">
              <a:buFont typeface="Arial" panose="020B0604020202020204" pitchFamily="34" charset="0"/>
              <a:buChar char="•"/>
            </a:pPr>
            <a:r>
              <a:rPr lang="da-DK" dirty="0"/>
              <a:t>Denne proces kan med fordel understøttes af </a:t>
            </a:r>
            <a:r>
              <a:rPr lang="da-DK" b="1" dirty="0"/>
              <a:t>fælles refleksion </a:t>
            </a:r>
            <a:r>
              <a:rPr lang="da-DK" dirty="0"/>
              <a:t>og </a:t>
            </a:r>
            <a:r>
              <a:rPr lang="da-DK" b="1" dirty="0"/>
              <a:t>faglig sparring </a:t>
            </a:r>
            <a:r>
              <a:rPr lang="da-DK" dirty="0"/>
              <a:t>på møder med ledelse, fagprofessionelle og ressourcepersoner/kommunale konsulenter.</a:t>
            </a:r>
            <a:endParaRPr lang="en-GB" dirty="0"/>
          </a:p>
          <a:p>
            <a:pPr marL="171450" indent="-171450">
              <a:buFont typeface="Arial" panose="020B0604020202020204" pitchFamily="34" charset="0"/>
              <a:buChar char="•"/>
            </a:pP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1800543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charset="0"/>
              <a:buNone/>
            </a:pPr>
            <a:r>
              <a:rPr lang="da-DK" sz="1200" b="1" dirty="0"/>
              <a:t>Noter til indhold:</a:t>
            </a:r>
          </a:p>
          <a:p>
            <a:pPr>
              <a:buFont typeface="Arial" charset="0"/>
              <a:buNone/>
            </a:pPr>
            <a:endParaRPr lang="da-DK" sz="1200" dirty="0"/>
          </a:p>
          <a:p>
            <a:pPr>
              <a:buFont typeface="Arial" charset="0"/>
              <a:buNone/>
            </a:pPr>
            <a:r>
              <a:rPr lang="da-DK" sz="1200" dirty="0"/>
              <a:t>Aktionslæring sker i en vekselvirkning mellem </a:t>
            </a:r>
            <a:r>
              <a:rPr lang="da-DK" sz="1200" b="1" i="0" dirty="0"/>
              <a:t>handlingsrum og refleksionsrum </a:t>
            </a:r>
            <a:r>
              <a:rPr lang="da-DK" sz="1200" i="0" dirty="0"/>
              <a:t>som </a:t>
            </a:r>
            <a:r>
              <a:rPr lang="da-DK" sz="1200" dirty="0"/>
              <a:t>drivkraft i udvikling af praksis og ny viden. Der er tale om en cyklisk proces i fem faser:</a:t>
            </a: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1) </a:t>
            </a:r>
            <a:r>
              <a:rPr lang="en-GB" sz="1200" dirty="0" err="1">
                <a:solidFill>
                  <a:schemeClr val="tx1"/>
                </a:solidFill>
              </a:rPr>
              <a:t>Formulering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en</a:t>
            </a:r>
            <a:r>
              <a:rPr lang="en-GB" sz="1200" dirty="0">
                <a:solidFill>
                  <a:schemeClr val="tx1"/>
                </a:solidFill>
              </a:rPr>
              <a:t> </a:t>
            </a:r>
            <a:r>
              <a:rPr lang="en-GB" sz="1200" dirty="0" err="1">
                <a:solidFill>
                  <a:schemeClr val="tx1"/>
                </a:solidFill>
              </a:rPr>
              <a:t>problemstilling</a:t>
            </a:r>
            <a:r>
              <a:rPr lang="en-GB" sz="1200" dirty="0">
                <a:solidFill>
                  <a:schemeClr val="tx1"/>
                </a:solidFill>
              </a:rPr>
              <a:t>/</a:t>
            </a:r>
            <a:r>
              <a:rPr lang="en-GB" sz="1200" dirty="0" err="1">
                <a:solidFill>
                  <a:schemeClr val="tx1"/>
                </a:solidFill>
              </a:rPr>
              <a:t>undren</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2) </a:t>
            </a:r>
            <a:r>
              <a:rPr lang="en-GB" sz="1200" dirty="0" err="1">
                <a:solidFill>
                  <a:schemeClr val="tx1"/>
                </a:solidFill>
              </a:rPr>
              <a:t>Valg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r>
              <a:rPr lang="en-GB" sz="1200" dirty="0">
                <a:solidFill>
                  <a:schemeClr val="tx1"/>
                </a:solidFill>
              </a:rPr>
              <a:t>.</a:t>
            </a:r>
            <a:endParaRPr lang="da-DK" sz="1200" dirty="0">
              <a:solidFill>
                <a:schemeClr val="tx1"/>
              </a:solidFill>
            </a:endParaRPr>
          </a:p>
          <a:p>
            <a:pPr lvl="0" rtl="0"/>
            <a:r>
              <a:rPr lang="da-DK" sz="1200" dirty="0"/>
              <a:t>3) </a:t>
            </a:r>
            <a:r>
              <a:rPr lang="en-GB" sz="1200" dirty="0" err="1">
                <a:solidFill>
                  <a:schemeClr val="tx1"/>
                </a:solidFill>
              </a:rPr>
              <a:t>Gennemførelse</a:t>
            </a:r>
            <a:r>
              <a:rPr lang="en-GB" sz="1200" dirty="0">
                <a:solidFill>
                  <a:schemeClr val="tx1"/>
                </a:solidFill>
              </a:rPr>
              <a:t> </a:t>
            </a:r>
            <a:r>
              <a:rPr lang="en-GB" sz="1200" dirty="0" err="1">
                <a:solidFill>
                  <a:schemeClr val="tx1"/>
                </a:solidFill>
              </a:rPr>
              <a:t>og</a:t>
            </a:r>
            <a:r>
              <a:rPr lang="en-GB" sz="1200" dirty="0">
                <a:solidFill>
                  <a:schemeClr val="tx1"/>
                </a:solidFill>
              </a:rPr>
              <a:t> observation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r>
              <a:rPr lang="en-GB" sz="1200" dirty="0">
                <a:solidFill>
                  <a:schemeClr val="tx1"/>
                </a:solidFill>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dirty="0">
                <a:solidFill>
                  <a:schemeClr val="tx1"/>
                </a:solidFill>
              </a:rPr>
              <a:t>4) </a:t>
            </a:r>
            <a:r>
              <a:rPr lang="en-GB" sz="1200" dirty="0" err="1">
                <a:solidFill>
                  <a:schemeClr val="tx1"/>
                </a:solidFill>
              </a:rPr>
              <a:t>Reflekterende</a:t>
            </a:r>
            <a:r>
              <a:rPr lang="en-GB" sz="1200" dirty="0">
                <a:solidFill>
                  <a:schemeClr val="tx1"/>
                </a:solidFill>
              </a:rPr>
              <a:t> </a:t>
            </a:r>
            <a:r>
              <a:rPr lang="en-GB" sz="1200" dirty="0" err="1">
                <a:solidFill>
                  <a:schemeClr val="tx1"/>
                </a:solidFill>
              </a:rPr>
              <a:t>samtale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praksisrunde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prøvehandling</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solidFill>
                  <a:schemeClr val="tx1"/>
                </a:solidFill>
              </a:rPr>
              <a:t>5) </a:t>
            </a:r>
            <a:r>
              <a:rPr lang="en-GB" sz="1200" dirty="0" err="1">
                <a:solidFill>
                  <a:schemeClr val="tx1"/>
                </a:solidFill>
              </a:rPr>
              <a:t>Bearbejdning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erfaringer</a:t>
            </a:r>
            <a:r>
              <a:rPr lang="en-GB" sz="1200" dirty="0">
                <a:solidFill>
                  <a:schemeClr val="tx1"/>
                </a:solidFill>
              </a:rPr>
              <a:t>.</a:t>
            </a:r>
            <a:endParaRPr lang="da-DK" sz="1200" dirty="0">
              <a:solidFill>
                <a:schemeClr val="tx1"/>
              </a:solidFill>
            </a:endParaRPr>
          </a:p>
          <a:p>
            <a:pPr lvl="0" rtl="0"/>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dirty="0"/>
              <a:t>Tænkningen i aktionslæring handler om at reflektere over de forandringer, man ønsker at skabe i praksis, hvordan man kan arbejde med helt konkrete tiltag/prøvehandlinger for at forandre praksis, og hvordan man undersøger/reflekterer over, hvorvidt de igangsatte tiltag/prøvehandlinger ser ud til at virke, hvordan de virker/ikke virker, og hvad det betyder for praksis. På den måde er afprøvning af en indsats gennem aktionslæring samtidigt en fortløbende læringsproces, hvor I videreudvikler og kvalificerer den indsats, som skal forandre praksis. </a:t>
            </a:r>
          </a:p>
          <a:p>
            <a:pPr>
              <a:buFont typeface="Arial" charset="0"/>
              <a:buNone/>
            </a:pP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1548585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Dette</a:t>
            </a:r>
            <a:r>
              <a:rPr lang="en-GB" dirty="0"/>
              <a:t> ark </a:t>
            </a:r>
            <a:r>
              <a:rPr lang="en-GB" dirty="0" err="1"/>
              <a:t>kan</a:t>
            </a:r>
            <a:r>
              <a:rPr lang="en-GB" dirty="0"/>
              <a:t> I </a:t>
            </a:r>
            <a:r>
              <a:rPr lang="en-GB" dirty="0" err="1"/>
              <a:t>anvende</a:t>
            </a:r>
            <a:r>
              <a:rPr lang="en-GB" dirty="0"/>
              <a:t> </a:t>
            </a:r>
            <a:r>
              <a:rPr lang="en-GB" dirty="0" err="1"/>
              <a:t>i</a:t>
            </a:r>
            <a:r>
              <a:rPr lang="en-GB" dirty="0"/>
              <a:t> </a:t>
            </a:r>
            <a:r>
              <a:rPr lang="en-GB" dirty="0" err="1"/>
              <a:t>forberedelsen</a:t>
            </a:r>
            <a:r>
              <a:rPr lang="en-GB" dirty="0"/>
              <a:t> </a:t>
            </a:r>
            <a:r>
              <a:rPr lang="en-GB" dirty="0" err="1"/>
              <a:t>af</a:t>
            </a:r>
            <a:r>
              <a:rPr lang="en-GB" dirty="0"/>
              <a:t> et </a:t>
            </a:r>
            <a:r>
              <a:rPr lang="en-GB" dirty="0" err="1"/>
              <a:t>aktionslæringsforløb</a:t>
            </a:r>
            <a:r>
              <a:rPr lang="en-GB" dirty="0"/>
              <a:t>. I </a:t>
            </a:r>
            <a:r>
              <a:rPr lang="en-GB" dirty="0" err="1"/>
              <a:t>kan</a:t>
            </a:r>
            <a:r>
              <a:rPr lang="en-GB" dirty="0"/>
              <a:t> med </a:t>
            </a:r>
            <a:r>
              <a:rPr lang="en-GB" dirty="0" err="1"/>
              <a:t>fordel</a:t>
            </a:r>
            <a:r>
              <a:rPr lang="en-GB" dirty="0"/>
              <a:t> </a:t>
            </a:r>
            <a:r>
              <a:rPr lang="en-GB" dirty="0" err="1"/>
              <a:t>udfylde</a:t>
            </a:r>
            <a:r>
              <a:rPr lang="en-GB" dirty="0"/>
              <a:t> </a:t>
            </a:r>
            <a:r>
              <a:rPr lang="en-GB" dirty="0" err="1"/>
              <a:t>det</a:t>
            </a:r>
            <a:r>
              <a:rPr lang="en-GB" dirty="0"/>
              <a:t> </a:t>
            </a:r>
            <a:r>
              <a:rPr lang="en-GB" dirty="0" err="1"/>
              <a:t>i</a:t>
            </a:r>
            <a:r>
              <a:rPr lang="en-GB" dirty="0"/>
              <a:t> </a:t>
            </a:r>
            <a:r>
              <a:rPr lang="en-GB" dirty="0" err="1"/>
              <a:t>fællesskab</a:t>
            </a:r>
            <a:r>
              <a:rPr lang="en-GB" dirty="0"/>
              <a:t> </a:t>
            </a:r>
            <a:r>
              <a:rPr lang="en-GB" dirty="0" err="1"/>
              <a:t>i</a:t>
            </a:r>
            <a:r>
              <a:rPr lang="en-GB" dirty="0"/>
              <a:t> </a:t>
            </a:r>
            <a:r>
              <a:rPr lang="en-GB" dirty="0" err="1"/>
              <a:t>en</a:t>
            </a:r>
            <a:r>
              <a:rPr lang="en-GB" dirty="0"/>
              <a:t> </a:t>
            </a:r>
            <a:r>
              <a:rPr lang="en-GB" dirty="0" err="1"/>
              <a:t>mindre</a:t>
            </a:r>
            <a:r>
              <a:rPr lang="en-GB" dirty="0"/>
              <a:t> </a:t>
            </a:r>
            <a:r>
              <a:rPr lang="en-GB" dirty="0" err="1"/>
              <a:t>personalegruppe</a:t>
            </a:r>
            <a:r>
              <a:rPr lang="en-GB" dirty="0"/>
              <a:t>, </a:t>
            </a:r>
            <a:r>
              <a:rPr lang="en-GB" dirty="0" err="1"/>
              <a:t>fx</a:t>
            </a:r>
            <a:r>
              <a:rPr lang="en-GB" dirty="0"/>
              <a:t> et </a:t>
            </a:r>
            <a:r>
              <a:rPr lang="en-GB" dirty="0" err="1"/>
              <a:t>klasse</a:t>
            </a:r>
            <a:r>
              <a:rPr lang="en-GB" dirty="0"/>
              <a:t>- </a:t>
            </a:r>
            <a:r>
              <a:rPr lang="en-GB" dirty="0" err="1"/>
              <a:t>eller</a:t>
            </a:r>
            <a:r>
              <a:rPr lang="en-GB" dirty="0"/>
              <a:t> </a:t>
            </a:r>
            <a:r>
              <a:rPr lang="en-GB" dirty="0" err="1"/>
              <a:t>årgangsteam</a:t>
            </a:r>
            <a:r>
              <a:rPr lang="en-GB" dirty="0"/>
              <a:t>. </a:t>
            </a:r>
            <a:r>
              <a:rPr lang="en-GB" dirty="0" err="1"/>
              <a:t>Fælles</a:t>
            </a:r>
            <a:r>
              <a:rPr lang="en-GB" dirty="0"/>
              <a:t> </a:t>
            </a:r>
            <a:r>
              <a:rPr lang="en-GB" dirty="0" err="1"/>
              <a:t>refleksion</a:t>
            </a:r>
            <a:r>
              <a:rPr lang="en-GB" dirty="0"/>
              <a:t> over </a:t>
            </a:r>
            <a:r>
              <a:rPr lang="en-GB" dirty="0" err="1"/>
              <a:t>problemstilling</a:t>
            </a:r>
            <a:r>
              <a:rPr lang="en-GB" dirty="0"/>
              <a:t>, </a:t>
            </a:r>
            <a:r>
              <a:rPr lang="en-GB" dirty="0" err="1"/>
              <a:t>prøvehandling</a:t>
            </a:r>
            <a:r>
              <a:rPr lang="en-GB" dirty="0"/>
              <a:t>, </a:t>
            </a:r>
            <a:r>
              <a:rPr lang="en-GB" dirty="0" err="1"/>
              <a:t>hypotese</a:t>
            </a:r>
            <a:r>
              <a:rPr lang="en-GB" dirty="0"/>
              <a:t> om, </a:t>
            </a:r>
            <a:r>
              <a:rPr lang="en-GB" dirty="0" err="1"/>
              <a:t>hvad</a:t>
            </a:r>
            <a:r>
              <a:rPr lang="en-GB" dirty="0"/>
              <a:t> I </a:t>
            </a:r>
            <a:r>
              <a:rPr lang="en-GB" dirty="0" err="1"/>
              <a:t>forventer</a:t>
            </a:r>
            <a:r>
              <a:rPr lang="en-GB" dirty="0"/>
              <a:t> </a:t>
            </a:r>
            <a:r>
              <a:rPr lang="en-GB" dirty="0" err="1"/>
              <a:t>vil</a:t>
            </a:r>
            <a:r>
              <a:rPr lang="en-GB" dirty="0"/>
              <a:t> </a:t>
            </a:r>
            <a:r>
              <a:rPr lang="en-GB" dirty="0" err="1"/>
              <a:t>ske</a:t>
            </a:r>
            <a:r>
              <a:rPr lang="en-GB" dirty="0"/>
              <a:t> </a:t>
            </a:r>
            <a:r>
              <a:rPr lang="en-GB" dirty="0" err="1"/>
              <a:t>i</a:t>
            </a:r>
            <a:r>
              <a:rPr lang="en-GB" dirty="0"/>
              <a:t> </a:t>
            </a:r>
            <a:r>
              <a:rPr lang="en-GB" dirty="0" err="1"/>
              <a:t>praksis</a:t>
            </a:r>
            <a:r>
              <a:rPr lang="en-GB" dirty="0"/>
              <a:t>, </a:t>
            </a:r>
            <a:r>
              <a:rPr lang="en-GB" dirty="0" err="1"/>
              <a:t>tegn</a:t>
            </a:r>
            <a:r>
              <a:rPr lang="en-GB" dirty="0"/>
              <a:t> </a:t>
            </a:r>
            <a:r>
              <a:rPr lang="en-GB" dirty="0" err="1"/>
              <a:t>på</a:t>
            </a:r>
            <a:r>
              <a:rPr lang="en-GB" dirty="0"/>
              <a:t> </a:t>
            </a:r>
            <a:r>
              <a:rPr lang="en-GB" dirty="0" err="1"/>
              <a:t>forandring</a:t>
            </a:r>
            <a:r>
              <a:rPr lang="en-GB" dirty="0"/>
              <a:t>, </a:t>
            </a:r>
            <a:r>
              <a:rPr lang="en-GB" dirty="0" err="1"/>
              <a:t>samt</a:t>
            </a:r>
            <a:r>
              <a:rPr lang="en-GB" dirty="0"/>
              <a:t> </a:t>
            </a:r>
            <a:r>
              <a:rPr lang="en-GB" dirty="0" err="1"/>
              <a:t>hvilke</a:t>
            </a:r>
            <a:r>
              <a:rPr lang="en-GB" dirty="0"/>
              <a:t> data der </a:t>
            </a:r>
            <a:r>
              <a:rPr lang="en-GB" dirty="0" err="1"/>
              <a:t>kan</a:t>
            </a:r>
            <a:r>
              <a:rPr lang="en-GB" dirty="0"/>
              <a:t> </a:t>
            </a:r>
            <a:r>
              <a:rPr lang="en-GB" dirty="0" err="1"/>
              <a:t>understøtte</a:t>
            </a:r>
            <a:r>
              <a:rPr lang="en-GB" dirty="0"/>
              <a:t> </a:t>
            </a:r>
            <a:r>
              <a:rPr lang="en-GB" dirty="0" err="1"/>
              <a:t>og</a:t>
            </a:r>
            <a:r>
              <a:rPr lang="en-GB" dirty="0"/>
              <a:t> </a:t>
            </a:r>
            <a:r>
              <a:rPr lang="en-GB" dirty="0" err="1"/>
              <a:t>informere</a:t>
            </a:r>
            <a:r>
              <a:rPr lang="en-GB" dirty="0"/>
              <a:t> den </a:t>
            </a:r>
            <a:r>
              <a:rPr lang="en-GB" dirty="0" err="1"/>
              <a:t>videre</a:t>
            </a:r>
            <a:r>
              <a:rPr lang="en-GB" dirty="0"/>
              <a:t> </a:t>
            </a:r>
            <a:r>
              <a:rPr lang="en-GB" dirty="0" err="1"/>
              <a:t>erfaringsdannelse</a:t>
            </a:r>
            <a:r>
              <a:rPr lang="en-GB" dirty="0"/>
              <a:t> </a:t>
            </a:r>
            <a:r>
              <a:rPr lang="en-GB" dirty="0" err="1"/>
              <a:t>er</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udviklingsprocessen</a:t>
            </a:r>
            <a:r>
              <a:rPr lang="en-GB" dirty="0"/>
              <a:t>. </a:t>
            </a:r>
          </a:p>
          <a:p>
            <a:endParaRPr lang="en-GB" dirty="0"/>
          </a:p>
          <a:p>
            <a:r>
              <a:rPr lang="en-GB" dirty="0" err="1"/>
              <a:t>Skemaet</a:t>
            </a:r>
            <a:r>
              <a:rPr lang="en-GB" dirty="0"/>
              <a:t> </a:t>
            </a:r>
            <a:r>
              <a:rPr lang="en-GB" dirty="0" err="1"/>
              <a:t>udfyldes</a:t>
            </a:r>
            <a:r>
              <a:rPr lang="en-GB" dirty="0"/>
              <a:t> </a:t>
            </a:r>
            <a:r>
              <a:rPr lang="en-GB" dirty="0" err="1"/>
              <a:t>forud</a:t>
            </a:r>
            <a:r>
              <a:rPr lang="en-GB" dirty="0"/>
              <a:t> for </a:t>
            </a:r>
            <a:r>
              <a:rPr lang="en-GB" dirty="0" err="1"/>
              <a:t>gennemførelse</a:t>
            </a:r>
            <a:r>
              <a:rPr lang="en-GB" dirty="0"/>
              <a:t> </a:t>
            </a:r>
            <a:r>
              <a:rPr lang="en-GB" dirty="0" err="1"/>
              <a:t>af</a:t>
            </a:r>
            <a:r>
              <a:rPr lang="en-GB" dirty="0"/>
              <a:t> </a:t>
            </a:r>
            <a:r>
              <a:rPr lang="en-GB" dirty="0" err="1"/>
              <a:t>en</a:t>
            </a:r>
            <a:r>
              <a:rPr lang="en-GB" dirty="0"/>
              <a:t> </a:t>
            </a:r>
            <a:r>
              <a:rPr lang="en-GB" dirty="0" err="1"/>
              <a:t>prøvehandling</a:t>
            </a:r>
            <a:r>
              <a:rPr lang="en-GB" dirty="0"/>
              <a:t> </a:t>
            </a:r>
            <a:r>
              <a:rPr lang="en-GB" dirty="0" err="1"/>
              <a:t>og</a:t>
            </a:r>
            <a:r>
              <a:rPr lang="en-GB" dirty="0"/>
              <a:t> </a:t>
            </a:r>
            <a:r>
              <a:rPr lang="en-GB" dirty="0" err="1"/>
              <a:t>anvendes</a:t>
            </a:r>
            <a:r>
              <a:rPr lang="en-GB" dirty="0"/>
              <a:t> </a:t>
            </a:r>
            <a:r>
              <a:rPr lang="en-GB" dirty="0" err="1"/>
              <a:t>som</a:t>
            </a:r>
            <a:r>
              <a:rPr lang="en-GB" dirty="0"/>
              <a:t> </a:t>
            </a:r>
            <a:r>
              <a:rPr lang="en-GB" dirty="0" err="1"/>
              <a:t>ramme</a:t>
            </a:r>
            <a:r>
              <a:rPr lang="en-GB" dirty="0"/>
              <a:t> for den </a:t>
            </a:r>
            <a:r>
              <a:rPr lang="en-GB" dirty="0" err="1"/>
              <a:t>efterfølgende</a:t>
            </a:r>
            <a:r>
              <a:rPr lang="en-GB" dirty="0"/>
              <a:t> </a:t>
            </a:r>
            <a:r>
              <a:rPr lang="en-GB" dirty="0" err="1"/>
              <a:t>reflekterende</a:t>
            </a:r>
            <a:r>
              <a:rPr lang="en-GB" dirty="0"/>
              <a:t> </a:t>
            </a:r>
            <a:r>
              <a:rPr lang="en-GB" dirty="0" err="1"/>
              <a:t>samtale</a:t>
            </a:r>
            <a:r>
              <a:rPr lang="en-GB" dirty="0"/>
              <a:t> om </a:t>
            </a:r>
            <a:r>
              <a:rPr lang="en-GB" dirty="0" err="1"/>
              <a:t>det</a:t>
            </a:r>
            <a:r>
              <a:rPr lang="en-GB" dirty="0"/>
              <a:t> </a:t>
            </a:r>
            <a:r>
              <a:rPr lang="en-GB" dirty="0" err="1"/>
              <a:t>observerede</a:t>
            </a:r>
            <a:r>
              <a:rPr lang="en-GB" dirty="0"/>
              <a:t> </a:t>
            </a:r>
            <a:r>
              <a:rPr lang="en-GB" dirty="0" err="1"/>
              <a:t>og</a:t>
            </a:r>
            <a:r>
              <a:rPr lang="en-GB" dirty="0"/>
              <a:t> </a:t>
            </a:r>
            <a:r>
              <a:rPr lang="en-GB" dirty="0" err="1"/>
              <a:t>erfarede</a:t>
            </a:r>
            <a:r>
              <a:rPr lang="en-GB" dirty="0"/>
              <a:t> </a:t>
            </a:r>
            <a:r>
              <a:rPr lang="en-GB" dirty="0" err="1"/>
              <a:t>i</a:t>
            </a:r>
            <a:r>
              <a:rPr lang="en-GB" dirty="0"/>
              <a:t> </a:t>
            </a:r>
            <a:r>
              <a:rPr lang="en-GB" dirty="0" err="1"/>
              <a:t>praksis</a:t>
            </a:r>
            <a:r>
              <a:rPr lang="en-GB" dirty="0"/>
              <a:t>. </a:t>
            </a:r>
            <a:r>
              <a:rPr lang="en-GB" dirty="0" err="1"/>
              <a:t>Når</a:t>
            </a:r>
            <a:r>
              <a:rPr lang="en-GB" dirty="0"/>
              <a:t> der </a:t>
            </a:r>
            <a:r>
              <a:rPr lang="en-GB" dirty="0" err="1"/>
              <a:t>skal</a:t>
            </a:r>
            <a:r>
              <a:rPr lang="en-GB" dirty="0"/>
              <a:t> </a:t>
            </a:r>
            <a:r>
              <a:rPr lang="en-GB" dirty="0" err="1"/>
              <a:t>planlægges</a:t>
            </a:r>
            <a:r>
              <a:rPr lang="en-GB" dirty="0"/>
              <a:t> </a:t>
            </a:r>
            <a:r>
              <a:rPr lang="en-GB" dirty="0" err="1"/>
              <a:t>og</a:t>
            </a:r>
            <a:r>
              <a:rPr lang="en-GB" dirty="0"/>
              <a:t> </a:t>
            </a:r>
            <a:r>
              <a:rPr lang="en-GB" dirty="0" err="1"/>
              <a:t>gennemføres</a:t>
            </a:r>
            <a:r>
              <a:rPr lang="en-GB" dirty="0"/>
              <a:t> </a:t>
            </a:r>
            <a:r>
              <a:rPr lang="en-GB" dirty="0" err="1"/>
              <a:t>nye</a:t>
            </a:r>
            <a:r>
              <a:rPr lang="en-GB" dirty="0"/>
              <a:t> </a:t>
            </a:r>
            <a:r>
              <a:rPr lang="en-GB" dirty="0" err="1"/>
              <a:t>prøvehandlinger</a:t>
            </a:r>
            <a:r>
              <a:rPr lang="en-GB" dirty="0"/>
              <a:t> </a:t>
            </a:r>
            <a:r>
              <a:rPr lang="en-GB" dirty="0" err="1"/>
              <a:t>efterfølgende</a:t>
            </a:r>
            <a:r>
              <a:rPr lang="en-GB" dirty="0"/>
              <a:t> </a:t>
            </a:r>
            <a:r>
              <a:rPr lang="en-GB" dirty="0" err="1"/>
              <a:t>udfyldes</a:t>
            </a:r>
            <a:r>
              <a:rPr lang="en-GB" dirty="0"/>
              <a:t> </a:t>
            </a:r>
            <a:r>
              <a:rPr lang="en-GB" dirty="0" err="1"/>
              <a:t>skemaet</a:t>
            </a:r>
            <a:r>
              <a:rPr lang="en-GB" dirty="0"/>
              <a:t> </a:t>
            </a:r>
            <a:r>
              <a:rPr lang="en-GB" dirty="0" err="1"/>
              <a:t>på</a:t>
            </a:r>
            <a:r>
              <a:rPr lang="en-GB" dirty="0"/>
              <a:t> </a:t>
            </a:r>
            <a:r>
              <a:rPr lang="en-GB" dirty="0" err="1"/>
              <a:t>ny</a:t>
            </a:r>
            <a:r>
              <a:rPr lang="en-GB" dirty="0"/>
              <a:t>. </a:t>
            </a:r>
            <a:r>
              <a:rPr lang="en-GB" dirty="0" err="1"/>
              <a:t>Skemaet</a:t>
            </a:r>
            <a:r>
              <a:rPr lang="en-GB" dirty="0"/>
              <a:t> </a:t>
            </a:r>
            <a:r>
              <a:rPr lang="en-GB" dirty="0" err="1"/>
              <a:t>kan</a:t>
            </a:r>
            <a:r>
              <a:rPr lang="en-GB" dirty="0"/>
              <a:t> </a:t>
            </a:r>
            <a:r>
              <a:rPr lang="en-GB" dirty="0" err="1"/>
              <a:t>også</a:t>
            </a:r>
            <a:r>
              <a:rPr lang="en-GB" dirty="0"/>
              <a:t> </a:t>
            </a:r>
            <a:r>
              <a:rPr lang="en-GB" dirty="0" err="1"/>
              <a:t>udfyldes</a:t>
            </a:r>
            <a:r>
              <a:rPr lang="en-GB" dirty="0"/>
              <a:t> </a:t>
            </a:r>
            <a:r>
              <a:rPr lang="en-GB" dirty="0" err="1"/>
              <a:t>som</a:t>
            </a:r>
            <a:r>
              <a:rPr lang="en-GB" dirty="0"/>
              <a:t> </a:t>
            </a:r>
            <a:r>
              <a:rPr lang="en-GB" dirty="0" err="1"/>
              <a:t>en</a:t>
            </a:r>
            <a:r>
              <a:rPr lang="en-GB" dirty="0"/>
              <a:t> </a:t>
            </a:r>
            <a:r>
              <a:rPr lang="en-GB" dirty="0" err="1"/>
              <a:t>bearbejdning</a:t>
            </a:r>
            <a:r>
              <a:rPr lang="en-GB" dirty="0"/>
              <a:t> </a:t>
            </a:r>
            <a:r>
              <a:rPr lang="en-GB" dirty="0" err="1"/>
              <a:t>eller</a:t>
            </a:r>
            <a:r>
              <a:rPr lang="en-GB" dirty="0"/>
              <a:t> </a:t>
            </a:r>
            <a:r>
              <a:rPr lang="en-GB" dirty="0" err="1"/>
              <a:t>videreudvikling</a:t>
            </a:r>
            <a:r>
              <a:rPr lang="en-GB" dirty="0"/>
              <a:t> </a:t>
            </a:r>
            <a:r>
              <a:rPr lang="en-GB" dirty="0" err="1"/>
              <a:t>af</a:t>
            </a:r>
            <a:r>
              <a:rPr lang="en-GB" dirty="0"/>
              <a:t> </a:t>
            </a:r>
            <a:r>
              <a:rPr lang="en-GB" dirty="0" err="1"/>
              <a:t>tidligere</a:t>
            </a:r>
            <a:r>
              <a:rPr lang="en-GB" dirty="0"/>
              <a:t> </a:t>
            </a:r>
            <a:r>
              <a:rPr lang="en-GB" dirty="0" err="1"/>
              <a:t>prøvehandlinger</a:t>
            </a:r>
            <a:r>
              <a:rPr lang="en-GB" dirty="0"/>
              <a:t> </a:t>
            </a:r>
            <a:r>
              <a:rPr lang="en-GB" dirty="0" err="1"/>
              <a:t>baseret</a:t>
            </a:r>
            <a:r>
              <a:rPr lang="en-GB" dirty="0"/>
              <a:t> </a:t>
            </a:r>
            <a:r>
              <a:rPr lang="en-GB" dirty="0" err="1"/>
              <a:t>på</a:t>
            </a:r>
            <a:r>
              <a:rPr lang="en-GB" dirty="0"/>
              <a:t> de </a:t>
            </a:r>
            <a:r>
              <a:rPr lang="en-GB" dirty="0" err="1"/>
              <a:t>erfaringer</a:t>
            </a:r>
            <a:r>
              <a:rPr lang="en-GB" dirty="0"/>
              <a:t>, I </a:t>
            </a:r>
            <a:r>
              <a:rPr lang="en-GB" dirty="0" err="1"/>
              <a:t>gør</a:t>
            </a:r>
            <a:r>
              <a:rPr lang="en-GB" dirty="0"/>
              <a:t> </a:t>
            </a:r>
            <a:r>
              <a:rPr lang="en-GB" dirty="0" err="1"/>
              <a:t>jer.</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22</a:t>
            </a:fld>
            <a:endParaRPr lang="da-DK"/>
          </a:p>
        </p:txBody>
      </p:sp>
    </p:spTree>
    <p:extLst>
      <p:ext uri="{BB962C8B-B14F-4D97-AF65-F5344CB8AC3E}">
        <p14:creationId xmlns:p14="http://schemas.microsoft.com/office/powerpoint/2010/main" val="1716180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a:t>Denne </a:t>
            </a:r>
            <a:r>
              <a:rPr lang="en-GB" dirty="0" err="1"/>
              <a:t>feedbackmodel</a:t>
            </a:r>
            <a:r>
              <a:rPr lang="en-GB" dirty="0"/>
              <a:t> </a:t>
            </a:r>
            <a:r>
              <a:rPr lang="en-GB" dirty="0" err="1"/>
              <a:t>understøtter</a:t>
            </a:r>
            <a:r>
              <a:rPr lang="en-GB" dirty="0"/>
              <a:t> </a:t>
            </a:r>
            <a:r>
              <a:rPr lang="en-GB" dirty="0" err="1"/>
              <a:t>arbejdet</a:t>
            </a:r>
            <a:r>
              <a:rPr lang="en-GB" dirty="0"/>
              <a:t> med de fem </a:t>
            </a:r>
            <a:r>
              <a:rPr lang="en-GB" dirty="0" err="1"/>
              <a:t>faser</a:t>
            </a:r>
            <a:r>
              <a:rPr lang="en-GB" dirty="0"/>
              <a:t> </a:t>
            </a:r>
            <a:r>
              <a:rPr lang="en-GB" dirty="0" err="1"/>
              <a:t>i</a:t>
            </a:r>
            <a:r>
              <a:rPr lang="en-GB" dirty="0"/>
              <a:t> </a:t>
            </a:r>
            <a:r>
              <a:rPr lang="en-GB" dirty="0" err="1"/>
              <a:t>aktionslæring</a:t>
            </a:r>
            <a:r>
              <a:rPr lang="en-GB" dirty="0"/>
              <a:t>:</a:t>
            </a:r>
          </a:p>
          <a:p>
            <a:pPr marL="171450" indent="-171450">
              <a:buFont typeface="Arial" panose="020B0604020202020204" pitchFamily="34" charset="0"/>
              <a:buChar char="•"/>
            </a:pPr>
            <a:r>
              <a:rPr lang="en-GB" b="1" dirty="0"/>
              <a:t>Den </a:t>
            </a:r>
            <a:r>
              <a:rPr lang="en-GB" b="1" dirty="0" err="1"/>
              <a:t>indledende</a:t>
            </a:r>
            <a:r>
              <a:rPr lang="en-GB" b="1" dirty="0"/>
              <a:t> </a:t>
            </a:r>
            <a:r>
              <a:rPr lang="en-GB" b="1" dirty="0" err="1"/>
              <a:t>samtale</a:t>
            </a:r>
            <a:r>
              <a:rPr lang="en-GB" b="1" dirty="0"/>
              <a:t> </a:t>
            </a:r>
            <a:r>
              <a:rPr lang="en-GB" dirty="0" err="1"/>
              <a:t>omhandler</a:t>
            </a:r>
            <a:r>
              <a:rPr lang="en-GB" dirty="0"/>
              <a:t> </a:t>
            </a:r>
            <a:r>
              <a:rPr lang="en-GB" dirty="0" err="1"/>
              <a:t>fase</a:t>
            </a:r>
            <a:r>
              <a:rPr lang="en-GB" dirty="0"/>
              <a:t> 1 </a:t>
            </a:r>
            <a:r>
              <a:rPr lang="en-GB" dirty="0" err="1"/>
              <a:t>og</a:t>
            </a:r>
            <a:r>
              <a:rPr lang="en-GB" dirty="0"/>
              <a:t> 2, </a:t>
            </a:r>
            <a:r>
              <a:rPr lang="en-GB" dirty="0" err="1"/>
              <a:t>dvs</a:t>
            </a:r>
            <a:r>
              <a:rPr lang="en-GB" dirty="0"/>
              <a:t>. </a:t>
            </a:r>
            <a:r>
              <a:rPr lang="en-GB" dirty="0" err="1"/>
              <a:t>problemstillingen</a:t>
            </a:r>
            <a:r>
              <a:rPr lang="en-GB" dirty="0"/>
              <a:t> </a:t>
            </a:r>
            <a:r>
              <a:rPr lang="en-GB" dirty="0" err="1"/>
              <a:t>i</a:t>
            </a:r>
            <a:r>
              <a:rPr lang="en-GB" dirty="0"/>
              <a:t> </a:t>
            </a:r>
            <a:r>
              <a:rPr lang="en-GB" dirty="0" err="1"/>
              <a:t>praksis</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løsninger</a:t>
            </a:r>
            <a:r>
              <a:rPr lang="en-GB" dirty="0"/>
              <a:t> </a:t>
            </a:r>
            <a:r>
              <a:rPr lang="en-GB" dirty="0" err="1"/>
              <a:t>i</a:t>
            </a:r>
            <a:r>
              <a:rPr lang="en-GB" dirty="0"/>
              <a:t> form </a:t>
            </a:r>
            <a:r>
              <a:rPr lang="en-GB" dirty="0" err="1"/>
              <a:t>af</a:t>
            </a:r>
            <a:r>
              <a:rPr lang="en-GB" dirty="0"/>
              <a:t> </a:t>
            </a:r>
            <a:r>
              <a:rPr lang="en-GB" dirty="0" err="1"/>
              <a:t>konkrete</a:t>
            </a:r>
            <a:r>
              <a:rPr lang="en-GB" dirty="0"/>
              <a:t> </a:t>
            </a:r>
            <a:r>
              <a:rPr lang="en-GB" dirty="0" err="1"/>
              <a:t>prøvehandlinger</a:t>
            </a:r>
            <a:r>
              <a:rPr lang="en-GB" dirty="0"/>
              <a:t>, der </a:t>
            </a:r>
            <a:r>
              <a:rPr lang="en-GB" dirty="0" err="1"/>
              <a:t>observeres</a:t>
            </a:r>
            <a:r>
              <a:rPr lang="en-GB" dirty="0"/>
              <a:t>.</a:t>
            </a:r>
          </a:p>
          <a:p>
            <a:pPr marL="171450" indent="-171450">
              <a:buFont typeface="Arial" panose="020B0604020202020204" pitchFamily="34" charset="0"/>
              <a:buChar char="•"/>
            </a:pPr>
            <a:r>
              <a:rPr lang="en-GB" b="1" dirty="0"/>
              <a:t>Observation</a:t>
            </a:r>
            <a:r>
              <a:rPr lang="en-GB" dirty="0"/>
              <a:t> </a:t>
            </a:r>
            <a:r>
              <a:rPr lang="en-GB" dirty="0" err="1"/>
              <a:t>omhandler</a:t>
            </a:r>
            <a:r>
              <a:rPr lang="en-GB" dirty="0"/>
              <a:t> </a:t>
            </a:r>
            <a:r>
              <a:rPr lang="en-GB" dirty="0" err="1"/>
              <a:t>fase</a:t>
            </a:r>
            <a:r>
              <a:rPr lang="en-GB" dirty="0"/>
              <a:t> 3, </a:t>
            </a:r>
            <a:r>
              <a:rPr lang="en-GB" dirty="0" err="1"/>
              <a:t>hvor</a:t>
            </a:r>
            <a:r>
              <a:rPr lang="en-GB" dirty="0"/>
              <a:t> vi </a:t>
            </a:r>
            <a:r>
              <a:rPr lang="en-GB" dirty="0" err="1"/>
              <a:t>gennemfører</a:t>
            </a:r>
            <a:r>
              <a:rPr lang="en-GB" dirty="0"/>
              <a:t> de </a:t>
            </a:r>
            <a:r>
              <a:rPr lang="en-GB" dirty="0" err="1"/>
              <a:t>planlagte</a:t>
            </a:r>
            <a:r>
              <a:rPr lang="en-GB" dirty="0"/>
              <a:t> </a:t>
            </a:r>
            <a:r>
              <a:rPr lang="en-GB" dirty="0" err="1"/>
              <a:t>prøvehandlinger</a:t>
            </a:r>
            <a:r>
              <a:rPr lang="en-GB" dirty="0"/>
              <a:t> </a:t>
            </a:r>
            <a:r>
              <a:rPr lang="en-GB" dirty="0" err="1"/>
              <a:t>og</a:t>
            </a:r>
            <a:r>
              <a:rPr lang="en-GB" dirty="0"/>
              <a:t> </a:t>
            </a:r>
            <a:r>
              <a:rPr lang="en-GB" dirty="0" err="1"/>
              <a:t>obsererer</a:t>
            </a:r>
            <a:r>
              <a:rPr lang="en-GB" dirty="0"/>
              <a:t> </a:t>
            </a:r>
            <a:r>
              <a:rPr lang="en-GB" dirty="0" err="1"/>
              <a:t>det</a:t>
            </a:r>
            <a:r>
              <a:rPr lang="en-GB" dirty="0"/>
              <a:t> </a:t>
            </a:r>
            <a:r>
              <a:rPr lang="en-GB" dirty="0" err="1"/>
              <a:t>aftalte</a:t>
            </a:r>
            <a:r>
              <a:rPr lang="en-GB" dirty="0"/>
              <a:t>. </a:t>
            </a:r>
          </a:p>
          <a:p>
            <a:pPr marL="171450" indent="-171450">
              <a:buFont typeface="Arial" panose="020B0604020202020204" pitchFamily="34" charset="0"/>
              <a:buChar char="•"/>
            </a:pPr>
            <a:r>
              <a:rPr lang="en-GB" b="1" dirty="0"/>
              <a:t>Den </a:t>
            </a:r>
            <a:r>
              <a:rPr lang="en-GB" b="1" dirty="0" err="1"/>
              <a:t>reflekterende</a:t>
            </a:r>
            <a:r>
              <a:rPr lang="en-GB" b="1" dirty="0"/>
              <a:t> </a:t>
            </a:r>
            <a:r>
              <a:rPr lang="en-GB" b="1" dirty="0" err="1"/>
              <a:t>samtale</a:t>
            </a:r>
            <a:r>
              <a:rPr lang="en-GB" b="1" dirty="0"/>
              <a:t> </a:t>
            </a:r>
            <a:r>
              <a:rPr lang="en-GB" dirty="0" err="1"/>
              <a:t>omhandler</a:t>
            </a:r>
            <a:r>
              <a:rPr lang="en-GB" dirty="0"/>
              <a:t> </a:t>
            </a:r>
            <a:r>
              <a:rPr lang="en-GB" dirty="0" err="1"/>
              <a:t>fase</a:t>
            </a:r>
            <a:r>
              <a:rPr lang="en-GB" dirty="0"/>
              <a:t> 4 </a:t>
            </a:r>
            <a:r>
              <a:rPr lang="en-GB" dirty="0" err="1"/>
              <a:t>og</a:t>
            </a:r>
            <a:r>
              <a:rPr lang="en-GB" dirty="0"/>
              <a:t> 5 </a:t>
            </a:r>
            <a:r>
              <a:rPr lang="en-GB" dirty="0" err="1"/>
              <a:t>i</a:t>
            </a:r>
            <a:r>
              <a:rPr lang="en-GB" dirty="0"/>
              <a:t> form </a:t>
            </a:r>
            <a:r>
              <a:rPr lang="en-GB" dirty="0" err="1"/>
              <a:t>af</a:t>
            </a:r>
            <a:r>
              <a:rPr lang="en-GB" dirty="0"/>
              <a:t> </a:t>
            </a:r>
            <a:r>
              <a:rPr lang="en-GB" dirty="0" err="1"/>
              <a:t>refleksion</a:t>
            </a:r>
            <a:r>
              <a:rPr lang="en-GB" dirty="0"/>
              <a:t> over </a:t>
            </a:r>
            <a:r>
              <a:rPr lang="en-GB" dirty="0" err="1"/>
              <a:t>det</a:t>
            </a:r>
            <a:r>
              <a:rPr lang="en-GB" dirty="0"/>
              <a:t> </a:t>
            </a:r>
            <a:r>
              <a:rPr lang="en-GB" dirty="0" err="1"/>
              <a:t>observerede</a:t>
            </a:r>
            <a:r>
              <a:rPr lang="en-GB" dirty="0"/>
              <a:t>, </a:t>
            </a:r>
            <a:r>
              <a:rPr lang="en-GB" dirty="0" err="1"/>
              <a:t>hvordan</a:t>
            </a:r>
            <a:r>
              <a:rPr lang="en-GB" dirty="0"/>
              <a:t> </a:t>
            </a:r>
            <a:r>
              <a:rPr lang="en-GB" dirty="0" err="1"/>
              <a:t>det</a:t>
            </a:r>
            <a:r>
              <a:rPr lang="en-GB" dirty="0"/>
              <a:t> </a:t>
            </a:r>
            <a:r>
              <a:rPr lang="en-GB" dirty="0" err="1"/>
              <a:t>understøtter</a:t>
            </a:r>
            <a:r>
              <a:rPr lang="en-GB" dirty="0"/>
              <a:t> den </a:t>
            </a:r>
            <a:r>
              <a:rPr lang="en-GB" dirty="0" err="1"/>
              <a:t>ønskede</a:t>
            </a:r>
            <a:r>
              <a:rPr lang="en-GB" dirty="0"/>
              <a:t> </a:t>
            </a:r>
            <a:r>
              <a:rPr lang="en-GB" dirty="0" err="1"/>
              <a:t>praksisudvikling</a:t>
            </a:r>
            <a:r>
              <a:rPr lang="en-GB" dirty="0"/>
              <a:t> </a:t>
            </a:r>
            <a:r>
              <a:rPr lang="en-GB" dirty="0" err="1"/>
              <a:t>og</a:t>
            </a:r>
            <a:r>
              <a:rPr lang="en-GB" dirty="0"/>
              <a:t> </a:t>
            </a:r>
            <a:r>
              <a:rPr lang="en-GB" dirty="0" err="1"/>
              <a:t>hvilke</a:t>
            </a:r>
            <a:r>
              <a:rPr lang="en-GB" dirty="0"/>
              <a:t> </a:t>
            </a:r>
            <a:r>
              <a:rPr lang="en-GB" dirty="0" err="1"/>
              <a:t>erfaringer</a:t>
            </a:r>
            <a:r>
              <a:rPr lang="en-GB" dirty="0"/>
              <a:t> </a:t>
            </a:r>
            <a:r>
              <a:rPr lang="en-GB" dirty="0" err="1"/>
              <a:t>og</a:t>
            </a:r>
            <a:r>
              <a:rPr lang="en-GB" dirty="0"/>
              <a:t> </a:t>
            </a:r>
            <a:r>
              <a:rPr lang="en-GB" dirty="0" err="1"/>
              <a:t>læringer</a:t>
            </a:r>
            <a:r>
              <a:rPr lang="en-GB" dirty="0"/>
              <a:t> </a:t>
            </a:r>
            <a:r>
              <a:rPr lang="en-GB" dirty="0" err="1"/>
              <a:t>dette</a:t>
            </a:r>
            <a:r>
              <a:rPr lang="en-GB" dirty="0"/>
              <a:t> giver </a:t>
            </a:r>
            <a:r>
              <a:rPr lang="en-GB" dirty="0" err="1"/>
              <a:t>anledning</a:t>
            </a:r>
            <a:r>
              <a:rPr lang="en-GB" dirty="0"/>
              <a:t> </a:t>
            </a:r>
            <a:r>
              <a:rPr lang="en-GB" dirty="0" err="1"/>
              <a:t>til</a:t>
            </a:r>
            <a:r>
              <a:rPr lang="en-GB" dirty="0"/>
              <a:t> </a:t>
            </a:r>
            <a:r>
              <a:rPr lang="en-GB" dirty="0" err="1"/>
              <a:t>i</a:t>
            </a:r>
            <a:r>
              <a:rPr lang="en-GB" dirty="0"/>
              <a:t> </a:t>
            </a:r>
            <a:r>
              <a:rPr lang="en-GB" dirty="0" err="1"/>
              <a:t>forhold</a:t>
            </a:r>
            <a:r>
              <a:rPr lang="en-GB" dirty="0"/>
              <a:t> </a:t>
            </a:r>
            <a:r>
              <a:rPr lang="en-GB" dirty="0" err="1"/>
              <a:t>til</a:t>
            </a:r>
            <a:r>
              <a:rPr lang="en-GB" dirty="0"/>
              <a:t> </a:t>
            </a:r>
            <a:r>
              <a:rPr lang="en-GB" dirty="0" err="1"/>
              <a:t>udvikling</a:t>
            </a:r>
            <a:r>
              <a:rPr lang="en-GB" dirty="0"/>
              <a:t> </a:t>
            </a:r>
            <a:r>
              <a:rPr lang="en-GB" dirty="0" err="1"/>
              <a:t>af</a:t>
            </a:r>
            <a:r>
              <a:rPr lang="en-GB" dirty="0"/>
              <a:t> </a:t>
            </a:r>
            <a:r>
              <a:rPr lang="en-GB" dirty="0" err="1"/>
              <a:t>egen</a:t>
            </a:r>
            <a:r>
              <a:rPr lang="en-GB" dirty="0"/>
              <a:t> </a:t>
            </a:r>
            <a:r>
              <a:rPr lang="en-GB" dirty="0" err="1"/>
              <a:t>praksis</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 </a:t>
            </a:r>
            <a:r>
              <a:rPr lang="en-GB" dirty="0" err="1"/>
              <a:t>kan</a:t>
            </a:r>
            <a:r>
              <a:rPr lang="en-GB" dirty="0"/>
              <a:t> </a:t>
            </a:r>
            <a:r>
              <a:rPr lang="en-GB" dirty="0" err="1"/>
              <a:t>anvende</a:t>
            </a:r>
            <a:r>
              <a:rPr lang="en-GB" dirty="0"/>
              <a:t> </a:t>
            </a:r>
            <a:r>
              <a:rPr lang="en-GB" dirty="0" err="1"/>
              <a:t>feedbackmodellen</a:t>
            </a:r>
            <a:r>
              <a:rPr lang="en-GB" dirty="0"/>
              <a:t> </a:t>
            </a:r>
            <a:r>
              <a:rPr lang="en-GB" dirty="0" err="1"/>
              <a:t>til</a:t>
            </a:r>
            <a:r>
              <a:rPr lang="en-GB" dirty="0"/>
              <a:t> at </a:t>
            </a:r>
            <a:r>
              <a:rPr lang="en-GB" dirty="0" err="1"/>
              <a:t>rammesætte</a:t>
            </a:r>
            <a:r>
              <a:rPr lang="en-GB" dirty="0"/>
              <a:t> </a:t>
            </a:r>
            <a:r>
              <a:rPr lang="en-GB" dirty="0" err="1"/>
              <a:t>refleksion</a:t>
            </a:r>
            <a:r>
              <a:rPr lang="en-GB" dirty="0"/>
              <a:t> </a:t>
            </a:r>
            <a:r>
              <a:rPr lang="en-GB" dirty="0" err="1"/>
              <a:t>og</a:t>
            </a:r>
            <a:r>
              <a:rPr lang="en-GB" dirty="0"/>
              <a:t> </a:t>
            </a:r>
            <a:r>
              <a:rPr lang="en-GB" dirty="0" err="1"/>
              <a:t>læring</a:t>
            </a:r>
            <a:r>
              <a:rPr lang="en-GB" dirty="0"/>
              <a:t> </a:t>
            </a:r>
            <a:r>
              <a:rPr lang="en-GB" dirty="0" err="1"/>
              <a:t>i</a:t>
            </a:r>
            <a:r>
              <a:rPr lang="en-GB" dirty="0"/>
              <a:t> relation </a:t>
            </a:r>
            <a:r>
              <a:rPr lang="en-GB" dirty="0" err="1"/>
              <a:t>til</a:t>
            </a:r>
            <a:r>
              <a:rPr lang="en-GB" dirty="0"/>
              <a:t> den </a:t>
            </a:r>
            <a:r>
              <a:rPr lang="en-GB" dirty="0" err="1"/>
              <a:t>valgte</a:t>
            </a:r>
            <a:r>
              <a:rPr lang="en-GB" dirty="0"/>
              <a:t> </a:t>
            </a:r>
            <a:r>
              <a:rPr lang="en-GB" dirty="0" err="1"/>
              <a:t>problemstilling</a:t>
            </a:r>
            <a:r>
              <a:rPr lang="en-GB" dirty="0"/>
              <a:t> </a:t>
            </a:r>
            <a:r>
              <a:rPr lang="en-GB" dirty="0" err="1"/>
              <a:t>og</a:t>
            </a:r>
            <a:r>
              <a:rPr lang="en-GB" dirty="0"/>
              <a:t> </a:t>
            </a:r>
            <a:r>
              <a:rPr lang="en-GB" dirty="0" err="1"/>
              <a:t>prøvehandlinger</a:t>
            </a:r>
            <a:r>
              <a:rPr lang="en-GB"/>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23</a:t>
            </a:fld>
            <a:endParaRPr lang="da-DK"/>
          </a:p>
        </p:txBody>
      </p:sp>
    </p:spTree>
    <p:extLst>
      <p:ext uri="{BB962C8B-B14F-4D97-AF65-F5344CB8AC3E}">
        <p14:creationId xmlns:p14="http://schemas.microsoft.com/office/powerpoint/2010/main" val="99125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en-GB" dirty="0" err="1"/>
              <a:t>Slidepakken</a:t>
            </a:r>
            <a:r>
              <a:rPr lang="en-GB" dirty="0"/>
              <a:t> </a:t>
            </a:r>
            <a:r>
              <a:rPr lang="en-GB" dirty="0" err="1"/>
              <a:t>indeholder</a:t>
            </a:r>
            <a:r>
              <a:rPr lang="en-GB" dirty="0"/>
              <a:t> inspiration </a:t>
            </a:r>
            <a:r>
              <a:rPr lang="en-GB" dirty="0" err="1"/>
              <a:t>til</a:t>
            </a:r>
            <a:r>
              <a:rPr lang="en-GB" dirty="0"/>
              <a:t> </a:t>
            </a:r>
            <a:r>
              <a:rPr lang="en-GB" dirty="0" err="1"/>
              <a:t>videreudvikling</a:t>
            </a:r>
            <a:r>
              <a:rPr lang="en-GB" dirty="0"/>
              <a:t> </a:t>
            </a:r>
            <a:r>
              <a:rPr lang="en-GB" dirty="0" err="1"/>
              <a:t>af</a:t>
            </a:r>
            <a:r>
              <a:rPr lang="en-GB" dirty="0"/>
              <a:t> </a:t>
            </a:r>
            <a:r>
              <a:rPr lang="en-GB" dirty="0" err="1"/>
              <a:t>egen</a:t>
            </a:r>
            <a:r>
              <a:rPr lang="en-GB" dirty="0"/>
              <a:t> </a:t>
            </a:r>
            <a:r>
              <a:rPr lang="en-GB" dirty="0" err="1"/>
              <a:t>praksis</a:t>
            </a:r>
            <a:r>
              <a:rPr lang="en-GB" dirty="0"/>
              <a:t>. </a:t>
            </a:r>
            <a:r>
              <a:rPr lang="en-GB" dirty="0" err="1"/>
              <a:t>Slidepakken</a:t>
            </a:r>
            <a:r>
              <a:rPr lang="en-GB" dirty="0"/>
              <a:t> </a:t>
            </a:r>
            <a:r>
              <a:rPr lang="en-GB" dirty="0" err="1"/>
              <a:t>er</a:t>
            </a:r>
            <a:r>
              <a:rPr lang="en-GB" dirty="0"/>
              <a:t> </a:t>
            </a:r>
            <a:r>
              <a:rPr lang="en-GB" dirty="0" err="1"/>
              <a:t>struktureret</a:t>
            </a:r>
            <a:r>
              <a:rPr lang="en-GB" dirty="0"/>
              <a:t> om fire </a:t>
            </a:r>
            <a:r>
              <a:rPr lang="en-GB" dirty="0" err="1"/>
              <a:t>faser</a:t>
            </a:r>
            <a:r>
              <a:rPr lang="en-GB" dirty="0"/>
              <a:t>, </a:t>
            </a:r>
            <a:r>
              <a:rPr lang="en-GB" dirty="0" err="1"/>
              <a:t>som</a:t>
            </a:r>
            <a:r>
              <a:rPr lang="en-GB" dirty="0"/>
              <a:t> </a:t>
            </a:r>
            <a:r>
              <a:rPr lang="en-GB" dirty="0" err="1"/>
              <a:t>kengetegner</a:t>
            </a:r>
            <a:r>
              <a:rPr lang="en-GB" dirty="0"/>
              <a:t> </a:t>
            </a:r>
            <a:r>
              <a:rPr lang="en-GB" dirty="0" err="1"/>
              <a:t>en</a:t>
            </a:r>
            <a:r>
              <a:rPr lang="en-GB" dirty="0"/>
              <a:t> god </a:t>
            </a:r>
            <a:r>
              <a:rPr lang="en-GB" dirty="0" err="1"/>
              <a:t>udviklingsproces</a:t>
            </a:r>
            <a:r>
              <a:rPr lang="en-GB" dirty="0"/>
              <a:t>. I </a:t>
            </a:r>
            <a:r>
              <a:rPr lang="en-GB" dirty="0" err="1"/>
              <a:t>kan</a:t>
            </a:r>
            <a:r>
              <a:rPr lang="en-GB" dirty="0"/>
              <a:t> </a:t>
            </a:r>
            <a:r>
              <a:rPr lang="en-GB" dirty="0" err="1"/>
              <a:t>følge</a:t>
            </a:r>
            <a:r>
              <a:rPr lang="en-GB" dirty="0"/>
              <a:t> </a:t>
            </a:r>
            <a:r>
              <a:rPr lang="en-GB" dirty="0" err="1"/>
              <a:t>strukturen</a:t>
            </a:r>
            <a:r>
              <a:rPr lang="en-GB" dirty="0"/>
              <a:t> </a:t>
            </a:r>
            <a:r>
              <a:rPr lang="en-GB" dirty="0" err="1"/>
              <a:t>i</a:t>
            </a:r>
            <a:r>
              <a:rPr lang="en-GB" dirty="0"/>
              <a:t> </a:t>
            </a:r>
            <a:r>
              <a:rPr lang="en-GB" dirty="0" err="1"/>
              <a:t>slidepakken</a:t>
            </a:r>
            <a:r>
              <a:rPr lang="en-GB" dirty="0"/>
              <a:t> </a:t>
            </a:r>
            <a:r>
              <a:rPr lang="en-GB" dirty="0" err="1"/>
              <a:t>og</a:t>
            </a:r>
            <a:r>
              <a:rPr lang="en-GB" dirty="0"/>
              <a:t> de fire </a:t>
            </a:r>
            <a:r>
              <a:rPr lang="en-GB" dirty="0" err="1"/>
              <a:t>faser</a:t>
            </a:r>
            <a:r>
              <a:rPr lang="en-GB" dirty="0"/>
              <a:t> </a:t>
            </a:r>
            <a:r>
              <a:rPr lang="en-GB" dirty="0" err="1"/>
              <a:t>i</a:t>
            </a:r>
            <a:r>
              <a:rPr lang="en-GB" dirty="0"/>
              <a:t> </a:t>
            </a:r>
            <a:r>
              <a:rPr lang="en-GB" dirty="0" err="1"/>
              <a:t>processen</a:t>
            </a:r>
            <a:r>
              <a:rPr lang="en-GB" dirty="0"/>
              <a:t>, </a:t>
            </a:r>
            <a:r>
              <a:rPr lang="en-GB" dirty="0" err="1"/>
              <a:t>og</a:t>
            </a:r>
            <a:r>
              <a:rPr lang="en-GB" dirty="0"/>
              <a:t> I </a:t>
            </a:r>
            <a:r>
              <a:rPr lang="en-GB" dirty="0" err="1"/>
              <a:t>kan</a:t>
            </a:r>
            <a:r>
              <a:rPr lang="en-GB" dirty="0"/>
              <a:t> </a:t>
            </a:r>
            <a:r>
              <a:rPr lang="en-GB" dirty="0" err="1"/>
              <a:t>tilpasse</a:t>
            </a:r>
            <a:r>
              <a:rPr lang="en-GB" dirty="0"/>
              <a:t> </a:t>
            </a:r>
            <a:r>
              <a:rPr lang="en-GB" dirty="0" err="1"/>
              <a:t>materialet</a:t>
            </a:r>
            <a:r>
              <a:rPr lang="en-GB" dirty="0"/>
              <a:t> </a:t>
            </a:r>
            <a:r>
              <a:rPr lang="en-GB" dirty="0" err="1"/>
              <a:t>til</a:t>
            </a:r>
            <a:r>
              <a:rPr lang="en-GB" dirty="0"/>
              <a:t> </a:t>
            </a:r>
            <a:r>
              <a:rPr lang="en-GB" dirty="0" err="1"/>
              <a:t>jeres</a:t>
            </a:r>
            <a:r>
              <a:rPr lang="en-GB" dirty="0"/>
              <a:t> </a:t>
            </a:r>
            <a:r>
              <a:rPr lang="en-GB" dirty="0" err="1"/>
              <a:t>kontekst</a:t>
            </a:r>
            <a:r>
              <a:rPr lang="en-GB" dirty="0"/>
              <a:t> </a:t>
            </a:r>
            <a:r>
              <a:rPr lang="en-GB" dirty="0" err="1"/>
              <a:t>ved</a:t>
            </a:r>
            <a:r>
              <a:rPr lang="en-GB" dirty="0"/>
              <a:t> at </a:t>
            </a:r>
            <a:r>
              <a:rPr lang="en-GB" dirty="0" err="1"/>
              <a:t>bruge</a:t>
            </a:r>
            <a:r>
              <a:rPr lang="en-GB" dirty="0"/>
              <a:t> de </a:t>
            </a:r>
            <a:r>
              <a:rPr lang="en-GB" dirty="0" err="1"/>
              <a:t>elementer</a:t>
            </a:r>
            <a:r>
              <a:rPr lang="en-GB" dirty="0"/>
              <a:t> </a:t>
            </a:r>
            <a:r>
              <a:rPr lang="en-GB" dirty="0" err="1"/>
              <a:t>i</a:t>
            </a:r>
            <a:r>
              <a:rPr lang="en-GB" dirty="0"/>
              <a:t> </a:t>
            </a:r>
            <a:r>
              <a:rPr lang="en-GB" dirty="0" err="1"/>
              <a:t>materialet</a:t>
            </a:r>
            <a:r>
              <a:rPr lang="en-GB" dirty="0"/>
              <a:t>, </a:t>
            </a:r>
            <a:r>
              <a:rPr lang="en-GB" dirty="0" err="1"/>
              <a:t>som</a:t>
            </a:r>
            <a:r>
              <a:rPr lang="en-GB" dirty="0"/>
              <a:t> passer </a:t>
            </a:r>
            <a:r>
              <a:rPr lang="en-GB" dirty="0" err="1"/>
              <a:t>til</a:t>
            </a:r>
            <a:r>
              <a:rPr lang="en-GB" dirty="0"/>
              <a:t> </a:t>
            </a:r>
            <a:r>
              <a:rPr lang="en-GB" dirty="0" err="1"/>
              <a:t>jeres</a:t>
            </a:r>
            <a:r>
              <a:rPr lang="en-GB" dirty="0"/>
              <a:t> </a:t>
            </a:r>
            <a:r>
              <a:rPr lang="en-GB" dirty="0" err="1"/>
              <a:t>konkrete</a:t>
            </a:r>
            <a:r>
              <a:rPr lang="en-GB" dirty="0"/>
              <a:t> situation </a:t>
            </a:r>
            <a:r>
              <a:rPr lang="en-GB" dirty="0" err="1"/>
              <a:t>og</a:t>
            </a:r>
            <a:r>
              <a:rPr lang="en-GB" dirty="0"/>
              <a:t> </a:t>
            </a:r>
            <a:r>
              <a:rPr lang="en-GB" dirty="0" err="1"/>
              <a:t>behov</a:t>
            </a:r>
            <a:r>
              <a:rPr lang="en-GB" dirty="0"/>
              <a:t>. </a:t>
            </a:r>
          </a:p>
          <a:p>
            <a:endParaRPr lang="en-GB" dirty="0"/>
          </a:p>
          <a:p>
            <a:r>
              <a:rPr lang="en-GB" dirty="0"/>
              <a:t>De </a:t>
            </a:r>
            <a:r>
              <a:rPr lang="en-GB" dirty="0" err="1"/>
              <a:t>første</a:t>
            </a:r>
            <a:r>
              <a:rPr lang="en-GB" dirty="0"/>
              <a:t> </a:t>
            </a:r>
            <a:r>
              <a:rPr lang="en-GB" dirty="0" err="1"/>
              <a:t>tre</a:t>
            </a:r>
            <a:r>
              <a:rPr lang="en-GB" dirty="0"/>
              <a:t> </a:t>
            </a:r>
            <a:r>
              <a:rPr lang="en-GB" dirty="0" err="1"/>
              <a:t>faser</a:t>
            </a:r>
            <a:r>
              <a:rPr lang="en-GB" dirty="0"/>
              <a:t> </a:t>
            </a:r>
            <a:r>
              <a:rPr lang="en-GB" dirty="0" err="1"/>
              <a:t>i</a:t>
            </a:r>
            <a:r>
              <a:rPr lang="en-GB" dirty="0"/>
              <a:t> </a:t>
            </a:r>
            <a:r>
              <a:rPr lang="en-GB" dirty="0" err="1"/>
              <a:t>processen</a:t>
            </a:r>
            <a:r>
              <a:rPr lang="en-GB" dirty="0"/>
              <a:t> </a:t>
            </a:r>
            <a:r>
              <a:rPr lang="en-GB" dirty="0" err="1"/>
              <a:t>kan</a:t>
            </a:r>
            <a:r>
              <a:rPr lang="en-GB" dirty="0"/>
              <a:t> med </a:t>
            </a:r>
            <a:r>
              <a:rPr lang="en-GB" dirty="0" err="1"/>
              <a:t>fordel</a:t>
            </a:r>
            <a:r>
              <a:rPr lang="en-GB" dirty="0"/>
              <a:t> </a:t>
            </a:r>
            <a:r>
              <a:rPr lang="en-GB" dirty="0" err="1"/>
              <a:t>gennemføres</a:t>
            </a:r>
            <a:r>
              <a:rPr lang="en-GB" dirty="0"/>
              <a:t> over </a:t>
            </a:r>
            <a:r>
              <a:rPr lang="en-GB" dirty="0" err="1"/>
              <a:t>en</a:t>
            </a:r>
            <a:r>
              <a:rPr lang="en-GB" dirty="0"/>
              <a:t> </a:t>
            </a:r>
            <a:r>
              <a:rPr lang="en-GB" dirty="0" err="1"/>
              <a:t>kort</a:t>
            </a:r>
            <a:r>
              <a:rPr lang="en-GB" dirty="0"/>
              <a:t> </a:t>
            </a:r>
            <a:r>
              <a:rPr lang="en-GB" dirty="0" err="1"/>
              <a:t>periode</a:t>
            </a:r>
            <a:r>
              <a:rPr lang="en-GB" dirty="0"/>
              <a:t>, </a:t>
            </a:r>
            <a:r>
              <a:rPr lang="en-GB" dirty="0" err="1"/>
              <a:t>fx</a:t>
            </a:r>
            <a:r>
              <a:rPr lang="en-GB" dirty="0"/>
              <a:t> </a:t>
            </a:r>
            <a:r>
              <a:rPr lang="en-GB" dirty="0" err="1"/>
              <a:t>på</a:t>
            </a:r>
            <a:r>
              <a:rPr lang="en-GB" dirty="0"/>
              <a:t> et </a:t>
            </a:r>
            <a:r>
              <a:rPr lang="en-GB" dirty="0" err="1"/>
              <a:t>halv</a:t>
            </a:r>
            <a:r>
              <a:rPr lang="en-GB" dirty="0"/>
              <a:t>- </a:t>
            </a:r>
            <a:r>
              <a:rPr lang="en-GB" dirty="0" err="1"/>
              <a:t>eller</a:t>
            </a:r>
            <a:r>
              <a:rPr lang="en-GB" dirty="0"/>
              <a:t> </a:t>
            </a:r>
            <a:r>
              <a:rPr lang="en-GB" dirty="0" err="1"/>
              <a:t>heldagsmøde</a:t>
            </a:r>
            <a:r>
              <a:rPr lang="en-GB" dirty="0"/>
              <a:t> </a:t>
            </a:r>
            <a:r>
              <a:rPr lang="en-GB" dirty="0" err="1"/>
              <a:t>eller</a:t>
            </a:r>
            <a:r>
              <a:rPr lang="en-GB" dirty="0"/>
              <a:t> </a:t>
            </a:r>
            <a:r>
              <a:rPr lang="en-GB" dirty="0" err="1"/>
              <a:t>på</a:t>
            </a:r>
            <a:r>
              <a:rPr lang="en-GB" dirty="0"/>
              <a:t> to </a:t>
            </a:r>
            <a:r>
              <a:rPr lang="en-GB" dirty="0" err="1"/>
              <a:t>møder</a:t>
            </a:r>
            <a:r>
              <a:rPr lang="en-GB" dirty="0"/>
              <a:t> med </a:t>
            </a:r>
            <a:r>
              <a:rPr lang="en-GB" dirty="0" err="1"/>
              <a:t>kort</a:t>
            </a:r>
            <a:r>
              <a:rPr lang="en-GB" dirty="0"/>
              <a:t> interval </a:t>
            </a:r>
            <a:r>
              <a:rPr lang="en-GB" dirty="0" err="1"/>
              <a:t>imellem</a:t>
            </a:r>
            <a:r>
              <a:rPr lang="en-GB" dirty="0"/>
              <a:t>. </a:t>
            </a:r>
            <a:r>
              <a:rPr lang="en-GB" dirty="0" err="1"/>
              <a:t>Fase</a:t>
            </a:r>
            <a:r>
              <a:rPr lang="en-GB" dirty="0"/>
              <a:t> 4 handler om </a:t>
            </a:r>
            <a:r>
              <a:rPr lang="en-GB" dirty="0" err="1"/>
              <a:t>selve</a:t>
            </a:r>
            <a:r>
              <a:rPr lang="en-GB" dirty="0"/>
              <a:t> </a:t>
            </a:r>
            <a:r>
              <a:rPr lang="en-GB" dirty="0" err="1"/>
              <a:t>afprøvningen</a:t>
            </a:r>
            <a:r>
              <a:rPr lang="en-GB" dirty="0"/>
              <a:t> </a:t>
            </a:r>
            <a:r>
              <a:rPr lang="en-GB" dirty="0" err="1"/>
              <a:t>og</a:t>
            </a:r>
            <a:r>
              <a:rPr lang="en-GB" dirty="0"/>
              <a:t> </a:t>
            </a:r>
            <a:r>
              <a:rPr lang="en-GB" dirty="0" err="1"/>
              <a:t>gennemførelse</a:t>
            </a:r>
            <a:r>
              <a:rPr lang="en-GB" dirty="0"/>
              <a:t> </a:t>
            </a:r>
            <a:r>
              <a:rPr lang="en-GB" dirty="0" err="1"/>
              <a:t>af</a:t>
            </a:r>
            <a:r>
              <a:rPr lang="en-GB" dirty="0"/>
              <a:t> </a:t>
            </a:r>
            <a:r>
              <a:rPr lang="en-GB" dirty="0" err="1"/>
              <a:t>nye</a:t>
            </a:r>
            <a:r>
              <a:rPr lang="en-GB" dirty="0"/>
              <a:t> </a:t>
            </a:r>
            <a:r>
              <a:rPr lang="en-GB" dirty="0" err="1"/>
              <a:t>tiltag</a:t>
            </a:r>
            <a:r>
              <a:rPr lang="en-GB" dirty="0"/>
              <a:t> </a:t>
            </a:r>
            <a:r>
              <a:rPr lang="en-GB" dirty="0" err="1"/>
              <a:t>og</a:t>
            </a:r>
            <a:r>
              <a:rPr lang="en-GB" dirty="0"/>
              <a:t> </a:t>
            </a:r>
            <a:r>
              <a:rPr lang="en-GB" dirty="0" err="1"/>
              <a:t>forandringer</a:t>
            </a:r>
            <a:r>
              <a:rPr lang="en-GB" dirty="0"/>
              <a:t> </a:t>
            </a:r>
            <a:r>
              <a:rPr lang="en-GB" dirty="0" err="1"/>
              <a:t>i</a:t>
            </a:r>
            <a:r>
              <a:rPr lang="en-GB" dirty="0"/>
              <a:t> </a:t>
            </a:r>
            <a:r>
              <a:rPr lang="en-GB" dirty="0" err="1"/>
              <a:t>praksis</a:t>
            </a:r>
            <a:r>
              <a:rPr lang="en-GB" dirty="0"/>
              <a:t>. Denne </a:t>
            </a:r>
            <a:r>
              <a:rPr lang="en-GB" dirty="0" err="1"/>
              <a:t>proces</a:t>
            </a:r>
            <a:r>
              <a:rPr lang="en-GB" dirty="0"/>
              <a:t> </a:t>
            </a:r>
            <a:r>
              <a:rPr lang="en-GB" dirty="0" err="1"/>
              <a:t>kan</a:t>
            </a:r>
            <a:r>
              <a:rPr lang="en-GB" dirty="0"/>
              <a:t> med </a:t>
            </a:r>
            <a:r>
              <a:rPr lang="en-GB" dirty="0" err="1"/>
              <a:t>fordel</a:t>
            </a:r>
            <a:r>
              <a:rPr lang="en-GB" dirty="0"/>
              <a:t> </a:t>
            </a:r>
            <a:r>
              <a:rPr lang="en-GB" dirty="0" err="1"/>
              <a:t>strække</a:t>
            </a:r>
            <a:r>
              <a:rPr lang="en-GB" dirty="0"/>
              <a:t> sig over </a:t>
            </a:r>
            <a:r>
              <a:rPr lang="en-GB" dirty="0" err="1"/>
              <a:t>en</a:t>
            </a:r>
            <a:r>
              <a:rPr lang="en-GB" dirty="0"/>
              <a:t> </a:t>
            </a:r>
            <a:r>
              <a:rPr lang="en-GB" dirty="0" err="1"/>
              <a:t>længere</a:t>
            </a:r>
            <a:r>
              <a:rPr lang="en-GB" dirty="0"/>
              <a:t> </a:t>
            </a:r>
            <a:r>
              <a:rPr lang="en-GB" dirty="0" err="1"/>
              <a:t>periode</a:t>
            </a:r>
            <a:r>
              <a:rPr lang="en-GB" dirty="0"/>
              <a:t> (se </a:t>
            </a:r>
            <a:r>
              <a:rPr lang="en-GB" dirty="0" err="1"/>
              <a:t>noter</a:t>
            </a:r>
            <a:r>
              <a:rPr lang="en-GB" dirty="0"/>
              <a:t> </a:t>
            </a:r>
            <a:r>
              <a:rPr lang="en-GB" dirty="0" err="1"/>
              <a:t>til</a:t>
            </a:r>
            <a:r>
              <a:rPr lang="en-GB" dirty="0"/>
              <a:t> </a:t>
            </a:r>
            <a:r>
              <a:rPr lang="en-GB" dirty="0" err="1"/>
              <a:t>næste</a:t>
            </a:r>
            <a:r>
              <a:rPr lang="en-GB" dirty="0"/>
              <a:t> slide). Her </a:t>
            </a:r>
            <a:r>
              <a:rPr lang="en-GB" dirty="0" err="1"/>
              <a:t>vil</a:t>
            </a:r>
            <a:r>
              <a:rPr lang="en-GB" dirty="0"/>
              <a:t> der </a:t>
            </a:r>
            <a:r>
              <a:rPr lang="en-GB" dirty="0" err="1"/>
              <a:t>være</a:t>
            </a:r>
            <a:r>
              <a:rPr lang="en-GB" dirty="0"/>
              <a:t> </a:t>
            </a:r>
            <a:r>
              <a:rPr lang="en-GB" dirty="0" err="1"/>
              <a:t>behov</a:t>
            </a:r>
            <a:r>
              <a:rPr lang="en-GB" dirty="0"/>
              <a:t> for at </a:t>
            </a:r>
            <a:r>
              <a:rPr lang="en-GB" dirty="0" err="1"/>
              <a:t>mødes</a:t>
            </a:r>
            <a:r>
              <a:rPr lang="en-GB" dirty="0"/>
              <a:t> </a:t>
            </a:r>
            <a:r>
              <a:rPr lang="en-GB" dirty="0" err="1"/>
              <a:t>løbende</a:t>
            </a:r>
            <a:r>
              <a:rPr lang="en-GB" dirty="0"/>
              <a:t>. </a:t>
            </a:r>
            <a:r>
              <a:rPr lang="en-GB" dirty="0" err="1"/>
              <a:t>Sidst</a:t>
            </a:r>
            <a:r>
              <a:rPr lang="en-GB" dirty="0"/>
              <a:t> </a:t>
            </a:r>
            <a:r>
              <a:rPr lang="en-GB" dirty="0" err="1"/>
              <a:t>i</a:t>
            </a:r>
            <a:r>
              <a:rPr lang="en-GB" dirty="0"/>
              <a:t> </a:t>
            </a:r>
            <a:r>
              <a:rPr lang="en-GB" dirty="0" err="1"/>
              <a:t>slidepakken</a:t>
            </a:r>
            <a:r>
              <a:rPr lang="en-GB" dirty="0"/>
              <a:t> </a:t>
            </a:r>
            <a:r>
              <a:rPr lang="en-GB" dirty="0" err="1"/>
              <a:t>indgår</a:t>
            </a:r>
            <a:r>
              <a:rPr lang="en-GB" dirty="0"/>
              <a:t> </a:t>
            </a:r>
            <a:r>
              <a:rPr lang="en-GB" dirty="0" err="1"/>
              <a:t>en</a:t>
            </a:r>
            <a:r>
              <a:rPr lang="en-GB" dirty="0"/>
              <a:t> </a:t>
            </a:r>
            <a:r>
              <a:rPr lang="en-GB" dirty="0" err="1"/>
              <a:t>række</a:t>
            </a:r>
            <a:r>
              <a:rPr lang="en-GB" dirty="0"/>
              <a:t> </a:t>
            </a:r>
            <a:r>
              <a:rPr lang="en-GB" dirty="0" err="1"/>
              <a:t>redskaber</a:t>
            </a:r>
            <a:r>
              <a:rPr lang="en-GB" dirty="0"/>
              <a:t>, der </a:t>
            </a:r>
            <a:r>
              <a:rPr lang="en-GB" dirty="0" err="1"/>
              <a:t>kan</a:t>
            </a:r>
            <a:r>
              <a:rPr lang="en-GB" dirty="0"/>
              <a:t> </a:t>
            </a:r>
            <a:r>
              <a:rPr lang="en-GB" dirty="0" err="1"/>
              <a:t>understøtte</a:t>
            </a:r>
            <a:r>
              <a:rPr lang="en-GB" dirty="0"/>
              <a:t> </a:t>
            </a:r>
            <a:r>
              <a:rPr lang="en-GB" dirty="0" err="1"/>
              <a:t>jeres</a:t>
            </a:r>
            <a:r>
              <a:rPr lang="en-GB" dirty="0"/>
              <a:t> </a:t>
            </a:r>
            <a:r>
              <a:rPr lang="en-GB" dirty="0" err="1"/>
              <a:t>arbejde</a:t>
            </a:r>
            <a:r>
              <a:rPr lang="en-GB" dirty="0"/>
              <a:t> med </a:t>
            </a:r>
            <a:r>
              <a:rPr lang="en-GB" dirty="0" err="1"/>
              <a:t>afprøvninger</a:t>
            </a:r>
            <a:r>
              <a:rPr lang="en-GB" dirty="0"/>
              <a:t> </a:t>
            </a:r>
            <a:r>
              <a:rPr lang="en-GB" dirty="0" err="1"/>
              <a:t>i</a:t>
            </a:r>
            <a:r>
              <a:rPr lang="en-GB" dirty="0"/>
              <a:t> </a:t>
            </a:r>
            <a:r>
              <a:rPr lang="en-GB" dirty="0" err="1"/>
              <a:t>fase</a:t>
            </a:r>
            <a:r>
              <a:rPr lang="en-GB" dirty="0"/>
              <a:t> 4. </a:t>
            </a:r>
          </a:p>
          <a:p>
            <a:endParaRPr lang="en-GB" dirty="0"/>
          </a:p>
          <a:p>
            <a:r>
              <a:rPr lang="da-DK" b="1" dirty="0"/>
              <a:t>Noter til </a:t>
            </a:r>
            <a:r>
              <a:rPr lang="da-DK" b="1" dirty="0" err="1"/>
              <a:t>facilitator</a:t>
            </a:r>
            <a:r>
              <a:rPr lang="da-DK" b="1" dirty="0"/>
              <a:t>:</a:t>
            </a:r>
          </a:p>
          <a:p>
            <a:r>
              <a:rPr lang="da-DK" dirty="0"/>
              <a:t>I de følgende slides gennemgås de fire faser i udviklingsprocessen. Første slide formidler et overblik over formål og indhold i de fire trin, og derefter følger en række slides, der udfolder indhold og proces i hver af de fire faser.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696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sz="1200" b="1" dirty="0"/>
              <a:t>Noter til indhold:</a:t>
            </a:r>
          </a:p>
          <a:p>
            <a:pPr marL="0" indent="0">
              <a:buFont typeface="+mj-lt"/>
              <a:buNone/>
            </a:pPr>
            <a:r>
              <a:rPr lang="da-DK" sz="1200" b="0" dirty="0"/>
              <a:t>En udviklingsproces kan have varierende varighed, typisk mellem 3-12 måneder. Hvis I arbejder intensivt og fokuseret kan en udviklingsproces gennemføres på kortere tid, og ønsker I at gennemføre mange gentagne afprøvninger i fase 4, så kan processen vare længere tid. Varigheden af udviklingsprocessen kan også hænge sammen med, hvor mange medarbejdere der deltager. </a:t>
            </a:r>
          </a:p>
          <a:p>
            <a:pPr marL="0" indent="0">
              <a:buFont typeface="+mj-lt"/>
              <a:buNone/>
            </a:pPr>
            <a:endParaRPr lang="da-DK" sz="1200" b="0" dirty="0"/>
          </a:p>
          <a:p>
            <a:pPr marL="0" indent="0">
              <a:buFont typeface="+mj-lt"/>
              <a:buNone/>
            </a:pPr>
            <a:r>
              <a:rPr lang="da-DK" sz="1200" b="1" dirty="0"/>
              <a:t>Formålet</a:t>
            </a:r>
            <a:r>
              <a:rPr lang="da-DK" sz="1200" b="0" dirty="0"/>
              <a:t> med de fire faser i udviklingsprocessen er:</a:t>
            </a:r>
          </a:p>
          <a:p>
            <a:pPr marL="0" indent="0">
              <a:buFont typeface="+mj-lt"/>
              <a:buNone/>
            </a:pPr>
            <a:endParaRPr lang="da-DK" sz="1200" b="1" dirty="0"/>
          </a:p>
          <a:p>
            <a:pPr marL="342900" indent="-342900">
              <a:buFont typeface="+mj-lt"/>
              <a:buAutoNum type="arabicPeriod"/>
            </a:pPr>
            <a:r>
              <a:rPr lang="da-DK" sz="1200" b="1" dirty="0"/>
              <a:t>Inspiration</a:t>
            </a:r>
            <a:r>
              <a:rPr lang="da-DK" sz="1200" dirty="0"/>
              <a:t>: I den indledende fase er fokus på at dele viden og inspiration. I kan fx afholde kick </a:t>
            </a:r>
            <a:r>
              <a:rPr lang="da-DK" sz="1200" dirty="0" err="1"/>
              <a:t>off</a:t>
            </a:r>
            <a:r>
              <a:rPr lang="da-DK" sz="1200" dirty="0"/>
              <a:t>-møder for de involverede fagprofessionelle, hvor eksisterende viden præsenteres og drøftes.</a:t>
            </a:r>
          </a:p>
          <a:p>
            <a:pPr marL="342900" indent="-342900">
              <a:buFont typeface="+mj-lt"/>
              <a:buAutoNum type="arabicPeriod"/>
            </a:pPr>
            <a:r>
              <a:rPr lang="da-DK" sz="1200" b="1" dirty="0"/>
              <a:t>Fælles forståelse og prioritering</a:t>
            </a:r>
            <a:r>
              <a:rPr lang="da-DK" sz="1200" dirty="0"/>
              <a:t>: Et vigtig led i den indledende fase er desuden at nå frem til en fælles forståelse af projektets formål og karakter i kommunen. I denne fase formulerer og afgrænser I projektets rammer ud fra viden om temaet og fælles prioritering af behov og udfordringer.</a:t>
            </a:r>
          </a:p>
          <a:p>
            <a:pPr marL="342900" indent="-342900">
              <a:buFont typeface="+mj-lt"/>
              <a:buAutoNum type="arabicPeriod"/>
            </a:pPr>
            <a:r>
              <a:rPr lang="da-DK" sz="1200" b="1" dirty="0"/>
              <a:t>Udvikling af projektet</a:t>
            </a:r>
            <a:r>
              <a:rPr lang="da-DK" sz="1200" dirty="0"/>
              <a:t>: Selve udviklingen af projektet kan ske på en workshop, hvor I drøfter, hvordan I vil arbejde for at håndtere de prioriterede behov og udfordringer. Det kan være en god ide, at udvikling og afprøvning af indsatsen foregår parallelt i ’loops’ (i fase 4).</a:t>
            </a:r>
          </a:p>
          <a:p>
            <a:pPr marL="342900" indent="-342900">
              <a:buFont typeface="+mj-lt"/>
              <a:buAutoNum type="arabicPeriod"/>
            </a:pPr>
            <a:r>
              <a:rPr lang="da-DK" sz="1200" b="1" dirty="0"/>
              <a:t>Afprøvning</a:t>
            </a:r>
            <a:r>
              <a:rPr lang="da-DK" sz="1200" dirty="0"/>
              <a:t>: I kan arbejde med inspiration fra aktionslæring som metode, hvor I afprøver konkrete prøvehandlinger, der løbende evalueres, justeres og gennemføres i takt med, at I gør jer erfaringer og producerer ny viden. Denne proces kan med fordel understøttes af fælles refleksion og faglig sparring på møder med ledelse, fagprofessionelle og ressourcepersoner/kommunale konsulenter. </a:t>
            </a:r>
          </a:p>
          <a:p>
            <a:endParaRPr lang="en-GB"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4</a:t>
            </a:fld>
            <a:endParaRPr lang="da-DK"/>
          </a:p>
        </p:txBody>
      </p:sp>
    </p:spTree>
    <p:extLst>
      <p:ext uri="{BB962C8B-B14F-4D97-AF65-F5344CB8AC3E}">
        <p14:creationId xmlns:p14="http://schemas.microsoft.com/office/powerpoint/2010/main" val="11496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b="1" dirty="0" err="1"/>
              <a:t>Noter</a:t>
            </a:r>
            <a:r>
              <a:rPr lang="en-GB" b="1" dirty="0"/>
              <a:t> </a:t>
            </a:r>
            <a:r>
              <a:rPr lang="en-GB" b="1" dirty="0" err="1"/>
              <a:t>til</a:t>
            </a:r>
            <a:r>
              <a:rPr lang="en-GB" b="1" dirty="0"/>
              <a:t> facilitator:</a:t>
            </a:r>
          </a:p>
          <a:p>
            <a:pPr marL="0" indent="0">
              <a:buNone/>
            </a:pPr>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b="0" dirty="0" err="1"/>
              <a:t>skabe</a:t>
            </a:r>
            <a:r>
              <a:rPr lang="en-GB" b="0" dirty="0"/>
              <a:t> motivation </a:t>
            </a:r>
            <a:r>
              <a:rPr lang="en-GB" b="0" dirty="0" err="1"/>
              <a:t>og</a:t>
            </a:r>
            <a:r>
              <a:rPr lang="en-GB" b="0" dirty="0"/>
              <a:t> engagement </a:t>
            </a:r>
            <a:r>
              <a:rPr lang="en-GB" dirty="0" err="1"/>
              <a:t>hos</a:t>
            </a:r>
            <a:r>
              <a:rPr lang="en-GB" dirty="0"/>
              <a:t> </a:t>
            </a:r>
            <a:r>
              <a:rPr lang="en-GB" dirty="0" err="1"/>
              <a:t>deltagende</a:t>
            </a:r>
            <a:r>
              <a:rPr lang="en-GB" dirty="0"/>
              <a:t> </a:t>
            </a:r>
            <a:r>
              <a:rPr lang="en-GB" dirty="0" err="1"/>
              <a:t>skoler</a:t>
            </a:r>
            <a:r>
              <a:rPr lang="en-GB" dirty="0"/>
              <a:t> </a:t>
            </a:r>
            <a:r>
              <a:rPr lang="en-GB" dirty="0" err="1"/>
              <a:t>og</a:t>
            </a:r>
            <a:r>
              <a:rPr lang="en-GB" dirty="0"/>
              <a:t> </a:t>
            </a:r>
            <a:r>
              <a:rPr lang="en-GB" dirty="0" err="1"/>
              <a:t>i</a:t>
            </a:r>
            <a:r>
              <a:rPr lang="en-GB" dirty="0"/>
              <a:t> </a:t>
            </a:r>
            <a:r>
              <a:rPr lang="en-GB" dirty="0" err="1"/>
              <a:t>kommunen</a:t>
            </a:r>
            <a:r>
              <a:rPr lang="en-GB" dirty="0"/>
              <a:t> </a:t>
            </a:r>
            <a:r>
              <a:rPr lang="en-GB" dirty="0" err="1"/>
              <a:t>gennem</a:t>
            </a:r>
            <a:r>
              <a:rPr lang="en-GB" dirty="0"/>
              <a:t> </a:t>
            </a:r>
            <a:r>
              <a:rPr lang="en-GB" dirty="0" err="1"/>
              <a:t>indsigt</a:t>
            </a:r>
            <a:r>
              <a:rPr lang="en-GB" dirty="0"/>
              <a:t> </a:t>
            </a:r>
            <a:r>
              <a:rPr lang="en-GB" dirty="0" err="1"/>
              <a:t>i</a:t>
            </a:r>
            <a:r>
              <a:rPr lang="en-GB" dirty="0"/>
              <a:t> </a:t>
            </a:r>
            <a:r>
              <a:rPr lang="en-GB" dirty="0" err="1"/>
              <a:t>eksisterende</a:t>
            </a:r>
            <a:r>
              <a:rPr lang="en-GB" dirty="0"/>
              <a:t> </a:t>
            </a:r>
            <a:r>
              <a:rPr lang="en-GB" dirty="0" err="1"/>
              <a:t>viden</a:t>
            </a:r>
            <a:r>
              <a:rPr lang="en-GB" dirty="0"/>
              <a:t> </a:t>
            </a:r>
            <a:r>
              <a:rPr lang="en-GB" dirty="0" err="1"/>
              <a:t>og</a:t>
            </a:r>
            <a:r>
              <a:rPr lang="en-GB" dirty="0"/>
              <a:t> </a:t>
            </a:r>
            <a:r>
              <a:rPr lang="en-GB" dirty="0" err="1"/>
              <a:t>fælles</a:t>
            </a:r>
            <a:r>
              <a:rPr lang="en-GB" dirty="0"/>
              <a:t> </a:t>
            </a:r>
            <a:r>
              <a:rPr lang="en-GB" dirty="0" err="1"/>
              <a:t>faglige</a:t>
            </a:r>
            <a:r>
              <a:rPr lang="en-GB" dirty="0"/>
              <a:t> </a:t>
            </a:r>
            <a:r>
              <a:rPr lang="en-GB" dirty="0" err="1"/>
              <a:t>og</a:t>
            </a:r>
            <a:r>
              <a:rPr lang="en-GB" dirty="0"/>
              <a:t> </a:t>
            </a:r>
            <a:r>
              <a:rPr lang="en-GB" dirty="0" err="1"/>
              <a:t>pædagogiske</a:t>
            </a:r>
            <a:r>
              <a:rPr lang="en-GB" dirty="0"/>
              <a:t> </a:t>
            </a:r>
            <a:r>
              <a:rPr lang="en-GB" dirty="0" err="1"/>
              <a:t>drøftelser</a:t>
            </a:r>
            <a:r>
              <a:rPr lang="en-GB" dirty="0"/>
              <a:t>. </a:t>
            </a:r>
          </a:p>
          <a:p>
            <a:pPr marL="0" indent="0">
              <a:buNone/>
            </a:pPr>
            <a:endParaRPr lang="en-GB" dirty="0"/>
          </a:p>
          <a:p>
            <a:pPr marL="0" indent="0">
              <a:buNone/>
            </a:pPr>
            <a:r>
              <a:rPr lang="en-GB" b="1" dirty="0" err="1"/>
              <a:t>Noter</a:t>
            </a:r>
            <a:r>
              <a:rPr lang="en-GB" b="1" dirty="0"/>
              <a:t> </a:t>
            </a:r>
            <a:r>
              <a:rPr lang="en-GB" b="1" dirty="0" err="1"/>
              <a:t>til</a:t>
            </a:r>
            <a:r>
              <a:rPr lang="en-GB" b="1" dirty="0"/>
              <a:t> </a:t>
            </a:r>
            <a:r>
              <a:rPr lang="en-GB" b="1" dirty="0" err="1"/>
              <a:t>indhold</a:t>
            </a:r>
            <a:r>
              <a:rPr lang="en-GB" b="1" dirty="0"/>
              <a:t>:</a:t>
            </a:r>
          </a:p>
          <a:p>
            <a:r>
              <a:rPr lang="da-DK" sz="1200" kern="1200" dirty="0">
                <a:solidFill>
                  <a:schemeClr val="tx1"/>
                </a:solidFill>
                <a:effectLst/>
                <a:latin typeface="Verdana" pitchFamily="34" charset="0"/>
                <a:ea typeface="Verdana" pitchFamily="34" charset="0"/>
                <a:cs typeface="Verdana" pitchFamily="34" charset="0"/>
              </a:rPr>
              <a:t>Samarbejde mellem skole, fritidsliv og lokalsamfund kan foregå på to forskellige måder:</a:t>
            </a:r>
          </a:p>
          <a:p>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b="1" i="0" kern="1200" dirty="0">
                <a:solidFill>
                  <a:schemeClr val="tx1"/>
                </a:solidFill>
                <a:effectLst/>
                <a:latin typeface="Verdana" pitchFamily="34" charset="0"/>
                <a:ea typeface="Verdana" pitchFamily="34" charset="0"/>
                <a:cs typeface="Verdana" pitchFamily="34" charset="0"/>
              </a:rPr>
              <a:t>Samarbejde om konkrete aktiviteter i skoletiden </a:t>
            </a:r>
            <a:r>
              <a:rPr lang="da-DK" sz="1200" kern="1200" dirty="0">
                <a:solidFill>
                  <a:schemeClr val="tx1"/>
                </a:solidFill>
                <a:effectLst/>
                <a:latin typeface="Verdana" pitchFamily="34" charset="0"/>
                <a:ea typeface="Verdana" pitchFamily="34" charset="0"/>
                <a:cs typeface="Verdana" pitchFamily="34" charset="0"/>
              </a:rPr>
              <a:t>(som led i reformelementet om den Åbne Skole). Samarbejdsaktiviteterne kan enten bestå i, at repræsentanter fra musik- og ungdomsskoler, foreningsområdet, kultur- og fritidsområdet samt uddannelsesinstitutioner og virksomheder ”trækkes ind” i læringsaktiviteter på skolen, eller i, at undervisningen og eleverne ”flyttes ud” i alternative omgivelser uden for skolen i et samarbejde med repræsentanter fra fritidsliv eller lokallokalsamfund, jf. ovenfor. Samarbejdet kan være et formaliseret samarbejde i form af partnerskaber eller netværk, men det kan også være enkeltaftaler om samarbejde.  </a:t>
            </a:r>
          </a:p>
          <a:p>
            <a:pPr marL="171450" lvl="0" indent="-171450">
              <a:buFont typeface="Arial" panose="020B0604020202020204" pitchFamily="34" charset="0"/>
              <a:buChar char="•"/>
            </a:pPr>
            <a:r>
              <a:rPr lang="da-DK" sz="1200" b="1" i="0" kern="1200" dirty="0">
                <a:solidFill>
                  <a:schemeClr val="tx1"/>
                </a:solidFill>
                <a:effectLst/>
                <a:latin typeface="Verdana" pitchFamily="34" charset="0"/>
                <a:ea typeface="Verdana" pitchFamily="34" charset="0"/>
                <a:cs typeface="Verdana" pitchFamily="34" charset="0"/>
              </a:rPr>
              <a:t>Samarbejde mellem skole og fritidsliv om aktiviteter uden for skoletiden </a:t>
            </a:r>
            <a:r>
              <a:rPr lang="da-DK" sz="1200" kern="1200" dirty="0">
                <a:solidFill>
                  <a:schemeClr val="tx1"/>
                </a:solidFill>
                <a:effectLst/>
                <a:latin typeface="Verdana" pitchFamily="34" charset="0"/>
                <a:ea typeface="Verdana" pitchFamily="34" charset="0"/>
                <a:cs typeface="Verdana" pitchFamily="34" charset="0"/>
              </a:rPr>
              <a:t>med henblik på at skabe øget sammenhæng og gensidig, positiv påvirkning mellem elevernes fritidsliv og læringsmiljøet i skolen. Læringsmiljøet i skolen og elevernes fritidsliv hænger nemlig ofte sammen, da de erfaringer, eleverne får i forskellige kontekster, typisk påvirker hinanden.</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64752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endParaRPr lang="da-DK" sz="1200" dirty="0"/>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a:t>
            </a:r>
            <a:r>
              <a:rPr lang="da-DK" sz="1200" b="1" kern="1200" dirty="0">
                <a:solidFill>
                  <a:schemeClr val="tx1"/>
                </a:solidFill>
                <a:effectLst/>
                <a:latin typeface="Verdana" pitchFamily="34" charset="0"/>
                <a:ea typeface="Verdana" pitchFamily="34" charset="0"/>
                <a:cs typeface="Verdana" pitchFamily="34" charset="0"/>
              </a:rPr>
              <a:t>internationale studier</a:t>
            </a:r>
            <a:r>
              <a:rPr lang="da-DK" sz="1200" kern="1200" dirty="0">
                <a:solidFill>
                  <a:schemeClr val="tx1"/>
                </a:solidFill>
                <a:effectLst/>
                <a:latin typeface="Verdana" pitchFamily="34" charset="0"/>
                <a:ea typeface="Verdana" pitchFamily="34" charset="0"/>
                <a:cs typeface="Verdana" pitchFamily="34" charset="0"/>
              </a:rPr>
              <a:t>, der belyser skolers samarbejde med eksterne aktører, indikerer, at der er en positiv sammenhæng mellem samarbejde og en række forskellige faglige, sociale og personlige kompetencer som fx faglige resultater, selvopfattelse, selvtillid, motivation, engagement, opfattelse af skolen og læring, deltagelse i civilsamfundet samt udvikling af sociale og følelsesmæssige evner. Denne konklusion bakkes op af danske erfaringer med arbejdet med den åbne skole. </a:t>
            </a:r>
          </a:p>
          <a:p>
            <a:pPr marL="17145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De positive resultater for eleverne forklares bl.a. med</a:t>
            </a:r>
            <a:r>
              <a:rPr lang="da-DK" sz="1200" kern="1200" dirty="0">
                <a:solidFill>
                  <a:schemeClr val="tx1"/>
                </a:solidFill>
                <a:effectLst/>
                <a:latin typeface="Verdana" pitchFamily="34" charset="0"/>
                <a:ea typeface="Verdana" pitchFamily="34" charset="0"/>
                <a:cs typeface="Verdana" pitchFamily="34" charset="0"/>
              </a:rPr>
              <a:t>, at et samarbejde mellem skole, fritidsliv og lokalsamfund skaber andre og flere læringsrum og -former, hvor eleverne præsenteres for viden på forskellige måder. Fordelene ved dette er, at:</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Forskellige tilgange til læring tilgodeses.</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Eleverne kan </a:t>
            </a:r>
            <a:r>
              <a:rPr lang="en-GB" sz="1200" dirty="0" err="1">
                <a:cs typeface="ＭＳ Ｐゴシック" pitchFamily="-111" charset="-128"/>
              </a:rPr>
              <a:t>bringe</a:t>
            </a:r>
            <a:r>
              <a:rPr lang="en-GB" sz="1200" dirty="0">
                <a:cs typeface="ＭＳ Ｐゴシック" pitchFamily="-111" charset="-128"/>
              </a:rPr>
              <a:t> </a:t>
            </a:r>
            <a:r>
              <a:rPr lang="en-GB" sz="1200" dirty="0" err="1">
                <a:cs typeface="ＭＳ Ｐゴシック" pitchFamily="-111" charset="-128"/>
              </a:rPr>
              <a:t>flere</a:t>
            </a:r>
            <a:r>
              <a:rPr lang="en-GB" sz="1200" dirty="0">
                <a:cs typeface="ＭＳ Ｐゴシック" pitchFamily="-111" charset="-128"/>
              </a:rPr>
              <a:t> </a:t>
            </a:r>
            <a:r>
              <a:rPr lang="en-GB" sz="1200" dirty="0" err="1">
                <a:cs typeface="ＭＳ Ｐゴシック" pitchFamily="-111" charset="-128"/>
              </a:rPr>
              <a:t>forskellige</a:t>
            </a:r>
            <a:r>
              <a:rPr lang="en-GB" sz="1200" dirty="0">
                <a:cs typeface="ＭＳ Ｐゴシック" pitchFamily="-111" charset="-128"/>
              </a:rPr>
              <a:t> </a:t>
            </a:r>
            <a:r>
              <a:rPr lang="en-GB" sz="1200" dirty="0" err="1">
                <a:cs typeface="ＭＳ Ｐゴシック" pitchFamily="-111" charset="-128"/>
              </a:rPr>
              <a:t>kompetencer</a:t>
            </a:r>
            <a:r>
              <a:rPr lang="en-GB" sz="1200" dirty="0">
                <a:cs typeface="ＭＳ Ｐゴシック" pitchFamily="-111" charset="-128"/>
              </a:rPr>
              <a:t> </a:t>
            </a:r>
            <a:r>
              <a:rPr lang="en-GB" sz="1200" dirty="0" err="1">
                <a:cs typeface="ＭＳ Ｐゴシック" pitchFamily="-111" charset="-128"/>
              </a:rPr>
              <a:t>og</a:t>
            </a:r>
            <a:r>
              <a:rPr lang="en-GB" sz="1200" dirty="0">
                <a:cs typeface="ＭＳ Ｐゴシック" pitchFamily="-111" charset="-128"/>
              </a:rPr>
              <a:t> </a:t>
            </a:r>
            <a:r>
              <a:rPr lang="en-GB" sz="1200" dirty="0" err="1">
                <a:cs typeface="ＭＳ Ｐゴシック" pitchFamily="-111" charset="-128"/>
              </a:rPr>
              <a:t>styrker</a:t>
            </a:r>
            <a:r>
              <a:rPr lang="en-GB" sz="1200" dirty="0">
                <a:cs typeface="ＭＳ Ｐゴシック" pitchFamily="-111" charset="-128"/>
              </a:rPr>
              <a:t> </a:t>
            </a:r>
            <a:r>
              <a:rPr lang="en-GB" sz="1200" dirty="0" err="1">
                <a:cs typeface="ＭＳ Ｐゴシック" pitchFamily="-111" charset="-128"/>
              </a:rPr>
              <a:t>i</a:t>
            </a:r>
            <a:r>
              <a:rPr lang="en-GB" sz="1200" dirty="0">
                <a:cs typeface="ＭＳ Ｐゴシック" pitchFamily="-111" charset="-128"/>
              </a:rPr>
              <a:t> </a:t>
            </a:r>
            <a:r>
              <a:rPr lang="en-GB" sz="1200" dirty="0" err="1">
                <a:cs typeface="ＭＳ Ｐゴシック" pitchFamily="-111" charset="-128"/>
              </a:rPr>
              <a:t>spil</a:t>
            </a:r>
            <a:r>
              <a:rPr lang="en-GB" sz="1200" dirty="0">
                <a:cs typeface="ＭＳ Ｐゴシック" pitchFamily="-111" charset="-128"/>
              </a:rPr>
              <a:t> </a:t>
            </a:r>
            <a:r>
              <a:rPr lang="en-GB" sz="1200" dirty="0" err="1">
                <a:cs typeface="ＭＳ Ｐゴシック" pitchFamily="-111" charset="-128"/>
              </a:rPr>
              <a:t>og</a:t>
            </a:r>
            <a:r>
              <a:rPr lang="en-GB" sz="1200" dirty="0">
                <a:cs typeface="ＭＳ Ｐゴシック" pitchFamily="-111" charset="-128"/>
              </a:rPr>
              <a:t> </a:t>
            </a:r>
            <a:r>
              <a:rPr lang="da-DK" sz="1200" kern="1200" dirty="0">
                <a:solidFill>
                  <a:schemeClr val="tx1"/>
                </a:solidFill>
                <a:effectLst/>
                <a:latin typeface="Verdana" pitchFamily="34" charset="0"/>
                <a:ea typeface="Verdana" pitchFamily="34" charset="0"/>
                <a:cs typeface="Verdana" pitchFamily="34" charset="0"/>
              </a:rPr>
              <a:t>udmærke sig på andre områder end de faglige.</a:t>
            </a:r>
          </a:p>
          <a:p>
            <a:pPr marL="628639" lvl="1"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Eleverne er sammen på en anden måde, som kan være med til at styrke fællesskabet samt de faglige og sociale relationer mellem eleverne.</a:t>
            </a:r>
          </a:p>
          <a:p>
            <a:pPr marL="628639" marR="0" lvl="1"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Eleverne får erfaring </a:t>
            </a:r>
            <a:r>
              <a:rPr lang="da-DK" sz="1200" b="0" dirty="0">
                <a:solidFill>
                  <a:schemeClr val="tx1"/>
                </a:solidFill>
                <a:latin typeface="Verdana" pitchFamily="34" charset="0"/>
                <a:ea typeface="Verdana" pitchFamily="34" charset="0"/>
                <a:cs typeface="Verdana" pitchFamily="34" charset="0"/>
              </a:rPr>
              <a:t>med at lære og være sammen i andre situationer</a:t>
            </a:r>
            <a:r>
              <a:rPr lang="da-DK" sz="1200" dirty="0">
                <a:solidFill>
                  <a:schemeClr val="tx1"/>
                </a:solidFill>
                <a:latin typeface="Verdana" pitchFamily="34" charset="0"/>
                <a:ea typeface="Verdana" pitchFamily="34" charset="0"/>
                <a:cs typeface="Verdana" pitchFamily="34" charset="0"/>
              </a:rPr>
              <a:t>, som de også kan trække på i den øvrige undervisning.</a:t>
            </a:r>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Herigennem kan samarbejde mellem skole, fritidsliv og lokalsamfund siges at bidrage til at skabe et </a:t>
            </a:r>
            <a:r>
              <a:rPr lang="da-DK" sz="1200" b="1" kern="1200" dirty="0">
                <a:solidFill>
                  <a:schemeClr val="tx1"/>
                </a:solidFill>
                <a:effectLst/>
                <a:latin typeface="Verdana" pitchFamily="34" charset="0"/>
                <a:ea typeface="Verdana" pitchFamily="34" charset="0"/>
                <a:cs typeface="Verdana" pitchFamily="34" charset="0"/>
              </a:rPr>
              <a:t>inkluderende læringsmiljø for alle børn</a:t>
            </a:r>
            <a:r>
              <a:rPr lang="da-DK" sz="1200" kern="1200" dirty="0">
                <a:solidFill>
                  <a:schemeClr val="tx1"/>
                </a:solidFill>
                <a:effectLst/>
                <a:latin typeface="Verdana" pitchFamily="34" charset="0"/>
                <a:ea typeface="Verdana" pitchFamily="34" charset="0"/>
                <a:cs typeface="Verdana" pitchFamily="34" charset="0"/>
              </a:rPr>
              <a:t>. </a:t>
            </a: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158283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 eksisterende viden fra forskning og praksis peger tilsammen på seks træk ved </a:t>
            </a:r>
            <a:r>
              <a:rPr lang="da-DK" b="1" dirty="0"/>
              <a:t>samarbejdsaktiviteter</a:t>
            </a:r>
            <a:r>
              <a:rPr lang="da-DK" dirty="0"/>
              <a:t> mellem skole, fritidsliv og lokalsamfund, der er særligt virkningsfulde i forhold til at understøtte et </a:t>
            </a:r>
            <a:r>
              <a:rPr lang="da-DK" b="1" dirty="0"/>
              <a:t>inkluderende læringsmiljø, der giver elever mulighed for at deltage, lære og være sammen på flere forskellige måder</a:t>
            </a:r>
            <a:r>
              <a:rPr lang="da-DK" dirty="0"/>
              <a: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Da samarbejdet kan tilrettelægges og foregå på mange forskellige måder og med mange forskellige parter, er der tale om nogle generelle træk ved sådanne samarbejder, som kan kombineres på forskellige måder, snarere end konkrete typer af aktiviteter. </a:t>
            </a:r>
            <a:r>
              <a:rPr lang="da-DK" dirty="0"/>
              <a:t> </a:t>
            </a:r>
          </a:p>
          <a:p>
            <a:endParaRPr lang="da-DK" b="0" baseline="0"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Nye og autentiske rammer: </a:t>
            </a:r>
            <a:r>
              <a:rPr lang="da-DK" sz="1200" dirty="0"/>
              <a:t>Undervisningsaktiviteter uden for skolens matrikel kan i sig selv være motiverende for eleverne. Derudover kan undervisning i rammer, der knytter an til undervisningens indhold, understøtte elevernes nysgerrighed og en undersøgende tilgang til læring. </a:t>
            </a:r>
            <a:endParaRPr lang="da-DK"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Faglige kompetencer og ressourcer: </a:t>
            </a:r>
            <a:r>
              <a:rPr lang="da-DK" sz="1200" dirty="0">
                <a:cs typeface="ＭＳ Ｐゴシック" pitchFamily="-111" charset="-128"/>
              </a:rPr>
              <a:t>Samarbejde med fritidsliv og lokalsamfund kan give adgang til faglige kompetencer og ressourcer, som ikke findes inden for skolen. Det kan også have en motiverende og inspirerende effekt, når der inddrages eksterne undervisere, som eleverne oplever som ”faglige eksperter”, særligt hos fagligt svage elever.</a:t>
            </a:r>
            <a:endParaRPr lang="da-DK"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Praksis- og anvendelsesorienteret undervisning: </a:t>
            </a:r>
            <a:r>
              <a:rPr lang="da-DK" sz="1200" dirty="0">
                <a:cs typeface="ＭＳ Ｐゴシック" pitchFamily="-111" charset="-128"/>
              </a:rPr>
              <a:t>Når eleverne får mulighed for praktisk at erfare det, de skal lære i undervisningen, skabes der bedre forudsætninger for at lære. Anvendelses- og produktorienterede forløb, hvor eleverne har et fælles ansvar for et ”produkt”, kan også understøtte elevernes sociale relationer og klassens sociale læringsmiljø. </a:t>
            </a:r>
            <a:endParaRPr lang="da-DK"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Kunstneriske og innovative elementer: </a:t>
            </a:r>
            <a:r>
              <a:rPr lang="da-DK" sz="1200" dirty="0"/>
              <a:t>Et kreativt og innovativt læringsmiljø er kendetegnet ved undersøgende og åbne læreprocesser, hvor det fx ikke handler om at finde det rigtige svar, men det individuelle og selvstændige udtryk og svar på opgaven. Det skaber plads til at være sig selv – og til at være forskellig</a:t>
            </a:r>
            <a:r>
              <a:rPr lang="en-GB" sz="1200" dirty="0"/>
              <a:t>.</a:t>
            </a:r>
            <a:endParaRPr lang="da-DK"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Sammenhæng mellem skole og fritidsklub: </a:t>
            </a:r>
            <a:r>
              <a:rPr lang="da-DK" sz="1200" dirty="0">
                <a:cs typeface="ＭＳ Ｐゴシック" pitchFamily="-111" charset="-128"/>
              </a:rPr>
              <a:t>Et samarbejde mellem skole og pædagoger i klubtilbud giver mulighed for at komme hele vejen rundt om eleven og for at skabe en styrket sammenhæng mellem skole og fritidsklub.</a:t>
            </a:r>
            <a:endParaRPr lang="da-DK" dirty="0"/>
          </a:p>
          <a:p>
            <a:pPr marL="342900" marR="0" lvl="0" indent="-342900" algn="l" defTabSz="457189" rtl="0" eaLnBrk="0" fontAlgn="base" latinLnBrk="0" hangingPunct="0">
              <a:lnSpc>
                <a:spcPct val="100000"/>
              </a:lnSpc>
              <a:spcBef>
                <a:spcPct val="30000"/>
              </a:spcBef>
              <a:spcAft>
                <a:spcPct val="0"/>
              </a:spcAft>
              <a:buClrTx/>
              <a:buSzTx/>
              <a:buFont typeface="+mj-lt"/>
              <a:buAutoNum type="arabicPeriod"/>
              <a:tabLst/>
              <a:defRPr/>
            </a:pPr>
            <a:r>
              <a:rPr lang="da-DK" b="1" dirty="0"/>
              <a:t>Møde med kultur- og fritidsliv: </a:t>
            </a:r>
            <a:r>
              <a:rPr lang="en-GB" sz="1200" dirty="0" err="1">
                <a:cs typeface="ＭＳ Ｐゴシック" pitchFamily="-111" charset="-128"/>
              </a:rPr>
              <a:t>Ved</a:t>
            </a:r>
            <a:r>
              <a:rPr lang="en-GB" sz="1200" dirty="0">
                <a:cs typeface="ＭＳ Ｐゴシック" pitchFamily="-111" charset="-128"/>
              </a:rPr>
              <a:t> s</a:t>
            </a:r>
            <a:r>
              <a:rPr lang="da-DK" sz="1200" dirty="0" err="1">
                <a:cs typeface="ＭＳ Ｐゴシック" pitchFamily="-111" charset="-128"/>
              </a:rPr>
              <a:t>amarbejde</a:t>
            </a:r>
            <a:r>
              <a:rPr lang="da-DK" sz="1200" dirty="0">
                <a:cs typeface="ＭＳ Ｐゴシック" pitchFamily="-111" charset="-128"/>
              </a:rPr>
              <a:t> med idrætsklubber, musikskoler mv. præsenteres eleverne for nye kultur- og fritidsaktiviteter. Eleverne får mulighed for at prøve sig selv af i nye roller og kan blive inspireret til at deltage i nye aktiviteter og fællesskaber uden for skoletiden. Et styrket børnefællesskab i fritiden kan påvirke læringsmiljøet i skolen positivt. </a:t>
            </a:r>
            <a:endParaRPr lang="da-DK" dirty="0"/>
          </a:p>
          <a:p>
            <a:pPr marL="0" indent="0">
              <a:buFont typeface="+mj-lt"/>
              <a:buNone/>
            </a:pPr>
            <a:endParaRPr lang="da-DK" dirty="0"/>
          </a:p>
          <a:p>
            <a:pPr marL="0" indent="0">
              <a:buFont typeface="+mj-lt"/>
              <a:buNone/>
            </a:pPr>
            <a:endParaRPr lang="da-DK" dirty="0"/>
          </a:p>
          <a:p>
            <a:endParaRPr lang="da-DK" b="0" baseline="0" dirty="0"/>
          </a:p>
          <a:p>
            <a:endParaRPr lang="da-DK" b="1" baseline="0" dirty="0"/>
          </a:p>
          <a:p>
            <a:endParaRPr lang="da-DK" b="1"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179113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a:t>
            </a:r>
            <a:r>
              <a:rPr lang="da-DK" b="1" baseline="0" dirty="0" err="1"/>
              <a:t>facilitator</a:t>
            </a:r>
            <a:r>
              <a:rPr lang="da-DK" b="1" baseline="0" dirty="0"/>
              <a:t>:</a:t>
            </a:r>
          </a:p>
          <a:p>
            <a:r>
              <a:rPr lang="da-DK" b="0" baseline="0" dirty="0"/>
              <a:t>Anvend slides med præsentation af hovedpointer fra eksisterende viden, hvis I vil hente yderligere inspiration fra </a:t>
            </a:r>
          </a:p>
          <a:p>
            <a:r>
              <a:rPr lang="da-DK" b="0" baseline="0" dirty="0"/>
              <a:t>forskning og praksiserfaringer og temahæfte på </a:t>
            </a:r>
            <a:r>
              <a:rPr lang="da-DK" b="0" baseline="0" dirty="0" err="1"/>
              <a:t>www.emu.dk</a:t>
            </a:r>
            <a:endParaRPr lang="da-DK" b="0" baseline="0" dirty="0"/>
          </a:p>
          <a:p>
            <a:endParaRPr lang="da-DK" b="1" baseline="0" dirty="0"/>
          </a:p>
          <a:p>
            <a:r>
              <a:rPr lang="da-DK" b="1" baseline="0" dirty="0"/>
              <a:t>Noter til indhold:</a:t>
            </a:r>
          </a:p>
          <a:p>
            <a:r>
              <a:rPr lang="da-DK" sz="1200" kern="1200" dirty="0">
                <a:solidFill>
                  <a:schemeClr val="tx1"/>
                </a:solidFill>
                <a:effectLst/>
                <a:latin typeface="Verdana" pitchFamily="34" charset="0"/>
                <a:ea typeface="Verdana" pitchFamily="34" charset="0"/>
                <a:cs typeface="Verdana" pitchFamily="34" charset="0"/>
              </a:rPr>
              <a:t>Erfaringer fra praksis peger derudover på, at følgende forhold er afgørende for at opnå et </a:t>
            </a:r>
            <a:r>
              <a:rPr lang="da-DK" sz="1200" b="1" kern="1200" dirty="0">
                <a:solidFill>
                  <a:schemeClr val="tx1"/>
                </a:solidFill>
                <a:effectLst/>
                <a:latin typeface="Verdana" pitchFamily="34" charset="0"/>
                <a:ea typeface="Verdana" pitchFamily="34" charset="0"/>
                <a:cs typeface="Verdana" pitchFamily="34" charset="0"/>
              </a:rPr>
              <a:t>godt samarbejde</a:t>
            </a:r>
            <a:r>
              <a:rPr lang="da-DK" sz="1200" kern="1200" dirty="0">
                <a:solidFill>
                  <a:schemeClr val="tx1"/>
                </a:solidFill>
                <a:effectLst/>
                <a:latin typeface="Verdana" pitchFamily="34" charset="0"/>
                <a:ea typeface="Verdana" pitchFamily="34" charset="0"/>
                <a:cs typeface="Verdana" pitchFamily="34" charset="0"/>
              </a:rPr>
              <a:t> mellem skole og eksterne aktører:</a:t>
            </a:r>
          </a:p>
          <a:p>
            <a:endParaRPr lang="da-DK" b="0" baseline="0" dirty="0"/>
          </a:p>
          <a:p>
            <a:r>
              <a:rPr lang="da-DK" sz="1200" b="1" kern="1200" dirty="0">
                <a:solidFill>
                  <a:schemeClr val="tx1"/>
                </a:solidFill>
                <a:effectLst/>
                <a:latin typeface="Verdana" pitchFamily="34" charset="0"/>
                <a:ea typeface="Verdana" pitchFamily="34" charset="0"/>
                <a:cs typeface="Verdana" pitchFamily="34" charset="0"/>
              </a:rPr>
              <a:t>Fælles formål med fokus på eleverne:</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være enighed om og en fælles forståelse af formålet med samarbejdet. En fælles vision for samarbejdet med klart formulerede forventninger til, hvad samarbejdet skal munde ud i, skaber retning, helhed og mening med arbejdet og udgør udgangspunktet for planlægning af samarbejdets indhold.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Det er vigtigt, at der er fokus på elevernes udbytte. Aktiviteterne skal tænkes ind i en didaktisk ramme, hvor formålet med aktiviteten er knyttet til faglige og/eller folkeskolens mål. Det er også vigtigt at afklare, om det er både faglige, sociale og personlige mål, der er i fokus, eller om formålet primært knytter sig til en af delene. </a:t>
            </a:r>
          </a:p>
          <a:p>
            <a:r>
              <a:rPr lang="da-DK" sz="1200" b="1" kern="1200" dirty="0">
                <a:solidFill>
                  <a:schemeClr val="tx1"/>
                </a:solidFill>
                <a:effectLst/>
                <a:latin typeface="Verdana" pitchFamily="34" charset="0"/>
                <a:ea typeface="Verdana" pitchFamily="34" charset="0"/>
                <a:cs typeface="Verdana" pitchFamily="34" charset="0"/>
              </a:rPr>
              <a:t> </a:t>
            </a:r>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Gensidigt udbytte:</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Det er vigtigt, at der er gensidig motivation for samarbejdet mellem skole og lokalsamfund eller fritidsliv. Samarbejdet skal gerne give merværdi for begge parter.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være åbenhed omkring de respektive ønsker med samarbejdet.</a:t>
            </a:r>
          </a:p>
          <a:p>
            <a:pPr marL="0" indent="0">
              <a:buFont typeface="Arial" panose="020B0604020202020204" pitchFamily="34" charset="0"/>
              <a:buNone/>
            </a:pPr>
            <a:endParaRPr lang="da-DK" sz="1200" b="1" kern="1200" dirty="0">
              <a:solidFill>
                <a:schemeClr val="tx1"/>
              </a:solidFill>
              <a:effectLst/>
              <a:latin typeface="Verdana" pitchFamily="34" charset="0"/>
              <a:ea typeface="Verdana" pitchFamily="34" charset="0"/>
              <a:cs typeface="Verdana" pitchFamily="34" charset="0"/>
            </a:endParaRPr>
          </a:p>
          <a:p>
            <a:pPr marL="0" indent="0">
              <a:buFont typeface="Arial" panose="020B0604020202020204" pitchFamily="34" charset="0"/>
              <a:buNone/>
            </a:pPr>
            <a:r>
              <a:rPr lang="da-DK" sz="1200" b="1" kern="1200" dirty="0">
                <a:solidFill>
                  <a:schemeClr val="tx1"/>
                </a:solidFill>
                <a:effectLst/>
                <a:latin typeface="Verdana" pitchFamily="34" charset="0"/>
                <a:ea typeface="Verdana" pitchFamily="34" charset="0"/>
                <a:cs typeface="Verdana" pitchFamily="34" charset="0"/>
              </a:rPr>
              <a:t>Klare rammer baseret på gensidig forventningsafstemning og fælles planlægning:</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Det skal være tydeligt for samarbejdspartnerne, hvad de gensidige forventninger til samarbejdets indhold er. Parternes respektive roller og ansvar skal være klart defineret.</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Det er vigtigt, at samarbejdet er koordineret og planlagt, så der sker en bedst mulig udnyttelse af ressourcerne hos begge parter. Det kan fx være en afklaring om, hvad læreren skal foretage sig, når klassen har besøg af en underviser fra musikskolen eller besøger en billedskole. Der bør også tages højde for forskellige institutionelle rammer, fx timing i forhold til årsplanlægning af skoleåret.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Eventuel finansiering skal være aftalt og afklaret, inden samarbejdet går i gang.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Planlægningen af det konkrete samarbejde skal ske i fællesskab mellem samarbejdspartnerne, gerne ansigt-til-ansigt, og der skal sættes tid af til dette. Dette er ikke mindst vigtigt for, at der skabes den gensidige respekt og anerkendelse, som er vigtig for et godt samarbejde. Der kan fx indgås en skriftlig samarbejdsaftale.</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Involvering og opbakning fra ledelsen:</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Skoleledelsen understøtter samarbejdet ved at udvise engagement og tage ansvar for at rammesætte konkrete samarbejder, hvor praktiske, økonomiske og juridiske spørgsmål skal afklares, og ved at hjælpe med at løse eventuelle udfordringer undervejs. Det kan fx være i relation til skemalægning, vikardækning eller udgifter.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Skoleledelsen kan også fremme samarbejde ved at etablere og vedligeholde tætte relationer til samarbejdspartnere i andre institutioner.</a:t>
            </a:r>
          </a:p>
          <a:p>
            <a:pPr marL="0" indent="0">
              <a:buFont typeface="Arial" panose="020B0604020202020204" pitchFamily="34" charset="0"/>
              <a:buNone/>
            </a:pPr>
            <a:endParaRPr lang="da-DK" sz="1200" b="1" kern="1200" dirty="0">
              <a:solidFill>
                <a:schemeClr val="tx1"/>
              </a:solidFill>
              <a:effectLst/>
              <a:latin typeface="Verdana" pitchFamily="34" charset="0"/>
              <a:ea typeface="Verdana" pitchFamily="34" charset="0"/>
              <a:cs typeface="Verdana" pitchFamily="34" charset="0"/>
            </a:endParaRPr>
          </a:p>
          <a:p>
            <a:pPr marL="0" indent="0">
              <a:buFont typeface="Arial" panose="020B0604020202020204" pitchFamily="34" charset="0"/>
              <a:buNone/>
            </a:pPr>
            <a:r>
              <a:rPr lang="da-DK" sz="1200" b="1" kern="1200" dirty="0">
                <a:solidFill>
                  <a:schemeClr val="tx1"/>
                </a:solidFill>
                <a:effectLst/>
                <a:latin typeface="Verdana" pitchFamily="34" charset="0"/>
                <a:ea typeface="Verdana" pitchFamily="34" charset="0"/>
                <a:cs typeface="Verdana" pitchFamily="34" charset="0"/>
              </a:rPr>
              <a:t>Central koordinator:</a:t>
            </a:r>
            <a:endParaRPr lang="da-DK" sz="12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En koordinerende enhed i kommunalforvaltningen kan understøtte samarbejdet ved at skabe kommunikationsveje og give et overblik over samarbejdsmuligheder, fx via en digital platform.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Den koordinerende enhed kan fx arbejde med etablering og vedligeholdelse af samarbejdsrelationer, opfølgning på aftaler, styring af økonomien, hvis samarbejdet skal finansieres, vejledning om det gode samarbejde samt sprede erfaringer. </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På den måde kan skoler og institutioner nøjes med at lede ét sted for at finde viden om muligheder, ansvarsfordeling, formål og rammer for samarbejdet.</a:t>
            </a:r>
          </a:p>
          <a:p>
            <a:pPr marL="17145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er også gode erfaringer med, at samarbejdsaktiviteterne koordineres af en lærer eller pædagog i en koordinatorfunktion på skolen. Oplevelsen er, at det sikrer kontinuitet i samarbejdet, at samarbejdet fastholdes over tid, og at samarbejdsaktørerne har en fast indgang til skolen.</a:t>
            </a:r>
          </a:p>
          <a:p>
            <a:pPr marL="0" indent="0">
              <a:buFont typeface="+mj-lt"/>
              <a:buNone/>
            </a:pPr>
            <a:endParaRPr lang="da-DK" dirty="0"/>
          </a:p>
          <a:p>
            <a:pPr marL="0" indent="0">
              <a:buFont typeface="+mj-lt"/>
              <a:buNone/>
            </a:pPr>
            <a:endParaRPr lang="da-DK" dirty="0"/>
          </a:p>
          <a:p>
            <a:endParaRPr lang="da-DK" b="0" baseline="0" dirty="0"/>
          </a:p>
          <a:p>
            <a:endParaRPr lang="da-DK" b="1" baseline="0" dirty="0"/>
          </a:p>
          <a:p>
            <a:endParaRPr lang="da-DK" b="1"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19522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a:t>Med </a:t>
            </a:r>
            <a:r>
              <a:rPr lang="en-GB" dirty="0" err="1"/>
              <a:t>afsæt</a:t>
            </a:r>
            <a:r>
              <a:rPr lang="en-GB" dirty="0"/>
              <a:t> </a:t>
            </a:r>
            <a:r>
              <a:rPr lang="en-GB" dirty="0" err="1"/>
              <a:t>i</a:t>
            </a:r>
            <a:r>
              <a:rPr lang="en-GB" dirty="0"/>
              <a:t> inspiration </a:t>
            </a:r>
            <a:r>
              <a:rPr lang="en-GB" dirty="0" err="1"/>
              <a:t>fra</a:t>
            </a:r>
            <a:r>
              <a:rPr lang="en-GB" dirty="0"/>
              <a:t> </a:t>
            </a:r>
            <a:r>
              <a:rPr lang="en-GB" dirty="0" err="1"/>
              <a:t>viden</a:t>
            </a:r>
            <a:r>
              <a:rPr lang="en-GB" dirty="0"/>
              <a:t> </a:t>
            </a:r>
            <a:r>
              <a:rPr lang="en-GB" dirty="0" err="1"/>
              <a:t>og</a:t>
            </a:r>
            <a:r>
              <a:rPr lang="en-GB" dirty="0"/>
              <a:t> </a:t>
            </a:r>
            <a:r>
              <a:rPr lang="en-GB" dirty="0" err="1"/>
              <a:t>praksiserfaringer</a:t>
            </a:r>
            <a:r>
              <a:rPr lang="en-GB" dirty="0"/>
              <a:t> </a:t>
            </a:r>
            <a:r>
              <a:rPr lang="en-GB" dirty="0" err="1"/>
              <a:t>er</a:t>
            </a:r>
            <a:r>
              <a:rPr lang="en-GB" dirty="0"/>
              <a:t> </a:t>
            </a:r>
            <a:r>
              <a:rPr lang="en-GB" dirty="0" err="1"/>
              <a:t>det</a:t>
            </a:r>
            <a:r>
              <a:rPr lang="en-GB" dirty="0"/>
              <a:t> </a:t>
            </a:r>
            <a:r>
              <a:rPr lang="en-GB" dirty="0" err="1"/>
              <a:t>hensigten</a:t>
            </a:r>
            <a:r>
              <a:rPr lang="en-GB" dirty="0"/>
              <a:t>, at I </a:t>
            </a:r>
            <a:r>
              <a:rPr lang="en-GB" dirty="0" err="1"/>
              <a:t>drøfter</a:t>
            </a:r>
            <a:r>
              <a:rPr lang="en-GB" dirty="0"/>
              <a:t>, </a:t>
            </a:r>
            <a:r>
              <a:rPr lang="en-GB" dirty="0" err="1"/>
              <a:t>hvad</a:t>
            </a:r>
            <a:r>
              <a:rPr lang="en-GB" dirty="0"/>
              <a:t> I </a:t>
            </a:r>
            <a:r>
              <a:rPr lang="en-GB" dirty="0" err="1"/>
              <a:t>er</a:t>
            </a:r>
            <a:r>
              <a:rPr lang="en-GB" dirty="0"/>
              <a:t> </a:t>
            </a:r>
            <a:r>
              <a:rPr lang="en-GB" dirty="0" err="1"/>
              <a:t>inspireret</a:t>
            </a:r>
            <a:r>
              <a:rPr lang="en-GB" dirty="0"/>
              <a:t> </a:t>
            </a:r>
            <a:r>
              <a:rPr lang="en-GB" dirty="0" err="1"/>
              <a:t>af</a:t>
            </a:r>
            <a:r>
              <a:rPr lang="en-GB" dirty="0"/>
              <a:t>, </a:t>
            </a:r>
            <a:r>
              <a:rPr lang="en-GB" dirty="0" err="1"/>
              <a:t>hvordan</a:t>
            </a:r>
            <a:r>
              <a:rPr lang="en-GB" dirty="0"/>
              <a:t> I </a:t>
            </a:r>
            <a:r>
              <a:rPr lang="en-GB" dirty="0" err="1"/>
              <a:t>forstår</a:t>
            </a:r>
            <a:r>
              <a:rPr lang="en-GB" dirty="0"/>
              <a:t> </a:t>
            </a:r>
            <a:r>
              <a:rPr lang="en-GB" dirty="0" err="1"/>
              <a:t>temaet</a:t>
            </a:r>
            <a:r>
              <a:rPr lang="en-GB" dirty="0"/>
              <a:t> om </a:t>
            </a:r>
            <a:r>
              <a:rPr lang="en-GB" dirty="0" err="1"/>
              <a:t>samarbejde</a:t>
            </a:r>
            <a:r>
              <a:rPr lang="en-GB" dirty="0"/>
              <a:t> </a:t>
            </a:r>
            <a:r>
              <a:rPr lang="en-GB" dirty="0" err="1"/>
              <a:t>mellem</a:t>
            </a:r>
            <a:r>
              <a:rPr lang="en-GB" dirty="0"/>
              <a:t> </a:t>
            </a:r>
            <a:r>
              <a:rPr lang="en-GB" dirty="0" err="1"/>
              <a:t>skole</a:t>
            </a:r>
            <a:r>
              <a:rPr lang="en-GB" dirty="0"/>
              <a:t>, </a:t>
            </a:r>
            <a:r>
              <a:rPr lang="en-GB" dirty="0" err="1"/>
              <a:t>fritidsliv</a:t>
            </a:r>
            <a:r>
              <a:rPr lang="en-GB" dirty="0"/>
              <a:t> </a:t>
            </a:r>
            <a:r>
              <a:rPr lang="en-GB" dirty="0" err="1"/>
              <a:t>og</a:t>
            </a:r>
            <a:r>
              <a:rPr lang="en-GB" dirty="0"/>
              <a:t> </a:t>
            </a:r>
            <a:r>
              <a:rPr lang="en-GB" dirty="0" err="1"/>
              <a:t>lokalsamfund</a:t>
            </a:r>
            <a:r>
              <a:rPr lang="en-GB" dirty="0"/>
              <a:t>, </a:t>
            </a:r>
            <a:r>
              <a:rPr lang="en-GB" dirty="0" err="1"/>
              <a:t>og</a:t>
            </a:r>
            <a:r>
              <a:rPr lang="en-GB" dirty="0"/>
              <a:t> </a:t>
            </a:r>
            <a:r>
              <a:rPr lang="en-GB" dirty="0" err="1"/>
              <a:t>hvordan</a:t>
            </a:r>
            <a:r>
              <a:rPr lang="en-GB" dirty="0"/>
              <a:t> I </a:t>
            </a:r>
            <a:r>
              <a:rPr lang="en-GB" dirty="0" err="1"/>
              <a:t>umiddelbart</a:t>
            </a:r>
            <a:r>
              <a:rPr lang="en-GB" dirty="0"/>
              <a:t> </a:t>
            </a:r>
            <a:r>
              <a:rPr lang="en-GB" dirty="0" err="1"/>
              <a:t>kan</a:t>
            </a:r>
            <a:r>
              <a:rPr lang="en-GB" dirty="0"/>
              <a:t> </a:t>
            </a:r>
            <a:r>
              <a:rPr lang="en-GB" dirty="0" err="1"/>
              <a:t>forestille</a:t>
            </a:r>
            <a:r>
              <a:rPr lang="en-GB" dirty="0"/>
              <a:t> </a:t>
            </a:r>
            <a:r>
              <a:rPr lang="en-GB" dirty="0" err="1"/>
              <a:t>jer</a:t>
            </a:r>
            <a:r>
              <a:rPr lang="en-GB" dirty="0"/>
              <a:t> at </a:t>
            </a:r>
            <a:r>
              <a:rPr lang="en-GB" dirty="0" err="1"/>
              <a:t>arbejde</a:t>
            </a:r>
            <a:r>
              <a:rPr lang="en-GB" dirty="0"/>
              <a:t> med </a:t>
            </a:r>
            <a:r>
              <a:rPr lang="en-GB" dirty="0" err="1"/>
              <a:t>temaet</a:t>
            </a:r>
            <a:r>
              <a:rPr lang="en-GB" dirty="0"/>
              <a:t> </a:t>
            </a:r>
            <a:r>
              <a:rPr lang="en-GB" dirty="0" err="1"/>
              <a:t>i</a:t>
            </a:r>
            <a:r>
              <a:rPr lang="en-GB" dirty="0"/>
              <a:t> </a:t>
            </a:r>
            <a:r>
              <a:rPr lang="en-GB" dirty="0" err="1"/>
              <a:t>egen</a:t>
            </a:r>
            <a:r>
              <a:rPr lang="en-GB" dirty="0"/>
              <a:t> </a:t>
            </a:r>
            <a:r>
              <a:rPr lang="en-GB" dirty="0" err="1"/>
              <a:t>praksis</a:t>
            </a:r>
            <a:r>
              <a:rPr lang="en-GB" dirty="0"/>
              <a:t>. </a:t>
            </a:r>
            <a:r>
              <a:rPr lang="en-GB" dirty="0" err="1"/>
              <a:t>Undersøg</a:t>
            </a:r>
            <a:r>
              <a:rPr lang="en-GB" dirty="0"/>
              <a:t>, om der </a:t>
            </a:r>
            <a:r>
              <a:rPr lang="en-GB" dirty="0" err="1"/>
              <a:t>er</a:t>
            </a:r>
            <a:r>
              <a:rPr lang="en-GB" dirty="0"/>
              <a:t> – </a:t>
            </a:r>
            <a:r>
              <a:rPr lang="en-GB" dirty="0" err="1"/>
              <a:t>eller</a:t>
            </a:r>
            <a:r>
              <a:rPr lang="en-GB" dirty="0"/>
              <a:t> </a:t>
            </a:r>
            <a:r>
              <a:rPr lang="en-GB" dirty="0" err="1"/>
              <a:t>kan</a:t>
            </a:r>
            <a:r>
              <a:rPr lang="en-GB" dirty="0"/>
              <a:t> </a:t>
            </a:r>
            <a:r>
              <a:rPr lang="en-GB" dirty="0" err="1"/>
              <a:t>skabes</a:t>
            </a:r>
            <a:r>
              <a:rPr lang="en-GB" dirty="0"/>
              <a:t> – </a:t>
            </a:r>
            <a:r>
              <a:rPr lang="en-GB" dirty="0" err="1"/>
              <a:t>enighed</a:t>
            </a:r>
            <a:r>
              <a:rPr lang="en-GB" dirty="0"/>
              <a:t> om, </a:t>
            </a:r>
            <a:r>
              <a:rPr lang="en-GB" dirty="0" err="1"/>
              <a:t>hvad</a:t>
            </a:r>
            <a:r>
              <a:rPr lang="en-GB" dirty="0"/>
              <a:t> I </a:t>
            </a:r>
            <a:r>
              <a:rPr lang="en-GB" dirty="0" err="1"/>
              <a:t>ønsker</a:t>
            </a:r>
            <a:r>
              <a:rPr lang="en-GB" dirty="0"/>
              <a:t> at </a:t>
            </a:r>
            <a:r>
              <a:rPr lang="en-GB" dirty="0" err="1"/>
              <a:t>arbejde</a:t>
            </a:r>
            <a:r>
              <a:rPr lang="en-GB" dirty="0"/>
              <a:t> med at </a:t>
            </a:r>
            <a:r>
              <a:rPr lang="en-GB" dirty="0" err="1"/>
              <a:t>videreudvikle</a:t>
            </a:r>
            <a:r>
              <a:rPr lang="en-GB" dirty="0"/>
              <a:t> </a:t>
            </a:r>
            <a:r>
              <a:rPr lang="en-GB" dirty="0" err="1"/>
              <a:t>i</a:t>
            </a:r>
            <a:r>
              <a:rPr lang="en-GB" dirty="0"/>
              <a:t> </a:t>
            </a:r>
            <a:r>
              <a:rPr lang="en-GB" dirty="0" err="1"/>
              <a:t>egen</a:t>
            </a:r>
            <a:r>
              <a:rPr lang="en-GB" dirty="0"/>
              <a:t> </a:t>
            </a:r>
            <a:r>
              <a:rPr lang="en-GB" dirty="0" err="1"/>
              <a:t>praksis</a:t>
            </a:r>
            <a:r>
              <a:rPr lang="en-GB" dirty="0"/>
              <a:t>. </a:t>
            </a:r>
          </a:p>
          <a:p>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191583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b="1" dirty="0"/>
              <a:t>Noter til </a:t>
            </a:r>
            <a:r>
              <a:rPr lang="da-DK" b="1" dirty="0" err="1"/>
              <a:t>facilitator</a:t>
            </a:r>
            <a:r>
              <a:rPr lang="da-DK" b="1" dirty="0"/>
              <a:t>:</a:t>
            </a:r>
          </a:p>
          <a:p>
            <a:pPr marL="0" lvl="0" indent="0">
              <a:buNone/>
            </a:pPr>
            <a:endParaRPr lang="da-DK" dirty="0"/>
          </a:p>
          <a:p>
            <a:pPr marL="0" lvl="0" indent="0">
              <a:buNone/>
            </a:pPr>
            <a:r>
              <a:rPr lang="da-DK" b="1" dirty="0"/>
              <a:t>Formålet</a:t>
            </a:r>
            <a:r>
              <a:rPr lang="da-DK" dirty="0"/>
              <a:t> med denne fase er at skabe fælles refleksion, forståelse og ejerskab til, hvad I vil arbejde med, hvorfor og hvordan, herunder at:</a:t>
            </a:r>
          </a:p>
          <a:p>
            <a:pPr marL="171450" lvl="0" indent="-171450">
              <a:buFont typeface="Arial" panose="020B0604020202020204" pitchFamily="34" charset="0"/>
              <a:buChar char="•"/>
            </a:pPr>
            <a:r>
              <a:rPr lang="da-DK" dirty="0"/>
              <a:t>Blive enige om, hvilke udfordringer (</a:t>
            </a:r>
            <a:r>
              <a:rPr lang="da-DK" i="1" dirty="0"/>
              <a:t>hvad</a:t>
            </a:r>
            <a:r>
              <a:rPr lang="da-DK" dirty="0"/>
              <a:t>) I ønsker at arbejde med.</a:t>
            </a:r>
          </a:p>
          <a:p>
            <a:pPr marL="171450" lvl="0" indent="-171450">
              <a:buFont typeface="Arial" panose="020B0604020202020204" pitchFamily="34" charset="0"/>
              <a:buChar char="•"/>
            </a:pPr>
            <a:r>
              <a:rPr lang="da-DK" dirty="0"/>
              <a:t>Blive enige om, </a:t>
            </a:r>
            <a:r>
              <a:rPr lang="da-DK" i="1" dirty="0"/>
              <a:t>hvorfor</a:t>
            </a:r>
            <a:r>
              <a:rPr lang="da-DK" dirty="0"/>
              <a:t> I ønsker at arbejde med disse udfordringer (drømme).</a:t>
            </a:r>
          </a:p>
          <a:p>
            <a:pPr marL="171450" lvl="0" indent="-171450">
              <a:buFont typeface="Arial" panose="020B0604020202020204" pitchFamily="34" charset="0"/>
              <a:buChar char="•"/>
            </a:pPr>
            <a:r>
              <a:rPr lang="da-DK" dirty="0"/>
              <a:t>Starte refleksioner over, </a:t>
            </a:r>
            <a:r>
              <a:rPr lang="da-DK" i="1" dirty="0"/>
              <a:t>hvordan</a:t>
            </a:r>
            <a:r>
              <a:rPr lang="da-DK" dirty="0"/>
              <a:t> I ønsker at arbejde med disse udfordringer.</a:t>
            </a:r>
          </a:p>
          <a:p>
            <a:pPr marL="0" lvl="0" indent="0">
              <a:buFont typeface="Arial" panose="020B0604020202020204" pitchFamily="34" charset="0"/>
              <a:buNone/>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Proces: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udfordringer, som I oplever i skolen, som samarbejdet mellem skole, fritidsliv og lokalsamfund kan være en mulig løsning på.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udfordringer</a:t>
            </a:r>
            <a:r>
              <a:rPr lang="en-GB" dirty="0"/>
              <a:t> der </a:t>
            </a:r>
            <a:r>
              <a:rPr lang="en-GB" dirty="0" err="1"/>
              <a:t>er</a:t>
            </a:r>
            <a:r>
              <a:rPr lang="en-GB" dirty="0"/>
              <a:t> de </a:t>
            </a:r>
            <a:r>
              <a:rPr lang="en-GB" dirty="0" err="1"/>
              <a:t>mest</a:t>
            </a:r>
            <a:r>
              <a:rPr lang="en-GB" dirty="0"/>
              <a:t> </a:t>
            </a:r>
            <a:r>
              <a:rPr lang="en-GB" dirty="0" err="1"/>
              <a:t>centrale</a:t>
            </a:r>
            <a:r>
              <a:rPr lang="en-GB" dirty="0"/>
              <a:t> – </a:t>
            </a:r>
            <a:r>
              <a:rPr lang="en-GB" dirty="0" err="1"/>
              <a:t>og</a:t>
            </a:r>
            <a:r>
              <a:rPr lang="en-GB" dirty="0"/>
              <a:t> </a:t>
            </a:r>
            <a:r>
              <a:rPr lang="en-GB" dirty="0" err="1"/>
              <a:t>som</a:t>
            </a:r>
            <a:r>
              <a:rPr lang="en-GB" dirty="0"/>
              <a:t> </a:t>
            </a:r>
            <a:r>
              <a:rPr lang="en-GB" dirty="0" err="1"/>
              <a:t>det</a:t>
            </a:r>
            <a:r>
              <a:rPr lang="en-GB" dirty="0"/>
              <a:t> </a:t>
            </a:r>
            <a:r>
              <a:rPr lang="en-GB" dirty="0" err="1"/>
              <a:t>vil</a:t>
            </a:r>
            <a:r>
              <a:rPr lang="en-GB" dirty="0"/>
              <a:t> </a:t>
            </a:r>
            <a:r>
              <a:rPr lang="en-GB" dirty="0" err="1"/>
              <a:t>være</a:t>
            </a:r>
            <a:r>
              <a:rPr lang="en-GB" dirty="0"/>
              <a:t> </a:t>
            </a:r>
            <a:r>
              <a:rPr lang="en-GB" dirty="0" err="1"/>
              <a:t>realistisk</a:t>
            </a:r>
            <a:r>
              <a:rPr lang="en-GB" dirty="0"/>
              <a:t> at </a:t>
            </a:r>
            <a:r>
              <a:rPr lang="en-GB" dirty="0" err="1"/>
              <a:t>arbejde</a:t>
            </a:r>
            <a:r>
              <a:rPr lang="en-GB" dirty="0"/>
              <a:t> med </a:t>
            </a:r>
            <a:r>
              <a:rPr lang="en-GB" dirty="0" err="1"/>
              <a:t>i</a:t>
            </a:r>
            <a:r>
              <a:rPr lang="en-GB" dirty="0"/>
              <a:t> </a:t>
            </a:r>
            <a:r>
              <a:rPr lang="en-GB" dirty="0" err="1"/>
              <a:t>en</a:t>
            </a:r>
            <a:r>
              <a:rPr lang="en-GB" dirty="0"/>
              <a:t> </a:t>
            </a:r>
            <a:r>
              <a:rPr lang="en-GB" dirty="0" err="1"/>
              <a:t>lokal</a:t>
            </a:r>
            <a:r>
              <a:rPr lang="en-GB" dirty="0"/>
              <a:t> </a:t>
            </a:r>
            <a:r>
              <a:rPr lang="en-GB" dirty="0" err="1"/>
              <a:t>udviklingsproces</a:t>
            </a:r>
            <a:r>
              <a:rPr lang="en-GB" dirty="0"/>
              <a:t>.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78521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t="679" b="14551"/>
          <a:stretch/>
        </p:blipFill>
        <p:spPr>
          <a:xfrm>
            <a:off x="0" y="0"/>
            <a:ext cx="12208924" cy="6858000"/>
          </a:xfrm>
          <a:prstGeom prst="rect">
            <a:avLst/>
          </a:prstGeom>
        </p:spPr>
      </p:pic>
      <p:pic>
        <p:nvPicPr>
          <p:cNvPr id="14" name="Bille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5" name="Billed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7" name="Rektangel 16"/>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
        <p:nvSpPr>
          <p:cNvPr id="28" name="Rektangel 27"/>
          <p:cNvSpPr/>
          <p:nvPr userDrawn="1"/>
        </p:nvSpPr>
        <p:spPr>
          <a:xfrm>
            <a:off x="0" y="3514292"/>
            <a:ext cx="12192000" cy="2520000"/>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ekstfelt 28"/>
          <p:cNvSpPr txBox="1"/>
          <p:nvPr userDrawn="1"/>
        </p:nvSpPr>
        <p:spPr>
          <a:xfrm>
            <a:off x="407988" y="4138308"/>
            <a:ext cx="9799002" cy="95410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100" dirty="0" err="1">
                <a:solidFill>
                  <a:schemeClr val="bg1"/>
                </a:solidFill>
                <a:latin typeface="+mj-lt"/>
              </a:rPr>
              <a:t>Samarbejde</a:t>
            </a:r>
            <a:r>
              <a:rPr lang="en-GB" sz="3100" dirty="0">
                <a:solidFill>
                  <a:schemeClr val="bg1"/>
                </a:solidFill>
                <a:latin typeface="+mj-lt"/>
              </a:rPr>
              <a:t> </a:t>
            </a:r>
            <a:r>
              <a:rPr lang="en-GB" sz="3100" dirty="0" err="1">
                <a:solidFill>
                  <a:schemeClr val="bg1"/>
                </a:solidFill>
                <a:latin typeface="+mj-lt"/>
              </a:rPr>
              <a:t>mellem</a:t>
            </a:r>
            <a:r>
              <a:rPr lang="en-GB" sz="3100" baseline="0" dirty="0">
                <a:solidFill>
                  <a:schemeClr val="bg1"/>
                </a:solidFill>
                <a:latin typeface="+mj-lt"/>
              </a:rPr>
              <a:t> </a:t>
            </a:r>
            <a:r>
              <a:rPr lang="en-GB" sz="3100" baseline="0" dirty="0" err="1">
                <a:solidFill>
                  <a:schemeClr val="bg1"/>
                </a:solidFill>
                <a:latin typeface="+mj-lt"/>
              </a:rPr>
              <a:t>skole</a:t>
            </a:r>
            <a:r>
              <a:rPr lang="en-GB" sz="3100" baseline="0" dirty="0">
                <a:solidFill>
                  <a:schemeClr val="bg1"/>
                </a:solidFill>
                <a:latin typeface="+mj-lt"/>
              </a:rPr>
              <a:t>, </a:t>
            </a:r>
            <a:r>
              <a:rPr lang="en-GB" sz="3100" baseline="0" dirty="0" err="1">
                <a:solidFill>
                  <a:schemeClr val="bg1"/>
                </a:solidFill>
                <a:latin typeface="+mj-lt"/>
              </a:rPr>
              <a:t>fritidsliv</a:t>
            </a:r>
            <a:r>
              <a:rPr lang="en-GB" sz="3100" baseline="0" dirty="0">
                <a:solidFill>
                  <a:schemeClr val="bg1"/>
                </a:solidFill>
                <a:latin typeface="+mj-lt"/>
              </a:rPr>
              <a:t> </a:t>
            </a:r>
            <a:r>
              <a:rPr lang="en-GB" sz="3100" baseline="0" dirty="0" err="1">
                <a:solidFill>
                  <a:schemeClr val="bg1"/>
                </a:solidFill>
                <a:latin typeface="+mj-lt"/>
              </a:rPr>
              <a:t>og</a:t>
            </a:r>
            <a:r>
              <a:rPr lang="en-GB" sz="3100" baseline="0" dirty="0">
                <a:solidFill>
                  <a:schemeClr val="bg1"/>
                </a:solidFill>
                <a:latin typeface="+mj-lt"/>
              </a:rPr>
              <a:t> </a:t>
            </a:r>
            <a:r>
              <a:rPr lang="en-GB" sz="3100" baseline="0" dirty="0" err="1">
                <a:solidFill>
                  <a:schemeClr val="bg1"/>
                </a:solidFill>
                <a:latin typeface="+mj-lt"/>
              </a:rPr>
              <a:t>lokalsamfund</a:t>
            </a:r>
            <a:r>
              <a:rPr lang="en-GB" sz="3100" dirty="0">
                <a:solidFill>
                  <a:schemeClr val="bg1"/>
                </a:solidFill>
                <a:latin typeface="+mj-lt"/>
              </a:rPr>
              <a:t>, </a:t>
            </a:r>
            <a:br>
              <a:rPr lang="en-GB" sz="3100" dirty="0">
                <a:solidFill>
                  <a:schemeClr val="bg1"/>
                </a:solidFill>
                <a:latin typeface="+mj-lt"/>
              </a:rPr>
            </a:br>
            <a:r>
              <a:rPr lang="en-GB" sz="3100" dirty="0">
                <a:solidFill>
                  <a:schemeClr val="bg1"/>
                </a:solidFill>
                <a:latin typeface="+mj-lt"/>
              </a:rPr>
              <a:t>der </a:t>
            </a:r>
            <a:r>
              <a:rPr lang="en-GB" sz="3100" dirty="0" err="1">
                <a:solidFill>
                  <a:schemeClr val="bg1"/>
                </a:solidFill>
                <a:latin typeface="+mj-lt"/>
              </a:rPr>
              <a:t>understøtter</a:t>
            </a:r>
            <a:r>
              <a:rPr lang="en-GB" sz="3100" dirty="0">
                <a:solidFill>
                  <a:schemeClr val="bg1"/>
                </a:solidFill>
                <a:latin typeface="+mj-lt"/>
              </a:rPr>
              <a:t> </a:t>
            </a:r>
            <a:r>
              <a:rPr lang="en-GB" sz="3100" dirty="0" err="1">
                <a:solidFill>
                  <a:schemeClr val="bg1"/>
                </a:solidFill>
                <a:latin typeface="+mj-lt"/>
              </a:rPr>
              <a:t>inkluderende</a:t>
            </a:r>
            <a:r>
              <a:rPr lang="en-GB" sz="3100" dirty="0">
                <a:solidFill>
                  <a:schemeClr val="bg1"/>
                </a:solidFill>
                <a:latin typeface="+mj-lt"/>
              </a:rPr>
              <a:t> </a:t>
            </a:r>
            <a:r>
              <a:rPr lang="en-GB" sz="3100" dirty="0" err="1">
                <a:solidFill>
                  <a:schemeClr val="bg1"/>
                </a:solidFill>
                <a:latin typeface="+mj-lt"/>
              </a:rPr>
              <a:t>læringsmiljøer</a:t>
            </a:r>
            <a:endParaRPr lang="en-GB" sz="3100" dirty="0">
              <a:solidFill>
                <a:schemeClr val="bg1"/>
              </a:solidFill>
              <a:latin typeface="+mj-lt"/>
            </a:endParaRPr>
          </a:p>
        </p:txBody>
      </p:sp>
      <p:cxnSp>
        <p:nvCxnSpPr>
          <p:cNvPr id="30" name="Lige forbindelse 29"/>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latin typeface="+mj-lt"/>
              </a:rPr>
              <a:t>Inspiration </a:t>
            </a:r>
            <a:r>
              <a:rPr lang="en-GB" sz="1500" dirty="0" err="1">
                <a:solidFill>
                  <a:schemeClr val="bg1"/>
                </a:solidFill>
                <a:latin typeface="+mj-lt"/>
              </a:rPr>
              <a:t>til</a:t>
            </a:r>
            <a:r>
              <a:rPr lang="en-GB" sz="1500" dirty="0">
                <a:solidFill>
                  <a:schemeClr val="bg1"/>
                </a:solidFill>
                <a:latin typeface="+mj-lt"/>
              </a:rPr>
              <a:t> </a:t>
            </a:r>
            <a:r>
              <a:rPr lang="en-GB" sz="1500" dirty="0" err="1">
                <a:solidFill>
                  <a:schemeClr val="bg1"/>
                </a:solidFill>
                <a:latin typeface="+mj-lt"/>
              </a:rPr>
              <a:t>udvikling</a:t>
            </a:r>
            <a:r>
              <a:rPr lang="en-GB" sz="1500" dirty="0">
                <a:solidFill>
                  <a:schemeClr val="bg1"/>
                </a:solidFill>
                <a:latin typeface="+mj-lt"/>
              </a:rPr>
              <a:t> </a:t>
            </a:r>
            <a:r>
              <a:rPr lang="en-GB" sz="1500" dirty="0" err="1">
                <a:solidFill>
                  <a:schemeClr val="bg1"/>
                </a:solidFill>
                <a:latin typeface="+mj-lt"/>
              </a:rPr>
              <a:t>af</a:t>
            </a:r>
            <a:r>
              <a:rPr lang="en-GB" sz="1500" dirty="0">
                <a:solidFill>
                  <a:schemeClr val="bg1"/>
                </a:solidFill>
                <a:latin typeface="+mj-lt"/>
              </a:rPr>
              <a:t> </a:t>
            </a:r>
            <a:r>
              <a:rPr lang="en-GB" sz="1500" dirty="0" err="1">
                <a:solidFill>
                  <a:schemeClr val="bg1"/>
                </a:solidFill>
                <a:latin typeface="+mj-lt"/>
              </a:rPr>
              <a:t>egen</a:t>
            </a:r>
            <a:r>
              <a:rPr lang="en-GB" sz="1500" dirty="0">
                <a:solidFill>
                  <a:schemeClr val="bg1"/>
                </a:solidFill>
                <a:latin typeface="+mj-lt"/>
              </a:rPr>
              <a:t> </a:t>
            </a:r>
            <a:r>
              <a:rPr lang="en-GB" sz="1500" dirty="0" err="1">
                <a:solidFill>
                  <a:schemeClr val="bg1"/>
                </a:solidFill>
                <a:latin typeface="+mj-lt"/>
              </a:rPr>
              <a:t>praksis</a:t>
            </a:r>
            <a:endParaRPr lang="en-GB" sz="1500" dirty="0">
              <a:solidFill>
                <a:schemeClr val="bg1"/>
              </a:solidFill>
              <a:latin typeface="+mj-lt"/>
            </a:endParaRPr>
          </a:p>
        </p:txBody>
      </p:sp>
      <p:pic>
        <p:nvPicPr>
          <p:cNvPr id="32" name="Billede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73309" y="2244425"/>
            <a:ext cx="3204522" cy="3000329"/>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Ref idx="1001">
        <a:schemeClr val="bg1"/>
      </p:bgRef>
    </p:bg>
    <p:spTree>
      <p:nvGrpSpPr>
        <p:cNvPr id="1" name=""/>
        <p:cNvGrpSpPr/>
        <p:nvPr/>
      </p:nvGrpSpPr>
      <p:grpSpPr>
        <a:xfrm>
          <a:off x="0" y="0"/>
          <a:ext cx="0" cy="0"/>
          <a:chOff x="0" y="0"/>
          <a:chExt cx="0" cy="0"/>
        </a:xfrm>
      </p:grpSpPr>
      <p:sp>
        <p:nvSpPr>
          <p:cNvPr id="14" name="Afrundet rektangel 13"/>
          <p:cNvSpPr/>
          <p:nvPr userDrawn="1"/>
        </p:nvSpPr>
        <p:spPr>
          <a:xfrm>
            <a:off x="6391089" y="2817567"/>
            <a:ext cx="3248847" cy="1449633"/>
          </a:xfrm>
          <a:prstGeom prst="roundRect">
            <a:avLst>
              <a:gd name="adj" fmla="val 13365"/>
            </a:avLst>
          </a:prstGeom>
          <a:solidFill>
            <a:schemeClr val="tx2">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Fra inspiration</a:t>
            </a:r>
            <a:r>
              <a:rPr lang="da-DK" sz="3200" b="0" baseline="0" dirty="0">
                <a:latin typeface="+mj-lt"/>
              </a:rPr>
              <a:t> til konkretisering af projektet</a:t>
            </a:r>
            <a:endParaRPr lang="en-GB" sz="3200" dirty="0">
              <a:solidFill>
                <a:schemeClr val="tx1"/>
              </a:solidFill>
              <a:latin typeface="+mj-lt"/>
            </a:endParaRPr>
          </a:p>
        </p:txBody>
      </p:sp>
      <p:sp>
        <p:nvSpPr>
          <p:cNvPr id="7" name="Afrundet rektangel 6"/>
          <p:cNvSpPr/>
          <p:nvPr userDrawn="1"/>
        </p:nvSpPr>
        <p:spPr>
          <a:xfrm>
            <a:off x="900000" y="2096189"/>
            <a:ext cx="4779253" cy="3073047"/>
          </a:xfrm>
          <a:prstGeom prst="roundRect">
            <a:avLst>
              <a:gd name="adj" fmla="val 6119"/>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09058" cy="2693045"/>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98969" indent="-198969">
              <a:spcAft>
                <a:spcPts val="1200"/>
              </a:spcAft>
              <a:buFont typeface="+mj-lt"/>
              <a:buAutoNum type="arabicPeriod"/>
            </a:pPr>
            <a:r>
              <a:rPr lang="en-GB" sz="1500" dirty="0" err="1">
                <a:solidFill>
                  <a:schemeClr val="bg1"/>
                </a:solidFill>
              </a:rPr>
              <a:t>Er</a:t>
            </a:r>
            <a:r>
              <a:rPr lang="en-GB" sz="1500" dirty="0">
                <a:solidFill>
                  <a:schemeClr val="bg1"/>
                </a:solidFill>
              </a:rPr>
              <a:t> der </a:t>
            </a:r>
            <a:r>
              <a:rPr lang="en-GB" sz="1500" dirty="0" err="1">
                <a:solidFill>
                  <a:schemeClr val="bg1"/>
                </a:solidFill>
              </a:rPr>
              <a:t>noget</a:t>
            </a:r>
            <a:r>
              <a:rPr lang="en-GB" sz="1500" dirty="0">
                <a:solidFill>
                  <a:schemeClr val="bg1"/>
                </a:solidFill>
              </a:rPr>
              <a:t>, vi </a:t>
            </a:r>
            <a:r>
              <a:rPr lang="en-GB" sz="1500" dirty="0" err="1">
                <a:solidFill>
                  <a:schemeClr val="bg1"/>
                </a:solidFill>
              </a:rPr>
              <a:t>er</a:t>
            </a:r>
            <a:r>
              <a:rPr lang="en-GB" sz="1500" dirty="0">
                <a:solidFill>
                  <a:schemeClr val="bg1"/>
                </a:solidFill>
              </a:rPr>
              <a:t> </a:t>
            </a:r>
            <a:r>
              <a:rPr lang="en-GB" sz="1500" dirty="0" err="1">
                <a:solidFill>
                  <a:schemeClr val="bg1"/>
                </a:solidFill>
              </a:rPr>
              <a:t>blevet</a:t>
            </a:r>
            <a:r>
              <a:rPr lang="en-GB" sz="1500" dirty="0">
                <a:solidFill>
                  <a:schemeClr val="bg1"/>
                </a:solidFill>
              </a:rPr>
              <a:t> </a:t>
            </a:r>
            <a:r>
              <a:rPr lang="en-GB" sz="1500" dirty="0" err="1">
                <a:solidFill>
                  <a:schemeClr val="bg1"/>
                </a:solidFill>
              </a:rPr>
              <a:t>særligt</a:t>
            </a:r>
            <a:r>
              <a:rPr lang="en-GB" sz="1500" dirty="0">
                <a:solidFill>
                  <a:schemeClr val="bg1"/>
                </a:solidFill>
              </a:rPr>
              <a:t> </a:t>
            </a:r>
            <a:r>
              <a:rPr lang="en-GB" sz="1500" dirty="0" err="1">
                <a:solidFill>
                  <a:schemeClr val="bg1"/>
                </a:solidFill>
              </a:rPr>
              <a:t>inspireret</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har</a:t>
            </a:r>
            <a:r>
              <a:rPr lang="en-GB" sz="1500" dirty="0">
                <a:solidFill>
                  <a:schemeClr val="bg1"/>
                </a:solidFill>
              </a:rPr>
              <a:t> </a:t>
            </a:r>
            <a:r>
              <a:rPr lang="en-GB" sz="1500" dirty="0" err="1">
                <a:solidFill>
                  <a:schemeClr val="bg1"/>
                </a:solidFill>
              </a:rPr>
              <a:t>lyst</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 </a:t>
            </a:r>
            <a:r>
              <a:rPr lang="en-GB" sz="1500" dirty="0" err="1">
                <a:solidFill>
                  <a:schemeClr val="bg1"/>
                </a:solidFill>
              </a:rPr>
              <a:t>i</a:t>
            </a:r>
            <a:r>
              <a:rPr lang="en-GB" sz="1500" dirty="0">
                <a:solidFill>
                  <a:schemeClr val="bg1"/>
                </a:solidFill>
              </a:rPr>
              <a:t> </a:t>
            </a:r>
            <a:r>
              <a:rPr lang="en-GB" sz="1500" dirty="0" err="1">
                <a:solidFill>
                  <a:schemeClr val="bg1"/>
                </a:solidFill>
              </a:rPr>
              <a:t>projektet</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forstår</a:t>
            </a:r>
            <a:r>
              <a:rPr lang="en-GB" sz="1500" dirty="0">
                <a:solidFill>
                  <a:schemeClr val="bg1"/>
                </a:solidFill>
              </a:rPr>
              <a:t> vi nu </a:t>
            </a:r>
            <a:r>
              <a:rPr lang="en-GB" sz="1500" dirty="0" err="1">
                <a:solidFill>
                  <a:schemeClr val="bg1"/>
                </a:solidFill>
              </a:rPr>
              <a:t>samarbejde</a:t>
            </a:r>
            <a:r>
              <a:rPr lang="en-GB" sz="1500" dirty="0">
                <a:solidFill>
                  <a:schemeClr val="bg1"/>
                </a:solidFill>
              </a:rPr>
              <a:t> med </a:t>
            </a:r>
            <a:r>
              <a:rPr lang="en-GB" sz="1500" dirty="0" err="1">
                <a:solidFill>
                  <a:schemeClr val="bg1"/>
                </a:solidFill>
              </a:rPr>
              <a:t>fritidsliv</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lokalsamfund</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kunne</a:t>
            </a:r>
            <a:r>
              <a:rPr lang="en-GB" sz="1500" dirty="0">
                <a:solidFill>
                  <a:schemeClr val="bg1"/>
                </a:solidFill>
              </a:rPr>
              <a:t> </a:t>
            </a:r>
            <a:r>
              <a:rPr lang="en-GB" sz="1500" dirty="0" err="1">
                <a:solidFill>
                  <a:schemeClr val="bg1"/>
                </a:solidFill>
              </a:rPr>
              <a:t>arbejde</a:t>
            </a:r>
            <a:r>
              <a:rPr lang="en-GB" sz="1500" dirty="0">
                <a:solidFill>
                  <a:schemeClr val="bg1"/>
                </a:solidFill>
              </a:rPr>
              <a:t> med </a:t>
            </a:r>
            <a:r>
              <a:rPr lang="en-GB" sz="1500" dirty="0" err="1">
                <a:solidFill>
                  <a:schemeClr val="bg1"/>
                </a:solidFill>
              </a:rPr>
              <a:t>dette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6749357" y="3196135"/>
            <a:ext cx="2532311" cy="718145"/>
          </a:xfrm>
          <a:prstGeom prst="rect">
            <a:avLst/>
          </a:prstGeom>
          <a:noFill/>
        </p:spPr>
        <p:txBody>
          <a:bodyPr wrap="square" lIns="0" tIns="0" rIns="0" bIns="0" rtlCol="0">
            <a:spAutoFit/>
          </a:bodyPr>
          <a:lstStyle/>
          <a:p>
            <a:pPr algn="ctr">
              <a:spcAft>
                <a:spcPts val="200"/>
              </a:spcAft>
            </a:pPr>
            <a:r>
              <a:rPr lang="en-GB" sz="1500" b="1" dirty="0">
                <a:solidFill>
                  <a:schemeClr val="bg1"/>
                </a:solidFill>
              </a:rPr>
              <a:t>KONSENSUS</a:t>
            </a:r>
          </a:p>
          <a:p>
            <a:pPr algn="ctr"/>
            <a:r>
              <a:rPr lang="en-GB" sz="1500" dirty="0" err="1">
                <a:solidFill>
                  <a:schemeClr val="bg1"/>
                </a:solidFill>
              </a:rPr>
              <a:t>Kan</a:t>
            </a:r>
            <a:r>
              <a:rPr lang="en-GB" sz="1500" dirty="0">
                <a:solidFill>
                  <a:schemeClr val="bg1"/>
                </a:solidFill>
              </a:rPr>
              <a:t> vi </a:t>
            </a:r>
            <a:r>
              <a:rPr lang="en-GB" sz="1500" dirty="0" err="1">
                <a:solidFill>
                  <a:schemeClr val="bg1"/>
                </a:solidFill>
              </a:rPr>
              <a:t>skabe</a:t>
            </a:r>
            <a:r>
              <a:rPr lang="en-GB" sz="1500" dirty="0">
                <a:solidFill>
                  <a:schemeClr val="bg1"/>
                </a:solidFill>
              </a:rPr>
              <a:t> </a:t>
            </a:r>
            <a:r>
              <a:rPr lang="en-GB" sz="1500" dirty="0" err="1">
                <a:solidFill>
                  <a:schemeClr val="bg1"/>
                </a:solidFill>
              </a:rPr>
              <a:t>enighed</a:t>
            </a:r>
            <a:r>
              <a:rPr lang="en-GB" sz="1500" dirty="0">
                <a:solidFill>
                  <a:schemeClr val="bg1"/>
                </a:solidFill>
              </a:rPr>
              <a:t> om, </a:t>
            </a:r>
            <a:r>
              <a:rPr lang="en-GB" sz="1500" dirty="0" err="1">
                <a:solidFill>
                  <a:schemeClr val="bg1"/>
                </a:solidFill>
              </a:rPr>
              <a:t>hvad</a:t>
            </a:r>
            <a:r>
              <a:rPr lang="en-GB" sz="1500" dirty="0">
                <a:solidFill>
                  <a:schemeClr val="bg1"/>
                </a:solidFill>
              </a:rPr>
              <a:t>  vi </a:t>
            </a:r>
            <a:r>
              <a:rPr lang="en-GB" sz="1500" dirty="0" err="1">
                <a:solidFill>
                  <a:schemeClr val="bg1"/>
                </a:solidFill>
              </a:rPr>
              <a:t>vil</a:t>
            </a:r>
            <a:r>
              <a:rPr lang="en-GB" sz="1500" dirty="0">
                <a:solidFill>
                  <a:schemeClr val="bg1"/>
                </a:solidFill>
              </a:rPr>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tx2">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1426" b="4480"/>
          <a:stretch/>
        </p:blipFill>
        <p:spPr>
          <a:xfrm>
            <a:off x="0" y="-6695"/>
            <a:ext cx="12202520" cy="6864695"/>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2: </a:t>
            </a:r>
            <a:r>
              <a:rPr lang="en-GB" sz="4400" b="1" dirty="0" err="1">
                <a:solidFill>
                  <a:schemeClr val="bg1"/>
                </a:solidFill>
                <a:latin typeface="+mj-lt"/>
              </a:rPr>
              <a:t>Fælles</a:t>
            </a:r>
            <a:r>
              <a:rPr lang="en-GB" sz="4400" b="1" dirty="0">
                <a:solidFill>
                  <a:schemeClr val="bg1"/>
                </a:solidFill>
                <a:latin typeface="+mj-lt"/>
              </a:rPr>
              <a:t> </a:t>
            </a:r>
            <a:r>
              <a:rPr lang="en-GB" sz="4400" b="1" dirty="0" err="1">
                <a:solidFill>
                  <a:schemeClr val="bg1"/>
                </a:solidFill>
                <a:latin typeface="+mj-lt"/>
              </a:rPr>
              <a:t>forståelse</a:t>
            </a:r>
            <a:r>
              <a:rPr lang="en-GB" sz="4400" b="1" baseline="0" dirty="0">
                <a:solidFill>
                  <a:schemeClr val="bg1"/>
                </a:solidFill>
                <a:latin typeface="+mj-lt"/>
              </a:rPr>
              <a:t> </a:t>
            </a:r>
            <a:r>
              <a:rPr lang="en-GB" sz="4400" b="1" baseline="0" dirty="0" err="1">
                <a:solidFill>
                  <a:schemeClr val="bg1"/>
                </a:solidFill>
                <a:latin typeface="+mj-lt"/>
              </a:rPr>
              <a:t>og</a:t>
            </a:r>
            <a:r>
              <a:rPr lang="en-GB" sz="4400" b="1" baseline="0" dirty="0">
                <a:solidFill>
                  <a:schemeClr val="bg1"/>
                </a:solidFill>
                <a:latin typeface="+mj-lt"/>
              </a:rPr>
              <a:t> </a:t>
            </a:r>
            <a:r>
              <a:rPr lang="en-GB" sz="4400" b="1" baseline="0" dirty="0" err="1">
                <a:solidFill>
                  <a:schemeClr val="bg1"/>
                </a:solidFill>
                <a:latin typeface="+mj-lt"/>
              </a:rPr>
              <a:t>prioritering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a:extLst>
              <a:ext uri="{28A0092B-C50C-407E-A947-70E740481C1C}">
                <a14:useLocalDpi xmlns:a14="http://schemas.microsoft.com/office/drawing/2010/main" val="0"/>
              </a:ext>
            </a:extLst>
          </a:blip>
          <a:srcRect l="22438" r="19568"/>
          <a:stretch/>
        </p:blipFill>
        <p:spPr>
          <a:xfrm flipH="1">
            <a:off x="6132512" y="-20359"/>
            <a:ext cx="6059487" cy="6878359"/>
          </a:xfrm>
          <a:prstGeom prst="rect">
            <a:avLst/>
          </a:prstGeom>
        </p:spPr>
      </p:pic>
      <p:sp>
        <p:nvSpPr>
          <p:cNvPr id="7" name="Afrundet rektangel 6"/>
          <p:cNvSpPr/>
          <p:nvPr userDrawn="1"/>
        </p:nvSpPr>
        <p:spPr>
          <a:xfrm>
            <a:off x="900000" y="1817892"/>
            <a:ext cx="4586400" cy="2736000"/>
          </a:xfrm>
          <a:prstGeom prst="roundRect">
            <a:avLst>
              <a:gd name="adj" fmla="val 6693"/>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197896"/>
            <a:ext cx="3770018" cy="2308324"/>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helt konkrete udfordringer har vi i skolen i dag, som vi mener, at samarbejdet mellem skole, fritidsliv og lokalsamfund vil være med til at kunne løse? </a:t>
            </a:r>
          </a:p>
          <a:p>
            <a:pPr marL="177750" indent="-177750">
              <a:spcAft>
                <a:spcPts val="1200"/>
              </a:spcAft>
              <a:buFont typeface="Arial" charset="0"/>
              <a:buChar char="•"/>
            </a:pPr>
            <a:r>
              <a:rPr lang="da-DK" sz="1500" dirty="0">
                <a:solidFill>
                  <a:schemeClr val="bg1"/>
                </a:solidFill>
              </a:rPr>
              <a:t>Hvilke to til tre udfordringer er de mest centrale, som vi ønsker at arbejde med?</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7" name="Afrundet rektangel 6"/>
          <p:cNvSpPr/>
          <p:nvPr userDrawn="1"/>
        </p:nvSpPr>
        <p:spPr>
          <a:xfrm>
            <a:off x="900000" y="1817892"/>
            <a:ext cx="7280832" cy="3376960"/>
          </a:xfrm>
          <a:prstGeom prst="roundRect">
            <a:avLst>
              <a:gd name="adj" fmla="val 5497"/>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197894"/>
            <a:ext cx="6403490" cy="2846933"/>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Hvis vi ser tre til fem år frem i tiden – hvilke forandringer  ønsker vi da at kunne observere på grund af et samarbejde mellem skole, fritidsliv og lokalsamfund?</a:t>
            </a:r>
          </a:p>
          <a:p>
            <a:pPr marL="177750" indent="-177750">
              <a:spcAft>
                <a:spcPts val="1200"/>
              </a:spcAft>
              <a:buFont typeface="Arial" charset="0"/>
              <a:buChar char="•"/>
            </a:pPr>
            <a:r>
              <a:rPr lang="da-DK" sz="1500" dirty="0">
                <a:solidFill>
                  <a:schemeClr val="bg1"/>
                </a:solidFill>
              </a:rPr>
              <a:t>Hvilke af forandringerne</a:t>
            </a:r>
            <a:r>
              <a:rPr lang="da-DK" sz="1500" baseline="0" dirty="0">
                <a:solidFill>
                  <a:schemeClr val="bg1"/>
                </a:solidFill>
              </a:rPr>
              <a:t> </a:t>
            </a:r>
            <a:r>
              <a:rPr lang="da-DK" sz="1500" dirty="0">
                <a:solidFill>
                  <a:schemeClr val="bg1"/>
                </a:solidFill>
              </a:rPr>
              <a:t>er mest relevante ift. de prioriterede udfordringer?</a:t>
            </a:r>
          </a:p>
          <a:p>
            <a:pPr marL="177750" indent="-177750">
              <a:spcAft>
                <a:spcPts val="1200"/>
              </a:spcAft>
              <a:buFont typeface="Arial" charset="0"/>
              <a:buChar char="•"/>
            </a:pPr>
            <a:r>
              <a:rPr lang="da-DK" sz="1500" dirty="0">
                <a:solidFill>
                  <a:schemeClr val="bg1"/>
                </a:solidFill>
              </a:rPr>
              <a:t>Hvilke forandringer er realistiske/realiserbare inden for rammerne af en udviklingsproces?</a:t>
            </a:r>
          </a:p>
          <a:p>
            <a:pPr marL="177750" indent="-177750">
              <a:spcAft>
                <a:spcPts val="1200"/>
              </a:spcAft>
              <a:buFont typeface="Arial" charset="0"/>
              <a:buChar char="•"/>
            </a:pPr>
            <a:r>
              <a:rPr lang="da-DK" sz="1500" dirty="0">
                <a:solidFill>
                  <a:schemeClr val="bg1"/>
                </a:solidFill>
              </a:rPr>
              <a:t>Kan vi hente opbakning til realisering af  de ønskede forandringer fra eksisterende viden?</a:t>
            </a:r>
          </a:p>
          <a:p>
            <a:pPr marL="177750" indent="-177750">
              <a:spcAft>
                <a:spcPts val="1200"/>
              </a:spcAft>
              <a:buFont typeface="Arial" charset="0"/>
              <a:buChar char="•"/>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5797" y="-4120012"/>
            <a:ext cx="6975587" cy="10137854"/>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5279" y="-477590"/>
            <a:ext cx="4916249" cy="4590963"/>
          </a:xfrm>
          <a:prstGeom prst="rect">
            <a:avLst/>
          </a:prstGeom>
        </p:spPr>
      </p:pic>
      <p:sp>
        <p:nvSpPr>
          <p:cNvPr id="7" name="Afrundet rektangel 6"/>
          <p:cNvSpPr/>
          <p:nvPr userDrawn="1"/>
        </p:nvSpPr>
        <p:spPr>
          <a:xfrm>
            <a:off x="900000" y="1817892"/>
            <a:ext cx="7280832" cy="3611656"/>
          </a:xfrm>
          <a:prstGeom prst="roundRect">
            <a:avLst>
              <a:gd name="adj" fmla="val 5237"/>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197894"/>
            <a:ext cx="6293762" cy="3231654"/>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6400" indent="-177750">
              <a:spcAft>
                <a:spcPts val="1200"/>
              </a:spcAft>
              <a:buFont typeface="Arial" charset="0"/>
              <a:buChar char="•"/>
            </a:pPr>
            <a:r>
              <a:rPr lang="da-DK" sz="1500" dirty="0">
                <a:solidFill>
                  <a:schemeClr val="bg1"/>
                </a:solidFill>
              </a:rPr>
              <a:t>Hvilke eksisterende erfaringer har vi med at samarbejde med fritidsliv og lokalsamfund?</a:t>
            </a:r>
          </a:p>
          <a:p>
            <a:pPr marL="356400" lvl="1" indent="-177750">
              <a:spcAft>
                <a:spcPts val="1200"/>
              </a:spcAft>
              <a:buSzPct val="80000"/>
              <a:buFont typeface="Wingdings" charset="2"/>
              <a:buChar char="§"/>
            </a:pPr>
            <a:r>
              <a:rPr lang="da-DK" sz="1500" dirty="0">
                <a:solidFill>
                  <a:schemeClr val="bg1"/>
                </a:solidFill>
              </a:rPr>
              <a:t>Hvad fungerer godt?</a:t>
            </a:r>
          </a:p>
          <a:p>
            <a:pPr marL="356400" lvl="1" indent="-177750">
              <a:spcAft>
                <a:spcPts val="1200"/>
              </a:spcAft>
              <a:buSzPct val="80000"/>
              <a:buFont typeface="Wingdings" charset="2"/>
              <a:buChar char="§"/>
            </a:pPr>
            <a:r>
              <a:rPr lang="da-DK" sz="1500" dirty="0">
                <a:solidFill>
                  <a:schemeClr val="bg1"/>
                </a:solidFill>
              </a:rPr>
              <a:t>Hvad udfordrer?</a:t>
            </a:r>
          </a:p>
          <a:p>
            <a:pPr marL="176400" indent="-177750">
              <a:spcAft>
                <a:spcPts val="1200"/>
              </a:spcAft>
              <a:buFont typeface="Arial" charset="0"/>
              <a:buChar char="•"/>
            </a:pPr>
            <a:r>
              <a:rPr lang="da-DK" sz="1500" dirty="0">
                <a:solidFill>
                  <a:schemeClr val="bg1"/>
                </a:solidFill>
              </a:rPr>
              <a:t>Er der eksisterende indsatser, projekter, strategier på kommunalt plan og på skolen, som projektet skal koble an til? </a:t>
            </a:r>
          </a:p>
          <a:p>
            <a:pPr marL="176400" indent="-177750">
              <a:spcAft>
                <a:spcPts val="1200"/>
              </a:spcAft>
              <a:buFont typeface="Arial" charset="0"/>
              <a:buChar char="•"/>
            </a:pPr>
            <a:r>
              <a:rPr lang="da-DK" sz="1500" dirty="0">
                <a:solidFill>
                  <a:schemeClr val="bg1"/>
                </a:solidFill>
              </a:rPr>
              <a:t>Hvordan forstår vi, at </a:t>
            </a:r>
            <a:r>
              <a:rPr lang="da-DK" sz="1500" baseline="0" dirty="0">
                <a:solidFill>
                  <a:schemeClr val="bg1"/>
                </a:solidFill>
              </a:rPr>
              <a:t>samarbejdet mellem skole, fritidsliv og lokalsamfund</a:t>
            </a:r>
            <a:r>
              <a:rPr lang="da-DK" sz="1500" dirty="0">
                <a:solidFill>
                  <a:schemeClr val="bg1"/>
                </a:solidFill>
              </a:rPr>
              <a:t> kan understøtte udviklingen af mere inkluderende læringsmiljøer for alle børn?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tx2">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5232" b="10522"/>
          <a:stretch/>
        </p:blipFill>
        <p:spPr>
          <a:xfrm>
            <a:off x="0" y="-419"/>
            <a:ext cx="12192000" cy="685842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3: </a:t>
            </a:r>
            <a:r>
              <a:rPr lang="en-GB" sz="4400" b="1" dirty="0" err="1">
                <a:solidFill>
                  <a:schemeClr val="bg1"/>
                </a:solidFill>
                <a:latin typeface="+mj-lt"/>
              </a:rPr>
              <a:t>Udvikling</a:t>
            </a:r>
            <a:r>
              <a:rPr lang="en-GB" sz="4400" b="1" dirty="0">
                <a:solidFill>
                  <a:schemeClr val="bg1"/>
                </a:solidFill>
                <a:latin typeface="+mj-lt"/>
              </a:rPr>
              <a:t> </a:t>
            </a:r>
            <a:r>
              <a:rPr lang="en-GB" sz="4400" b="1" dirty="0" err="1">
                <a:solidFill>
                  <a:schemeClr val="bg1"/>
                </a:solidFill>
                <a:latin typeface="+mj-lt"/>
              </a:rPr>
              <a:t>af</a:t>
            </a:r>
            <a:r>
              <a:rPr lang="en-GB" sz="4400" b="1" dirty="0">
                <a:solidFill>
                  <a:schemeClr val="bg1"/>
                </a:solidFill>
                <a:latin typeface="+mj-lt"/>
              </a:rPr>
              <a:t> </a:t>
            </a:r>
            <a:r>
              <a:rPr lang="en-GB" sz="4400" b="1" dirty="0" err="1">
                <a:solidFill>
                  <a:schemeClr val="bg1"/>
                </a:solidFill>
                <a:latin typeface="+mj-lt"/>
              </a:rPr>
              <a:t>projektet</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sp>
        <p:nvSpPr>
          <p:cNvPr id="13" name="Afrundet rektangel 12"/>
          <p:cNvSpPr/>
          <p:nvPr userDrawn="1"/>
        </p:nvSpPr>
        <p:spPr>
          <a:xfrm>
            <a:off x="7908719" y="1974268"/>
            <a:ext cx="3223108" cy="1271626"/>
          </a:xfrm>
          <a:prstGeom prst="roundRect">
            <a:avLst>
              <a:gd name="adj" fmla="val 15120"/>
            </a:avLst>
          </a:prstGeom>
          <a:solidFill>
            <a:schemeClr val="tx2">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Konkretisering af projektet</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1974268"/>
            <a:ext cx="6865774" cy="4243652"/>
          </a:xfrm>
          <a:prstGeom prst="roundRect">
            <a:avLst>
              <a:gd name="adj" fmla="val 4740"/>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3" y="2256735"/>
            <a:ext cx="6018647" cy="3718967"/>
          </a:xfrm>
          <a:prstGeom prst="rect">
            <a:avLst/>
          </a:prstGeom>
          <a:noFill/>
        </p:spPr>
        <p:txBody>
          <a:bodyPr wrap="square" lIns="0" tIns="0" rIns="0" bIns="0" rtlCol="0">
            <a:spAutoFit/>
          </a:bodyPr>
          <a:lstStyle/>
          <a:p>
            <a:pPr marL="91" lvl="0" indent="0" defTabSz="457291">
              <a:spcAft>
                <a:spcPts val="1000"/>
              </a:spcAft>
              <a:buFont typeface="Arial" charset="0"/>
              <a:buNone/>
            </a:pPr>
            <a:r>
              <a:rPr lang="da-DK" sz="1500" b="1" spc="0" dirty="0">
                <a:solidFill>
                  <a:schemeClr val="bg1"/>
                </a:solidFill>
                <a:latin typeface="+mn-lt"/>
              </a:rPr>
              <a:t>Drøftelse af spørgsmålene</a:t>
            </a:r>
          </a:p>
          <a:p>
            <a:pPr marL="198000" lvl="0" indent="-198900" defTabSz="457291">
              <a:spcAft>
                <a:spcPts val="400"/>
              </a:spcAft>
              <a:buFont typeface="+mj-lt"/>
              <a:buAutoNum type="arabicPeriod"/>
            </a:pPr>
            <a:r>
              <a:rPr lang="da-DK" sz="1500" b="1" spc="0" dirty="0">
                <a:solidFill>
                  <a:schemeClr val="bg1"/>
                </a:solidFill>
                <a:latin typeface="+mn-lt"/>
              </a:rPr>
              <a:t>Hvad vil vi opnå?</a:t>
            </a:r>
          </a:p>
          <a:p>
            <a:pPr marL="396000" lvl="1" indent="-177750" defTabSz="457291">
              <a:spcAft>
                <a:spcPts val="400"/>
              </a:spcAft>
              <a:buFont typeface="Arial" charset="0"/>
              <a:buChar char="•"/>
            </a:pPr>
            <a:r>
              <a:rPr lang="da-DK" sz="1500" spc="0" dirty="0">
                <a:solidFill>
                  <a:schemeClr val="bg1"/>
                </a:solidFill>
                <a:latin typeface="+mn-lt"/>
              </a:rPr>
              <a:t>Formål og ønskede resultater?</a:t>
            </a:r>
          </a:p>
          <a:p>
            <a:pPr marL="396000" lvl="1" indent="-177750" defTabSz="457291">
              <a:spcAft>
                <a:spcPts val="1200"/>
              </a:spcAft>
              <a:buFont typeface="Arial" charset="0"/>
              <a:buChar char="•"/>
            </a:pPr>
            <a:r>
              <a:rPr lang="da-DK" sz="1500" spc="0" dirty="0">
                <a:solidFill>
                  <a:schemeClr val="bg1"/>
                </a:solidFill>
                <a:latin typeface="+mn-lt"/>
              </a:rPr>
              <a:t>Er der viden, som understøtter dette?</a:t>
            </a:r>
          </a:p>
          <a:p>
            <a:pPr marL="198000" lvl="0" indent="-198900" defTabSz="457291">
              <a:spcAft>
                <a:spcPts val="400"/>
              </a:spcAft>
              <a:buFont typeface="+mj-lt"/>
              <a:buAutoNum type="arabicPeriod"/>
            </a:pPr>
            <a:r>
              <a:rPr lang="da-DK" sz="1500" b="1" spc="0" dirty="0">
                <a:solidFill>
                  <a:schemeClr val="bg1"/>
                </a:solidFill>
                <a:latin typeface="+mn-lt"/>
              </a:rPr>
              <a:t>Hvem skal være med?</a:t>
            </a:r>
          </a:p>
          <a:p>
            <a:pPr marL="396000" lvl="1" indent="-177750" defTabSz="457291">
              <a:spcAft>
                <a:spcPts val="400"/>
              </a:spcAft>
              <a:buFont typeface="Arial" charset="0"/>
              <a:buChar char="•"/>
            </a:pPr>
            <a:r>
              <a:rPr lang="da-DK" sz="1500" spc="0" dirty="0">
                <a:solidFill>
                  <a:schemeClr val="bg1"/>
                </a:solidFill>
                <a:latin typeface="+mn-lt"/>
              </a:rPr>
              <a:t>Hvilke skoler, afdelinger, ledelse, fagprofessionelle og hvilke elever?</a:t>
            </a:r>
          </a:p>
          <a:p>
            <a:pPr marL="396000" lvl="1" indent="-177750" defTabSz="457291">
              <a:spcAft>
                <a:spcPts val="1200"/>
              </a:spcAft>
              <a:buFont typeface="Arial" charset="0"/>
              <a:buChar char="•"/>
            </a:pPr>
            <a:r>
              <a:rPr lang="da-DK" sz="1500" spc="0" dirty="0">
                <a:solidFill>
                  <a:schemeClr val="bg1"/>
                </a:solidFill>
                <a:latin typeface="+mn-lt"/>
              </a:rPr>
              <a:t>Hvilke potentielle samarbejdspartnere vil vi tage kontakt til og hvordan?</a:t>
            </a:r>
          </a:p>
          <a:p>
            <a:pPr marL="198000" lvl="0" indent="-198900" defTabSz="457291">
              <a:spcAft>
                <a:spcPts val="400"/>
              </a:spcAft>
              <a:buFont typeface="+mj-lt"/>
              <a:buAutoNum type="arabicPeriod"/>
            </a:pPr>
            <a:r>
              <a:rPr lang="da-DK" sz="1500" b="1" spc="0" dirty="0">
                <a:solidFill>
                  <a:schemeClr val="bg1"/>
                </a:solidFill>
                <a:latin typeface="+mn-lt"/>
              </a:rPr>
              <a:t>Hvordan vil vi arbejde?</a:t>
            </a:r>
          </a:p>
          <a:p>
            <a:pPr marL="396000" lvl="1" indent="-177750" defTabSz="457291">
              <a:spcAft>
                <a:spcPts val="400"/>
              </a:spcAft>
              <a:buFont typeface="Arial" charset="0"/>
              <a:buChar char="•"/>
            </a:pPr>
            <a:r>
              <a:rPr lang="da-DK" sz="1500" spc="0" dirty="0">
                <a:solidFill>
                  <a:schemeClr val="bg1"/>
                </a:solidFill>
                <a:latin typeface="+mn-lt"/>
              </a:rPr>
              <a:t>Organisering</a:t>
            </a:r>
          </a:p>
          <a:p>
            <a:pPr marL="396000" lvl="1" indent="-177750" defTabSz="457291">
              <a:spcAft>
                <a:spcPts val="1200"/>
              </a:spcAft>
              <a:buFont typeface="Arial" charset="0"/>
              <a:buChar char="•"/>
            </a:pPr>
            <a:r>
              <a:rPr lang="da-DK" sz="1500" spc="0" dirty="0">
                <a:solidFill>
                  <a:schemeClr val="bg1"/>
                </a:solidFill>
                <a:latin typeface="+mn-lt"/>
              </a:rPr>
              <a:t>Indhold</a:t>
            </a:r>
          </a:p>
          <a:p>
            <a:pPr marL="198000" lvl="0" indent="-198900" defTabSz="457291">
              <a:spcAft>
                <a:spcPts val="400"/>
              </a:spcAft>
              <a:buFont typeface="+mj-lt"/>
              <a:buAutoNum type="arabicPeriod"/>
            </a:pPr>
            <a:r>
              <a:rPr lang="da-DK" sz="1500" b="1" spc="0" dirty="0">
                <a:solidFill>
                  <a:schemeClr val="bg1"/>
                </a:solidFill>
                <a:latin typeface="+mn-lt"/>
              </a:rPr>
              <a:t>Hvornår skal det ske</a:t>
            </a:r>
            <a:r>
              <a:rPr lang="da-DK" sz="1500" spc="0" dirty="0">
                <a:solidFill>
                  <a:schemeClr val="bg1"/>
                </a:solidFill>
                <a:latin typeface="+mn-lt"/>
              </a:rPr>
              <a:t>?</a:t>
            </a:r>
          </a:p>
          <a:p>
            <a:pPr marL="396000" lvl="1" indent="-177750" defTabSz="457291">
              <a:spcAft>
                <a:spcPts val="600"/>
              </a:spcAft>
              <a:buFont typeface="Arial" charset="0"/>
              <a:buChar char="•"/>
            </a:pPr>
            <a:r>
              <a:rPr lang="da-DK" sz="1500" spc="0" dirty="0">
                <a:solidFill>
                  <a:schemeClr val="bg1"/>
                </a:solidFill>
                <a:latin typeface="+mn-lt"/>
              </a:rPr>
              <a:t>Varighed og omfang</a:t>
            </a:r>
          </a:p>
        </p:txBody>
      </p:sp>
      <p:sp>
        <p:nvSpPr>
          <p:cNvPr id="4" name="Tekstfelt 3"/>
          <p:cNvSpPr txBox="1"/>
          <p:nvPr userDrawn="1"/>
        </p:nvSpPr>
        <p:spPr>
          <a:xfrm>
            <a:off x="8181135" y="2203727"/>
            <a:ext cx="2772885" cy="101566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rPr>
              <a:t>Kan</a:t>
            </a:r>
            <a:r>
              <a:rPr lang="en-GB" sz="1500" dirty="0">
                <a:solidFill>
                  <a:schemeClr val="bg1"/>
                </a:solidFill>
              </a:rPr>
              <a:t> vi </a:t>
            </a:r>
            <a:r>
              <a:rPr lang="en-GB" sz="1500" dirty="0" err="1">
                <a:solidFill>
                  <a:schemeClr val="bg1"/>
                </a:solidFill>
              </a:rPr>
              <a:t>finde</a:t>
            </a:r>
            <a:r>
              <a:rPr lang="en-GB" sz="1500" dirty="0">
                <a:solidFill>
                  <a:schemeClr val="bg1"/>
                </a:solidFill>
              </a:rPr>
              <a:t> inspiration </a:t>
            </a:r>
            <a:r>
              <a:rPr lang="en-GB" sz="1500" dirty="0" err="1">
                <a:solidFill>
                  <a:schemeClr val="bg1"/>
                </a:solidFill>
              </a:rPr>
              <a:t>eller</a:t>
            </a:r>
            <a:r>
              <a:rPr lang="en-GB" sz="1500" dirty="0">
                <a:solidFill>
                  <a:schemeClr val="bg1"/>
                </a:solidFill>
              </a:rPr>
              <a:t> </a:t>
            </a:r>
            <a:r>
              <a:rPr lang="en-GB" sz="1500" dirty="0" err="1">
                <a:solidFill>
                  <a:schemeClr val="bg1"/>
                </a:solidFill>
              </a:rPr>
              <a:t>opbakning</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konkretisering</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indsatsen</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b="1" dirty="0" err="1">
                <a:solidFill>
                  <a:schemeClr val="bg1"/>
                </a:solidFill>
              </a:rPr>
              <a:t>eksisterende</a:t>
            </a:r>
            <a:r>
              <a:rPr lang="en-GB" sz="1500" b="1" dirty="0">
                <a:solidFill>
                  <a:schemeClr val="bg1"/>
                </a:solidFill>
              </a:rPr>
              <a:t> </a:t>
            </a:r>
            <a:r>
              <a:rPr lang="en-GB" sz="1500" b="1" dirty="0" err="1">
                <a:solidFill>
                  <a:schemeClr val="bg1"/>
                </a:solidFill>
              </a:rPr>
              <a:t>viden</a:t>
            </a:r>
            <a:r>
              <a:rPr lang="en-GB" sz="1500" dirty="0">
                <a:solidFill>
                  <a:schemeClr val="bg1"/>
                </a:solidFill>
              </a:rPr>
              <a:t>?</a:t>
            </a:r>
          </a:p>
          <a:p>
            <a:pPr algn="l"/>
            <a:endParaRPr lang="da-DK" sz="1500" dirty="0">
              <a:solidFill>
                <a:schemeClr val="bg1"/>
              </a:solidFill>
            </a:endParaRPr>
          </a:p>
        </p:txBody>
      </p:sp>
    </p:spTree>
  </p:cSld>
  <p:clrMapOvr>
    <a:masterClrMapping/>
  </p:clrMapOvr>
  <p:extLst mod="1">
    <p:ext uri="{DCECCB84-F9BA-43D5-87BE-67443E8EF086}">
      <p15:sldGuideLst xmlns:p15="http://schemas.microsoft.com/office/powerpoint/2012/main" xmlns="">
        <p15:guide id="1" orient="horz" pos="1525" userDrawn="1">
          <p15:clr>
            <a:srgbClr val="FBAE40"/>
          </p15:clr>
        </p15:guide>
        <p15:guide id="2" pos="490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33568" t="47" r="13410" b="-47"/>
          <a:stretch/>
        </p:blipFill>
        <p:spPr>
          <a:xfrm>
            <a:off x="6743700" y="0"/>
            <a:ext cx="5448300" cy="6861212"/>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Kontakt til samarbejdspartnere</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
        <p:nvSpPr>
          <p:cNvPr id="9" name="Tekstfelt 8"/>
          <p:cNvSpPr txBox="1"/>
          <p:nvPr userDrawn="1"/>
        </p:nvSpPr>
        <p:spPr>
          <a:xfrm>
            <a:off x="900001" y="2096188"/>
            <a:ext cx="5475747" cy="3000821"/>
          </a:xfrm>
          <a:prstGeom prst="rect">
            <a:avLst/>
          </a:prstGeom>
          <a:noFill/>
        </p:spPr>
        <p:txBody>
          <a:bodyPr wrap="square" lIns="0" tIns="0" rIns="0" bIns="0" rtlCol="0">
            <a:spAutoFit/>
          </a:bodyPr>
          <a:lstStyle/>
          <a:p>
            <a:pPr marL="0" indent="0">
              <a:spcAft>
                <a:spcPts val="1200"/>
              </a:spcAft>
              <a:buFont typeface="Verdana" pitchFamily="34" charset="0"/>
              <a:buNone/>
            </a:pPr>
            <a:r>
              <a:rPr lang="da-DK" sz="1500" b="1" dirty="0">
                <a:solidFill>
                  <a:schemeClr val="tx1"/>
                </a:solidFill>
              </a:rPr>
              <a:t>Refleksionsspørgsmål</a:t>
            </a:r>
            <a:r>
              <a:rPr lang="da-DK" sz="1500" dirty="0">
                <a:solidFill>
                  <a:schemeClr val="tx1"/>
                </a:solidFill>
              </a:rPr>
              <a:t> </a:t>
            </a:r>
          </a:p>
          <a:p>
            <a:pPr marL="177750" indent="-177750">
              <a:spcAft>
                <a:spcPts val="1200"/>
              </a:spcAft>
              <a:buFont typeface="Arial" panose="020B0604020202020204" pitchFamily="34" charset="0"/>
              <a:buChar char="•"/>
            </a:pPr>
            <a:r>
              <a:rPr lang="da-DK" sz="1500" spc="0" dirty="0">
                <a:solidFill>
                  <a:schemeClr val="tx1"/>
                </a:solidFill>
              </a:rPr>
              <a:t>Hvem vil vi invitere ind i samarbejdet?</a:t>
            </a:r>
          </a:p>
          <a:p>
            <a:pPr marL="177750" indent="-177750">
              <a:spcAft>
                <a:spcPts val="1200"/>
              </a:spcAft>
              <a:buFont typeface="Arial" panose="020B0604020202020204" pitchFamily="34" charset="0"/>
              <a:buChar char="•"/>
            </a:pPr>
            <a:r>
              <a:rPr lang="da-DK" sz="1500" spc="0" dirty="0">
                <a:solidFill>
                  <a:schemeClr val="tx1"/>
                </a:solidFill>
              </a:rPr>
              <a:t>Hvem skal tage kontakt? Skal vi have en tovholder? </a:t>
            </a:r>
          </a:p>
          <a:p>
            <a:pPr marL="177750" indent="-177750">
              <a:spcAft>
                <a:spcPts val="1200"/>
              </a:spcAft>
              <a:buFont typeface="Arial" panose="020B0604020202020204" pitchFamily="34" charset="0"/>
              <a:buChar char="•"/>
            </a:pPr>
            <a:r>
              <a:rPr lang="da-DK" sz="1500" spc="0" dirty="0">
                <a:solidFill>
                  <a:schemeClr val="tx1"/>
                </a:solidFill>
              </a:rPr>
              <a:t>Vil vi tage personlig kontakt eller lave et skriftligt oplæg?</a:t>
            </a:r>
          </a:p>
          <a:p>
            <a:pPr marL="177750" indent="-177750">
              <a:spcAft>
                <a:spcPts val="1200"/>
              </a:spcAft>
              <a:buFont typeface="Arial" panose="020B0604020202020204" pitchFamily="34" charset="0"/>
              <a:buChar char="•"/>
            </a:pPr>
            <a:r>
              <a:rPr lang="da-DK" sz="1500" spc="0" dirty="0">
                <a:solidFill>
                  <a:schemeClr val="tx1"/>
                </a:solidFill>
              </a:rPr>
              <a:t>Hvordan vil vi præsentere den overordnede ide for de potentielle samarbejdspartnere? </a:t>
            </a:r>
          </a:p>
          <a:p>
            <a:pPr marL="177750" indent="-177750">
              <a:spcAft>
                <a:spcPts val="1200"/>
              </a:spcAft>
              <a:buFont typeface="Arial" panose="020B0604020202020204" pitchFamily="34" charset="0"/>
              <a:buChar char="•"/>
            </a:pPr>
            <a:r>
              <a:rPr lang="da-DK" sz="1500" spc="0" dirty="0">
                <a:solidFill>
                  <a:schemeClr val="tx1"/>
                </a:solidFill>
              </a:rPr>
              <a:t>Hvordan kan vi tydeliggøre, hvad vores samarbejdspartnere kan få ud af samarbejdet?</a:t>
            </a:r>
            <a:r>
              <a:rPr lang="da-DK" sz="1500" dirty="0">
                <a:solidFill>
                  <a:schemeClr val="tx1"/>
                </a:solidFill>
              </a:rPr>
              <a:t> </a:t>
            </a:r>
          </a:p>
          <a:p>
            <a:pPr>
              <a:spcAft>
                <a:spcPts val="1200"/>
              </a:spcAft>
            </a:pPr>
            <a:endParaRPr lang="en-GB" sz="1500" dirty="0">
              <a:solidFill>
                <a:schemeClr val="tx1"/>
              </a:solidFill>
            </a:endParaRPr>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42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2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r="14309" b="23905"/>
          <a:stretch/>
        </p:blipFill>
        <p:spPr>
          <a:xfrm>
            <a:off x="8591297" y="2422609"/>
            <a:ext cx="3600703" cy="4435392"/>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Konkrete</a:t>
            </a:r>
            <a:r>
              <a:rPr lang="da-DK" sz="3200" b="0" baseline="0" dirty="0">
                <a:latin typeface="+mj-lt"/>
              </a:rPr>
              <a:t> handlinger</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2040528"/>
            <a:ext cx="6627235" cy="3206344"/>
          </a:xfrm>
          <a:prstGeom prst="roundRect">
            <a:avLst>
              <a:gd name="adj" fmla="val 6226"/>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3" y="2322995"/>
            <a:ext cx="6018647" cy="2923877"/>
          </a:xfrm>
          <a:prstGeom prst="rect">
            <a:avLst/>
          </a:prstGeom>
          <a:noFill/>
        </p:spPr>
        <p:txBody>
          <a:bodyPr wrap="square" lIns="0" tIns="0" rIns="0" bIns="0" rtlCol="0">
            <a:spAutoFit/>
          </a:bodyPr>
          <a:lstStyle/>
          <a:p>
            <a:pPr marL="176400" lvl="0" indent="-176400">
              <a:spcAft>
                <a:spcPts val="1200"/>
              </a:spcAft>
              <a:buFont typeface="Verdana" pitchFamily="34" charset="0"/>
              <a:buChar char="•"/>
            </a:pPr>
            <a:r>
              <a:rPr lang="da-DK" sz="1500" dirty="0">
                <a:solidFill>
                  <a:schemeClr val="bg1"/>
                </a:solidFill>
                <a:ea typeface="Verdana" pitchFamily="34" charset="0"/>
                <a:cs typeface="Verdana" pitchFamily="34" charset="0"/>
              </a:rPr>
              <a:t>Giver drøftelser og beslutninger anledning til </a:t>
            </a:r>
            <a:r>
              <a:rPr lang="da-DK" sz="1500" b="1" dirty="0">
                <a:solidFill>
                  <a:schemeClr val="bg1"/>
                </a:solidFill>
                <a:ea typeface="Verdana" pitchFamily="34" charset="0"/>
                <a:cs typeface="Verdana" pitchFamily="34" charset="0"/>
              </a:rPr>
              <a:t>konkrete handlinger</a:t>
            </a:r>
            <a:r>
              <a:rPr lang="da-DK" sz="1500" dirty="0">
                <a:solidFill>
                  <a:schemeClr val="bg1"/>
                </a:solidFill>
                <a:ea typeface="Verdana" pitchFamily="34" charset="0"/>
                <a:cs typeface="Verdana" pitchFamily="34" charset="0"/>
              </a:rPr>
              <a:t>, fx</a:t>
            </a:r>
          </a:p>
          <a:p>
            <a:pPr marL="357750" lvl="1" indent="-177750">
              <a:spcAft>
                <a:spcPts val="1200"/>
              </a:spcAft>
              <a:buSzPct val="80000"/>
              <a:buFont typeface="Wingdings" charset="2"/>
              <a:buChar char="§"/>
            </a:pPr>
            <a:r>
              <a:rPr lang="da-DK" sz="1500" dirty="0">
                <a:solidFill>
                  <a:schemeClr val="bg1"/>
                </a:solidFill>
                <a:ea typeface="Verdana" pitchFamily="34" charset="0"/>
              </a:rPr>
              <a:t>Er der andre, som skal involveres?</a:t>
            </a:r>
          </a:p>
          <a:p>
            <a:pPr marL="357750" lvl="1" indent="-177750">
              <a:spcAft>
                <a:spcPts val="1200"/>
              </a:spcAft>
              <a:buSzPct val="80000"/>
              <a:buFont typeface="Wingdings" charset="2"/>
              <a:buChar char="§"/>
            </a:pPr>
            <a:r>
              <a:rPr lang="da-DK" sz="1500" dirty="0">
                <a:solidFill>
                  <a:schemeClr val="bg1"/>
                </a:solidFill>
                <a:ea typeface="Verdana" pitchFamily="34" charset="0"/>
              </a:rPr>
              <a:t>Skal der udarbejdes informationsmateriale?</a:t>
            </a:r>
          </a:p>
          <a:p>
            <a:pPr marL="357750" lvl="1" indent="-177750">
              <a:spcAft>
                <a:spcPts val="1200"/>
              </a:spcAft>
              <a:buSzPct val="80000"/>
              <a:buFont typeface="Wingdings" charset="2"/>
              <a:buChar char="§"/>
            </a:pPr>
            <a:r>
              <a:rPr lang="da-DK" sz="1500" dirty="0">
                <a:solidFill>
                  <a:schemeClr val="bg1"/>
                </a:solidFill>
                <a:ea typeface="Verdana" pitchFamily="34" charset="0"/>
              </a:rPr>
              <a:t>Er der nogen, vi skal kommunikere om projektet til?</a:t>
            </a:r>
          </a:p>
          <a:p>
            <a:pPr marL="357750" lvl="1" indent="-177750">
              <a:spcAft>
                <a:spcPts val="1200"/>
              </a:spcAft>
              <a:buSzPct val="80000"/>
              <a:buFont typeface="Wingdings" charset="2"/>
              <a:buChar char="§"/>
            </a:pPr>
            <a:r>
              <a:rPr lang="da-DK" sz="1500" dirty="0">
                <a:solidFill>
                  <a:schemeClr val="bg1"/>
                </a:solidFill>
                <a:ea typeface="Verdana" pitchFamily="34" charset="0"/>
              </a:rPr>
              <a:t>Skal vi udarbejde en procesplan? </a:t>
            </a:r>
          </a:p>
          <a:p>
            <a:pPr marL="357750" lvl="1" indent="-177750">
              <a:spcAft>
                <a:spcPts val="1200"/>
              </a:spcAft>
              <a:buSzPct val="80000"/>
              <a:buFont typeface="Wingdings" charset="2"/>
              <a:buChar char="§"/>
            </a:pPr>
            <a:r>
              <a:rPr lang="da-DK" sz="1500" dirty="0">
                <a:solidFill>
                  <a:schemeClr val="bg1"/>
                </a:solidFill>
                <a:ea typeface="Verdana" pitchFamily="34" charset="0"/>
              </a:rPr>
              <a:t>Hvem gør hvad indtil næste gang?</a:t>
            </a:r>
          </a:p>
          <a:p>
            <a:pPr marL="176400" lvl="0" indent="-176400">
              <a:spcAft>
                <a:spcPts val="1200"/>
              </a:spcAft>
              <a:buFont typeface="Verdana" pitchFamily="34" charset="0"/>
              <a:buChar char="•"/>
            </a:pPr>
            <a:r>
              <a:rPr lang="da-DK" sz="1500" dirty="0">
                <a:solidFill>
                  <a:schemeClr val="bg1"/>
                </a:solidFill>
                <a:ea typeface="Verdana" pitchFamily="34" charset="0"/>
                <a:cs typeface="Verdana" pitchFamily="34" charset="0"/>
              </a:rPr>
              <a:t>Hvornår mødes vi igen?</a:t>
            </a:r>
          </a:p>
          <a:p>
            <a:pPr marL="176400" lvl="0" indent="-176400">
              <a:spcAft>
                <a:spcPts val="1200"/>
              </a:spcAft>
              <a:buFont typeface="Verdana" pitchFamily="34" charset="0"/>
              <a:buChar char="•"/>
            </a:pPr>
            <a:endParaRPr lang="en-GB" sz="1500" dirty="0">
              <a:solidFill>
                <a:schemeClr val="bg1"/>
              </a:solidFill>
              <a:ea typeface="Verdana" pitchFamily="34" charset="0"/>
              <a:cs typeface="Verdana" pitchFamily="34" charset="0"/>
            </a:endParaRPr>
          </a:p>
        </p:txBody>
      </p:sp>
    </p:spTree>
  </p:cSld>
  <p:clrMapOvr>
    <a:masterClrMapping/>
  </p:clrMapOvr>
  <p:extLst mod="1">
    <p:ext uri="{DCECCB84-F9BA-43D5-87BE-67443E8EF086}">
      <p15:sldGuideLst xmlns:p15="http://schemas.microsoft.com/office/powerpoint/2012/main" xmlns="">
        <p15:guide id="1" orient="horz" pos="1525">
          <p15:clr>
            <a:srgbClr val="FBAE40"/>
          </p15:clr>
        </p15:guide>
        <p15:guide id="2" pos="490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tx2">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l="-60" t="2605" r="60" b="13487"/>
          <a:stretch/>
        </p:blipFill>
        <p:spPr>
          <a:xfrm>
            <a:off x="-7333" y="0"/>
            <a:ext cx="12199333"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4: </a:t>
            </a:r>
            <a:r>
              <a:rPr lang="en-GB" sz="4400" b="1" dirty="0" err="1">
                <a:solidFill>
                  <a:schemeClr val="bg1"/>
                </a:solidFill>
                <a:latin typeface="+mj-lt"/>
              </a:rPr>
              <a:t>Afprøvning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0" y="1992205"/>
            <a:ext cx="5664071" cy="2462213"/>
          </a:xfrm>
          <a:prstGeom prst="rect">
            <a:avLst/>
          </a:prstGeom>
          <a:noFill/>
        </p:spPr>
        <p:txBody>
          <a:bodyPr wrap="square" lIns="0" tIns="0" rIns="0" bIns="0" rtlCol="0">
            <a:spAutoFit/>
          </a:bodyPr>
          <a:lstStyle/>
          <a:p>
            <a:r>
              <a:rPr lang="en-GB" sz="1500" b="1" dirty="0" err="1"/>
              <a:t>Udviklingsproces</a:t>
            </a:r>
            <a:r>
              <a:rPr lang="en-GB" sz="1500" b="1" dirty="0"/>
              <a:t> </a:t>
            </a:r>
            <a:r>
              <a:rPr lang="en-GB" sz="1500" b="1" dirty="0" err="1"/>
              <a:t>i</a:t>
            </a:r>
            <a:r>
              <a:rPr lang="en-GB" sz="1500" b="1" dirty="0"/>
              <a:t> fire </a:t>
            </a:r>
            <a:r>
              <a:rPr lang="en-GB" sz="1500" b="1" dirty="0" err="1"/>
              <a:t>faser</a:t>
            </a:r>
            <a:r>
              <a:rPr lang="en-GB" sz="1500" b="1" dirty="0"/>
              <a:t> – </a:t>
            </a:r>
            <a:r>
              <a:rPr lang="en-GB" sz="1500" b="1" dirty="0" err="1"/>
              <a:t>kom</a:t>
            </a:r>
            <a:r>
              <a:rPr lang="en-GB" sz="1500" b="1" dirty="0"/>
              <a:t> </a:t>
            </a:r>
            <a:r>
              <a:rPr lang="en-GB" sz="1500" b="1" dirty="0" err="1"/>
              <a:t>godt</a:t>
            </a:r>
            <a:r>
              <a:rPr lang="en-GB" sz="1500" b="1" dirty="0"/>
              <a:t> </a:t>
            </a:r>
            <a:r>
              <a:rPr lang="en-GB" sz="1500" b="1" dirty="0" err="1"/>
              <a:t>igang</a:t>
            </a:r>
            <a:r>
              <a:rPr lang="en-GB" sz="1500" b="1" dirty="0"/>
              <a:t> med </a:t>
            </a:r>
            <a:r>
              <a:rPr lang="en-GB" sz="1500" b="1" dirty="0" err="1"/>
              <a:t>videreudvikling</a:t>
            </a:r>
            <a:r>
              <a:rPr lang="en-GB" sz="1500" b="1" dirty="0"/>
              <a:t> </a:t>
            </a:r>
            <a:r>
              <a:rPr lang="en-GB" sz="1500" b="1" dirty="0" err="1"/>
              <a:t>af</a:t>
            </a:r>
            <a:r>
              <a:rPr lang="en-GB" sz="1500" b="1" dirty="0"/>
              <a:t> </a:t>
            </a:r>
            <a:r>
              <a:rPr lang="en-GB" sz="1500" b="1" dirty="0" err="1"/>
              <a:t>egen</a:t>
            </a:r>
            <a:r>
              <a:rPr lang="en-GB" sz="1500" b="1" dirty="0"/>
              <a:t> </a:t>
            </a:r>
            <a:r>
              <a:rPr lang="en-GB" sz="1500" b="1" dirty="0" err="1"/>
              <a:t>praksis</a:t>
            </a:r>
            <a:endParaRPr lang="en-GB" sz="1500" b="1" dirty="0"/>
          </a:p>
          <a:p>
            <a:endParaRPr lang="en-GB" sz="1500" b="1" dirty="0"/>
          </a:p>
          <a:p>
            <a:pPr marL="198000" lvl="0" indent="-198000">
              <a:spcAft>
                <a:spcPts val="1200"/>
              </a:spcAft>
              <a:buFont typeface="+mj-lt"/>
              <a:buAutoNum type="arabicPeriod"/>
            </a:pPr>
            <a:r>
              <a:rPr lang="en-GB" sz="1500" dirty="0"/>
              <a:t>Inspiration</a:t>
            </a:r>
          </a:p>
          <a:p>
            <a:pPr marL="198000" lvl="0" indent="-198000">
              <a:spcAft>
                <a:spcPts val="1200"/>
              </a:spcAft>
              <a:buFont typeface="+mj-lt"/>
              <a:buAutoNum type="arabicPeriod"/>
            </a:pPr>
            <a:r>
              <a:rPr lang="en-GB" sz="1500" dirty="0" err="1"/>
              <a:t>Fælles</a:t>
            </a:r>
            <a:r>
              <a:rPr lang="en-GB" sz="1500" dirty="0"/>
              <a:t> </a:t>
            </a:r>
            <a:r>
              <a:rPr lang="en-GB" sz="1500" dirty="0" err="1"/>
              <a:t>forståelse</a:t>
            </a:r>
            <a:r>
              <a:rPr lang="en-GB" sz="1500" dirty="0"/>
              <a:t> </a:t>
            </a:r>
            <a:r>
              <a:rPr lang="en-GB" sz="1500" dirty="0" err="1"/>
              <a:t>og</a:t>
            </a:r>
            <a:r>
              <a:rPr lang="en-GB" sz="1500" dirty="0"/>
              <a:t> </a:t>
            </a:r>
            <a:r>
              <a:rPr lang="en-GB" sz="1500" dirty="0" err="1"/>
              <a:t>prioritering</a:t>
            </a:r>
            <a:endParaRPr lang="en-GB" sz="1500" dirty="0"/>
          </a:p>
          <a:p>
            <a:pPr marL="198000" lvl="0" indent="-198000">
              <a:spcAft>
                <a:spcPts val="1200"/>
              </a:spcAft>
              <a:buFont typeface="+mj-lt"/>
              <a:buAutoNum type="arabicPeriod"/>
            </a:pPr>
            <a:r>
              <a:rPr lang="en-GB" sz="1500" dirty="0" err="1"/>
              <a:t>Udvikling</a:t>
            </a:r>
            <a:r>
              <a:rPr lang="en-GB" sz="1500" dirty="0"/>
              <a:t> </a:t>
            </a:r>
            <a:r>
              <a:rPr lang="en-GB" sz="1500" dirty="0" err="1"/>
              <a:t>af</a:t>
            </a:r>
            <a:r>
              <a:rPr lang="en-GB" sz="1500" dirty="0"/>
              <a:t> </a:t>
            </a:r>
            <a:r>
              <a:rPr lang="en-GB" sz="1500" dirty="0" err="1"/>
              <a:t>projektet</a:t>
            </a:r>
            <a:endParaRPr lang="en-GB" sz="1500" dirty="0"/>
          </a:p>
          <a:p>
            <a:pPr marL="198000" lvl="0" indent="-198000">
              <a:spcAft>
                <a:spcPts val="1200"/>
              </a:spcAft>
              <a:buFont typeface="+mj-lt"/>
              <a:buAutoNum type="arabicPeriod"/>
            </a:pPr>
            <a:r>
              <a:rPr lang="en-GB" sz="1500" dirty="0" err="1"/>
              <a:t>Afprøvning</a:t>
            </a:r>
            <a:r>
              <a:rPr lang="en-GB" sz="1500" dirty="0"/>
              <a:t>. </a:t>
            </a:r>
          </a:p>
          <a:p>
            <a:endParaRPr lang="en-GB" sz="1500" b="1" dirty="0"/>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417" y="2349280"/>
            <a:ext cx="7607582" cy="3826705"/>
          </a:xfrm>
          <a:prstGeom prst="rect">
            <a:avLst/>
          </a:prstGeom>
        </p:spPr>
      </p:pic>
    </p:spTree>
    <p:extLst>
      <p:ext uri="{BB962C8B-B14F-4D97-AF65-F5344CB8AC3E}">
        <p14:creationId xmlns:p14="http://schemas.microsoft.com/office/powerpoint/2010/main" val="16723943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7073567"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Forbered/justér,</a:t>
            </a:r>
            <a:r>
              <a:rPr lang="da-DK" sz="3200" b="0" baseline="0" dirty="0">
                <a:latin typeface="+mj-lt"/>
              </a:rPr>
              <a:t> gennemfør og evaluér</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7" name="Tekstfelt 16"/>
          <p:cNvSpPr txBox="1"/>
          <p:nvPr userDrawn="1"/>
        </p:nvSpPr>
        <p:spPr>
          <a:xfrm>
            <a:off x="900000" y="2183035"/>
            <a:ext cx="5781216" cy="1923604"/>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Udvikling og afprøvning af indsatsen foregår parallelt i </a:t>
            </a:r>
            <a:r>
              <a:rPr lang="da-DK" sz="1500" b="1" dirty="0"/>
              <a:t>læringscyklusser</a:t>
            </a:r>
            <a:r>
              <a:rPr lang="da-DK" sz="1500" dirty="0"/>
              <a:t>.</a:t>
            </a:r>
          </a:p>
          <a:p>
            <a:pPr marL="177750" indent="-177750">
              <a:spcAft>
                <a:spcPts val="1200"/>
              </a:spcAft>
              <a:buFont typeface="Arial" charset="0"/>
              <a:buChar char="•"/>
            </a:pPr>
            <a:r>
              <a:rPr lang="da-DK" sz="1500" dirty="0"/>
              <a:t>Med inspiration fra </a:t>
            </a:r>
            <a:r>
              <a:rPr lang="da-DK" sz="1500" b="1" dirty="0"/>
              <a:t>aktionslæring</a:t>
            </a:r>
            <a:r>
              <a:rPr lang="da-DK" sz="1500" dirty="0"/>
              <a:t> som metode planlægger vi konkrete prøvehandlinger/afgrænsede indsatser, som vi løbende gennemfører, evaluerer og justerer i takt med, at vi gør os erfaringer og producerer ny viden.</a:t>
            </a:r>
          </a:p>
          <a:p>
            <a:pPr marL="177750" indent="-177750">
              <a:spcAft>
                <a:spcPts val="1200"/>
              </a:spcAft>
              <a:buFont typeface="Arial" charset="0"/>
              <a:buChar char="•"/>
            </a:pPr>
            <a:r>
              <a:rPr lang="da-DK" sz="1500" dirty="0"/>
              <a:t>Denne proces understøtter vi med </a:t>
            </a:r>
            <a:r>
              <a:rPr lang="da-DK" sz="1500" b="1" dirty="0"/>
              <a:t>fælles refleksion </a:t>
            </a:r>
            <a:r>
              <a:rPr lang="da-DK" sz="1500" dirty="0"/>
              <a:t>og </a:t>
            </a:r>
            <a:r>
              <a:rPr lang="da-DK" sz="1500" b="1" dirty="0"/>
              <a:t>faglig sparring </a:t>
            </a:r>
            <a:r>
              <a:rPr lang="da-DK" sz="1500" dirty="0"/>
              <a:t>på møder.</a:t>
            </a:r>
            <a:endParaRPr lang="en-GB" sz="1500" dirty="0"/>
          </a:p>
        </p:txBody>
      </p:sp>
      <p:sp>
        <p:nvSpPr>
          <p:cNvPr id="7"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8" name="Lige forbindelse 7"/>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650" y="1704885"/>
            <a:ext cx="6114449" cy="6102616"/>
          </a:xfrm>
          <a:prstGeom prst="rect">
            <a:avLst/>
          </a:prstGeom>
        </p:spPr>
      </p:pic>
    </p:spTree>
  </p:cSld>
  <p:clrMapOvr>
    <a:masterClrMapping/>
  </p:clrMapOvr>
  <p:extLst mod="1">
    <p:ext uri="{DCECCB84-F9BA-43D5-87BE-67443E8EF086}">
      <p15:sldGuideLst xmlns:p15="http://schemas.microsoft.com/office/powerpoint/2012/main" xmlns="">
        <p15:guide id="1" orient="horz" pos="1389">
          <p15:clr>
            <a:srgbClr val="FBAE40"/>
          </p15:clr>
        </p15:guide>
        <p15:guide id="2" pos="386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Fem</a:t>
            </a:r>
            <a:r>
              <a:rPr lang="da-DK" sz="3200" b="0" baseline="0" dirty="0">
                <a:latin typeface="+mj-lt"/>
              </a:rPr>
              <a:t> faser i aktionslæring</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900000" y="2061115"/>
            <a:ext cx="4904807" cy="2693045"/>
          </a:xfrm>
          <a:prstGeom prst="rect">
            <a:avLst/>
          </a:prstGeom>
          <a:noFill/>
        </p:spPr>
        <p:txBody>
          <a:bodyPr wrap="square" lIns="0" tIns="0" rIns="0" bIns="0" rtlCol="0">
            <a:spAutoFit/>
          </a:bodyPr>
          <a:lstStyle/>
          <a:p>
            <a:pPr marL="198900" indent="-198900">
              <a:spcAft>
                <a:spcPts val="1200"/>
              </a:spcAft>
              <a:buFont typeface="+mj-lt"/>
              <a:buAutoNum type="arabicPeriod"/>
              <a:defRPr/>
            </a:pPr>
            <a:r>
              <a:rPr lang="da-DK" sz="1500" dirty="0"/>
              <a:t>Hvad vil vi gerne have til at fungere bedre i praksis</a:t>
            </a:r>
            <a:r>
              <a:rPr lang="da-DK" sz="1500" b="1" dirty="0"/>
              <a:t> </a:t>
            </a:r>
            <a:r>
              <a:rPr lang="da-DK" sz="1500" dirty="0"/>
              <a:t>– hvad er vores mål? (Formulering af problemstilling)</a:t>
            </a:r>
          </a:p>
          <a:p>
            <a:pPr marL="198900" indent="-198900">
              <a:spcAft>
                <a:spcPts val="1200"/>
              </a:spcAft>
              <a:buFont typeface="+mj-lt"/>
              <a:buAutoNum type="arabicPeriod"/>
              <a:defRPr/>
            </a:pPr>
            <a:r>
              <a:rPr lang="da-DK" sz="1500" dirty="0"/>
              <a:t>Hvad kan vi prøve at gøre? (Valg af prøvehandlinger)</a:t>
            </a:r>
          </a:p>
          <a:p>
            <a:pPr marL="198900" indent="-198900">
              <a:spcAft>
                <a:spcPts val="1200"/>
              </a:spcAft>
              <a:buFont typeface="+mj-lt"/>
              <a:buAutoNum type="arabicPeriod"/>
              <a:defRPr/>
            </a:pPr>
            <a:r>
              <a:rPr lang="da-DK" sz="1500" dirty="0"/>
              <a:t>Hvordan kan vi se, om og hvordan det virker? (Gennemførelse og observation)</a:t>
            </a:r>
          </a:p>
          <a:p>
            <a:pPr marL="198900" indent="-198900">
              <a:spcAft>
                <a:spcPts val="1200"/>
              </a:spcAft>
              <a:buFont typeface="+mj-lt"/>
              <a:buAutoNum type="arabicPeriod"/>
              <a:defRPr/>
            </a:pPr>
            <a:r>
              <a:rPr lang="da-DK" sz="1500" dirty="0"/>
              <a:t>Hvordan kan/skal vi forstå det, vi har iagttaget? (Reflekterende samtale)</a:t>
            </a:r>
          </a:p>
          <a:p>
            <a:pPr marL="198900" indent="-198900">
              <a:spcAft>
                <a:spcPts val="1200"/>
              </a:spcAft>
              <a:buFont typeface="+mj-lt"/>
              <a:buAutoNum type="arabicPeriod"/>
              <a:defRPr/>
            </a:pPr>
            <a:r>
              <a:rPr lang="da-DK" sz="1500" dirty="0"/>
              <a:t>Hvad betyder for udviklingen af praksis? (Bearbejdning af erfaringer)</a:t>
            </a:r>
          </a:p>
        </p:txBody>
      </p:sp>
      <p:sp>
        <p:nvSpPr>
          <p:cNvPr id="19" name="Ellipse 18"/>
          <p:cNvSpPr/>
          <p:nvPr userDrawn="1"/>
        </p:nvSpPr>
        <p:spPr>
          <a:xfrm>
            <a:off x="7892943" y="1376155"/>
            <a:ext cx="1467456" cy="1467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8009178" y="1675799"/>
            <a:ext cx="1234986" cy="830997"/>
          </a:xfrm>
          <a:prstGeom prst="rect">
            <a:avLst/>
          </a:prstGeom>
          <a:noFill/>
        </p:spPr>
        <p:txBody>
          <a:bodyPr wrap="square" rtlCol="0">
            <a:spAutoFit/>
          </a:bodyPr>
          <a:lstStyle/>
          <a:p>
            <a:pPr lvl="0" algn="ctr" rtl="0"/>
            <a:r>
              <a:rPr lang="en-GB" sz="1200" dirty="0" err="1">
                <a:solidFill>
                  <a:schemeClr val="bg1"/>
                </a:solidFill>
              </a:rPr>
              <a:t>Formulering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en</a:t>
            </a:r>
            <a:r>
              <a:rPr lang="en-GB" sz="1200" dirty="0">
                <a:solidFill>
                  <a:schemeClr val="bg1"/>
                </a:solidFill>
              </a:rPr>
              <a:t> </a:t>
            </a:r>
            <a:r>
              <a:rPr lang="en-GB" sz="1200" dirty="0" err="1">
                <a:solidFill>
                  <a:schemeClr val="bg1"/>
                </a:solidFill>
              </a:rPr>
              <a:t>problemstilling</a:t>
            </a:r>
            <a:r>
              <a:rPr lang="en-GB" sz="1200" dirty="0">
                <a:solidFill>
                  <a:schemeClr val="bg1"/>
                </a:solidFill>
              </a:rPr>
              <a:t>/</a:t>
            </a:r>
            <a:r>
              <a:rPr lang="en-GB" sz="1200" dirty="0" err="1">
                <a:solidFill>
                  <a:schemeClr val="bg1"/>
                </a:solidFill>
              </a:rPr>
              <a:t>undren</a:t>
            </a:r>
            <a:endParaRPr lang="da-DK" sz="1200" dirty="0">
              <a:solidFill>
                <a:schemeClr val="bg1"/>
              </a:solidFill>
            </a:endParaRPr>
          </a:p>
        </p:txBody>
      </p:sp>
      <p:sp>
        <p:nvSpPr>
          <p:cNvPr id="22" name="Ellipse 21"/>
          <p:cNvSpPr/>
          <p:nvPr userDrawn="1"/>
        </p:nvSpPr>
        <p:spPr>
          <a:xfrm>
            <a:off x="9476634" y="2646304"/>
            <a:ext cx="1467456" cy="1467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9546943" y="3137008"/>
            <a:ext cx="1351221" cy="461665"/>
          </a:xfrm>
          <a:prstGeom prst="rect">
            <a:avLst/>
          </a:prstGeom>
          <a:noFill/>
        </p:spPr>
        <p:txBody>
          <a:bodyPr wrap="square" rtlCol="0">
            <a:spAutoFit/>
          </a:bodyPr>
          <a:lstStyle/>
          <a:p>
            <a:pPr lvl="0" algn="ctr" rtl="0"/>
            <a:r>
              <a:rPr lang="en-GB" sz="1200" dirty="0" err="1">
                <a:solidFill>
                  <a:schemeClr val="bg1"/>
                </a:solidFill>
              </a:rPr>
              <a:t>Valg</a:t>
            </a:r>
            <a:r>
              <a:rPr lang="en-GB" sz="1200" dirty="0">
                <a:solidFill>
                  <a:schemeClr val="bg1"/>
                </a:solidFill>
              </a:rPr>
              <a:t> </a:t>
            </a:r>
            <a:r>
              <a:rPr lang="en-GB" sz="1200" dirty="0" err="1">
                <a:solidFill>
                  <a:schemeClr val="bg1"/>
                </a:solidFill>
              </a:rPr>
              <a:t>af</a:t>
            </a:r>
            <a:r>
              <a:rPr lang="en-GB" sz="1200" dirty="0">
                <a:solidFill>
                  <a:schemeClr val="bg1"/>
                </a:solidFill>
              </a:rPr>
              <a:t> </a:t>
            </a:r>
            <a:r>
              <a:rPr lang="en-GB" sz="1200" dirty="0" err="1">
                <a:solidFill>
                  <a:schemeClr val="bg1"/>
                </a:solidFill>
              </a:rPr>
              <a:t>prøvehandlinger</a:t>
            </a:r>
            <a:endParaRPr lang="da-DK" sz="1200" dirty="0">
              <a:solidFill>
                <a:schemeClr val="bg1"/>
              </a:solidFill>
            </a:endParaRPr>
          </a:p>
        </p:txBody>
      </p:sp>
      <p:sp>
        <p:nvSpPr>
          <p:cNvPr id="24" name="Højrepil 23"/>
          <p:cNvSpPr/>
          <p:nvPr userDrawn="1"/>
        </p:nvSpPr>
        <p:spPr>
          <a:xfrm rot="2294470">
            <a:off x="9262835" y="2448342"/>
            <a:ext cx="451983" cy="460447"/>
          </a:xfrm>
          <a:prstGeom prst="rightArrow">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userDrawn="1"/>
        </p:nvSpPr>
        <p:spPr>
          <a:xfrm>
            <a:off x="8851672" y="4549570"/>
            <a:ext cx="1467456" cy="1467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p:cNvSpPr txBox="1"/>
          <p:nvPr userDrawn="1"/>
        </p:nvSpPr>
        <p:spPr>
          <a:xfrm>
            <a:off x="8884527" y="4945824"/>
            <a:ext cx="1397147" cy="646331"/>
          </a:xfrm>
          <a:prstGeom prst="rect">
            <a:avLst/>
          </a:prstGeom>
          <a:noFill/>
        </p:spPr>
        <p:txBody>
          <a:bodyPr wrap="square" rtlCol="0">
            <a:spAutoFit/>
          </a:bodyPr>
          <a:lstStyle/>
          <a:p>
            <a:pPr lvl="0" algn="ctr" rtl="0"/>
            <a:r>
              <a:rPr lang="en-GB" sz="1200" dirty="0" err="1">
                <a:solidFill>
                  <a:schemeClr val="bg1"/>
                </a:solidFill>
              </a:rPr>
              <a:t>Gennemførelse</a:t>
            </a:r>
            <a:r>
              <a:rPr lang="en-GB" sz="1200" dirty="0">
                <a:solidFill>
                  <a:schemeClr val="bg1"/>
                </a:solidFill>
              </a:rPr>
              <a:t> </a:t>
            </a:r>
            <a:br>
              <a:rPr lang="en-GB" sz="1200" dirty="0">
                <a:solidFill>
                  <a:schemeClr val="bg1"/>
                </a:solidFill>
              </a:rPr>
            </a:br>
            <a:r>
              <a:rPr lang="en-GB" sz="1200" dirty="0" err="1">
                <a:solidFill>
                  <a:schemeClr val="bg1"/>
                </a:solidFill>
              </a:rPr>
              <a:t>og</a:t>
            </a:r>
            <a:r>
              <a:rPr lang="en-GB" sz="1200" dirty="0">
                <a:solidFill>
                  <a:schemeClr val="bg1"/>
                </a:solidFill>
              </a:rPr>
              <a:t> observation </a:t>
            </a:r>
            <a:r>
              <a:rPr lang="en-GB" sz="1200" dirty="0" err="1">
                <a:solidFill>
                  <a:schemeClr val="bg1"/>
                </a:solidFill>
              </a:rPr>
              <a:t>af</a:t>
            </a:r>
            <a:endParaRPr lang="en-GB" sz="1200" dirty="0">
              <a:solidFill>
                <a:schemeClr val="bg1"/>
              </a:solidFill>
            </a:endParaRPr>
          </a:p>
          <a:p>
            <a:pPr lvl="0" algn="ctr" rtl="0"/>
            <a:r>
              <a:rPr lang="en-GB" sz="1200" dirty="0" err="1">
                <a:solidFill>
                  <a:schemeClr val="bg1"/>
                </a:solidFill>
              </a:rPr>
              <a:t>prøvehandling</a:t>
            </a:r>
            <a:endParaRPr lang="da-DK" sz="1200" dirty="0">
              <a:solidFill>
                <a:schemeClr val="bg1"/>
              </a:solidFill>
            </a:endParaRPr>
          </a:p>
        </p:txBody>
      </p:sp>
      <p:sp>
        <p:nvSpPr>
          <p:cNvPr id="27" name="Ellipse 26"/>
          <p:cNvSpPr/>
          <p:nvPr userDrawn="1"/>
        </p:nvSpPr>
        <p:spPr>
          <a:xfrm>
            <a:off x="6815148" y="4549570"/>
            <a:ext cx="1467456" cy="1467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userDrawn="1"/>
        </p:nvSpPr>
        <p:spPr>
          <a:xfrm>
            <a:off x="6850302" y="4879047"/>
            <a:ext cx="1397147" cy="830997"/>
          </a:xfrm>
          <a:prstGeom prst="rect">
            <a:avLst/>
          </a:prstGeom>
          <a:noFill/>
        </p:spPr>
        <p:txBody>
          <a:bodyPr wrap="square" rtlCol="0">
            <a:spAutoFit/>
          </a:bodyPr>
          <a:lstStyle/>
          <a:p>
            <a:pPr lvl="0" algn="ctr" rtl="0"/>
            <a:r>
              <a:rPr lang="en-GB" sz="1200" dirty="0" err="1">
                <a:solidFill>
                  <a:schemeClr val="bg1"/>
                </a:solidFill>
              </a:rPr>
              <a:t>Reflekterende</a:t>
            </a:r>
            <a:r>
              <a:rPr lang="en-GB" sz="1200" dirty="0">
                <a:solidFill>
                  <a:schemeClr val="bg1"/>
                </a:solidFill>
              </a:rPr>
              <a:t> </a:t>
            </a:r>
            <a:r>
              <a:rPr lang="en-GB" sz="1200" dirty="0" err="1">
                <a:solidFill>
                  <a:schemeClr val="bg1"/>
                </a:solidFill>
              </a:rPr>
              <a:t>samtale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praksisrunde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prøvehandling</a:t>
            </a:r>
            <a:endParaRPr lang="da-DK" sz="1200" dirty="0">
              <a:solidFill>
                <a:schemeClr val="bg1"/>
              </a:solidFill>
            </a:endParaRPr>
          </a:p>
        </p:txBody>
      </p:sp>
      <p:sp>
        <p:nvSpPr>
          <p:cNvPr id="29" name="Ellipse 28"/>
          <p:cNvSpPr/>
          <p:nvPr userDrawn="1"/>
        </p:nvSpPr>
        <p:spPr>
          <a:xfrm>
            <a:off x="6303567" y="2646304"/>
            <a:ext cx="1467456" cy="1467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p:cNvSpPr txBox="1"/>
          <p:nvPr userDrawn="1"/>
        </p:nvSpPr>
        <p:spPr>
          <a:xfrm>
            <a:off x="6373876" y="3149200"/>
            <a:ext cx="1351221" cy="461665"/>
          </a:xfrm>
          <a:prstGeom prst="rect">
            <a:avLst/>
          </a:prstGeom>
          <a:noFill/>
        </p:spPr>
        <p:txBody>
          <a:bodyPr wrap="square" rtlCol="0">
            <a:spAutoFit/>
          </a:bodyPr>
          <a:lstStyle/>
          <a:p>
            <a:pPr lvl="0" algn="ctr" rtl="0"/>
            <a:r>
              <a:rPr lang="en-GB" sz="1200" dirty="0" err="1">
                <a:solidFill>
                  <a:schemeClr val="bg1"/>
                </a:solidFill>
              </a:rPr>
              <a:t>Bearbejdning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erfaringer</a:t>
            </a:r>
            <a:endParaRPr lang="da-DK" sz="1200" dirty="0">
              <a:solidFill>
                <a:schemeClr val="bg1"/>
              </a:solidFill>
            </a:endParaRPr>
          </a:p>
        </p:txBody>
      </p:sp>
      <p:sp>
        <p:nvSpPr>
          <p:cNvPr id="31" name="Tekstfelt 30"/>
          <p:cNvSpPr txBox="1"/>
          <p:nvPr userDrawn="1"/>
        </p:nvSpPr>
        <p:spPr>
          <a:xfrm>
            <a:off x="7421826" y="3527776"/>
            <a:ext cx="2409690" cy="70788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2000" b="1" spc="0" dirty="0">
                <a:solidFill>
                  <a:schemeClr val="tx2">
                    <a:lumMod val="40000"/>
                    <a:lumOff val="60000"/>
                  </a:schemeClr>
                </a:solidFill>
                <a:latin typeface="+mj-lt"/>
                <a:cs typeface="ＭＳ Ｐゴシック" pitchFamily="-111" charset="-128"/>
              </a:rPr>
              <a:t>Indsatsen vi arbejder med</a:t>
            </a:r>
          </a:p>
        </p:txBody>
      </p:sp>
      <p:sp>
        <p:nvSpPr>
          <p:cNvPr id="32" name="Højrepil 31"/>
          <p:cNvSpPr/>
          <p:nvPr userDrawn="1"/>
        </p:nvSpPr>
        <p:spPr>
          <a:xfrm rot="8213231" flipH="1" flipV="1">
            <a:off x="7548405" y="2444362"/>
            <a:ext cx="451983" cy="460447"/>
          </a:xfrm>
          <a:prstGeom prst="rightArrow">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Højrepil 32"/>
          <p:cNvSpPr/>
          <p:nvPr userDrawn="1"/>
        </p:nvSpPr>
        <p:spPr>
          <a:xfrm rot="17291898" flipH="1" flipV="1">
            <a:off x="9695084" y="4127558"/>
            <a:ext cx="451983" cy="460447"/>
          </a:xfrm>
          <a:prstGeom prst="rightArrow">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Højrepil 33"/>
          <p:cNvSpPr/>
          <p:nvPr userDrawn="1"/>
        </p:nvSpPr>
        <p:spPr>
          <a:xfrm flipH="1" flipV="1">
            <a:off x="8341146" y="5131708"/>
            <a:ext cx="451983" cy="460447"/>
          </a:xfrm>
          <a:prstGeom prst="rightArrow">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Højrepil 34"/>
          <p:cNvSpPr/>
          <p:nvPr userDrawn="1"/>
        </p:nvSpPr>
        <p:spPr>
          <a:xfrm rot="4427537" flipH="1" flipV="1">
            <a:off x="7037687" y="4097141"/>
            <a:ext cx="451983" cy="460447"/>
          </a:xfrm>
          <a:prstGeom prst="rightArrow">
            <a:avLst/>
          </a:prstGeom>
          <a:solidFill>
            <a:schemeClr val="tx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Forberedelsesark til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userDrawn="1">
            <p:extLst>
              <p:ext uri="{D42A27DB-BD31-4B8C-83A1-F6EECF244321}">
                <p14:modId xmlns:p14="http://schemas.microsoft.com/office/powerpoint/2010/main" val="1632833729"/>
              </p:ext>
            </p:extLst>
          </p:nvPr>
        </p:nvGraphicFramePr>
        <p:xfrm>
          <a:off x="900000" y="1926336"/>
          <a:ext cx="10231295" cy="4315967"/>
        </p:xfrm>
        <a:graphic>
          <a:graphicData uri="http://schemas.openxmlformats.org/drawingml/2006/table">
            <a:tbl>
              <a:tblPr firstRow="1" bandRow="1">
                <a:tableStyleId>{93296810-A885-4BE3-A3E7-6D5BEEA58F35}</a:tableStyleId>
              </a:tblPr>
              <a:tblGrid>
                <a:gridCol w="2046259">
                  <a:extLst>
                    <a:ext uri="{9D8B030D-6E8A-4147-A177-3AD203B41FA5}">
                      <a16:colId xmlns="" xmlns:a16="http://schemas.microsoft.com/office/drawing/2014/main" val="20000"/>
                    </a:ext>
                  </a:extLst>
                </a:gridCol>
                <a:gridCol w="2046259">
                  <a:extLst>
                    <a:ext uri="{9D8B030D-6E8A-4147-A177-3AD203B41FA5}">
                      <a16:colId xmlns="" xmlns:a16="http://schemas.microsoft.com/office/drawing/2014/main" val="20001"/>
                    </a:ext>
                  </a:extLst>
                </a:gridCol>
                <a:gridCol w="2046259">
                  <a:extLst>
                    <a:ext uri="{9D8B030D-6E8A-4147-A177-3AD203B41FA5}">
                      <a16:colId xmlns="" xmlns:a16="http://schemas.microsoft.com/office/drawing/2014/main" val="20002"/>
                    </a:ext>
                  </a:extLst>
                </a:gridCol>
                <a:gridCol w="2046259">
                  <a:extLst>
                    <a:ext uri="{9D8B030D-6E8A-4147-A177-3AD203B41FA5}">
                      <a16:colId xmlns="" xmlns:a16="http://schemas.microsoft.com/office/drawing/2014/main" val="20003"/>
                    </a:ext>
                  </a:extLst>
                </a:gridCol>
                <a:gridCol w="2046259">
                  <a:extLst>
                    <a:ext uri="{9D8B030D-6E8A-4147-A177-3AD203B41FA5}">
                      <a16:colId xmlns="" xmlns:a16="http://schemas.microsoft.com/office/drawing/2014/main" val="20004"/>
                    </a:ext>
                  </a:extLst>
                </a:gridCol>
              </a:tblGrid>
              <a:tr h="12445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Problemstilling</a:t>
                      </a:r>
                      <a:endParaRPr kumimoji="0" lang="da-DK" sz="15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Hvad er vi optagede af at udvikle? </a:t>
                      </a:r>
                      <a:endParaRPr kumimoji="0" lang="da-DK" sz="14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Prøvehandling</a:t>
                      </a:r>
                      <a:endParaRPr kumimoji="0" lang="da-DK" sz="1500" b="0"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gør vi konkret i praksis?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Hypotese</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tror vi kommer ud af aktionen (i pædagogisk praksis og for børn og unge)?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Tegn</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kigger vi efter?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(I pædagogisk praksis og hos børn og unge)?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Data</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Hvordan indsamler vi data?</a:t>
                      </a:r>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 xmlns:a16="http://schemas.microsoft.com/office/drawing/2014/main" val="10000"/>
                  </a:ext>
                </a:extLst>
              </a:tr>
              <a:tr h="3071423">
                <a:tc>
                  <a:txBody>
                    <a:bodyPr/>
                    <a:lstStyle/>
                    <a:p>
                      <a:endParaRPr lang="da-DK" dirty="0"/>
                    </a:p>
                    <a:p>
                      <a:endParaRPr lang="da-DK" dirty="0"/>
                    </a:p>
                    <a:p>
                      <a:endParaRPr lang="da-DK" dirty="0"/>
                    </a:p>
                    <a:p>
                      <a:endParaRPr lang="da-DK" dirty="0"/>
                    </a:p>
                    <a:p>
                      <a:endParaRPr lang="da-DK" dirty="0"/>
                    </a:p>
                    <a:p>
                      <a:endParaRPr lang="da-DK" dirty="0"/>
                    </a:p>
                    <a:p>
                      <a:endParaRPr lang="da-DK"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Feedbackmodel i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tx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frundet rektangel 7"/>
          <p:cNvSpPr/>
          <p:nvPr userDrawn="1"/>
        </p:nvSpPr>
        <p:spPr>
          <a:xfrm>
            <a:off x="899999" y="1981690"/>
            <a:ext cx="3355477" cy="4049833"/>
          </a:xfrm>
          <a:prstGeom prst="roundRect">
            <a:avLst>
              <a:gd name="adj" fmla="val 5880"/>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p:cNvSpPr/>
          <p:nvPr userDrawn="1"/>
        </p:nvSpPr>
        <p:spPr>
          <a:xfrm>
            <a:off x="4418261" y="1981689"/>
            <a:ext cx="3355477" cy="4049833"/>
          </a:xfrm>
          <a:prstGeom prst="roundRect">
            <a:avLst>
              <a:gd name="adj" fmla="val 6164"/>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p:cNvSpPr/>
          <p:nvPr userDrawn="1"/>
        </p:nvSpPr>
        <p:spPr>
          <a:xfrm>
            <a:off x="7936523" y="1981688"/>
            <a:ext cx="3355477" cy="4049833"/>
          </a:xfrm>
          <a:prstGeom prst="roundRect">
            <a:avLst>
              <a:gd name="adj" fmla="val 531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p:cNvSpPr txBox="1"/>
          <p:nvPr userDrawn="1"/>
        </p:nvSpPr>
        <p:spPr>
          <a:xfrm>
            <a:off x="1096060" y="2480376"/>
            <a:ext cx="301787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tx2"/>
                </a:solidFill>
                <a:ea typeface="Times New Roman"/>
                <a:cs typeface="Times New Roman"/>
              </a:rPr>
              <a:t>Hvad skal observeres med hvilket formål, og hvordan hænger det sammen med udviklingen af pædagogisk praksis?</a:t>
            </a:r>
          </a:p>
          <a:p>
            <a:endParaRPr lang="da-DK" sz="1400" dirty="0">
              <a:solidFill>
                <a:schemeClr val="tx2"/>
              </a:solidFill>
            </a:endParaRPr>
          </a:p>
        </p:txBody>
      </p:sp>
      <p:sp>
        <p:nvSpPr>
          <p:cNvPr id="4" name="Tekstfelt 3"/>
          <p:cNvSpPr txBox="1"/>
          <p:nvPr userDrawn="1"/>
        </p:nvSpPr>
        <p:spPr>
          <a:xfrm>
            <a:off x="1090313"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tx2"/>
                </a:solidFill>
                <a:latin typeface="+mj-lt"/>
              </a:rPr>
              <a:t>Indledende samtale </a:t>
            </a:r>
          </a:p>
        </p:txBody>
      </p:sp>
      <p:sp>
        <p:nvSpPr>
          <p:cNvPr id="12" name="Tekstfelt 11"/>
          <p:cNvSpPr txBox="1"/>
          <p:nvPr userDrawn="1"/>
        </p:nvSpPr>
        <p:spPr>
          <a:xfrm>
            <a:off x="4608575"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chemeClr val="tx2"/>
                </a:solidFill>
                <a:latin typeface="+mj-lt"/>
              </a:rPr>
              <a:t>Observation</a:t>
            </a:r>
            <a:endParaRPr lang="da-DK" b="1" dirty="0">
              <a:solidFill>
                <a:schemeClr val="tx2"/>
              </a:solidFill>
              <a:latin typeface="+mj-lt"/>
            </a:endParaRPr>
          </a:p>
        </p:txBody>
      </p:sp>
      <p:sp>
        <p:nvSpPr>
          <p:cNvPr id="13" name="Tekstfelt 12"/>
          <p:cNvSpPr txBox="1"/>
          <p:nvPr userDrawn="1"/>
        </p:nvSpPr>
        <p:spPr>
          <a:xfrm>
            <a:off x="8126837"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tx2"/>
                </a:solidFill>
                <a:latin typeface="+mj-lt"/>
              </a:rPr>
              <a:t>Reflekterende samtale</a:t>
            </a:r>
          </a:p>
        </p:txBody>
      </p:sp>
      <p:sp>
        <p:nvSpPr>
          <p:cNvPr id="16" name="Tekstfelt 15"/>
          <p:cNvSpPr txBox="1"/>
          <p:nvPr userDrawn="1"/>
        </p:nvSpPr>
        <p:spPr>
          <a:xfrm>
            <a:off x="4625721" y="2480299"/>
            <a:ext cx="3006470" cy="815608"/>
          </a:xfrm>
          <a:prstGeom prst="rect">
            <a:avLst/>
          </a:prstGeom>
          <a:noFill/>
        </p:spPr>
        <p:txBody>
          <a:bodyPr wrap="square" rtlCol="0">
            <a:spAutoFit/>
          </a:bodyPr>
          <a:lstStyle/>
          <a:p>
            <a:pPr lvl="0">
              <a:spcAft>
                <a:spcPts val="600"/>
              </a:spcAft>
            </a:pPr>
            <a:r>
              <a:rPr lang="da-DK" sz="1400" dirty="0">
                <a:solidFill>
                  <a:schemeClr val="tx2"/>
                </a:solidFill>
              </a:rPr>
              <a:t>Observation af det aftalte i praksis. </a:t>
            </a:r>
          </a:p>
          <a:p>
            <a:pPr lvl="0">
              <a:spcAft>
                <a:spcPts val="600"/>
              </a:spcAft>
            </a:pPr>
            <a:r>
              <a:rPr lang="da-DK" sz="1400" dirty="0">
                <a:solidFill>
                  <a:schemeClr val="tx2"/>
                </a:solidFill>
              </a:rPr>
              <a:t>Kan udføres af både leder og pædagogisk personale.</a:t>
            </a:r>
          </a:p>
        </p:txBody>
      </p:sp>
      <p:sp>
        <p:nvSpPr>
          <p:cNvPr id="17" name="Tekstfelt 16"/>
          <p:cNvSpPr txBox="1"/>
          <p:nvPr userDrawn="1"/>
        </p:nvSpPr>
        <p:spPr>
          <a:xfrm>
            <a:off x="8126837" y="2478373"/>
            <a:ext cx="3023616" cy="523220"/>
          </a:xfrm>
          <a:prstGeom prst="rect">
            <a:avLst/>
          </a:prstGeom>
          <a:noFill/>
        </p:spPr>
        <p:txBody>
          <a:bodyPr wrap="square" rtlCol="0">
            <a:spAutoFit/>
          </a:bodyPr>
          <a:lstStyle/>
          <a:p>
            <a:pPr lvl="0"/>
            <a:r>
              <a:rPr lang="da-DK" sz="1400" dirty="0">
                <a:solidFill>
                  <a:schemeClr val="tx2"/>
                </a:solidFill>
              </a:rPr>
              <a:t>Hvordan kan det observerede bidrage til udvikling af indsatsen?</a:t>
            </a:r>
          </a:p>
        </p:txBody>
      </p:sp>
      <p:sp>
        <p:nvSpPr>
          <p:cNvPr id="5" name="Trekant 4"/>
          <p:cNvSpPr/>
          <p:nvPr userDrawn="1"/>
        </p:nvSpPr>
        <p:spPr>
          <a:xfrm rot="5400000">
            <a:off x="4084136" y="5133564"/>
            <a:ext cx="555512" cy="478890"/>
          </a:xfrm>
          <a:prstGeom prst="triangl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p:cNvSpPr/>
          <p:nvPr userDrawn="1"/>
        </p:nvSpPr>
        <p:spPr>
          <a:xfrm rot="5400000">
            <a:off x="7596016" y="5133564"/>
            <a:ext cx="555512" cy="478890"/>
          </a:xfrm>
          <a:prstGeom prst="triangl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tx2"/>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417089"/>
            <a:ext cx="10664042" cy="1208214"/>
          </a:xfrm>
          <a:prstGeom prst="rect">
            <a:avLst/>
          </a:prstGeom>
          <a:noFill/>
        </p:spPr>
        <p:txBody>
          <a:bodyPr wrap="square" rtlCol="0">
            <a:spAutoFit/>
          </a:bodyPr>
          <a:lstStyle/>
          <a:p>
            <a:pPr algn="ctr">
              <a:lnSpc>
                <a:spcPct val="100000"/>
              </a:lnSpc>
              <a:spcBef>
                <a:spcPts val="0"/>
              </a:spcBef>
              <a:spcAft>
                <a:spcPts val="0"/>
              </a:spcAft>
            </a:pPr>
            <a:r>
              <a:rPr lang="en-GB" sz="4800" b="1" dirty="0">
                <a:solidFill>
                  <a:schemeClr val="bg1"/>
                </a:solidFill>
                <a:latin typeface="+mj-lt"/>
              </a:rPr>
              <a:t>Den</a:t>
            </a:r>
            <a:r>
              <a:rPr lang="en-GB" sz="4800" b="1" baseline="0" dirty="0">
                <a:solidFill>
                  <a:schemeClr val="bg1"/>
                </a:solidFill>
                <a:latin typeface="+mj-lt"/>
              </a:rPr>
              <a:t> </a:t>
            </a:r>
            <a:r>
              <a:rPr lang="en-GB" sz="4800" b="1" dirty="0" err="1">
                <a:solidFill>
                  <a:schemeClr val="bg1"/>
                </a:solidFill>
                <a:latin typeface="+mj-lt"/>
              </a:rPr>
              <a:t>gode</a:t>
            </a:r>
            <a:r>
              <a:rPr lang="en-GB" sz="4800" b="1" dirty="0">
                <a:solidFill>
                  <a:schemeClr val="bg1"/>
                </a:solidFill>
                <a:latin typeface="+mj-lt"/>
              </a:rPr>
              <a:t> </a:t>
            </a:r>
            <a:r>
              <a:rPr lang="en-GB" sz="4800" b="1" dirty="0" err="1">
                <a:solidFill>
                  <a:schemeClr val="bg1"/>
                </a:solidFill>
                <a:latin typeface="+mj-lt"/>
              </a:rPr>
              <a:t>udviklingsproces</a:t>
            </a:r>
            <a:endParaRPr lang="en-GB" sz="4800" b="1" dirty="0">
              <a:solidFill>
                <a:schemeClr val="bg1"/>
              </a:solidFill>
              <a:latin typeface="+mj-lt"/>
            </a:endParaRPr>
          </a:p>
          <a:p>
            <a:pPr algn="ctr">
              <a:lnSpc>
                <a:spcPct val="100000"/>
              </a:lnSpc>
              <a:spcBef>
                <a:spcPts val="600"/>
              </a:spcBef>
              <a:spcAft>
                <a:spcPts val="2400"/>
              </a:spcAft>
            </a:pPr>
            <a:r>
              <a:rPr lang="en-GB" sz="3600" b="0" dirty="0" err="1">
                <a:solidFill>
                  <a:schemeClr val="bg1"/>
                </a:solidFill>
                <a:latin typeface="+mj-lt"/>
              </a:rPr>
              <a:t>Udvikling</a:t>
            </a:r>
            <a:r>
              <a:rPr lang="en-GB" sz="3600" b="0" dirty="0">
                <a:solidFill>
                  <a:schemeClr val="bg1"/>
                </a:solidFill>
                <a:latin typeface="+mj-lt"/>
              </a:rPr>
              <a:t> </a:t>
            </a:r>
            <a:r>
              <a:rPr lang="en-GB" sz="3600" b="0" dirty="0" err="1">
                <a:solidFill>
                  <a:schemeClr val="bg1"/>
                </a:solidFill>
                <a:latin typeface="+mj-lt"/>
              </a:rPr>
              <a:t>af</a:t>
            </a:r>
            <a:r>
              <a:rPr lang="en-GB" sz="3600" b="0" dirty="0">
                <a:solidFill>
                  <a:schemeClr val="bg1"/>
                </a:solidFill>
                <a:latin typeface="+mj-lt"/>
              </a:rPr>
              <a:t> </a:t>
            </a:r>
            <a:r>
              <a:rPr lang="en-GB" sz="3600" b="0" dirty="0" err="1">
                <a:solidFill>
                  <a:schemeClr val="bg1"/>
                </a:solidFill>
                <a:latin typeface="+mj-lt"/>
              </a:rPr>
              <a:t>egen</a:t>
            </a:r>
            <a:r>
              <a:rPr lang="en-GB" sz="3600" b="0" dirty="0">
                <a:solidFill>
                  <a:schemeClr val="bg1"/>
                </a:solidFill>
                <a:latin typeface="+mj-lt"/>
              </a:rPr>
              <a:t> </a:t>
            </a:r>
            <a:r>
              <a:rPr lang="en-GB" sz="3600" b="0" dirty="0" err="1">
                <a:solidFill>
                  <a:schemeClr val="bg1"/>
                </a:solidFill>
                <a:latin typeface="+mj-lt"/>
              </a:rPr>
              <a:t>praksis</a:t>
            </a:r>
            <a:endParaRPr lang="da-DK" sz="3600" dirty="0">
              <a:solidFill>
                <a:schemeClr val="bg1"/>
              </a:solidFill>
              <a:latin typeface="+mj-lt"/>
            </a:endParaRPr>
          </a:p>
        </p:txBody>
      </p:sp>
    </p:spTree>
    <p:extLst>
      <p:ext uri="{BB962C8B-B14F-4D97-AF65-F5344CB8AC3E}">
        <p14:creationId xmlns:p14="http://schemas.microsoft.com/office/powerpoint/2010/main" val="141990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6163" y="1627944"/>
            <a:ext cx="6954879" cy="3498387"/>
          </a:xfrm>
          <a:prstGeom prst="rect">
            <a:avLst/>
          </a:prstGeom>
        </p:spPr>
      </p:pic>
      <p:sp>
        <p:nvSpPr>
          <p:cNvPr id="11" name="Tekstfelt 10"/>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latin typeface="+mj-lt"/>
              </a:rPr>
              <a:t>Den </a:t>
            </a:r>
            <a:r>
              <a:rPr lang="en-GB" sz="3200" dirty="0" err="1">
                <a:latin typeface="+mj-lt"/>
              </a:rPr>
              <a:t>gode</a:t>
            </a:r>
            <a:r>
              <a:rPr lang="en-GB" sz="3200" dirty="0">
                <a:latin typeface="+mj-lt"/>
              </a:rPr>
              <a:t> </a:t>
            </a:r>
            <a:r>
              <a:rPr lang="en-GB" sz="3200" dirty="0" err="1">
                <a:latin typeface="+mj-lt"/>
              </a:rPr>
              <a:t>udviklingsproces</a:t>
            </a:r>
            <a:r>
              <a:rPr lang="en-GB" sz="3200" dirty="0">
                <a:latin typeface="+mj-lt"/>
              </a:rPr>
              <a:t/>
            </a:r>
            <a:br>
              <a:rPr lang="en-GB" sz="3200" dirty="0">
                <a:latin typeface="+mj-lt"/>
              </a:rPr>
            </a:br>
            <a:r>
              <a:rPr lang="en-GB" sz="3200" b="0" dirty="0" err="1">
                <a:latin typeface="+mj-lt"/>
              </a:rPr>
              <a:t>En</a:t>
            </a:r>
            <a:r>
              <a:rPr lang="en-GB" sz="3200" b="0" dirty="0">
                <a:latin typeface="+mj-lt"/>
              </a:rPr>
              <a:t> </a:t>
            </a:r>
            <a:r>
              <a:rPr lang="en-GB" sz="3200" b="0" dirty="0" err="1">
                <a:latin typeface="+mj-lt"/>
              </a:rPr>
              <a:t>proces</a:t>
            </a:r>
            <a:r>
              <a:rPr lang="en-GB" sz="3200" b="0" dirty="0">
                <a:latin typeface="+mj-lt"/>
              </a:rPr>
              <a:t> </a:t>
            </a:r>
            <a:r>
              <a:rPr lang="en-GB" sz="3200" b="0" dirty="0" err="1">
                <a:latin typeface="+mj-lt"/>
              </a:rPr>
              <a:t>i</a:t>
            </a:r>
            <a:r>
              <a:rPr lang="en-GB" sz="3200" b="0" dirty="0">
                <a:latin typeface="+mj-lt"/>
              </a:rPr>
              <a:t> fire </a:t>
            </a:r>
            <a:r>
              <a:rPr lang="en-GB" sz="3200" b="0" dirty="0" err="1">
                <a:latin typeface="+mj-lt"/>
              </a:rPr>
              <a:t>faser</a:t>
            </a:r>
            <a:endParaRPr lang="en-GB" sz="3200" dirty="0">
              <a:solidFill>
                <a:schemeClr val="tx1"/>
              </a:solidFill>
              <a:latin typeface="+mj-lt"/>
            </a:endParaRPr>
          </a:p>
        </p:txBody>
      </p:sp>
      <p:cxnSp>
        <p:nvCxnSpPr>
          <p:cNvPr id="12" name="Lige forbindelse 11"/>
          <p:cNvCxnSpPr/>
          <p:nvPr userDrawn="1"/>
        </p:nvCxnSpPr>
        <p:spPr>
          <a:xfrm>
            <a:off x="900000" y="213959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0" y="2658523"/>
            <a:ext cx="5964626" cy="3000821"/>
          </a:xfrm>
          <a:prstGeom prst="rect">
            <a:avLst/>
          </a:prstGeom>
          <a:noFill/>
        </p:spPr>
        <p:txBody>
          <a:bodyPr wrap="square" lIns="0" tIns="0" rIns="0" bIns="0" rtlCol="0">
            <a:spAutoFit/>
          </a:bodyPr>
          <a:lstStyle/>
          <a:p>
            <a:pPr marL="198000" lvl="0" indent="-198000">
              <a:spcAft>
                <a:spcPts val="1200"/>
              </a:spcAft>
              <a:buFont typeface="+mj-lt"/>
              <a:buAutoNum type="arabicPeriod"/>
            </a:pPr>
            <a:r>
              <a:rPr lang="en-GB" sz="1500" b="1" dirty="0"/>
              <a:t>Inspiration:</a:t>
            </a:r>
            <a:r>
              <a:rPr lang="da-DK" sz="1500" b="1" dirty="0"/>
              <a:t> </a:t>
            </a:r>
            <a:r>
              <a:rPr lang="da-DK" sz="1500" b="0" dirty="0"/>
              <a:t>fokus</a:t>
            </a:r>
            <a:r>
              <a:rPr lang="da-DK" sz="1500" b="0" baseline="0" dirty="0"/>
              <a:t> </a:t>
            </a:r>
            <a:r>
              <a:rPr lang="da-DK" sz="1500" dirty="0"/>
              <a:t>på at</a:t>
            </a:r>
            <a:r>
              <a:rPr lang="da-DK" sz="1500" baseline="0" dirty="0"/>
              <a:t> dele viden </a:t>
            </a:r>
            <a:r>
              <a:rPr lang="da-DK" sz="1500" dirty="0"/>
              <a:t>og </a:t>
            </a:r>
            <a:br>
              <a:rPr lang="da-DK" sz="1500" dirty="0"/>
            </a:br>
            <a:r>
              <a:rPr lang="da-DK" sz="1500" dirty="0"/>
              <a:t>inspiration samt fælles refleksion over praksis.</a:t>
            </a:r>
            <a:endParaRPr lang="en-GB" sz="1500" dirty="0"/>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Fælles</a:t>
            </a:r>
            <a:r>
              <a:rPr lang="en-GB" sz="1500" b="1" dirty="0"/>
              <a:t> </a:t>
            </a:r>
            <a:r>
              <a:rPr lang="en-GB" sz="1500" b="1" dirty="0" err="1"/>
              <a:t>forståelse</a:t>
            </a:r>
            <a:r>
              <a:rPr lang="en-GB" sz="1500" b="1" dirty="0"/>
              <a:t> </a:t>
            </a:r>
            <a:r>
              <a:rPr lang="en-GB" sz="1500" b="1" dirty="0" err="1"/>
              <a:t>og</a:t>
            </a:r>
            <a:r>
              <a:rPr lang="en-GB" sz="1500" b="1" dirty="0"/>
              <a:t> </a:t>
            </a:r>
            <a:r>
              <a:rPr lang="en-GB" sz="1500" b="1" dirty="0" err="1"/>
              <a:t>prioritering</a:t>
            </a:r>
            <a:r>
              <a:rPr lang="da-DK" sz="1500" b="1" dirty="0"/>
              <a:t>: </a:t>
            </a:r>
            <a:r>
              <a:rPr lang="da-DK" sz="1500" b="0" dirty="0"/>
              <a:t>f</a:t>
            </a:r>
            <a:r>
              <a:rPr lang="da-DK" sz="1500" dirty="0"/>
              <a:t>ormulere </a:t>
            </a:r>
            <a:br>
              <a:rPr lang="da-DK" sz="1500" dirty="0"/>
            </a:br>
            <a:r>
              <a:rPr lang="da-DK" sz="1500" dirty="0"/>
              <a:t>og afgrænse </a:t>
            </a:r>
            <a:r>
              <a:rPr lang="da-DK" sz="1500" dirty="0" err="1"/>
              <a:t>projektetsrammer</a:t>
            </a:r>
            <a:r>
              <a:rPr lang="da-DK" sz="1500" dirty="0"/>
              <a:t> ud fra viden </a:t>
            </a:r>
            <a:br>
              <a:rPr lang="da-DK" sz="1500" dirty="0"/>
            </a:br>
            <a:r>
              <a:rPr lang="da-DK" sz="1500" dirty="0"/>
              <a:t>om temaet og fælles prioritering af behov og </a:t>
            </a:r>
            <a:br>
              <a:rPr lang="da-DK" sz="1500" dirty="0"/>
            </a:br>
            <a:r>
              <a:rPr lang="da-DK" sz="1500" dirty="0"/>
              <a:t>udfordringer.</a:t>
            </a:r>
          </a:p>
          <a:p>
            <a:pPr marL="198000" lvl="0" indent="-198000">
              <a:spcAft>
                <a:spcPts val="1200"/>
              </a:spcAft>
              <a:buFont typeface="+mj-lt"/>
              <a:buAutoNum type="arabicPeriod"/>
            </a:pPr>
            <a:r>
              <a:rPr lang="en-GB" sz="1500" b="1" dirty="0" err="1"/>
              <a:t>Udvikling</a:t>
            </a:r>
            <a:r>
              <a:rPr lang="en-GB" sz="1500" b="1" dirty="0"/>
              <a:t> </a:t>
            </a:r>
            <a:r>
              <a:rPr lang="en-GB" sz="1500" b="1" dirty="0" err="1"/>
              <a:t>af</a:t>
            </a:r>
            <a:r>
              <a:rPr lang="en-GB" sz="1500" b="1" dirty="0"/>
              <a:t> </a:t>
            </a:r>
            <a:r>
              <a:rPr lang="da-DK" sz="1500" b="1" dirty="0"/>
              <a:t>projektet: </a:t>
            </a:r>
            <a:r>
              <a:rPr lang="da-DK" sz="1500" dirty="0"/>
              <a:t>definere og udfolde vores svar og løsning på, hvordan vi vil håndterede prioriterede behov og udfordringer. </a:t>
            </a:r>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Afprøvning</a:t>
            </a:r>
            <a:r>
              <a:rPr lang="da-DK" sz="1500" b="1" dirty="0"/>
              <a:t>: </a:t>
            </a:r>
            <a:r>
              <a:rPr lang="da-DK" sz="1500" b="0" dirty="0"/>
              <a:t>a</a:t>
            </a:r>
            <a:r>
              <a:rPr lang="da-DK" sz="1500" dirty="0"/>
              <a:t>fprøve og gennemføre konkrete prøvehandlinger, der løbende evalueres, justeres og gennemføres i takt med, at vi gør os erfaringer og producerer ny viden.</a:t>
            </a:r>
            <a:endParaRPr lang="en-GB" sz="1500" b="1" dirty="0"/>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tx2">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3134" b="6189"/>
          <a:stretch/>
        </p:blipFill>
        <p:spPr>
          <a:xfrm>
            <a:off x="0" y="0"/>
            <a:ext cx="12192000" cy="6858000"/>
          </a:xfrm>
          <a:prstGeom prst="rect">
            <a:avLst/>
          </a:prstGeom>
        </p:spPr>
      </p:pic>
      <p:sp>
        <p:nvSpPr>
          <p:cNvPr id="3" name="Tekstfelt 2"/>
          <p:cNvSpPr txBox="1"/>
          <p:nvPr userDrawn="1"/>
        </p:nvSpPr>
        <p:spPr>
          <a:xfrm>
            <a:off x="763979" y="2985171"/>
            <a:ext cx="10664042"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1: Inspiration</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7475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3200" kern="1200" dirty="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3200" kern="1200" dirty="0" err="1">
                <a:solidFill>
                  <a:schemeClr val="tx1"/>
                </a:solidFill>
                <a:latin typeface="+mj-lt"/>
                <a:ea typeface="+mn-ea"/>
                <a:cs typeface="+mn-cs"/>
              </a:rPr>
              <a:t>Hvad</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forstår</a:t>
            </a:r>
            <a:r>
              <a:rPr lang="en-GB" sz="3200" kern="1200" dirty="0">
                <a:solidFill>
                  <a:schemeClr val="tx1"/>
                </a:solidFill>
                <a:latin typeface="+mj-lt"/>
                <a:ea typeface="+mn-ea"/>
                <a:cs typeface="+mn-cs"/>
              </a:rPr>
              <a:t> vi </a:t>
            </a:r>
            <a:r>
              <a:rPr lang="en-GB" sz="3200" kern="1200" dirty="0" err="1">
                <a:solidFill>
                  <a:schemeClr val="tx1"/>
                </a:solidFill>
                <a:latin typeface="+mj-lt"/>
                <a:ea typeface="+mn-ea"/>
                <a:cs typeface="+mn-cs"/>
              </a:rPr>
              <a:t>ved</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samarbejde</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mellem</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skole</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fritidsliv</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og</a:t>
            </a:r>
            <a:r>
              <a:rPr lang="en-GB" sz="3200" kern="1200" dirty="0">
                <a:solidFill>
                  <a:schemeClr val="tx1"/>
                </a:solidFill>
                <a:latin typeface="+mj-lt"/>
                <a:ea typeface="+mn-ea"/>
                <a:cs typeface="+mn-cs"/>
              </a:rPr>
              <a:t> </a:t>
            </a:r>
            <a:r>
              <a:rPr lang="en-GB" sz="3200" kern="1200" dirty="0" err="1">
                <a:solidFill>
                  <a:schemeClr val="tx1"/>
                </a:solidFill>
                <a:latin typeface="+mj-lt"/>
                <a:ea typeface="+mn-ea"/>
                <a:cs typeface="+mn-cs"/>
              </a:rPr>
              <a:t>lokalsamfund</a:t>
            </a:r>
            <a:r>
              <a:rPr lang="en-GB" sz="3200" kern="1200" dirty="0">
                <a:solidFill>
                  <a:schemeClr val="tx1"/>
                </a:solidFill>
                <a:latin typeface="+mj-lt"/>
                <a:ea typeface="+mn-ea"/>
                <a:cs typeface="+mn-cs"/>
              </a:rPr>
              <a:t>?</a:t>
            </a:r>
          </a:p>
        </p:txBody>
      </p:sp>
      <p:sp>
        <p:nvSpPr>
          <p:cNvPr id="9" name="Tekstfelt 8"/>
          <p:cNvSpPr txBox="1"/>
          <p:nvPr userDrawn="1"/>
        </p:nvSpPr>
        <p:spPr>
          <a:xfrm>
            <a:off x="900000" y="795027"/>
            <a:ext cx="1498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frundet rektangel 11"/>
          <p:cNvSpPr/>
          <p:nvPr userDrawn="1"/>
        </p:nvSpPr>
        <p:spPr>
          <a:xfrm>
            <a:off x="900001" y="2555136"/>
            <a:ext cx="6083729" cy="3334792"/>
          </a:xfrm>
          <a:prstGeom prst="roundRect">
            <a:avLst>
              <a:gd name="adj" fmla="val 5528"/>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1369521" y="2899338"/>
            <a:ext cx="5019849" cy="2539157"/>
          </a:xfrm>
          <a:prstGeom prst="rect">
            <a:avLst/>
          </a:prstGeom>
          <a:noFill/>
        </p:spPr>
        <p:txBody>
          <a:bodyPr wrap="square" lIns="0" tIns="0" rIns="0" bIns="0" rtlCol="0">
            <a:spAutoFit/>
          </a:bodyPr>
          <a:lstStyle/>
          <a:p>
            <a:pPr marL="0" indent="0" eaLnBrk="0" hangingPunct="0">
              <a:spcAft>
                <a:spcPts val="0"/>
              </a:spcAft>
              <a:buFont typeface="Arial" charset="0"/>
              <a:buNone/>
              <a:defRPr/>
            </a:pPr>
            <a:r>
              <a:rPr lang="da-DK" sz="1500" b="1" dirty="0">
                <a:solidFill>
                  <a:schemeClr val="bg1"/>
                </a:solidFill>
                <a:latin typeface="+mn-lt"/>
              </a:rPr>
              <a:t>Samarbejde mellem skole, fritidsliv og lokalsamfund kan ske på flere måder:</a:t>
            </a:r>
          </a:p>
          <a:p>
            <a:pPr marL="0" indent="0" eaLnBrk="0" hangingPunct="0">
              <a:spcAft>
                <a:spcPts val="0"/>
              </a:spcAft>
              <a:buFont typeface="Arial" charset="0"/>
              <a:buNone/>
              <a:defRPr/>
            </a:pPr>
            <a:endParaRPr lang="da-DK" sz="1500" b="1" dirty="0">
              <a:solidFill>
                <a:schemeClr val="bg1"/>
              </a:solidFill>
              <a:latin typeface="+mn-lt"/>
            </a:endParaRPr>
          </a:p>
          <a:p>
            <a:pPr marL="198000" indent="-198900" eaLnBrk="0" hangingPunct="0">
              <a:spcAft>
                <a:spcPts val="1200"/>
              </a:spcAft>
              <a:buFont typeface="+mj-lt"/>
              <a:buAutoNum type="arabicPeriod"/>
              <a:defRPr/>
            </a:pPr>
            <a:r>
              <a:rPr lang="da-DK" sz="1500" dirty="0">
                <a:solidFill>
                  <a:schemeClr val="bg1"/>
                </a:solidFill>
                <a:latin typeface="+mn-lt"/>
              </a:rPr>
              <a:t>Samarbejde om konkrete aktiviteter i skoletiden (Åben Skole):</a:t>
            </a:r>
          </a:p>
          <a:p>
            <a:pPr marL="396000" lvl="1" indent="-177750" eaLnBrk="0" hangingPunct="0">
              <a:spcAft>
                <a:spcPts val="1200"/>
              </a:spcAft>
              <a:buSzPct val="80000"/>
              <a:buFont typeface="Wingdings" charset="2"/>
              <a:buChar char="§"/>
              <a:defRPr/>
            </a:pPr>
            <a:r>
              <a:rPr lang="da-DK" sz="1500" dirty="0">
                <a:solidFill>
                  <a:schemeClr val="bg1"/>
                </a:solidFill>
                <a:latin typeface="+mn-lt"/>
              </a:rPr>
              <a:t>Repræsentanter fra fritidsliv og lokalsamfund ”trækkes ind” i skolen.</a:t>
            </a:r>
          </a:p>
          <a:p>
            <a:pPr marL="396000" lvl="1" indent="-177750" eaLnBrk="0" hangingPunct="0">
              <a:spcAft>
                <a:spcPts val="1200"/>
              </a:spcAft>
              <a:buSzPct val="80000"/>
              <a:buFont typeface="Wingdings" charset="2"/>
              <a:buChar char="§"/>
              <a:defRPr/>
            </a:pPr>
            <a:r>
              <a:rPr lang="da-DK" sz="1500" dirty="0">
                <a:solidFill>
                  <a:schemeClr val="bg1"/>
                </a:solidFill>
                <a:latin typeface="+mn-lt"/>
              </a:rPr>
              <a:t>Undervisning og elever ”flyttes ud” i alternative omgivelser uden for skolen.</a:t>
            </a:r>
          </a:p>
          <a:p>
            <a:pPr marL="198000" indent="-198900" eaLnBrk="0" hangingPunct="0">
              <a:spcAft>
                <a:spcPts val="1200"/>
              </a:spcAft>
              <a:buFont typeface="+mj-lt"/>
              <a:buAutoNum type="arabicPeriod"/>
              <a:defRPr/>
            </a:pPr>
            <a:r>
              <a:rPr lang="da-DK" sz="1500" dirty="0">
                <a:solidFill>
                  <a:schemeClr val="bg1"/>
                </a:solidFill>
                <a:latin typeface="+mn-lt"/>
              </a:rPr>
              <a:t>Samarbejde om aktiviteter uden for skoletiden.</a:t>
            </a:r>
          </a:p>
        </p:txBody>
      </p:sp>
      <p:sp>
        <p:nvSpPr>
          <p:cNvPr id="15" name="Tekstfelt 14"/>
          <p:cNvSpPr txBox="1"/>
          <p:nvPr userDrawn="1"/>
        </p:nvSpPr>
        <p:spPr>
          <a:xfrm>
            <a:off x="7647560" y="2520846"/>
            <a:ext cx="2662300" cy="3616375"/>
          </a:xfrm>
          <a:prstGeom prst="rect">
            <a:avLst/>
          </a:prstGeom>
          <a:noFill/>
        </p:spPr>
        <p:txBody>
          <a:bodyPr wrap="square" lIns="0" tIns="0" rIns="0" bIns="0" rtlCol="0">
            <a:spAutoFit/>
          </a:bodyPr>
          <a:lstStyle/>
          <a:p>
            <a:pPr eaLnBrk="0" hangingPunct="0">
              <a:spcAft>
                <a:spcPts val="600"/>
              </a:spcAft>
              <a:buNone/>
              <a:defRPr/>
            </a:pPr>
            <a:r>
              <a:rPr lang="da-DK" sz="1500" b="1" dirty="0">
                <a:latin typeface="+mn-lt"/>
              </a:rPr>
              <a:t>Man kan samarbejde med alle dele af lokalsamfundet:</a:t>
            </a:r>
          </a:p>
          <a:p>
            <a:pPr marL="177750" indent="-177750" eaLnBrk="0" hangingPunct="0">
              <a:spcAft>
                <a:spcPts val="600"/>
              </a:spcAft>
              <a:buFont typeface="Arial" panose="020B0604020202020204" pitchFamily="34" charset="0"/>
              <a:buChar char="•"/>
              <a:defRPr/>
            </a:pPr>
            <a:r>
              <a:rPr lang="da-DK" sz="1500" dirty="0">
                <a:latin typeface="+mn-lt"/>
              </a:rPr>
              <a:t>Ungdomsskoler</a:t>
            </a:r>
          </a:p>
          <a:p>
            <a:pPr marL="177750" indent="-177750" eaLnBrk="0" hangingPunct="0">
              <a:spcAft>
                <a:spcPts val="600"/>
              </a:spcAft>
              <a:buFont typeface="Arial" panose="020B0604020202020204" pitchFamily="34" charset="0"/>
              <a:buChar char="•"/>
              <a:defRPr/>
            </a:pPr>
            <a:r>
              <a:rPr lang="da-DK" sz="1500" dirty="0">
                <a:latin typeface="+mn-lt"/>
              </a:rPr>
              <a:t>Musikskoler</a:t>
            </a:r>
          </a:p>
          <a:p>
            <a:pPr marL="177750" indent="-177750" eaLnBrk="0" hangingPunct="0">
              <a:spcAft>
                <a:spcPts val="600"/>
              </a:spcAft>
              <a:buFont typeface="Arial" panose="020B0604020202020204" pitchFamily="34" charset="0"/>
              <a:buChar char="•"/>
              <a:defRPr/>
            </a:pPr>
            <a:r>
              <a:rPr lang="da-DK" sz="1500" dirty="0">
                <a:latin typeface="+mn-lt"/>
              </a:rPr>
              <a:t>Kunstskoler</a:t>
            </a:r>
          </a:p>
          <a:p>
            <a:pPr marL="177750" indent="-177750" eaLnBrk="0" hangingPunct="0">
              <a:spcAft>
                <a:spcPts val="600"/>
              </a:spcAft>
              <a:buFont typeface="Arial" panose="020B0604020202020204" pitchFamily="34" charset="0"/>
              <a:buChar char="•"/>
              <a:defRPr/>
            </a:pPr>
            <a:r>
              <a:rPr lang="da-DK" sz="1500" dirty="0">
                <a:latin typeface="+mn-lt"/>
              </a:rPr>
              <a:t>Kulturinstitutioner</a:t>
            </a:r>
          </a:p>
          <a:p>
            <a:pPr marL="177750" indent="-177750" eaLnBrk="0" hangingPunct="0">
              <a:spcAft>
                <a:spcPts val="600"/>
              </a:spcAft>
              <a:buFont typeface="Arial" panose="020B0604020202020204" pitchFamily="34" charset="0"/>
              <a:buChar char="•"/>
              <a:defRPr/>
            </a:pPr>
            <a:r>
              <a:rPr lang="da-DK" sz="1500" dirty="0">
                <a:latin typeface="+mn-lt"/>
              </a:rPr>
              <a:t>Sprogcentre</a:t>
            </a:r>
          </a:p>
          <a:p>
            <a:pPr marL="177750" indent="-177750" eaLnBrk="0" hangingPunct="0">
              <a:spcAft>
                <a:spcPts val="600"/>
              </a:spcAft>
              <a:buFont typeface="Arial" panose="020B0604020202020204" pitchFamily="34" charset="0"/>
              <a:buChar char="•"/>
              <a:defRPr/>
            </a:pPr>
            <a:r>
              <a:rPr lang="da-DK" sz="1500" dirty="0">
                <a:latin typeface="+mn-lt"/>
              </a:rPr>
              <a:t>Idrætsforeninger</a:t>
            </a:r>
          </a:p>
          <a:p>
            <a:pPr marL="177750" indent="-177750" eaLnBrk="0" hangingPunct="0">
              <a:spcAft>
                <a:spcPts val="600"/>
              </a:spcAft>
              <a:buFont typeface="Arial" panose="020B0604020202020204" pitchFamily="34" charset="0"/>
              <a:buChar char="•"/>
              <a:defRPr/>
            </a:pPr>
            <a:r>
              <a:rPr lang="da-DK" sz="1500" dirty="0">
                <a:latin typeface="+mn-lt"/>
              </a:rPr>
              <a:t>Plejehjem</a:t>
            </a:r>
          </a:p>
          <a:p>
            <a:pPr marL="177750" indent="-177750" eaLnBrk="0" hangingPunct="0">
              <a:spcAft>
                <a:spcPts val="600"/>
              </a:spcAft>
              <a:buFont typeface="Arial" panose="020B0604020202020204" pitchFamily="34" charset="0"/>
              <a:buChar char="•"/>
              <a:defRPr/>
            </a:pPr>
            <a:r>
              <a:rPr lang="da-DK" sz="1500" dirty="0">
                <a:latin typeface="+mn-lt"/>
              </a:rPr>
              <a:t>Virksomheder</a:t>
            </a:r>
          </a:p>
          <a:p>
            <a:pPr marL="177750" indent="-177750" eaLnBrk="0" hangingPunct="0">
              <a:spcAft>
                <a:spcPts val="600"/>
              </a:spcAft>
              <a:buFont typeface="Arial" panose="020B0604020202020204" pitchFamily="34" charset="0"/>
              <a:buChar char="•"/>
              <a:defRPr/>
            </a:pPr>
            <a:r>
              <a:rPr lang="da-DK" sz="1500" dirty="0">
                <a:latin typeface="+mn-lt"/>
              </a:rPr>
              <a:t>Frivilligorganisationer</a:t>
            </a:r>
          </a:p>
          <a:p>
            <a:pPr marL="177750" indent="-177750" eaLnBrk="0" hangingPunct="0">
              <a:spcAft>
                <a:spcPts val="600"/>
              </a:spcAft>
              <a:buFont typeface="Arial" panose="020B0604020202020204" pitchFamily="34" charset="0"/>
              <a:buChar char="•"/>
              <a:defRPr/>
            </a:pPr>
            <a:r>
              <a:rPr lang="da-DK" sz="1500" dirty="0">
                <a:latin typeface="+mn-lt"/>
              </a:rPr>
              <a:t>Osv.</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9608974"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3200"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3200" b="0" dirty="0" err="1">
                <a:latin typeface="+mj-lt"/>
              </a:rPr>
              <a:t>Hvorfor</a:t>
            </a:r>
            <a:r>
              <a:rPr lang="en-GB" sz="3200" b="0" dirty="0">
                <a:latin typeface="+mj-lt"/>
              </a:rPr>
              <a:t> </a:t>
            </a:r>
            <a:r>
              <a:rPr lang="en-GB" sz="3200" b="0" dirty="0" err="1">
                <a:latin typeface="+mj-lt"/>
              </a:rPr>
              <a:t>samarbejde</a:t>
            </a:r>
            <a:r>
              <a:rPr lang="en-GB" sz="3200" b="0" dirty="0">
                <a:latin typeface="+mj-lt"/>
              </a:rPr>
              <a:t> med </a:t>
            </a:r>
            <a:r>
              <a:rPr lang="en-GB" sz="3200" b="0" dirty="0" err="1">
                <a:latin typeface="+mj-lt"/>
              </a:rPr>
              <a:t>fritidsliv</a:t>
            </a:r>
            <a:r>
              <a:rPr lang="en-GB" sz="3200" b="0" dirty="0">
                <a:latin typeface="+mj-lt"/>
              </a:rPr>
              <a:t> </a:t>
            </a:r>
            <a:r>
              <a:rPr lang="en-GB" sz="3200" b="0" dirty="0" err="1">
                <a:latin typeface="+mj-lt"/>
              </a:rPr>
              <a:t>og</a:t>
            </a:r>
            <a:r>
              <a:rPr lang="en-GB" sz="3200" b="0" dirty="0">
                <a:latin typeface="+mj-lt"/>
              </a:rPr>
              <a:t> </a:t>
            </a:r>
            <a:r>
              <a:rPr lang="en-GB" sz="3200" b="0" dirty="0" err="1">
                <a:latin typeface="+mj-lt"/>
              </a:rPr>
              <a:t>lokalsamfund</a:t>
            </a:r>
            <a:r>
              <a:rPr lang="en-GB" sz="3200" b="0" dirty="0">
                <a:latin typeface="+mj-lt"/>
              </a:rPr>
              <a:t>?</a:t>
            </a:r>
            <a:br>
              <a:rPr lang="en-GB" sz="3200" b="0" dirty="0">
                <a:latin typeface="+mj-lt"/>
              </a:rPr>
            </a:br>
            <a:endParaRPr lang="en-GB" sz="3200" dirty="0">
              <a:solidFill>
                <a:schemeClr val="tx1"/>
              </a:solidFill>
              <a:latin typeface="+mj-lt"/>
            </a:endParaRPr>
          </a:p>
        </p:txBody>
      </p:sp>
      <p:sp>
        <p:nvSpPr>
          <p:cNvPr id="7" name="Afrundet rektangel 6"/>
          <p:cNvSpPr/>
          <p:nvPr userDrawn="1"/>
        </p:nvSpPr>
        <p:spPr>
          <a:xfrm>
            <a:off x="6706787" y="2135944"/>
            <a:ext cx="4452025" cy="3403466"/>
          </a:xfrm>
          <a:prstGeom prst="roundRect">
            <a:avLst>
              <a:gd name="adj" fmla="val 5888"/>
            </a:avLst>
          </a:prstGeom>
          <a:solidFill>
            <a:schemeClr val="tx2"/>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181793" y="2515946"/>
            <a:ext cx="3469019" cy="2923877"/>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en-GB" sz="1500" dirty="0" err="1">
                <a:solidFill>
                  <a:schemeClr val="bg1"/>
                </a:solidFill>
              </a:rPr>
              <a:t>Hvad</a:t>
            </a:r>
            <a:r>
              <a:rPr lang="en-GB" sz="1500" dirty="0">
                <a:solidFill>
                  <a:schemeClr val="bg1"/>
                </a:solidFill>
              </a:rPr>
              <a:t> </a:t>
            </a:r>
            <a:r>
              <a:rPr lang="en-GB" sz="1500" dirty="0" err="1">
                <a:solidFill>
                  <a:schemeClr val="bg1"/>
                </a:solidFill>
              </a:rPr>
              <a:t>motiverer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engagerer</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til</a:t>
            </a:r>
            <a:r>
              <a:rPr lang="en-GB" sz="1500" dirty="0">
                <a:solidFill>
                  <a:schemeClr val="bg1"/>
                </a:solidFill>
              </a:rPr>
              <a:t> at at </a:t>
            </a:r>
            <a:r>
              <a:rPr lang="en-GB" sz="1500" dirty="0" err="1">
                <a:solidFill>
                  <a:schemeClr val="bg1"/>
                </a:solidFill>
              </a:rPr>
              <a:t>samarbejde</a:t>
            </a:r>
            <a:r>
              <a:rPr lang="en-GB" sz="1500" dirty="0">
                <a:solidFill>
                  <a:schemeClr val="bg1"/>
                </a:solidFill>
              </a:rPr>
              <a:t> med </a:t>
            </a:r>
            <a:r>
              <a:rPr lang="en-GB" sz="1500" dirty="0" err="1">
                <a:solidFill>
                  <a:schemeClr val="bg1"/>
                </a:solidFill>
              </a:rPr>
              <a:t>fritidsliv</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lokalsamfund</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understøtter</a:t>
            </a:r>
            <a:r>
              <a:rPr lang="en-GB" sz="1500" dirty="0">
                <a:solidFill>
                  <a:schemeClr val="bg1"/>
                </a:solidFill>
              </a:rPr>
              <a:t> et </a:t>
            </a:r>
            <a:r>
              <a:rPr lang="en-GB" sz="1500" dirty="0" err="1">
                <a:solidFill>
                  <a:schemeClr val="bg1"/>
                </a:solidFill>
              </a:rPr>
              <a:t>samarbejde</a:t>
            </a:r>
            <a:r>
              <a:rPr lang="en-GB" sz="1500" dirty="0">
                <a:solidFill>
                  <a:schemeClr val="bg1"/>
                </a:solidFill>
              </a:rPr>
              <a:t> med </a:t>
            </a:r>
            <a:r>
              <a:rPr lang="en-GB" sz="1500" dirty="0" err="1">
                <a:solidFill>
                  <a:schemeClr val="bg1"/>
                </a:solidFill>
              </a:rPr>
              <a:t>fritidsliv</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lokalsamfund</a:t>
            </a:r>
            <a:r>
              <a:rPr lang="en-GB" sz="1500" dirty="0">
                <a:solidFill>
                  <a:schemeClr val="bg1"/>
                </a:solidFill>
              </a:rPr>
              <a:t> </a:t>
            </a:r>
            <a:r>
              <a:rPr lang="en-GB" sz="1500" dirty="0" err="1">
                <a:solidFill>
                  <a:schemeClr val="bg1"/>
                </a:solidFill>
              </a:rPr>
              <a:t>udviklingen</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inkluderende</a:t>
            </a:r>
            <a:r>
              <a:rPr lang="en-GB" sz="1500" dirty="0">
                <a:solidFill>
                  <a:schemeClr val="bg1"/>
                </a:solidFill>
              </a:rPr>
              <a:t> </a:t>
            </a:r>
            <a:r>
              <a:rPr lang="en-GB" sz="1500" dirty="0" err="1">
                <a:solidFill>
                  <a:schemeClr val="bg1"/>
                </a:solidFill>
              </a:rPr>
              <a:t>læringsmiljøer</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forestiller</a:t>
            </a:r>
            <a:r>
              <a:rPr lang="en-GB" sz="1500" dirty="0">
                <a:solidFill>
                  <a:schemeClr val="bg1"/>
                </a:solidFill>
              </a:rPr>
              <a:t> vi </a:t>
            </a:r>
            <a:r>
              <a:rPr lang="en-GB" sz="1500" dirty="0" err="1">
                <a:solidFill>
                  <a:schemeClr val="bg1"/>
                </a:solidFill>
              </a:rPr>
              <a:t>os</a:t>
            </a:r>
            <a:r>
              <a:rPr lang="en-GB" sz="1500" dirty="0">
                <a:solidFill>
                  <a:schemeClr val="bg1"/>
                </a:solidFill>
              </a:rPr>
              <a:t> at </a:t>
            </a:r>
            <a:r>
              <a:rPr lang="en-GB" sz="1500" dirty="0" err="1">
                <a:solidFill>
                  <a:schemeClr val="bg1"/>
                </a:solidFill>
              </a:rPr>
              <a:t>samarbejde</a:t>
            </a:r>
            <a:r>
              <a:rPr lang="en-GB" sz="1500" dirty="0">
                <a:solidFill>
                  <a:schemeClr val="bg1"/>
                </a:solidFill>
              </a:rPr>
              <a:t> med </a:t>
            </a:r>
            <a:r>
              <a:rPr lang="en-GB" sz="1500" dirty="0" err="1">
                <a:solidFill>
                  <a:schemeClr val="bg1"/>
                </a:solidFill>
              </a:rPr>
              <a:t>fritidsliv</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lokalsamfund</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marL="177750" indent="-177750">
              <a:spcAft>
                <a:spcPts val="1200"/>
              </a:spcAft>
              <a:buFont typeface="Arial" charset="0"/>
              <a:buChar char="•"/>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96188"/>
            <a:ext cx="5249008" cy="3539430"/>
          </a:xfrm>
          <a:prstGeom prst="rect">
            <a:avLst/>
          </a:prstGeom>
          <a:noFill/>
        </p:spPr>
        <p:txBody>
          <a:bodyPr wrap="square" lIns="0" tIns="0" rIns="0" bIns="0" rtlCol="0">
            <a:spAutoFit/>
          </a:bodyPr>
          <a:lstStyle/>
          <a:p>
            <a:pPr marL="176400" indent="-177750">
              <a:spcAft>
                <a:spcPts val="1200"/>
              </a:spcAft>
              <a:buFont typeface="Arial" charset="0"/>
              <a:buChar char="•"/>
            </a:pPr>
            <a:r>
              <a:rPr lang="en-GB" sz="1500" dirty="0" err="1">
                <a:latin typeface="+mn-lt"/>
                <a:cs typeface="ＭＳ Ｐゴシック" pitchFamily="-111" charset="-128"/>
              </a:rPr>
              <a:t>Forskning</a:t>
            </a:r>
            <a:r>
              <a:rPr lang="en-GB" sz="1500" dirty="0">
                <a:latin typeface="+mn-lt"/>
                <a:cs typeface="ＭＳ Ｐゴシック" pitchFamily="-111" charset="-128"/>
              </a:rPr>
              <a:t> </a:t>
            </a:r>
            <a:r>
              <a:rPr lang="en-GB" sz="1500" dirty="0" err="1">
                <a:latin typeface="+mn-lt"/>
                <a:cs typeface="ＭＳ Ｐゴシック" pitchFamily="-111" charset="-128"/>
              </a:rPr>
              <a:t>viser</a:t>
            </a:r>
            <a:r>
              <a:rPr lang="en-GB" sz="1500" dirty="0">
                <a:latin typeface="+mn-lt"/>
                <a:cs typeface="ＭＳ Ｐゴシック" pitchFamily="-111" charset="-128"/>
              </a:rPr>
              <a:t> </a:t>
            </a:r>
            <a:r>
              <a:rPr lang="en-GB" sz="1500" dirty="0" err="1">
                <a:latin typeface="+mn-lt"/>
                <a:cs typeface="ＭＳ Ｐゴシック" pitchFamily="-111" charset="-128"/>
              </a:rPr>
              <a:t>positiv</a:t>
            </a:r>
            <a:r>
              <a:rPr lang="en-GB" sz="1500" dirty="0">
                <a:latin typeface="+mn-lt"/>
                <a:cs typeface="ＭＳ Ｐゴシック" pitchFamily="-111" charset="-128"/>
              </a:rPr>
              <a:t> </a:t>
            </a:r>
            <a:r>
              <a:rPr lang="en-GB" sz="1500" dirty="0" err="1">
                <a:latin typeface="+mn-lt"/>
                <a:cs typeface="ＭＳ Ｐゴシック" pitchFamily="-111" charset="-128"/>
              </a:rPr>
              <a:t>sammenhæng</a:t>
            </a:r>
            <a:r>
              <a:rPr lang="en-GB" sz="1500" dirty="0">
                <a:latin typeface="+mn-lt"/>
                <a:cs typeface="ＭＳ Ｐゴシック" pitchFamily="-111" charset="-128"/>
              </a:rPr>
              <a:t> </a:t>
            </a:r>
            <a:r>
              <a:rPr lang="en-GB" sz="1500" dirty="0" err="1">
                <a:latin typeface="+mn-lt"/>
                <a:cs typeface="ＭＳ Ｐゴシック" pitchFamily="-111" charset="-128"/>
              </a:rPr>
              <a:t>mellem</a:t>
            </a:r>
            <a:r>
              <a:rPr lang="en-GB" sz="1500" dirty="0">
                <a:latin typeface="+mn-lt"/>
                <a:cs typeface="ＭＳ Ｐゴシック" pitchFamily="-111" charset="-128"/>
              </a:rPr>
              <a:t> </a:t>
            </a:r>
            <a:r>
              <a:rPr lang="en-GB" sz="1500" dirty="0" err="1">
                <a:latin typeface="+mn-lt"/>
                <a:cs typeface="ＭＳ Ｐゴシック" pitchFamily="-111" charset="-128"/>
              </a:rPr>
              <a:t>samarbejde</a:t>
            </a:r>
            <a:r>
              <a:rPr lang="en-GB" sz="1500" dirty="0">
                <a:latin typeface="+mn-lt"/>
                <a:cs typeface="ＭＳ Ｐゴシック" pitchFamily="-111" charset="-128"/>
              </a:rPr>
              <a:t> med </a:t>
            </a:r>
            <a:r>
              <a:rPr lang="en-GB" sz="1500" dirty="0" err="1">
                <a:latin typeface="+mn-lt"/>
                <a:cs typeface="ＭＳ Ｐゴシック" pitchFamily="-111" charset="-128"/>
              </a:rPr>
              <a:t>eksterne</a:t>
            </a:r>
            <a:r>
              <a:rPr lang="en-GB" sz="1500" dirty="0">
                <a:latin typeface="+mn-lt"/>
                <a:cs typeface="ＭＳ Ｐゴシック" pitchFamily="-111" charset="-128"/>
              </a:rPr>
              <a:t> </a:t>
            </a:r>
            <a:r>
              <a:rPr lang="en-GB" sz="1500" dirty="0" err="1">
                <a:latin typeface="+mn-lt"/>
                <a:cs typeface="ＭＳ Ｐゴシック" pitchFamily="-111" charset="-128"/>
              </a:rPr>
              <a:t>aktører</a:t>
            </a:r>
            <a:r>
              <a:rPr lang="en-GB" sz="1500" dirty="0">
                <a:latin typeface="+mn-lt"/>
                <a:cs typeface="ＭＳ Ｐゴシック" pitchFamily="-111" charset="-128"/>
              </a:rPr>
              <a:t> </a:t>
            </a:r>
            <a:r>
              <a:rPr lang="en-GB" sz="1500" dirty="0" err="1">
                <a:latin typeface="+mn-lt"/>
                <a:cs typeface="ＭＳ Ｐゴシック" pitchFamily="-111" charset="-128"/>
              </a:rPr>
              <a:t>og</a:t>
            </a:r>
            <a:r>
              <a:rPr lang="en-GB" sz="1500" dirty="0">
                <a:latin typeface="+mn-lt"/>
                <a:cs typeface="ＭＳ Ｐゴシック" pitchFamily="-111" charset="-128"/>
              </a:rPr>
              <a:t> </a:t>
            </a:r>
            <a:r>
              <a:rPr lang="en-GB" sz="1500" b="1" dirty="0" err="1">
                <a:latin typeface="+mn-lt"/>
                <a:cs typeface="ＭＳ Ｐゴシック" pitchFamily="-111" charset="-128"/>
              </a:rPr>
              <a:t>elevernes</a:t>
            </a:r>
            <a:r>
              <a:rPr lang="en-GB" sz="1500" b="1" dirty="0">
                <a:latin typeface="+mn-lt"/>
                <a:cs typeface="ＭＳ Ｐゴシック" pitchFamily="-111" charset="-128"/>
              </a:rPr>
              <a:t> </a:t>
            </a:r>
            <a:r>
              <a:rPr lang="en-GB" sz="1500" b="1" dirty="0" err="1">
                <a:latin typeface="+mn-lt"/>
                <a:cs typeface="ＭＳ Ｐゴシック" pitchFamily="-111" charset="-128"/>
              </a:rPr>
              <a:t>faglige</a:t>
            </a:r>
            <a:r>
              <a:rPr lang="en-GB" sz="1500" b="1" dirty="0">
                <a:latin typeface="+mn-lt"/>
                <a:cs typeface="ＭＳ Ｐゴシック" pitchFamily="-111" charset="-128"/>
              </a:rPr>
              <a:t>, </a:t>
            </a:r>
            <a:r>
              <a:rPr lang="en-GB" sz="1500" b="1" dirty="0" err="1">
                <a:latin typeface="+mn-lt"/>
                <a:cs typeface="ＭＳ Ｐゴシック" pitchFamily="-111" charset="-128"/>
              </a:rPr>
              <a:t>sociale</a:t>
            </a:r>
            <a:r>
              <a:rPr lang="en-GB" sz="1500" b="1" dirty="0">
                <a:latin typeface="+mn-lt"/>
                <a:cs typeface="ＭＳ Ｐゴシック" pitchFamily="-111" charset="-128"/>
              </a:rPr>
              <a:t> </a:t>
            </a:r>
            <a:r>
              <a:rPr lang="en-GB" sz="1500" b="1" dirty="0" err="1">
                <a:latin typeface="+mn-lt"/>
                <a:cs typeface="ＭＳ Ｐゴシック" pitchFamily="-111" charset="-128"/>
              </a:rPr>
              <a:t>og</a:t>
            </a:r>
            <a:r>
              <a:rPr lang="en-GB" sz="1500" b="1" dirty="0">
                <a:latin typeface="+mn-lt"/>
                <a:cs typeface="ＭＳ Ｐゴシック" pitchFamily="-111" charset="-128"/>
              </a:rPr>
              <a:t> </a:t>
            </a:r>
            <a:r>
              <a:rPr lang="en-GB" sz="1500" b="1" dirty="0" err="1">
                <a:latin typeface="+mn-lt"/>
                <a:cs typeface="ＭＳ Ｐゴシック" pitchFamily="-111" charset="-128"/>
              </a:rPr>
              <a:t>personlige</a:t>
            </a:r>
            <a:r>
              <a:rPr lang="en-GB" sz="1500" b="1" dirty="0">
                <a:latin typeface="+mn-lt"/>
                <a:cs typeface="ＭＳ Ｐゴシック" pitchFamily="-111" charset="-128"/>
              </a:rPr>
              <a:t> </a:t>
            </a:r>
            <a:r>
              <a:rPr lang="en-GB" sz="1500" b="1" dirty="0" err="1">
                <a:latin typeface="+mn-lt"/>
                <a:cs typeface="ＭＳ Ｐゴシック" pitchFamily="-111" charset="-128"/>
              </a:rPr>
              <a:t>kompetencer</a:t>
            </a:r>
            <a:r>
              <a:rPr lang="en-GB" sz="1500" b="1" dirty="0">
                <a:latin typeface="+mn-lt"/>
                <a:cs typeface="ＭＳ Ｐゴシック" pitchFamily="-111" charset="-128"/>
              </a:rPr>
              <a:t>.</a:t>
            </a:r>
          </a:p>
          <a:p>
            <a:pPr marL="176400" indent="-177750">
              <a:spcAft>
                <a:spcPts val="1200"/>
              </a:spcAft>
              <a:buFont typeface="Arial" charset="0"/>
              <a:buChar char="•"/>
            </a:pPr>
            <a:r>
              <a:rPr lang="en-GB" sz="1500" dirty="0" err="1">
                <a:latin typeface="+mn-lt"/>
                <a:cs typeface="ＭＳ Ｐゴシック" pitchFamily="-111" charset="-128"/>
              </a:rPr>
              <a:t>Samarbejde</a:t>
            </a:r>
            <a:r>
              <a:rPr lang="en-GB" sz="1500" dirty="0">
                <a:latin typeface="+mn-lt"/>
                <a:cs typeface="ＭＳ Ｐゴシック" pitchFamily="-111" charset="-128"/>
              </a:rPr>
              <a:t> med </a:t>
            </a:r>
            <a:r>
              <a:rPr lang="en-GB" sz="1500" dirty="0" err="1">
                <a:latin typeface="+mn-lt"/>
                <a:cs typeface="ＭＳ Ｐゴシック" pitchFamily="-111" charset="-128"/>
              </a:rPr>
              <a:t>fritidsliv</a:t>
            </a:r>
            <a:r>
              <a:rPr lang="en-GB" sz="1500" dirty="0">
                <a:latin typeface="+mn-lt"/>
                <a:cs typeface="ＭＳ Ｐゴシック" pitchFamily="-111" charset="-128"/>
              </a:rPr>
              <a:t> </a:t>
            </a:r>
            <a:r>
              <a:rPr lang="en-GB" sz="1500" dirty="0" err="1">
                <a:latin typeface="+mn-lt"/>
                <a:cs typeface="ＭＳ Ｐゴシック" pitchFamily="-111" charset="-128"/>
              </a:rPr>
              <a:t>og</a:t>
            </a:r>
            <a:r>
              <a:rPr lang="en-GB" sz="1500" dirty="0">
                <a:latin typeface="+mn-lt"/>
                <a:cs typeface="ＭＳ Ｐゴシック" pitchFamily="-111" charset="-128"/>
              </a:rPr>
              <a:t> </a:t>
            </a:r>
            <a:r>
              <a:rPr lang="en-GB" sz="1500" dirty="0" err="1">
                <a:latin typeface="+mn-lt"/>
                <a:cs typeface="ＭＳ Ｐゴシック" pitchFamily="-111" charset="-128"/>
              </a:rPr>
              <a:t>lokalsamfund</a:t>
            </a:r>
            <a:r>
              <a:rPr lang="en-GB" sz="1500" dirty="0">
                <a:latin typeface="+mn-lt"/>
                <a:cs typeface="ＭＳ Ｐゴシック" pitchFamily="-111" charset="-128"/>
              </a:rPr>
              <a:t> </a:t>
            </a:r>
            <a:r>
              <a:rPr lang="en-GB" sz="1500" dirty="0" err="1">
                <a:latin typeface="+mn-lt"/>
                <a:cs typeface="ＭＳ Ｐゴシック" pitchFamily="-111" charset="-128"/>
              </a:rPr>
              <a:t>kan</a:t>
            </a:r>
            <a:r>
              <a:rPr lang="en-GB" sz="1500" dirty="0">
                <a:latin typeface="+mn-lt"/>
                <a:cs typeface="ＭＳ Ｐゴシック" pitchFamily="-111" charset="-128"/>
              </a:rPr>
              <a:t> </a:t>
            </a:r>
            <a:r>
              <a:rPr lang="en-GB" sz="1500" dirty="0" err="1">
                <a:latin typeface="+mn-lt"/>
                <a:cs typeface="ＭＳ Ｐゴシック" pitchFamily="-111" charset="-128"/>
              </a:rPr>
              <a:t>skabe</a:t>
            </a:r>
            <a:r>
              <a:rPr lang="en-GB" sz="1500" dirty="0">
                <a:latin typeface="+mn-lt"/>
                <a:cs typeface="ＭＳ Ｐゴシック" pitchFamily="-111" charset="-128"/>
              </a:rPr>
              <a:t> </a:t>
            </a:r>
            <a:r>
              <a:rPr lang="en-GB" sz="1500" b="1" dirty="0" err="1">
                <a:latin typeface="+mn-lt"/>
                <a:cs typeface="ＭＳ Ｐゴシック" pitchFamily="-111" charset="-128"/>
              </a:rPr>
              <a:t>andre</a:t>
            </a:r>
            <a:r>
              <a:rPr lang="en-GB" sz="1500" b="1" dirty="0">
                <a:latin typeface="+mn-lt"/>
                <a:cs typeface="ＭＳ Ｐゴシック" pitchFamily="-111" charset="-128"/>
              </a:rPr>
              <a:t> </a:t>
            </a:r>
            <a:r>
              <a:rPr lang="en-GB" sz="1500" b="1" dirty="0" err="1">
                <a:latin typeface="+mn-lt"/>
                <a:cs typeface="ＭＳ Ｐゴシック" pitchFamily="-111" charset="-128"/>
              </a:rPr>
              <a:t>og</a:t>
            </a:r>
            <a:r>
              <a:rPr lang="en-GB" sz="1500" b="1" dirty="0">
                <a:latin typeface="+mn-lt"/>
                <a:cs typeface="ＭＳ Ｐゴシック" pitchFamily="-111" charset="-128"/>
              </a:rPr>
              <a:t> </a:t>
            </a:r>
            <a:r>
              <a:rPr lang="en-GB" sz="1500" b="1" dirty="0" err="1">
                <a:latin typeface="+mn-lt"/>
                <a:cs typeface="ＭＳ Ｐゴシック" pitchFamily="-111" charset="-128"/>
              </a:rPr>
              <a:t>flere</a:t>
            </a:r>
            <a:r>
              <a:rPr lang="en-GB" sz="1500" b="1" dirty="0">
                <a:latin typeface="+mn-lt"/>
                <a:cs typeface="ＭＳ Ｐゴシック" pitchFamily="-111" charset="-128"/>
              </a:rPr>
              <a:t> </a:t>
            </a:r>
            <a:r>
              <a:rPr lang="en-GB" sz="1500" b="1" dirty="0" err="1">
                <a:latin typeface="+mn-lt"/>
                <a:cs typeface="ＭＳ Ｐゴシック" pitchFamily="-111" charset="-128"/>
              </a:rPr>
              <a:t>læringsrum</a:t>
            </a:r>
            <a:r>
              <a:rPr lang="en-GB" sz="1500" dirty="0">
                <a:latin typeface="+mn-lt"/>
                <a:cs typeface="ＭＳ Ｐゴシック" pitchFamily="-111" charset="-128"/>
              </a:rPr>
              <a:t>, </a:t>
            </a:r>
            <a:r>
              <a:rPr lang="en-GB" sz="1500" dirty="0" err="1">
                <a:latin typeface="+mn-lt"/>
                <a:cs typeface="ＭＳ Ｐゴシック" pitchFamily="-111" charset="-128"/>
              </a:rPr>
              <a:t>som</a:t>
            </a:r>
            <a:r>
              <a:rPr lang="en-GB" sz="1500" dirty="0">
                <a:latin typeface="+mn-lt"/>
                <a:cs typeface="ＭＳ Ｐゴシック" pitchFamily="-111" charset="-128"/>
              </a:rPr>
              <a:t>:</a:t>
            </a:r>
          </a:p>
          <a:p>
            <a:pPr marL="356400" lvl="1" indent="-177750">
              <a:spcAft>
                <a:spcPts val="1200"/>
              </a:spcAft>
              <a:buSzPct val="80000"/>
              <a:buFont typeface="Wingdings" charset="2"/>
              <a:buChar char="§"/>
            </a:pPr>
            <a:r>
              <a:rPr lang="en-GB" sz="1500" dirty="0" err="1">
                <a:latin typeface="+mn-lt"/>
                <a:cs typeface="ＭＳ Ｐゴシック" pitchFamily="-111" charset="-128"/>
              </a:rPr>
              <a:t>Tilgodeser</a:t>
            </a:r>
            <a:r>
              <a:rPr lang="en-GB" sz="1500" dirty="0">
                <a:latin typeface="+mn-lt"/>
                <a:cs typeface="ＭＳ Ｐゴシック" pitchFamily="-111" charset="-128"/>
              </a:rPr>
              <a:t> </a:t>
            </a:r>
            <a:r>
              <a:rPr lang="en-GB" sz="1500" dirty="0" err="1">
                <a:latin typeface="+mn-lt"/>
                <a:cs typeface="ＭＳ Ｐゴシック" pitchFamily="-111" charset="-128"/>
              </a:rPr>
              <a:t>forskellige</a:t>
            </a:r>
            <a:r>
              <a:rPr lang="en-GB" sz="1500" dirty="0">
                <a:latin typeface="+mn-lt"/>
                <a:cs typeface="ＭＳ Ｐゴシック" pitchFamily="-111" charset="-128"/>
              </a:rPr>
              <a:t> </a:t>
            </a:r>
            <a:r>
              <a:rPr lang="en-GB" sz="1500" dirty="0" err="1">
                <a:latin typeface="+mn-lt"/>
                <a:cs typeface="ＭＳ Ｐゴシック" pitchFamily="-111" charset="-128"/>
              </a:rPr>
              <a:t>tilgange</a:t>
            </a:r>
            <a:r>
              <a:rPr lang="en-GB" sz="1500" dirty="0">
                <a:latin typeface="+mn-lt"/>
                <a:cs typeface="ＭＳ Ｐゴシック" pitchFamily="-111" charset="-128"/>
              </a:rPr>
              <a:t> </a:t>
            </a:r>
            <a:r>
              <a:rPr lang="en-GB" sz="1500" dirty="0" err="1">
                <a:latin typeface="+mn-lt"/>
                <a:cs typeface="ＭＳ Ｐゴシック" pitchFamily="-111" charset="-128"/>
              </a:rPr>
              <a:t>til</a:t>
            </a:r>
            <a:r>
              <a:rPr lang="en-GB" sz="1500" dirty="0">
                <a:latin typeface="+mn-lt"/>
                <a:cs typeface="ＭＳ Ｐゴシック" pitchFamily="-111" charset="-128"/>
              </a:rPr>
              <a:t> </a:t>
            </a:r>
            <a:r>
              <a:rPr lang="en-GB" sz="1500" dirty="0" err="1">
                <a:latin typeface="+mn-lt"/>
                <a:cs typeface="ＭＳ Ｐゴシック" pitchFamily="-111" charset="-128"/>
              </a:rPr>
              <a:t>læring</a:t>
            </a:r>
            <a:r>
              <a:rPr lang="en-GB" sz="1500" dirty="0">
                <a:latin typeface="+mn-lt"/>
                <a:cs typeface="ＭＳ Ｐゴシック" pitchFamily="-111" charset="-128"/>
              </a:rPr>
              <a:t>.</a:t>
            </a:r>
          </a:p>
          <a:p>
            <a:pPr marL="356400" lvl="1" indent="-177750">
              <a:spcAft>
                <a:spcPts val="1200"/>
              </a:spcAft>
              <a:buSzPct val="80000"/>
              <a:buFont typeface="Wingdings" charset="2"/>
              <a:buChar char="§"/>
            </a:pPr>
            <a:r>
              <a:rPr lang="en-GB" sz="1500" dirty="0">
                <a:latin typeface="+mn-lt"/>
                <a:cs typeface="ＭＳ Ｐゴシック" pitchFamily="-111" charset="-128"/>
              </a:rPr>
              <a:t>Giver </a:t>
            </a:r>
            <a:r>
              <a:rPr lang="en-GB" sz="1500" dirty="0" err="1">
                <a:latin typeface="+mn-lt"/>
                <a:cs typeface="ＭＳ Ｐゴシック" pitchFamily="-111" charset="-128"/>
              </a:rPr>
              <a:t>plads</a:t>
            </a:r>
            <a:r>
              <a:rPr lang="en-GB" sz="1500" dirty="0">
                <a:latin typeface="+mn-lt"/>
                <a:cs typeface="ＭＳ Ｐゴシック" pitchFamily="-111" charset="-128"/>
              </a:rPr>
              <a:t> </a:t>
            </a:r>
            <a:r>
              <a:rPr lang="en-GB" sz="1500" dirty="0" err="1">
                <a:latin typeface="+mn-lt"/>
                <a:cs typeface="ＭＳ Ｐゴシック" pitchFamily="-111" charset="-128"/>
              </a:rPr>
              <a:t>til</a:t>
            </a:r>
            <a:r>
              <a:rPr lang="en-GB" sz="1500" dirty="0">
                <a:latin typeface="+mn-lt"/>
                <a:cs typeface="ＭＳ Ｐゴシック" pitchFamily="-111" charset="-128"/>
              </a:rPr>
              <a:t>, at </a:t>
            </a:r>
            <a:r>
              <a:rPr lang="en-GB" sz="1500" dirty="0" err="1">
                <a:latin typeface="+mn-lt"/>
                <a:cs typeface="ＭＳ Ｐゴシック" pitchFamily="-111" charset="-128"/>
              </a:rPr>
              <a:t>eleverne</a:t>
            </a:r>
            <a:r>
              <a:rPr lang="en-GB" sz="1500" dirty="0">
                <a:latin typeface="+mn-lt"/>
                <a:cs typeface="ＭＳ Ｐゴシック" pitchFamily="-111" charset="-128"/>
              </a:rPr>
              <a:t> </a:t>
            </a:r>
            <a:r>
              <a:rPr lang="en-GB" sz="1500" dirty="0" err="1">
                <a:latin typeface="+mn-lt"/>
                <a:cs typeface="ＭＳ Ｐゴシック" pitchFamily="-111" charset="-128"/>
              </a:rPr>
              <a:t>kan</a:t>
            </a:r>
            <a:r>
              <a:rPr lang="en-GB" sz="1500" dirty="0">
                <a:latin typeface="+mn-lt"/>
                <a:cs typeface="ＭＳ Ｐゴシック" pitchFamily="-111" charset="-128"/>
              </a:rPr>
              <a:t> </a:t>
            </a:r>
            <a:r>
              <a:rPr lang="en-GB" sz="1500" dirty="0" err="1">
                <a:latin typeface="+mn-lt"/>
                <a:cs typeface="ＭＳ Ｐゴシック" pitchFamily="-111" charset="-128"/>
              </a:rPr>
              <a:t>bringe</a:t>
            </a:r>
            <a:r>
              <a:rPr lang="en-GB" sz="1500" dirty="0">
                <a:latin typeface="+mn-lt"/>
                <a:cs typeface="ＭＳ Ｐゴシック" pitchFamily="-111" charset="-128"/>
              </a:rPr>
              <a:t> </a:t>
            </a:r>
            <a:r>
              <a:rPr lang="en-GB" sz="1500" dirty="0" err="1">
                <a:latin typeface="+mn-lt"/>
                <a:cs typeface="ＭＳ Ｐゴシック" pitchFamily="-111" charset="-128"/>
              </a:rPr>
              <a:t>flere</a:t>
            </a:r>
            <a:r>
              <a:rPr lang="en-GB" sz="1500" dirty="0">
                <a:latin typeface="+mn-lt"/>
                <a:cs typeface="ＭＳ Ｐゴシック" pitchFamily="-111" charset="-128"/>
              </a:rPr>
              <a:t> </a:t>
            </a:r>
            <a:r>
              <a:rPr lang="en-GB" sz="1500" dirty="0" err="1">
                <a:latin typeface="+mn-lt"/>
                <a:cs typeface="ＭＳ Ｐゴシック" pitchFamily="-111" charset="-128"/>
              </a:rPr>
              <a:t>forskellige</a:t>
            </a:r>
            <a:r>
              <a:rPr lang="en-GB" sz="1500" dirty="0">
                <a:latin typeface="+mn-lt"/>
                <a:cs typeface="ＭＳ Ｐゴシック" pitchFamily="-111" charset="-128"/>
              </a:rPr>
              <a:t> </a:t>
            </a:r>
            <a:r>
              <a:rPr lang="en-GB" sz="1500" dirty="0" err="1">
                <a:latin typeface="+mn-lt"/>
                <a:cs typeface="ＭＳ Ｐゴシック" pitchFamily="-111" charset="-128"/>
              </a:rPr>
              <a:t>kompetencer</a:t>
            </a:r>
            <a:r>
              <a:rPr lang="en-GB" sz="1500" dirty="0">
                <a:latin typeface="+mn-lt"/>
                <a:cs typeface="ＭＳ Ｐゴシック" pitchFamily="-111" charset="-128"/>
              </a:rPr>
              <a:t> </a:t>
            </a:r>
            <a:r>
              <a:rPr lang="en-GB" sz="1500" dirty="0" err="1">
                <a:latin typeface="+mn-lt"/>
                <a:cs typeface="ＭＳ Ｐゴシック" pitchFamily="-111" charset="-128"/>
              </a:rPr>
              <a:t>og</a:t>
            </a:r>
            <a:r>
              <a:rPr lang="en-GB" sz="1500" dirty="0">
                <a:latin typeface="+mn-lt"/>
                <a:cs typeface="ＭＳ Ｐゴシック" pitchFamily="-111" charset="-128"/>
              </a:rPr>
              <a:t> </a:t>
            </a:r>
            <a:r>
              <a:rPr lang="en-GB" sz="1500" dirty="0" err="1">
                <a:latin typeface="+mn-lt"/>
                <a:cs typeface="ＭＳ Ｐゴシック" pitchFamily="-111" charset="-128"/>
              </a:rPr>
              <a:t>styrker</a:t>
            </a:r>
            <a:r>
              <a:rPr lang="en-GB" sz="1500" dirty="0">
                <a:latin typeface="+mn-lt"/>
                <a:cs typeface="ＭＳ Ｐゴシック" pitchFamily="-111" charset="-128"/>
              </a:rPr>
              <a:t> </a:t>
            </a:r>
            <a:r>
              <a:rPr lang="en-GB" sz="1500" dirty="0" err="1">
                <a:latin typeface="+mn-lt"/>
                <a:cs typeface="ＭＳ Ｐゴシック" pitchFamily="-111" charset="-128"/>
              </a:rPr>
              <a:t>i</a:t>
            </a:r>
            <a:r>
              <a:rPr lang="en-GB" sz="1500" dirty="0">
                <a:latin typeface="+mn-lt"/>
                <a:cs typeface="ＭＳ Ｐゴシック" pitchFamily="-111" charset="-128"/>
              </a:rPr>
              <a:t> </a:t>
            </a:r>
            <a:r>
              <a:rPr lang="en-GB" sz="1500" dirty="0" err="1">
                <a:latin typeface="+mn-lt"/>
                <a:cs typeface="ＭＳ Ｐゴシック" pitchFamily="-111" charset="-128"/>
              </a:rPr>
              <a:t>spil</a:t>
            </a:r>
            <a:r>
              <a:rPr lang="en-GB" sz="1500" dirty="0">
                <a:latin typeface="+mn-lt"/>
                <a:cs typeface="ＭＳ Ｐゴシック" pitchFamily="-111" charset="-128"/>
              </a:rPr>
              <a:t>.</a:t>
            </a:r>
          </a:p>
          <a:p>
            <a:pPr marL="356400" lvl="1" indent="-177750">
              <a:spcAft>
                <a:spcPts val="1200"/>
              </a:spcAft>
              <a:buSzPct val="80000"/>
              <a:buFont typeface="Wingdings" charset="2"/>
              <a:buChar char="§"/>
            </a:pPr>
            <a:r>
              <a:rPr lang="en-GB" sz="1500" dirty="0">
                <a:latin typeface="+mn-lt"/>
                <a:cs typeface="ＭＳ Ｐゴシック" pitchFamily="-111" charset="-128"/>
              </a:rPr>
              <a:t>Giver </a:t>
            </a:r>
            <a:r>
              <a:rPr lang="en-GB" sz="1500" dirty="0" err="1">
                <a:latin typeface="+mn-lt"/>
                <a:cs typeface="ＭＳ Ｐゴシック" pitchFamily="-111" charset="-128"/>
              </a:rPr>
              <a:t>mulighed</a:t>
            </a:r>
            <a:r>
              <a:rPr lang="en-GB" sz="1500" dirty="0">
                <a:latin typeface="+mn-lt"/>
                <a:cs typeface="ＭＳ Ｐゴシック" pitchFamily="-111" charset="-128"/>
              </a:rPr>
              <a:t> for, at </a:t>
            </a:r>
            <a:r>
              <a:rPr lang="en-GB" sz="1500" dirty="0" err="1">
                <a:latin typeface="+mn-lt"/>
                <a:cs typeface="ＭＳ Ｐゴシック" pitchFamily="-111" charset="-128"/>
              </a:rPr>
              <a:t>eleverne</a:t>
            </a:r>
            <a:r>
              <a:rPr lang="en-GB" sz="1500" dirty="0">
                <a:latin typeface="+mn-lt"/>
                <a:cs typeface="ＭＳ Ｐゴシック" pitchFamily="-111" charset="-128"/>
              </a:rPr>
              <a:t> </a:t>
            </a:r>
            <a:r>
              <a:rPr lang="en-GB" sz="1500" dirty="0" err="1">
                <a:latin typeface="+mn-lt"/>
                <a:cs typeface="ＭＳ Ｐゴシック" pitchFamily="-111" charset="-128"/>
              </a:rPr>
              <a:t>kan</a:t>
            </a:r>
            <a:r>
              <a:rPr lang="en-GB" sz="1500" dirty="0">
                <a:latin typeface="+mn-lt"/>
                <a:cs typeface="ＭＳ Ｐゴシック" pitchFamily="-111" charset="-128"/>
              </a:rPr>
              <a:t> </a:t>
            </a:r>
            <a:r>
              <a:rPr lang="en-GB" sz="1500" dirty="0" err="1">
                <a:latin typeface="+mn-lt"/>
                <a:cs typeface="ＭＳ Ｐゴシック" pitchFamily="-111" charset="-128"/>
              </a:rPr>
              <a:t>være</a:t>
            </a:r>
            <a:r>
              <a:rPr lang="en-GB" sz="1500" dirty="0">
                <a:latin typeface="+mn-lt"/>
                <a:cs typeface="ＭＳ Ｐゴシック" pitchFamily="-111" charset="-128"/>
              </a:rPr>
              <a:t> </a:t>
            </a:r>
            <a:r>
              <a:rPr lang="en-GB" sz="1500" dirty="0" err="1">
                <a:latin typeface="+mn-lt"/>
                <a:cs typeface="ＭＳ Ｐゴシック" pitchFamily="-111" charset="-128"/>
              </a:rPr>
              <a:t>sammen</a:t>
            </a:r>
            <a:r>
              <a:rPr lang="en-GB" sz="1500" dirty="0">
                <a:latin typeface="+mn-lt"/>
                <a:cs typeface="ＭＳ Ｐゴシック" pitchFamily="-111" charset="-128"/>
              </a:rPr>
              <a:t> </a:t>
            </a:r>
            <a:r>
              <a:rPr lang="en-GB" sz="1500" dirty="0" err="1">
                <a:latin typeface="+mn-lt"/>
                <a:cs typeface="ＭＳ Ｐゴシック" pitchFamily="-111" charset="-128"/>
              </a:rPr>
              <a:t>på</a:t>
            </a:r>
            <a:r>
              <a:rPr lang="en-GB" sz="1500" dirty="0">
                <a:latin typeface="+mn-lt"/>
                <a:cs typeface="ＭＳ Ｐゴシック" pitchFamily="-111" charset="-128"/>
              </a:rPr>
              <a:t> </a:t>
            </a:r>
            <a:r>
              <a:rPr lang="en-GB" sz="1500" dirty="0" err="1">
                <a:latin typeface="+mn-lt"/>
                <a:cs typeface="ＭＳ Ｐゴシック" pitchFamily="-111" charset="-128"/>
              </a:rPr>
              <a:t>andre</a:t>
            </a:r>
            <a:r>
              <a:rPr lang="en-GB" sz="1500" dirty="0">
                <a:latin typeface="+mn-lt"/>
                <a:cs typeface="ＭＳ Ｐゴシック" pitchFamily="-111" charset="-128"/>
              </a:rPr>
              <a:t> </a:t>
            </a:r>
            <a:r>
              <a:rPr lang="en-GB" sz="1500" dirty="0" err="1">
                <a:latin typeface="+mn-lt"/>
                <a:cs typeface="ＭＳ Ｐゴシック" pitchFamily="-111" charset="-128"/>
              </a:rPr>
              <a:t>måder</a:t>
            </a:r>
            <a:r>
              <a:rPr lang="en-GB" sz="1500" dirty="0">
                <a:latin typeface="+mn-lt"/>
                <a:cs typeface="ＭＳ Ｐゴシック" pitchFamily="-111" charset="-128"/>
              </a:rPr>
              <a:t>, der </a:t>
            </a:r>
            <a:r>
              <a:rPr lang="en-GB" sz="1500" dirty="0" err="1">
                <a:latin typeface="+mn-lt"/>
                <a:cs typeface="ＭＳ Ｐゴシック" pitchFamily="-111" charset="-128"/>
              </a:rPr>
              <a:t>kan</a:t>
            </a:r>
            <a:r>
              <a:rPr lang="en-GB" sz="1500" dirty="0">
                <a:latin typeface="+mn-lt"/>
                <a:cs typeface="ＭＳ Ｐゴシック" pitchFamily="-111" charset="-128"/>
              </a:rPr>
              <a:t> </a:t>
            </a:r>
            <a:r>
              <a:rPr lang="en-GB" sz="1500" dirty="0" err="1">
                <a:latin typeface="+mn-lt"/>
                <a:cs typeface="ＭＳ Ｐゴシック" pitchFamily="-111" charset="-128"/>
              </a:rPr>
              <a:t>styrke</a:t>
            </a:r>
            <a:r>
              <a:rPr lang="en-GB" sz="1500" dirty="0">
                <a:latin typeface="+mn-lt"/>
                <a:cs typeface="ＭＳ Ｐゴシック" pitchFamily="-111" charset="-128"/>
              </a:rPr>
              <a:t> </a:t>
            </a:r>
            <a:r>
              <a:rPr lang="en-GB" sz="1500" dirty="0" err="1">
                <a:latin typeface="+mn-lt"/>
                <a:cs typeface="ＭＳ Ｐゴシック" pitchFamily="-111" charset="-128"/>
              </a:rPr>
              <a:t>fællesskabet</a:t>
            </a:r>
            <a:r>
              <a:rPr lang="en-GB" sz="1500" dirty="0">
                <a:latin typeface="+mn-lt"/>
                <a:cs typeface="ＭＳ Ｐゴシック" pitchFamily="-111" charset="-128"/>
              </a:rPr>
              <a:t> </a:t>
            </a:r>
            <a:r>
              <a:rPr lang="en-GB" sz="1500" dirty="0" err="1">
                <a:latin typeface="+mn-lt"/>
                <a:cs typeface="ＭＳ Ｐゴシック" pitchFamily="-111" charset="-128"/>
              </a:rPr>
              <a:t>mellem</a:t>
            </a:r>
            <a:r>
              <a:rPr lang="en-GB" sz="1500" dirty="0">
                <a:latin typeface="+mn-lt"/>
                <a:cs typeface="ＭＳ Ｐゴシック" pitchFamily="-111" charset="-128"/>
              </a:rPr>
              <a:t> </a:t>
            </a:r>
            <a:r>
              <a:rPr lang="en-GB" sz="1500" dirty="0" err="1">
                <a:latin typeface="+mn-lt"/>
                <a:cs typeface="ＭＳ Ｐゴシック" pitchFamily="-111" charset="-128"/>
              </a:rPr>
              <a:t>eleverne</a:t>
            </a:r>
            <a:r>
              <a:rPr lang="en-GB" sz="1500" dirty="0">
                <a:latin typeface="+mn-lt"/>
                <a:cs typeface="ＭＳ Ｐゴシック" pitchFamily="-111" charset="-128"/>
              </a:rPr>
              <a:t>.</a:t>
            </a:r>
          </a:p>
          <a:p>
            <a:pPr marL="176400" indent="-177750">
              <a:spcAft>
                <a:spcPts val="1200"/>
              </a:spcAft>
              <a:buFont typeface="Arial" charset="0"/>
              <a:buChar char="•"/>
            </a:pPr>
            <a:r>
              <a:rPr lang="da-DK" sz="1500" dirty="0">
                <a:solidFill>
                  <a:schemeClr val="tx1"/>
                </a:solidFill>
                <a:latin typeface="+mn-lt"/>
                <a:ea typeface="Verdana" pitchFamily="34" charset="0"/>
                <a:cs typeface="Verdana" pitchFamily="34" charset="0"/>
              </a:rPr>
              <a:t>Eleverne får </a:t>
            </a:r>
            <a:r>
              <a:rPr lang="da-DK" sz="1500" b="1" dirty="0">
                <a:solidFill>
                  <a:schemeClr val="tx1"/>
                </a:solidFill>
                <a:latin typeface="+mn-lt"/>
                <a:ea typeface="Verdana" pitchFamily="34" charset="0"/>
                <a:cs typeface="Verdana" pitchFamily="34" charset="0"/>
              </a:rPr>
              <a:t>erfaringer med at lære og være sammen </a:t>
            </a:r>
            <a:r>
              <a:rPr lang="da-DK" sz="1500" dirty="0">
                <a:solidFill>
                  <a:schemeClr val="tx1"/>
                </a:solidFill>
                <a:latin typeface="+mn-lt"/>
                <a:ea typeface="Verdana" pitchFamily="34" charset="0"/>
                <a:cs typeface="Verdana" pitchFamily="34" charset="0"/>
              </a:rPr>
              <a:t>i andre situationer, som de også kan trække på i den øvrige undervisning.</a:t>
            </a:r>
            <a:endParaRPr lang="en-GB" sz="1500" dirty="0">
              <a:latin typeface="+mn-lt"/>
              <a:cs typeface="ＭＳ Ｐゴシック" pitchFamily="-111" charset="-128"/>
            </a:endParaRP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10536096"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32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Hvordan samarbejde med fritidsliv og lokalsamfund?</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096188"/>
            <a:ext cx="6390815" cy="3231654"/>
          </a:xfrm>
          <a:prstGeom prst="rect">
            <a:avLst/>
          </a:prstGeom>
          <a:noFill/>
        </p:spPr>
        <p:txBody>
          <a:bodyPr wrap="square" lIns="0" tIns="0" rIns="0" bIns="0" rtlCol="0">
            <a:spAutoFit/>
          </a:bodyPr>
          <a:lstStyle/>
          <a:p>
            <a:pPr marL="0" indent="0">
              <a:spcAft>
                <a:spcPts val="0"/>
              </a:spcAft>
              <a:buNone/>
            </a:pPr>
            <a:r>
              <a:rPr lang="da-DK" sz="1500" dirty="0">
                <a:latin typeface="+mn-lt"/>
              </a:rPr>
              <a:t>Seks træk ved </a:t>
            </a:r>
            <a:r>
              <a:rPr lang="da-DK" sz="1500" b="1" dirty="0">
                <a:latin typeface="+mn-lt"/>
              </a:rPr>
              <a:t>samarbejdsaktiviteter</a:t>
            </a:r>
            <a:r>
              <a:rPr lang="da-DK" sz="1500" dirty="0">
                <a:latin typeface="+mn-lt"/>
              </a:rPr>
              <a:t> mellem skole, fritidsliv og lokalsamfund, der er særligt virkningsfulde i forhold til at understøtte et inkluderende læringsmiljø:</a:t>
            </a:r>
          </a:p>
          <a:p>
            <a:pPr marL="0" indent="0">
              <a:spcAft>
                <a:spcPts val="0"/>
              </a:spcAft>
              <a:buNone/>
            </a:pPr>
            <a:endParaRPr lang="da-DK" sz="1500" b="1" dirty="0">
              <a:latin typeface="+mn-lt"/>
            </a:endParaRPr>
          </a:p>
          <a:p>
            <a:pPr marL="198900" lvl="0" indent="-198900">
              <a:spcAft>
                <a:spcPts val="1200"/>
              </a:spcAft>
              <a:buFont typeface="+mj-lt"/>
              <a:buAutoNum type="arabicPeriod"/>
            </a:pPr>
            <a:r>
              <a:rPr lang="da-DK" sz="1500" dirty="0">
                <a:latin typeface="+mn-lt"/>
              </a:rPr>
              <a:t>Nye og autentiske rammer</a:t>
            </a:r>
          </a:p>
          <a:p>
            <a:pPr marL="198900" lvl="0" indent="-198900">
              <a:spcAft>
                <a:spcPts val="1200"/>
              </a:spcAft>
              <a:buFont typeface="+mj-lt"/>
              <a:buAutoNum type="arabicPeriod"/>
            </a:pPr>
            <a:r>
              <a:rPr lang="da-DK" sz="1500" dirty="0">
                <a:latin typeface="+mn-lt"/>
              </a:rPr>
              <a:t>Faglige kompetencer og ressourcer</a:t>
            </a:r>
          </a:p>
          <a:p>
            <a:pPr marL="198900" lvl="0" indent="-198900">
              <a:spcAft>
                <a:spcPts val="1200"/>
              </a:spcAft>
              <a:buFont typeface="+mj-lt"/>
              <a:buAutoNum type="arabicPeriod"/>
            </a:pPr>
            <a:r>
              <a:rPr lang="da-DK" sz="1500" dirty="0">
                <a:latin typeface="+mn-lt"/>
              </a:rPr>
              <a:t>Praksis- og anvendelsesorienteret undervisning</a:t>
            </a:r>
          </a:p>
          <a:p>
            <a:pPr marL="198900" lvl="0" indent="-198900">
              <a:spcAft>
                <a:spcPts val="1200"/>
              </a:spcAft>
              <a:buFont typeface="+mj-lt"/>
              <a:buAutoNum type="arabicPeriod"/>
            </a:pPr>
            <a:r>
              <a:rPr lang="da-DK" sz="1500" dirty="0">
                <a:latin typeface="+mn-lt"/>
              </a:rPr>
              <a:t>Kunstneriske og innovative elementer</a:t>
            </a:r>
          </a:p>
          <a:p>
            <a:pPr marL="198900" lvl="0" indent="-198900">
              <a:spcAft>
                <a:spcPts val="1200"/>
              </a:spcAft>
              <a:buFont typeface="+mj-lt"/>
              <a:buAutoNum type="arabicPeriod"/>
            </a:pPr>
            <a:r>
              <a:rPr lang="da-DK" sz="1500" dirty="0">
                <a:latin typeface="+mn-lt"/>
              </a:rPr>
              <a:t>Sammenhæng mellem skole og fritidsklub</a:t>
            </a:r>
          </a:p>
          <a:p>
            <a:pPr marL="198900" lvl="0" indent="-198900">
              <a:spcAft>
                <a:spcPts val="1200"/>
              </a:spcAft>
              <a:buFont typeface="+mj-lt"/>
              <a:buAutoNum type="arabicPeriod"/>
            </a:pPr>
            <a:r>
              <a:rPr lang="da-DK" sz="1500" dirty="0">
                <a:latin typeface="+mn-lt"/>
              </a:rPr>
              <a:t>Møde med kultur- og fritidsliv.</a:t>
            </a:r>
          </a:p>
          <a:p>
            <a:pPr marL="0" indent="0">
              <a:spcAft>
                <a:spcPts val="0"/>
              </a:spcAft>
              <a:buNone/>
            </a:pPr>
            <a:endParaRPr lang="da-DK" sz="1500" b="1" dirty="0">
              <a:latin typeface="+mn-lt"/>
            </a:endParaRP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1894" y="870183"/>
            <a:ext cx="6441952" cy="6858000"/>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38636" r="2939"/>
          <a:stretch/>
        </p:blipFill>
        <p:spPr>
          <a:xfrm>
            <a:off x="6132512" y="-1250"/>
            <a:ext cx="6059487" cy="6859250"/>
          </a:xfrm>
          <a:prstGeom prst="rect">
            <a:avLst/>
          </a:prstGeom>
        </p:spPr>
      </p:pic>
      <p:sp>
        <p:nvSpPr>
          <p:cNvPr id="4" name="Tekstfelt 3"/>
          <p:cNvSpPr txBox="1"/>
          <p:nvPr userDrawn="1"/>
        </p:nvSpPr>
        <p:spPr>
          <a:xfrm>
            <a:off x="900000" y="720000"/>
            <a:ext cx="47851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
            </a:r>
            <a:br>
              <a:rPr lang="da-DK" sz="3200" kern="1200" dirty="0">
                <a:solidFill>
                  <a:schemeClr val="tx1"/>
                </a:solidFill>
                <a:latin typeface="+mj-lt"/>
                <a:ea typeface="+mn-ea"/>
                <a:cs typeface="+mn-cs"/>
              </a:rPr>
            </a:br>
            <a:r>
              <a:rPr lang="da-DK" sz="3200" b="0" kern="1200" dirty="0">
                <a:solidFill>
                  <a:schemeClr val="tx1"/>
                </a:solidFill>
                <a:latin typeface="+mj-lt"/>
                <a:ea typeface="+mn-ea"/>
                <a:cs typeface="+mn-cs"/>
              </a:rPr>
              <a:t>Hvordan skabes et godt samarbejde?</a:t>
            </a:r>
            <a:endParaRPr lang="en-GB" sz="3200" kern="1200" dirty="0">
              <a:solidFill>
                <a:schemeClr val="tx1"/>
              </a:solidFill>
              <a:latin typeface="+mj-lt"/>
              <a:ea typeface="+mn-ea"/>
              <a:cs typeface="+mn-cs"/>
            </a:endParaRPr>
          </a:p>
        </p:txBody>
      </p:sp>
      <p:sp>
        <p:nvSpPr>
          <p:cNvPr id="9" name="Tekstfelt 8"/>
          <p:cNvSpPr txBox="1"/>
          <p:nvPr userDrawn="1"/>
        </p:nvSpPr>
        <p:spPr>
          <a:xfrm>
            <a:off x="900000" y="795027"/>
            <a:ext cx="1498643" cy="307777"/>
          </a:xfrm>
          <a:prstGeom prst="rect">
            <a:avLst/>
          </a:prstGeom>
          <a:solidFill>
            <a:schemeClr val="tx2"/>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
        <p:nvSpPr>
          <p:cNvPr id="11" name="Tekstfelt 10"/>
          <p:cNvSpPr txBox="1"/>
          <p:nvPr userDrawn="1"/>
        </p:nvSpPr>
        <p:spPr>
          <a:xfrm>
            <a:off x="900001" y="2560015"/>
            <a:ext cx="4877947" cy="3000821"/>
          </a:xfrm>
          <a:prstGeom prst="rect">
            <a:avLst/>
          </a:prstGeom>
          <a:noFill/>
        </p:spPr>
        <p:txBody>
          <a:bodyPr wrap="square" lIns="0" tIns="0" rIns="0" bIns="0" rtlCol="0">
            <a:spAutoFit/>
          </a:bodyPr>
          <a:lstStyle/>
          <a:p>
            <a:pPr marL="0" indent="0">
              <a:spcAft>
                <a:spcPts val="1200"/>
              </a:spcAft>
              <a:buNone/>
            </a:pPr>
            <a:r>
              <a:rPr lang="da-DK" sz="1500" dirty="0">
                <a:solidFill>
                  <a:schemeClr val="tx1"/>
                </a:solidFill>
                <a:latin typeface="+mn-lt"/>
              </a:rPr>
              <a:t>Følgende forhold er afgørende for at opnå et </a:t>
            </a:r>
            <a:r>
              <a:rPr lang="da-DK" sz="1500" b="1" dirty="0">
                <a:solidFill>
                  <a:schemeClr val="tx1"/>
                </a:solidFill>
                <a:latin typeface="+mn-lt"/>
              </a:rPr>
              <a:t>godt samarbejde</a:t>
            </a:r>
            <a:r>
              <a:rPr lang="da-DK" sz="1500" dirty="0">
                <a:solidFill>
                  <a:schemeClr val="tx1"/>
                </a:solidFill>
                <a:latin typeface="+mn-lt"/>
              </a:rPr>
              <a:t> mellem skole og eksterne aktører:</a:t>
            </a:r>
          </a:p>
          <a:p>
            <a:pPr marL="198900" lvl="0" indent="-198900">
              <a:spcAft>
                <a:spcPts val="1200"/>
              </a:spcAft>
              <a:buFont typeface="+mj-lt"/>
              <a:buAutoNum type="arabicPeriod"/>
            </a:pPr>
            <a:r>
              <a:rPr lang="da-DK" sz="1500" dirty="0">
                <a:solidFill>
                  <a:schemeClr val="tx1"/>
                </a:solidFill>
                <a:latin typeface="+mn-lt"/>
              </a:rPr>
              <a:t>Et fælles formål med fokus på eleverne</a:t>
            </a:r>
          </a:p>
          <a:p>
            <a:pPr marL="198900" lvl="0" indent="-198900">
              <a:spcAft>
                <a:spcPts val="1200"/>
              </a:spcAft>
              <a:buFont typeface="+mj-lt"/>
              <a:buAutoNum type="arabicPeriod"/>
            </a:pPr>
            <a:r>
              <a:rPr lang="da-DK" sz="1500" dirty="0">
                <a:solidFill>
                  <a:schemeClr val="tx1"/>
                </a:solidFill>
                <a:latin typeface="+mn-lt"/>
              </a:rPr>
              <a:t>Et gensidigt udbytte</a:t>
            </a:r>
          </a:p>
          <a:p>
            <a:pPr marL="198900" lvl="0" indent="-198900">
              <a:spcAft>
                <a:spcPts val="1200"/>
              </a:spcAft>
              <a:buFont typeface="+mj-lt"/>
              <a:buAutoNum type="arabicPeriod"/>
            </a:pPr>
            <a:r>
              <a:rPr lang="da-DK" sz="1500" dirty="0">
                <a:solidFill>
                  <a:schemeClr val="tx1"/>
                </a:solidFill>
                <a:latin typeface="+mn-lt"/>
              </a:rPr>
              <a:t>Klare rammer baseret på gensidig forventningsafstemning og fælles planlægning</a:t>
            </a:r>
          </a:p>
          <a:p>
            <a:pPr marL="198900" lvl="0" indent="-198900">
              <a:spcAft>
                <a:spcPts val="1200"/>
              </a:spcAft>
              <a:buFont typeface="+mj-lt"/>
              <a:buAutoNum type="arabicPeriod"/>
            </a:pPr>
            <a:r>
              <a:rPr lang="da-DK" sz="1500" dirty="0">
                <a:solidFill>
                  <a:schemeClr val="tx1"/>
                </a:solidFill>
                <a:latin typeface="+mn-lt"/>
              </a:rPr>
              <a:t>Involvering og opbakning fra ledelsen</a:t>
            </a:r>
          </a:p>
          <a:p>
            <a:pPr marL="198900" lvl="0" indent="-198900">
              <a:spcAft>
                <a:spcPts val="1200"/>
              </a:spcAft>
              <a:buFont typeface="+mj-lt"/>
              <a:buAutoNum type="arabicPeriod"/>
            </a:pPr>
            <a:r>
              <a:rPr lang="da-DK" sz="1500" dirty="0">
                <a:solidFill>
                  <a:schemeClr val="tx1"/>
                </a:solidFill>
                <a:latin typeface="+mn-lt"/>
              </a:rPr>
              <a:t>En central koordinator.</a:t>
            </a:r>
          </a:p>
          <a:p>
            <a:pPr marL="198900" indent="-198900">
              <a:spcAft>
                <a:spcPts val="1200"/>
              </a:spcAft>
              <a:buFont typeface="+mj-lt"/>
              <a:buAutoNum type="arabicPeriod"/>
            </a:pPr>
            <a:endParaRPr lang="da-DK" sz="1500" dirty="0">
              <a:solidFill>
                <a:schemeClr val="tx1"/>
              </a:solidFill>
              <a:latin typeface="+mn-lt"/>
            </a:endParaRP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userDrawn="1">
          <p15:clr>
            <a:srgbClr val="FBAE40"/>
          </p15:clr>
        </p15:guide>
        <p15:guide id="2" pos="386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75" r:id="rId5"/>
    <p:sldLayoutId id="2147483686" r:id="rId6"/>
    <p:sldLayoutId id="2147483670" r:id="rId7"/>
    <p:sldLayoutId id="2147483671" r:id="rId8"/>
    <p:sldLayoutId id="2147483655" r:id="rId9"/>
    <p:sldLayoutId id="2147483673" r:id="rId10"/>
    <p:sldLayoutId id="2147483676" r:id="rId11"/>
    <p:sldLayoutId id="2147483674" r:id="rId12"/>
    <p:sldLayoutId id="2147483682" r:id="rId13"/>
    <p:sldLayoutId id="2147483683" r:id="rId14"/>
    <p:sldLayoutId id="2147483680" r:id="rId15"/>
    <p:sldLayoutId id="2147483684" r:id="rId16"/>
    <p:sldLayoutId id="2147483685" r:id="rId17"/>
    <p:sldLayoutId id="2147483687" r:id="rId18"/>
    <p:sldLayoutId id="2147483681" r:id="rId19"/>
    <p:sldLayoutId id="2147483679" r:id="rId20"/>
    <p:sldLayoutId id="2147483660" r:id="rId21"/>
    <p:sldLayoutId id="2147483678" r:id="rId22"/>
    <p:sldLayoutId id="2147483677"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dirty="0"/>
          </a:p>
        </p:txBody>
      </p:sp>
    </p:spTree>
    <p:extLst>
      <p:ext uri="{BB962C8B-B14F-4D97-AF65-F5344CB8AC3E}">
        <p14:creationId xmlns:p14="http://schemas.microsoft.com/office/powerpoint/2010/main" val="89196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78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98717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230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3502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88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126627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6576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18</a:t>
            </a:fld>
            <a:endParaRPr lang="da-DK" dirty="0"/>
          </a:p>
        </p:txBody>
      </p:sp>
    </p:spTree>
    <p:extLst>
      <p:ext uri="{BB962C8B-B14F-4D97-AF65-F5344CB8AC3E}">
        <p14:creationId xmlns:p14="http://schemas.microsoft.com/office/powerpoint/2010/main" val="145675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1774387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8932800" y="6409250"/>
            <a:ext cx="2743200" cy="365125"/>
          </a:xfrm>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14367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107838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1759104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23</a:t>
            </a:fld>
            <a:endParaRPr lang="da-DK" dirty="0"/>
          </a:p>
        </p:txBody>
      </p:sp>
    </p:spTree>
    <p:extLst>
      <p:ext uri="{BB962C8B-B14F-4D97-AF65-F5344CB8AC3E}">
        <p14:creationId xmlns:p14="http://schemas.microsoft.com/office/powerpoint/2010/main" val="86732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4</a:t>
            </a:fld>
            <a:endParaRPr lang="da-DK" dirty="0"/>
          </a:p>
        </p:txBody>
      </p:sp>
    </p:spTree>
    <p:extLst>
      <p:ext uri="{BB962C8B-B14F-4D97-AF65-F5344CB8AC3E}">
        <p14:creationId xmlns:p14="http://schemas.microsoft.com/office/powerpoint/2010/main" val="155897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5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45887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143149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86508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992850592"/>
      </p:ext>
    </p:extLst>
  </p:cSld>
  <p:clrMapOvr>
    <a:masterClrMapping/>
  </p:clrMapOvr>
</p:sld>
</file>

<file path=ppt/theme/theme1.xml><?xml version="1.0" encoding="utf-8"?>
<a:theme xmlns:a="http://schemas.openxmlformats.org/drawingml/2006/main" name="Kontortema">
  <a:themeElements>
    <a:clrScheme name="UM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FFFFFF"/>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2755</Words>
  <Application>Microsoft Office PowerPoint</Application>
  <PresentationFormat>Brugerdefineret</PresentationFormat>
  <Paragraphs>209</Paragraphs>
  <Slides>23</Slides>
  <Notes>18</Notes>
  <HiddenSlides>0</HiddenSlides>
  <MMClips>0</MMClips>
  <ScaleCrop>false</ScaleCrop>
  <HeadingPairs>
    <vt:vector size="4" baseType="variant">
      <vt:variant>
        <vt:lpstr>Tema</vt:lpstr>
      </vt:variant>
      <vt:variant>
        <vt:i4>1</vt:i4>
      </vt:variant>
      <vt:variant>
        <vt:lpstr>Diastitler</vt:lpstr>
      </vt:variant>
      <vt:variant>
        <vt:i4>23</vt:i4>
      </vt:variant>
    </vt:vector>
  </HeadingPairs>
  <TitlesOfParts>
    <vt:vector size="24"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104</cp:revision>
  <dcterms:created xsi:type="dcterms:W3CDTF">2019-01-14T09:57:19Z</dcterms:created>
  <dcterms:modified xsi:type="dcterms:W3CDTF">2019-02-06T15:27:16Z</dcterms:modified>
</cp:coreProperties>
</file>