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 id="2" name="Marie Bilde" initials="MB"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7"/>
    <p:restoredTop sz="74578"/>
  </p:normalViewPr>
  <p:slideViewPr>
    <p:cSldViewPr snapToGrid="0" snapToObjects="1">
      <p:cViewPr varScale="1">
        <p:scale>
          <a:sx n="83" d="100"/>
          <a:sy n="83" d="100"/>
        </p:scale>
        <p:origin x="-8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 </a:t>
            </a:r>
          </a:p>
          <a:p>
            <a:r>
              <a:rPr lang="da-DK" sz="1200" b="0" i="0" u="none" strike="noStrike" kern="1200" baseline="0" dirty="0">
                <a:solidFill>
                  <a:schemeClr val="tx1"/>
                </a:solidFill>
                <a:latin typeface="Verdana" pitchFamily="34" charset="0"/>
                <a:ea typeface="Verdana" pitchFamily="34" charset="0"/>
                <a:cs typeface="Verdana" pitchFamily="34" charset="0"/>
              </a:rPr>
              <a:t>Inddragelse af forældrene i barnets læring handler både om at opmuntre forældrene til at understøtte barnets generelle læring og om at give forældrene ideer til konkrete læringsaktiviteter, som de kan gennemføre derhjemme.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Ofte ved forældre ikke, hvad de konkret kan gøre for at støtte deres barns læring og udvikling. Derfor er det vigtigt, at skolen forklarer forældrene, både hvad eleverne skal lære, og hvad de som forældre kan gøre for at understøtte barnets læring. Helt afgørende er det at styrke forældrenes bevidsthed om betydningen af egen rolle – at deres involvering som forældre i barnets skolegang har positiv betydning for barnet, uanset hvilke forudsætninger forældrene har.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Det er vigtigt at differentiere forældres konkrete bidrag og rolle med afsæt i den konkrete families ønsker og behov. Nogle forældre kan have gavn af didaktiske redskaber, og andre kan have gavn af at få inspiration til understøttende aktiviteter og samvær med deres barn. </a:t>
            </a:r>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752988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 </a:t>
            </a:r>
          </a:p>
          <a:p>
            <a:r>
              <a:rPr lang="da-DK" b="0" baseline="0" dirty="0"/>
              <a:t>Et godt samarbejde mellem skole og hjem kræver, at den enkelte skole har en strategi for samarbejdet, og at skoleledelsen klart signalerer over for skolens medarbejdere, at samarbejdet er højt prioriteret. Når skolen tydeligt prioriterer samarbejdet, er der større sandsynlighed for at lykkes med  at skabe succesfulde partnerskaber med forældrene. Hvis der derimod er mangel på strategi og målsætning for samarbejdet, skaber det uklarhed hos både forældre, lærere og pædagoger – hvilket er en hindring i forældresamarbejdet. </a:t>
            </a:r>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0" baseline="0" dirty="0"/>
              <a:t>En fælles strategi for forældresamarbejde indebærer bl.a. at ledelsen tydeliggør et fælles perspektiv på forældrene som væsentlige samarbejdspartnere, og sikrer en fælles forståelse af vision og retningslinjer for samarbejdet blandt skolens pædagogiske personale. </a:t>
            </a:r>
          </a:p>
          <a:p>
            <a:endParaRPr lang="da-DK" b="0" baseline="0" dirty="0"/>
          </a:p>
          <a:p>
            <a:r>
              <a:rPr lang="da-DK" b="0" baseline="0" dirty="0"/>
              <a:t>Derudover er det vigtigt, at ledelsen tydeliggør, at forældresamarbejdet har høj prioriteret, og at det konkret kommer til udtryk ved, at ledelsen øremærker tid  og ressourcer til samarbejdet</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36406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b="1" dirty="0"/>
              <a:t>Noter til </a:t>
            </a:r>
            <a:r>
              <a:rPr lang="da-DK" b="1" dirty="0" err="1"/>
              <a:t>facilitator</a:t>
            </a:r>
            <a:r>
              <a:rPr lang="da-DK" b="1" dirty="0"/>
              <a:t>:</a:t>
            </a:r>
          </a:p>
          <a:p>
            <a:pPr marL="0" indent="0">
              <a:buNone/>
            </a:pPr>
            <a:r>
              <a:rPr lang="da-DK" dirty="0"/>
              <a:t>Dette afsnit har fokus på at vise, hvordan to af de tre virkningsfulde elementer fra forskningen; (1) se samarbejdet som et partnerskab og 2) Differentiér samarbejdet, kan omsættes i praksis. </a:t>
            </a:r>
          </a:p>
          <a:p>
            <a:pPr marL="0" indent="0">
              <a:buNone/>
            </a:pPr>
            <a:endParaRPr lang="da-DK" dirty="0"/>
          </a:p>
          <a:p>
            <a:pPr marL="0" indent="0">
              <a:buNone/>
            </a:pPr>
            <a:r>
              <a:rPr lang="da-DK" dirty="0"/>
              <a:t>Det tredje virkningsfulde element (skab sammenhæng mellem skole og hjem) præsenteres i casen i sidste del af denne slidepakke.</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69053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endParaRPr lang="da-DK" b="1"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 næste slides vil formidle eksempler fra praksis i en dansk kontekst. Her er fokus på de to første elementer af et velfungerende forældresamarbejde. Første eksempel stammer fra en skole i Aarhus, mens andet eksempel stammer fra et udviklingsprogram initieret af Undervisningsministeriet. </a:t>
            </a:r>
          </a:p>
          <a:p>
            <a:pPr marL="530172" indent="-342866">
              <a:buFont typeface="+mj-lt"/>
              <a:buAutoNum type="arabicPeriod"/>
            </a:pPr>
            <a:r>
              <a:rPr lang="da-DK" dirty="0"/>
              <a:t>Se samarbejdet som et partnerskab.</a:t>
            </a:r>
          </a:p>
          <a:p>
            <a:pPr marL="530172" indent="-342866">
              <a:buFont typeface="+mj-lt"/>
              <a:buAutoNum type="arabicPeriod"/>
            </a:pPr>
            <a:r>
              <a:rPr lang="da-DK" dirty="0"/>
              <a:t>Differentier samarbejdet.</a:t>
            </a:r>
          </a:p>
          <a:p>
            <a:pPr marL="530172" indent="-342866">
              <a:buFont typeface="+mj-lt"/>
              <a:buAutoNum type="arabicPeriod"/>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 to eksempler på organiseringsformer udfoldes et ad gangen på de følgende slides.</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85045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r>
              <a:rPr lang="da-DK" sz="1200" b="0" kern="1200" dirty="0">
                <a:solidFill>
                  <a:schemeClr val="tx1"/>
                </a:solidFill>
                <a:effectLst/>
                <a:latin typeface="Verdana" pitchFamily="34" charset="0"/>
                <a:ea typeface="Verdana" pitchFamily="34" charset="0"/>
                <a:cs typeface="Verdana" pitchFamily="34" charset="0"/>
              </a:rPr>
              <a:t>Solbjerg Skole i Aarhus har arbejdet med ideen om forældre som ”den ekstra elev”. Grundtanken er, at forældrene er så vigtige for fællesskabet, at de betragtes som ”ekstra elever”. </a:t>
            </a:r>
          </a:p>
          <a:p>
            <a:endParaRPr lang="da-DK" sz="1200" b="0" kern="1200" dirty="0">
              <a:solidFill>
                <a:schemeClr val="tx1"/>
              </a:solidFill>
              <a:effectLst/>
              <a:latin typeface="Verdana" pitchFamily="34" charset="0"/>
              <a:ea typeface="Verdana" pitchFamily="34" charset="0"/>
              <a:cs typeface="Verdana" pitchFamily="34" charset="0"/>
            </a:endParaRPr>
          </a:p>
          <a:p>
            <a:pPr lvl="0"/>
            <a:r>
              <a:rPr lang="da-DK" sz="1200" b="0" kern="1200" dirty="0">
                <a:solidFill>
                  <a:schemeClr val="tx1"/>
                </a:solidFill>
                <a:effectLst/>
                <a:latin typeface="Verdana" pitchFamily="34" charset="0"/>
                <a:ea typeface="Verdana" pitchFamily="34" charset="0"/>
                <a:cs typeface="Verdana" pitchFamily="34" charset="0"/>
              </a:rPr>
              <a:t>Indholdet i denne indsats handler konkret om afholdelse af forældremøder, hvor forældre og personale arbejder procesorienteret med, hvordan man skaber et fællesskab, og hvad forældrenes rolle er i fællesskabet. Under forældremødet </a:t>
            </a:r>
            <a:r>
              <a:rPr lang="da-DK" sz="1200" kern="1200" dirty="0">
                <a:solidFill>
                  <a:schemeClr val="tx1"/>
                </a:solidFill>
                <a:effectLst/>
                <a:latin typeface="Verdana" pitchFamily="34" charset="0"/>
                <a:ea typeface="Verdana" pitchFamily="34" charset="0"/>
                <a:cs typeface="Verdana" pitchFamily="34" charset="0"/>
              </a:rPr>
              <a:t>skal forældrene producere 10 kompetencer, der bliver grundlaget for klassens læringsmiljø i årene fremover, og som er formuleret med udgangspunkt i, hvilke kompetencer forældrene ønsker, at børnene skal opnå i løbet af skoleårene. Eksempelvis: Empati , respekt for andre, livsglæde, være gode formidlere, selvstændighed.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Med denne indsats inddrager skolen forældrene i skolelivet, ligesom skolen viser tillid til forældrene. Derudover bidrager indsatsen til at lave en tydelig rammesætning af, hvilken rolle forældrene har i deres børns skolegang.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15</a:t>
            </a:fld>
            <a:endParaRPr lang="da-DK"/>
          </a:p>
        </p:txBody>
      </p:sp>
    </p:spTree>
    <p:extLst>
      <p:ext uri="{BB962C8B-B14F-4D97-AF65-F5344CB8AC3E}">
        <p14:creationId xmlns:p14="http://schemas.microsoft.com/office/powerpoint/2010/main" val="206405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r>
              <a:rPr lang="da-DK" sz="1200" b="0" i="0" u="none" strike="noStrike" kern="1200" baseline="0" dirty="0">
                <a:solidFill>
                  <a:schemeClr val="tx1"/>
                </a:solidFill>
                <a:latin typeface="Verdana" pitchFamily="34" charset="0"/>
                <a:ea typeface="Verdana" pitchFamily="34" charset="0"/>
                <a:cs typeface="Verdana" pitchFamily="34" charset="0"/>
              </a:rPr>
              <a:t>Formålet med dette redskab er at skabe rammer for, at skolens personale kan reflektere over og diskutere forældresamarbejdet – især samarbejdet med forældre og grupper af forældre, der måske italesættes som svære at nå. Redskabet giver skolens personale nye vinkler og nye perspektiver på samarbejdet med denne gruppe forældre og hjælper skolen med at få øje på nye og utraditionelle måder at samarbejde med forældre på. Redskabet hjælper skolen med at opdage og diskutere udfordringer, men i høj grad også de styrker og potentialer, der findes hos alle forældre, og som forældresamarbejdet kan bygge videre på.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Redskabet er udformet som en række dialogkort, der stiller skarpt på det kendskab og den viden, lærerne har til de forældre, de skal samarbejde med, samt på skolens aktuelle praksis og de rammer og forventninger, der er til forældresamarbejdet. Formålet med dialogkortene er at hjælpe lærere og andet personale til at reflektere over, diskutere og måske gentænke forældresamarbejdet, da dialogkortene kan åbne for nye vinkler og perspektiver. Samtidig kan dialogkortene give input til konkrete handlingsanvisninger.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Redskabet tager udgangspunkt i fire centrale temaer, hvortil der er udviklet en række refleksions- og diskussionsspørgsmål. Det tager ca. en time og tyve minutter at gennemføre et møde med udgangspunkt i dialogkortene for de fire temaer (15 min. pr. tema). Dialogkortene er i udgangspunktet tænkt til at blive anvendt på et team- eller årgangsmøde, men de kan også anvendes i andre kontekster, fx på afdelingsmøder, ledelsesmøder, skolebestyrelsesmøder eller lignende. </a:t>
            </a:r>
            <a:endParaRPr lang="da-DK" sz="1200" b="1" kern="1200" dirty="0">
              <a:solidFill>
                <a:schemeClr val="tx1"/>
              </a:solidFill>
              <a:effectLst/>
              <a:latin typeface="Verdana" pitchFamily="34" charset="0"/>
              <a:ea typeface="Verdana" pitchFamily="34" charset="0"/>
              <a:cs typeface="Verdana" pitchFamily="34" charset="0"/>
            </a:endParaRPr>
          </a:p>
          <a:p>
            <a:endParaRPr lang="da-DK" sz="1200" b="1"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Redskabet består af: </a:t>
            </a:r>
            <a:endParaRPr lang="da-DK" sz="14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Dialogkort opdelt i fire temaer med tilhørende underspørgsmål:</a:t>
            </a:r>
            <a:endParaRPr lang="da-DK" sz="1400" kern="1200" dirty="0">
              <a:solidFill>
                <a:schemeClr val="tx1"/>
              </a:solidFill>
              <a:effectLst/>
              <a:latin typeface="Verdana" pitchFamily="34" charset="0"/>
              <a:ea typeface="Verdana" pitchFamily="34" charset="0"/>
              <a:cs typeface="Verdana" pitchFamily="34" charset="0"/>
            </a:endParaRPr>
          </a:p>
          <a:p>
            <a:pPr lvl="1"/>
            <a:r>
              <a:rPr lang="da-DK" sz="1200" b="1" kern="1200" dirty="0">
                <a:solidFill>
                  <a:schemeClr val="tx1"/>
                </a:solidFill>
                <a:effectLst/>
                <a:latin typeface="Verdana" pitchFamily="34" charset="0"/>
                <a:ea typeface="Verdana" pitchFamily="34" charset="0"/>
                <a:cs typeface="+mn-cs"/>
              </a:rPr>
              <a:t>Tema 1</a:t>
            </a:r>
            <a:r>
              <a:rPr lang="da-DK" sz="1200" kern="1200" dirty="0">
                <a:solidFill>
                  <a:schemeClr val="tx1"/>
                </a:solidFill>
                <a:effectLst/>
                <a:latin typeface="Verdana" pitchFamily="34" charset="0"/>
                <a:ea typeface="Verdana" pitchFamily="34" charset="0"/>
                <a:cs typeface="+mn-cs"/>
              </a:rPr>
              <a:t>: Hvem er vores forældregruppe, og hvad karakteriserer vores lokalområde?</a:t>
            </a:r>
            <a:endParaRPr lang="da-DK" sz="1400" kern="1200" dirty="0">
              <a:solidFill>
                <a:schemeClr val="tx1"/>
              </a:solidFill>
              <a:effectLst/>
              <a:latin typeface="Verdana" pitchFamily="34" charset="0"/>
              <a:ea typeface="Verdana" pitchFamily="34" charset="0"/>
              <a:cs typeface="+mn-cs"/>
            </a:endParaRPr>
          </a:p>
          <a:p>
            <a:pPr lvl="1"/>
            <a:r>
              <a:rPr lang="da-DK" sz="1200" b="1" kern="1200" dirty="0">
                <a:solidFill>
                  <a:schemeClr val="tx1"/>
                </a:solidFill>
                <a:effectLst/>
                <a:latin typeface="Verdana" pitchFamily="34" charset="0"/>
                <a:ea typeface="Verdana" pitchFamily="34" charset="0"/>
                <a:cs typeface="+mn-cs"/>
              </a:rPr>
              <a:t>Tema 2</a:t>
            </a:r>
            <a:r>
              <a:rPr lang="da-DK" sz="1200" kern="1200" dirty="0">
                <a:solidFill>
                  <a:schemeClr val="tx1"/>
                </a:solidFill>
                <a:effectLst/>
                <a:latin typeface="Verdana" pitchFamily="34" charset="0"/>
                <a:ea typeface="Verdana" pitchFamily="34" charset="0"/>
                <a:cs typeface="+mn-cs"/>
              </a:rPr>
              <a:t>: Hvordan når vi ud til alle forældre?</a:t>
            </a:r>
            <a:endParaRPr lang="da-DK" sz="1400" kern="1200" dirty="0">
              <a:solidFill>
                <a:schemeClr val="tx1"/>
              </a:solidFill>
              <a:effectLst/>
              <a:latin typeface="Verdana" pitchFamily="34" charset="0"/>
              <a:ea typeface="Verdana" pitchFamily="34" charset="0"/>
              <a:cs typeface="+mn-cs"/>
            </a:endParaRPr>
          </a:p>
          <a:p>
            <a:pPr lvl="1"/>
            <a:r>
              <a:rPr lang="da-DK" sz="1200" b="1" kern="1200" dirty="0">
                <a:solidFill>
                  <a:schemeClr val="tx1"/>
                </a:solidFill>
                <a:effectLst/>
                <a:latin typeface="Verdana" pitchFamily="34" charset="0"/>
                <a:ea typeface="Verdana" pitchFamily="34" charset="0"/>
                <a:cs typeface="+mn-cs"/>
              </a:rPr>
              <a:t>Tema 3</a:t>
            </a:r>
            <a:r>
              <a:rPr lang="da-DK" sz="1200" kern="1200" dirty="0">
                <a:solidFill>
                  <a:schemeClr val="tx1"/>
                </a:solidFill>
                <a:effectLst/>
                <a:latin typeface="Verdana" pitchFamily="34" charset="0"/>
                <a:ea typeface="Verdana" pitchFamily="34" charset="0"/>
                <a:cs typeface="+mn-cs"/>
              </a:rPr>
              <a:t>: Hvordan er rammerne for alle forældres deltagelse i forældresamarbejdet?</a:t>
            </a:r>
            <a:endParaRPr lang="da-DK" sz="1400" kern="1200" dirty="0">
              <a:solidFill>
                <a:schemeClr val="tx1"/>
              </a:solidFill>
              <a:effectLst/>
              <a:latin typeface="Verdana" pitchFamily="34" charset="0"/>
              <a:ea typeface="Verdana" pitchFamily="34" charset="0"/>
              <a:cs typeface="+mn-cs"/>
            </a:endParaRPr>
          </a:p>
          <a:p>
            <a:pPr lvl="1"/>
            <a:r>
              <a:rPr lang="da-DK" sz="1200" b="1" kern="1200" dirty="0">
                <a:solidFill>
                  <a:schemeClr val="tx1"/>
                </a:solidFill>
                <a:effectLst/>
                <a:latin typeface="Verdana" pitchFamily="34" charset="0"/>
                <a:ea typeface="Verdana" pitchFamily="34" charset="0"/>
                <a:cs typeface="+mn-cs"/>
              </a:rPr>
              <a:t>Tema 4</a:t>
            </a:r>
            <a:r>
              <a:rPr lang="da-DK" sz="1200" kern="1200" dirty="0">
                <a:solidFill>
                  <a:schemeClr val="tx1"/>
                </a:solidFill>
                <a:effectLst/>
                <a:latin typeface="Verdana" pitchFamily="34" charset="0"/>
                <a:ea typeface="Verdana" pitchFamily="34" charset="0"/>
                <a:cs typeface="+mn-cs"/>
              </a:rPr>
              <a:t>: Hvad samarbejder vi med forældrene om?</a:t>
            </a:r>
            <a:endParaRPr lang="da-DK" sz="1400" kern="1200" dirty="0">
              <a:solidFill>
                <a:schemeClr val="tx1"/>
              </a:solidFill>
              <a:effectLst/>
              <a:latin typeface="Verdana" pitchFamily="34" charset="0"/>
              <a:ea typeface="Verdana" pitchFamily="34" charset="0"/>
              <a:cs typeface="+mn-cs"/>
            </a:endParaRPr>
          </a:p>
          <a:p>
            <a:pPr lvl="0"/>
            <a:r>
              <a:rPr lang="da-DK" sz="1200" kern="1200" dirty="0">
                <a:solidFill>
                  <a:schemeClr val="tx1"/>
                </a:solidFill>
                <a:effectLst/>
                <a:latin typeface="Verdana" pitchFamily="34" charset="0"/>
                <a:ea typeface="Verdana" pitchFamily="34" charset="0"/>
                <a:cs typeface="Verdana" pitchFamily="34" charset="0"/>
              </a:rPr>
              <a:t>Forslag til konkrete handlinger for hvert tema.</a:t>
            </a:r>
            <a:endParaRPr lang="da-DK" sz="14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Forslag til opfølgning på refleksionerne.</a:t>
            </a:r>
            <a:endParaRPr lang="da-DK" sz="14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 </a:t>
            </a:r>
            <a:endParaRPr lang="da-DK" sz="14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Gennemførelse</a:t>
            </a:r>
            <a:endParaRPr lang="da-DK" sz="1400" kern="1200" dirty="0">
              <a:solidFill>
                <a:schemeClr val="tx1"/>
              </a:solidFill>
              <a:effectLst/>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Dialogkortene er inddelt i fire temaer. Der afsættes max 15 minutter til hvert tema. Diskussionen under hvert tema er struktureret omkring en række spørgsmål, der er skrevet ned på dialogkortene. Dialogkortene kan bruges på flere måder: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Kortene kan lægges i en bunke med bagsiden opad. Man skiftes til at trække et kort fra bunken, som man taler ud fra.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Man kan lægge alle kort med forsiden opad på bordet og tage det kort, man ønsker at sige noget om.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Kortene kan fordeles mellem mødedeltagerne. Man aftaler, hvem der begynder, men herefter anvendes kortene, når de er relevante. Man må kun introducere nye temaer og spørgsmål ved at spille et kort.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Strukturen har til formål at fordele taleturene og at hjælpe deltagerne med at holde fokus og retning i diskussion og refleksion. Man må derfor kun introducere nye emner gennem kortene, og man bør aftale at holde sig til det aktuelle korts tematik. Det er ikke vigtigt, at man når alle kort igennem på de 15 minutter, men derimod at man får drøftet de temaer, man finder vigtige. Det er ikke sikkert, alle kortene er lige relevante for alle teams, man kan evt. vælge nogle af kortene fra. Det er et mål med dialogkortene, at refleksionerne skal lede frem til handlinger. </a:t>
            </a:r>
            <a:endParaRPr lang="da-DK" sz="1200" kern="1200" dirty="0">
              <a:solidFill>
                <a:schemeClr val="tx1"/>
              </a:solidFill>
              <a:effectLst/>
              <a:latin typeface="Verdana" pitchFamily="34" charset="0"/>
              <a:ea typeface="Verdana" pitchFamily="34" charset="0"/>
              <a:cs typeface="Verdana" pitchFamily="34" charset="0"/>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6346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r>
              <a:rPr lang="da-DK" dirty="0"/>
              <a:t>Denne case sætter fokus på det tredje virkningsfulde element i forældresamarbejde, nemlig sammenhæng mellem skole og hjem.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152739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endParaRPr lang="da-DK" b="1" dirty="0"/>
          </a:p>
          <a:p>
            <a:r>
              <a:rPr lang="da-DK" b="1" dirty="0"/>
              <a:t>Udfordring: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Ledelsen og det pædagogisk personale på M.C. Holms Skole oplever en udfordring i, at der ikke er sammenhæng mellem dét, eleverne lærer i skolen, og dét, eleverne oplever og foretager sig i hjemmet. Det hænger ifølge personalet sammen med, at forældrene kun i begrænset omfang har kendskab til det faglige indhold af undervisningen.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Det betyder, at forældrene kan have vanskeligt ved at spørge ind til barnets skoledag, ligesom forældrene kan have vanskeligt ved at støtte op om og bidrage til barnets læring.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Ledelsen og det pædagogiske personale har en tiltro til, at forældrene kan bidrage til skolens arbejde med at styrke elevernes læring. Derfor vurderer ledelsen og personalet, at der er et uudnyttet potentiale i inddragelse af forældrene i skolens aktiviteter for hermed at øge børnenes læring. </a:t>
            </a:r>
          </a:p>
          <a:p>
            <a:pPr marL="171450" indent="-171450">
              <a:buFontTx/>
              <a:buChar cha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indent="0">
              <a:buFontTx/>
              <a:buNone/>
            </a:pPr>
            <a:r>
              <a:rPr lang="da-DK" sz="1200" b="1" i="0" u="none" strike="noStrike" kern="1200" baseline="0" dirty="0">
                <a:solidFill>
                  <a:schemeClr val="tx1"/>
                </a:solidFill>
                <a:latin typeface="Verdana" pitchFamily="34" charset="0"/>
                <a:ea typeface="Verdana" pitchFamily="34" charset="0"/>
                <a:cs typeface="Verdana" pitchFamily="34" charset="0"/>
              </a:rPr>
              <a:t>Formål</a:t>
            </a:r>
          </a:p>
          <a:p>
            <a:pPr marL="0" indent="0">
              <a:buFontTx/>
              <a:buNone/>
            </a:pPr>
            <a:r>
              <a:rPr lang="da-DK" sz="1200" b="0" i="0" u="none" strike="noStrike" kern="1200" baseline="0" dirty="0">
                <a:solidFill>
                  <a:schemeClr val="tx1"/>
                </a:solidFill>
                <a:latin typeface="Verdana" pitchFamily="34" charset="0"/>
                <a:ea typeface="Verdana" pitchFamily="34" charset="0"/>
                <a:cs typeface="Verdana" pitchFamily="34" charset="0"/>
              </a:rPr>
              <a:t>Skolen har i løbet af det seneste år prioriteret et udviklingsarbejde, der skal sikre en højere grad af kobling mellem skolen og hjemmet. Det er konkret kommet til udtryk i udviklingen af familieopgaver.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Det overordnede formål med familieopgaverne er, at elever og familie skal samtale om dét, eleverne lærer i fagene i skolen, og knytte dét, de lærer, sammen med familiens erfaringer. Det skal bidrage til, at elevernes faglighed styrkes, ligesom deltagelsesmuligheder for både børn og forældre øges.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Familieopgaverne bidrager til…</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At elevernes faglighed styrkes, fordi de igennem samtaler med deres forældre tilegner sig en større forståelse for det, de er i gang med at lære i skolen. Det hænger sammen med, at eleverne får mulighed for at bruge fag- og skolesproget uden for skolen, ligesom de får mulighed for at lytte til forældrene og deres perspektiver. Når forældrene stiller spørgsmål og inddrager egne erfaringer i samtalerne med deres barn, får barnet samtidig mulighed for at reflektere over det, der foregår i skolen. Det støtter samlet set børnene i at blive så dygtige, som de kan.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At alle elever deltager mere aktivt i undervisningen. Det skyldes for det første, at alle elever har noget konkret at bidrage med ind i undervisningen, og at alle elever bydes velkomne som fuldgyldige og aktive deltagere i undervisningen. For det andet giver familieopgaverne eleverne mod på læring. Når eleverne ser deres forældres styrker, og når eleverne oplever, at forældrene anerkendes for dem, de er, får eleverne nemmere ved at udvikle en tro på, at de kan lære. Det smitter positivt af på elevens motivation for deltagelse. Ved at arbejde med familieopgaver inkluderes flere børn således i undervisningen, samtidig med, at de bliver dygtigere. </a:t>
            </a:r>
          </a:p>
          <a:p>
            <a:pPr marL="171450" indent="-171450">
              <a:buFontTx/>
              <a:buChar char="-"/>
            </a:pPr>
            <a:r>
              <a:rPr lang="da-DK" sz="1200" b="0" i="0" u="none" strike="noStrike" kern="1200" baseline="0" dirty="0">
                <a:solidFill>
                  <a:schemeClr val="tx1"/>
                </a:solidFill>
                <a:latin typeface="Verdana" pitchFamily="34" charset="0"/>
                <a:ea typeface="Verdana" pitchFamily="34" charset="0"/>
                <a:cs typeface="Verdana" pitchFamily="34" charset="0"/>
              </a:rPr>
              <a:t>At forældre i højere grad stiller sig nysgerrige på deres barns læring samt deltager i aktiviteter på skolen. Når familieopgaverne er gennemført, er det således nemmere for forældrene efterfølgende at spørge ind til, hvad der videre foregår i undervisningen. Samtidig bliver det nemmere for forældre at møde op på skolen og deltage i såvel faglige som sociale aktiviteter, idet forældrene har noget fælles at tale ud fra og spørge ind til. </a:t>
            </a:r>
            <a:endParaRPr lang="da-DK"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1999899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r>
              <a:rPr lang="da-DK" b="0" dirty="0"/>
              <a:t>For at familieopgaverne skal blive en succes, </a:t>
            </a:r>
            <a:r>
              <a:rPr lang="da-DK" sz="1200" b="0" i="0" u="none" strike="noStrike" kern="1200" baseline="0" dirty="0">
                <a:solidFill>
                  <a:schemeClr val="tx1"/>
                </a:solidFill>
                <a:latin typeface="Verdana" pitchFamily="34" charset="0"/>
                <a:ea typeface="Verdana" pitchFamily="34" charset="0"/>
                <a:cs typeface="Verdana" pitchFamily="34" charset="0"/>
              </a:rPr>
              <a:t>er det afgørende, at opgaverne udformes på en sådan måde, at alle forældre kan være med. Det er således vigtigt, at familieopgaverne retter sig mod hverdagserfaringer, som alle familier har. Familieopgaverne har ikke til hensigt at løse fagfaglige opgaver, som fx regnestykker og grammatik, men giver derimod forældre mulighed for at stille spørgsmål til og samtale med deres barn om det, de lærer i skolen. </a:t>
            </a:r>
            <a:endParaRPr lang="da-DK" b="0" dirty="0"/>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I udformningen af familieopgaven er det desuden vigtigt, at det pædagogiske personale sikrer en målrettet og inspirerende kommunikation og formidling til forældrene, som giver dem lyst til at bidrage. Det kan ske ved, at eleverne selv udformer samtalerne på deres eget sprog og fx kommunikerer dem til familien via sms, billeder, filmklip på telefonen, digte, plakater m.m. </a:t>
            </a:r>
            <a:endParaRPr lang="da-DK"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204526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t>Som årshjulet illustrerer, knytter familieopgaverne sig til fag i undervisningen, men det er vigtigt, at familieopgaverne ikke er fagfaglige. Familieopgaverne skal knytte sig til familiernes erfaringer. En familieopgave i matematik kan handle om at måle forskellige elementer i hjemmet, mens en familieopgave i natur og teknologi kan handle om, hvilke fisk der bliver spist i hjemmet. </a:t>
            </a:r>
          </a:p>
          <a:p>
            <a:endParaRPr lang="da-DK" dirty="0"/>
          </a:p>
          <a:p>
            <a:r>
              <a:rPr lang="da-DK" sz="1200" b="0" i="0" u="none" strike="noStrike" kern="1200" baseline="0" dirty="0">
                <a:solidFill>
                  <a:schemeClr val="tx1"/>
                </a:solidFill>
                <a:latin typeface="Verdana" pitchFamily="34" charset="0"/>
                <a:ea typeface="Verdana" pitchFamily="34" charset="0"/>
                <a:cs typeface="Verdana" pitchFamily="34" charset="0"/>
              </a:rPr>
              <a:t>Årshjulet kan også være en hjælp til lærere og pædagoger, når de i fællesskab skal planlægge, hvad der giver mening at inddrage familierne i. Visualiseringen af, hvornår og hvad familierne skal inddrages i, hjælper lærere, pædagoger og familie til at trække tråde fra de enkelte fag og de konkrete aktiviteter til elevernes trivsel, udvikling og læring. Det er lærerne og pædagogernes opgave at planlægge, hvordan og i hvilke opgaver familierne inddrages.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208993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endParaRPr lang="da-DK" dirty="0"/>
          </a:p>
          <a:p>
            <a:r>
              <a:rPr lang="da-DK" dirty="0"/>
              <a:t>Slidepakken bygger på et </a:t>
            </a:r>
            <a:r>
              <a:rPr lang="da-DK" dirty="0" err="1"/>
              <a:t>vidensgrundlag</a:t>
            </a:r>
            <a:r>
              <a:rPr lang="da-DK" dirty="0"/>
              <a:t>, som er baseret på tre typer af viden: </a:t>
            </a:r>
          </a:p>
          <a:p>
            <a:endParaRPr lang="da-DK" dirty="0"/>
          </a:p>
          <a:p>
            <a:pPr marL="342900" indent="-342900">
              <a:buAutoNum type="arabicParenR"/>
            </a:pPr>
            <a:r>
              <a:rPr lang="da-DK" sz="1200" dirty="0"/>
              <a:t>Forskningsviden om, hvad der virker.</a:t>
            </a:r>
          </a:p>
          <a:p>
            <a:pPr marL="342900" indent="-342900">
              <a:buAutoNum type="arabicParenR"/>
            </a:pPr>
            <a:r>
              <a:rPr lang="da-DK" sz="1200" dirty="0"/>
              <a:t>Eksempler fra praksis på, hvordan man kan styrke samarbejdet med forældre.</a:t>
            </a:r>
          </a:p>
          <a:p>
            <a:pPr marL="342900" indent="-342900">
              <a:buAutoNum type="arabicParenR"/>
            </a:pPr>
            <a:r>
              <a:rPr lang="da-DK" sz="1200" dirty="0"/>
              <a:t>En case, der formidler konkrete erfaringer fra en deltagende skole i inspirationsprogrammet.</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Bagerst i slidepakken kan du finde forslag til videre læsning og en litteraturliste for den viden, som formidles her.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84435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 </a:t>
            </a:r>
          </a:p>
          <a:p>
            <a:r>
              <a:rPr lang="da-DK" dirty="0"/>
              <a:t>Denne opgave er en familieopgave i dansk. Her skal eleverne i </a:t>
            </a:r>
            <a:r>
              <a:rPr lang="da-DK" sz="1200" dirty="0">
                <a:solidFill>
                  <a:srgbClr val="333333"/>
                </a:solidFill>
              </a:rPr>
              <a:t>1. klasse repetere bogstaverne i alfabetet, herunder bogstavernes lyde. </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Hver elev får udleveret en lille kasse, hvori der ligger ét bogstav og en beskrivelse af familieopgaven. Eleven får til opgave at gå hjem til sine forældre og i fællesskab med dem finde tre billeder, der kan illustrere det pågældende bogstav. </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Billeder skal forstås i bred forstand og kan således både være foto, tegninger, udklip fra reklamer m.v. </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Der sættes en tidsfrist på opgaven, og når denne er udløbet, skal eleverne returnerer kassen med billederne. Herefter skal eleverne fortælle om bogstavet og de tilhørende billeder for resten af klassen. Alle billeder samles sammen og bliver hængt op på væggen sammen med alfabetet. </a:t>
            </a:r>
            <a:endParaRPr kumimoji="0" lang="da-DK" sz="11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131743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buFont typeface="Arial" panose="020B0604020202020204" pitchFamily="34" charset="0"/>
              <a:buNone/>
              <a:defRPr/>
            </a:pPr>
            <a:r>
              <a:rPr lang="da-DK" sz="1200" b="1" dirty="0">
                <a:solidFill>
                  <a:srgbClr val="333333"/>
                </a:solidFill>
              </a:rPr>
              <a:t>Noter til indhold:</a:t>
            </a:r>
          </a:p>
          <a:p>
            <a:pPr lvl="0">
              <a:buFont typeface="Arial" panose="020B0604020202020204" pitchFamily="34" charset="0"/>
              <a:buNone/>
              <a:defRPr/>
            </a:pPr>
            <a:r>
              <a:rPr lang="da-DK" sz="1200" dirty="0">
                <a:solidFill>
                  <a:srgbClr val="333333"/>
                </a:solidFill>
              </a:rPr>
              <a:t>I 2. klasse er der i dansktimerne fokus på billedbøger. </a:t>
            </a:r>
          </a:p>
          <a:p>
            <a:pPr lvl="0">
              <a:buFont typeface="Arial" panose="020B0604020202020204" pitchFamily="34" charset="0"/>
              <a:buNone/>
              <a:defRPr/>
            </a:pPr>
            <a:endParaRPr lang="da-DK" sz="1200" dirty="0">
              <a:solidFill>
                <a:srgbClr val="333333"/>
              </a:solidFill>
            </a:endParaRPr>
          </a:p>
          <a:p>
            <a:pPr lvl="0">
              <a:buFont typeface="Arial" panose="020B0604020202020204" pitchFamily="34" charset="0"/>
              <a:buNone/>
              <a:defRPr/>
            </a:pPr>
            <a:r>
              <a:rPr lang="da-DK" sz="1200" dirty="0">
                <a:solidFill>
                  <a:srgbClr val="333333"/>
                </a:solidFill>
              </a:rPr>
              <a:t>I undervisningen er klassen blevet introduceret for tre billedbøger; </a:t>
            </a:r>
            <a:r>
              <a:rPr lang="da-DK" sz="1200" dirty="0" err="1">
                <a:solidFill>
                  <a:srgbClr val="333333"/>
                </a:solidFill>
              </a:rPr>
              <a:t>Garmanns</a:t>
            </a:r>
            <a:r>
              <a:rPr lang="da-DK" sz="1200" dirty="0">
                <a:solidFill>
                  <a:srgbClr val="333333"/>
                </a:solidFill>
              </a:rPr>
              <a:t> gade, Annas himmel og </a:t>
            </a:r>
            <a:r>
              <a:rPr lang="da-DK" sz="1200" dirty="0" err="1">
                <a:solidFill>
                  <a:srgbClr val="333333"/>
                </a:solidFill>
              </a:rPr>
              <a:t>Garmanns</a:t>
            </a:r>
            <a:r>
              <a:rPr lang="da-DK" sz="1200" dirty="0">
                <a:solidFill>
                  <a:srgbClr val="333333"/>
                </a:solidFill>
              </a:rPr>
              <a:t> hemmelighed. Eleverne skal gå hjem og finde deres yndlings billedbog frem. Det kan være en bog, som de tidligere har bladret og læst meget i, eller det kan være en bog, som de har gode minder fra. </a:t>
            </a:r>
          </a:p>
          <a:p>
            <a:pPr lvl="0">
              <a:buFont typeface="Arial" panose="020B0604020202020204" pitchFamily="34" charset="0"/>
              <a:buNone/>
              <a:defRPr/>
            </a:pPr>
            <a:endParaRPr lang="da-DK" sz="1200" dirty="0">
              <a:solidFill>
                <a:srgbClr val="333333"/>
              </a:solidFill>
            </a:endParaRPr>
          </a:p>
          <a:p>
            <a:pPr lvl="0">
              <a:buFont typeface="Arial" panose="020B0604020202020204" pitchFamily="34" charset="0"/>
              <a:buNone/>
              <a:defRPr/>
            </a:pPr>
            <a:r>
              <a:rPr lang="da-DK" sz="1200" dirty="0">
                <a:solidFill>
                  <a:srgbClr val="333333"/>
                </a:solidFill>
              </a:rPr>
              <a:t>Eleverne skal kunne forklare, hvorfor de har valgt den specifikke bog. Samtidig skal eleverne tale med deres forældre om, hvad man som voksen kan være bange for. Eleverne skal koble deres snak med forældrene til indholdet af billedbogen </a:t>
            </a:r>
            <a:r>
              <a:rPr lang="da-DK" sz="1200" dirty="0" err="1">
                <a:solidFill>
                  <a:srgbClr val="333333"/>
                </a:solidFill>
              </a:rPr>
              <a:t>Garmanns</a:t>
            </a:r>
            <a:r>
              <a:rPr lang="da-DK" sz="1200" dirty="0">
                <a:solidFill>
                  <a:srgbClr val="333333"/>
                </a:solidFill>
              </a:rPr>
              <a:t> gade. Eleverne skal selv tænke over og tale med deres forældre om, hvad børn kan være bange for. </a:t>
            </a:r>
          </a:p>
          <a:p>
            <a:pPr lvl="0">
              <a:buFont typeface="Arial" panose="020B0604020202020204" pitchFamily="34" charset="0"/>
              <a:buNone/>
              <a:defRPr/>
            </a:pPr>
            <a:endParaRPr kumimoji="0" lang="da-DK" sz="12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a:p>
            <a:pPr lvl="0">
              <a:buFont typeface="Arial" panose="020B0604020202020204" pitchFamily="34" charset="0"/>
              <a:buNone/>
              <a:defRPr/>
            </a:pPr>
            <a:r>
              <a:rPr kumimoji="0" lang="da-DK" sz="12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rPr>
              <a:t>Eleverne fremlægger til sidst for hinanden på </a:t>
            </a:r>
            <a:r>
              <a:rPr lang="da-DK" sz="1200" dirty="0">
                <a:solidFill>
                  <a:srgbClr val="333333"/>
                </a:solidFill>
              </a:rPr>
              <a:t>klassen.</a:t>
            </a:r>
            <a:endParaRPr kumimoji="0" lang="da-DK" sz="12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22</a:t>
            </a:fld>
            <a:endParaRPr lang="da-DK"/>
          </a:p>
        </p:txBody>
      </p:sp>
    </p:spTree>
    <p:extLst>
      <p:ext uri="{BB962C8B-B14F-4D97-AF65-F5344CB8AC3E}">
        <p14:creationId xmlns:p14="http://schemas.microsoft.com/office/powerpoint/2010/main" val="157710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Når eleverne starter i 3. klasse, introduceres de for faget historie. Her lærer de om historiens betydning, om hvordan de selv er med til at skabe historie hver dag, og hvordan alle mennesker har en historie med sig. En del af ens historie er den familie, man kommer fra. Som en familieopgave i historie skal børnene i samarbejde med deres forældre udfylde et stamtræ. Stamtræet skal indeholde forskellige personer, deres fødselsår, fødselssted og evt. død. </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Det italesættes overfor eleverne, at det er ok med tomme felter. Stamtræet skal få eleverne til at tænke over, hvad de ønsker at opnå med deres liv, og hvilken historie de ønsker at skabe. </a:t>
            </a:r>
          </a:p>
          <a:p>
            <a:pPr marL="0" lvl="0" indent="0">
              <a:buFont typeface="Arial" panose="020B0604020202020204" pitchFamily="34" charset="0"/>
              <a:buNone/>
              <a:defRPr/>
            </a:pPr>
            <a:endParaRPr lang="da-DK" sz="1200" dirty="0">
              <a:solidFill>
                <a:srgbClr val="333333"/>
              </a:solidFill>
            </a:endParaRPr>
          </a:p>
          <a:p>
            <a:pPr marL="0" lvl="0" indent="0">
              <a:buFont typeface="Arial" panose="020B0604020202020204" pitchFamily="34" charset="0"/>
              <a:buNone/>
              <a:defRPr/>
            </a:pPr>
            <a:r>
              <a:rPr lang="da-DK" sz="1200" dirty="0">
                <a:solidFill>
                  <a:srgbClr val="333333"/>
                </a:solidFill>
              </a:rPr>
              <a:t>Eleverne får til opgave at præsentere stamtræet for deres klassekammerater, ligesom stamtræet – og fremtidsdrømmene – dokumenteres i en personlig mappe for hver elev, som kan tages frem senere i forbindelse med undervisningen. </a:t>
            </a:r>
            <a:endParaRPr kumimoji="0" lang="da-DK" sz="11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23</a:t>
            </a:fld>
            <a:endParaRPr lang="da-DK"/>
          </a:p>
        </p:txBody>
      </p:sp>
    </p:spTree>
    <p:extLst>
      <p:ext uri="{BB962C8B-B14F-4D97-AF65-F5344CB8AC3E}">
        <p14:creationId xmlns:p14="http://schemas.microsoft.com/office/powerpoint/2010/main" val="4118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Verdana" pitchFamily="34" charset="0"/>
                <a:ea typeface="Verdana" pitchFamily="34" charset="0"/>
                <a:cs typeface="Verdana" pitchFamily="34" charset="0"/>
              </a:rPr>
              <a:t>Noter til indhold:</a:t>
            </a:r>
          </a:p>
          <a:p>
            <a:r>
              <a:rPr lang="da-DK" sz="1200" b="0" i="0" u="none" strike="noStrike" kern="1200" baseline="0" dirty="0">
                <a:solidFill>
                  <a:schemeClr val="tx1"/>
                </a:solidFill>
                <a:latin typeface="Verdana" pitchFamily="34" charset="0"/>
                <a:ea typeface="Verdana" pitchFamily="34" charset="0"/>
                <a:cs typeface="Verdana" pitchFamily="34" charset="0"/>
              </a:rPr>
              <a:t>Med ovenstående forståelse af forældresamarbejdet sættes der særligt fokus på, hvordan lærere og pædagoger som professionelle fagpersoner kan inddrage og skabe rammerne for forældrenes aktive deltagelse i </a:t>
            </a:r>
            <a:r>
              <a:rPr lang="da-DK" sz="1200" b="0" i="1" u="none" strike="noStrike" kern="1200" baseline="0" dirty="0">
                <a:solidFill>
                  <a:schemeClr val="tx1"/>
                </a:solidFill>
                <a:latin typeface="Verdana" pitchFamily="34" charset="0"/>
                <a:ea typeface="Verdana" pitchFamily="34" charset="0"/>
                <a:cs typeface="Verdana" pitchFamily="34" charset="0"/>
              </a:rPr>
              <a:t>et samarbejde </a:t>
            </a:r>
            <a:r>
              <a:rPr lang="da-DK" sz="1200" b="0" i="0" u="none" strike="noStrike" kern="1200" baseline="0" dirty="0">
                <a:solidFill>
                  <a:schemeClr val="tx1"/>
                </a:solidFill>
                <a:latin typeface="Verdana" pitchFamily="34" charset="0"/>
                <a:ea typeface="Verdana" pitchFamily="34" charset="0"/>
                <a:cs typeface="Verdana" pitchFamily="34" charset="0"/>
              </a:rPr>
              <a:t>om deres børns læring, udvikling og trivsel.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3</a:t>
            </a:fld>
            <a:endParaRPr lang="da-DK"/>
          </a:p>
        </p:txBody>
      </p:sp>
    </p:spTree>
    <p:extLst>
      <p:ext uri="{BB962C8B-B14F-4D97-AF65-F5344CB8AC3E}">
        <p14:creationId xmlns:p14="http://schemas.microsoft.com/office/powerpoint/2010/main" val="46672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endParaRPr lang="da-DK" b="1" dirty="0"/>
          </a:p>
          <a:p>
            <a:r>
              <a:rPr lang="da-DK" b="0" dirty="0"/>
              <a:t>Ovenstående fem punkter udfoldes nedenfor:</a:t>
            </a:r>
          </a:p>
          <a:p>
            <a:pPr marL="171450" indent="-171450">
              <a:buFontTx/>
              <a:buChar char="-"/>
            </a:pPr>
            <a:r>
              <a:rPr lang="da-DK" sz="1200" dirty="0"/>
              <a:t>Afhænger af kvaliteten af samarbejdet og ikke omfanget: Det er vigtigt at understrege, at de positive resultater af forældresamarbejdet realiseres gennem indholdet i og kvaliteten af forældresamarbejdet og ikke gennem omfanget af forældresamarbejdet.</a:t>
            </a:r>
          </a:p>
          <a:p>
            <a:pPr marL="171450" indent="-171450">
              <a:buFontTx/>
              <a:buChar char="-"/>
            </a:pPr>
            <a:endParaRPr lang="da-DK" sz="1200" dirty="0"/>
          </a:p>
          <a:p>
            <a:pPr marL="171450" indent="-171450">
              <a:buFontTx/>
              <a:buChar char="-"/>
            </a:pPr>
            <a:r>
              <a:rPr lang="da-DK" sz="1200" dirty="0"/>
              <a:t>Kan styrke forældre og børns oplevelse af at være en del af at skolerelateret fællesskab: Når skole og hjem har et velfungerende samarbejde, føler forældrene sig velkomne på skolen. Dette smitter positivt af på eleverne, som udvikler en positiv forståelse af at være en del at skolelivet.</a:t>
            </a:r>
          </a:p>
          <a:p>
            <a:pPr marL="171450" indent="-171450">
              <a:buFontTx/>
              <a:buChar char="-"/>
            </a:pPr>
            <a:endParaRPr lang="da-DK" sz="1200" dirty="0"/>
          </a:p>
          <a:p>
            <a:pPr marL="171450" indent="-171450">
              <a:buFontTx/>
              <a:buChar char="-"/>
            </a:pPr>
            <a:r>
              <a:rPr lang="da-DK" sz="1200" dirty="0"/>
              <a:t>Kan styrke eleverne i deres faglige, sociale og personlige udvikling: Når forældre er nysgerrige på deres børns skolegang og stiller spørgsmål til forskellige skolerelaterede aktiviteter, får børnene mulighed for at reflektere over det, de er ved at lære i skolen. Det styrker eleverne i at omsætte dét, de lærer i skolen. </a:t>
            </a:r>
          </a:p>
          <a:p>
            <a:pPr marL="171450" indent="-171450">
              <a:buFontTx/>
              <a:buChar char="-"/>
            </a:pPr>
            <a:endParaRPr lang="da-DK" sz="1200" dirty="0"/>
          </a:p>
          <a:p>
            <a:pPr marL="171450" indent="-171450">
              <a:buFontTx/>
              <a:buChar char="-"/>
            </a:pPr>
            <a:r>
              <a:rPr lang="da-DK" sz="1200" dirty="0"/>
              <a:t>Kan skabe et bedre grundlag for, at alle elever får mulighed for at deltage i læringsfællesskaberne: Når børn og forældre samtaler om dét, der foregår i skolen, udvikler børnene et større sprog omkring det lærte. Det giver børnene et fundament for at deltage i undervisningen. At forældre og børn kan tale om indholdet af undervisningen forudsætter, at forældrene har kendskab til, hvad der foregår i skoletiden. </a:t>
            </a:r>
          </a:p>
          <a:p>
            <a:pPr marL="171450" indent="-171450">
              <a:buFontTx/>
              <a:buChar char="-"/>
            </a:pPr>
            <a:endParaRPr lang="da-DK" sz="1200" dirty="0"/>
          </a:p>
          <a:p>
            <a:pPr marL="171450" indent="-171450">
              <a:buFontTx/>
              <a:buChar char="-"/>
            </a:pPr>
            <a:r>
              <a:rPr lang="da-DK" sz="1200" dirty="0"/>
              <a:t>Kan skabe positive læringsmiljøer for eleverne: Når eleverne oplever, at forældre og skole har et velfungerende samarbejde, og at forældrene anerkendes for dem, de er – og ligeledes anerkender andre forældre – etableres et positivt fællesskab, hvor eleverne lærer at acceptere og respektere hinanden, og hvor elevernes forskellige styrker værdsættes.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5</a:t>
            </a:fld>
            <a:endParaRPr lang="da-DK"/>
          </a:p>
        </p:txBody>
      </p:sp>
    </p:spTree>
    <p:extLst>
      <p:ext uri="{BB962C8B-B14F-4D97-AF65-F5344CB8AC3E}">
        <p14:creationId xmlns:p14="http://schemas.microsoft.com/office/powerpoint/2010/main" val="171926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indhold: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t>Forældresamarbejdet rummer et stort potentiale, men hvorvidt det potentiale kan indfris, afhænger i høj grad af, hvordan forældrene inddrages samt af kvaliteten i samarbejdet.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vigtigt at understrege, at positive resultater af forældresamarbejdet realiseres gennem </a:t>
            </a:r>
            <a:r>
              <a:rPr lang="da-DK" sz="1200" b="1" i="0" u="none" strike="noStrike" kern="1200" baseline="0" dirty="0">
                <a:solidFill>
                  <a:schemeClr val="tx1"/>
                </a:solidFill>
                <a:latin typeface="Verdana" pitchFamily="34" charset="0"/>
                <a:ea typeface="Verdana" pitchFamily="34" charset="0"/>
                <a:cs typeface="Verdana" pitchFamily="34" charset="0"/>
              </a:rPr>
              <a:t>indholdet i og kvaliteten af forældresamarbejdet </a:t>
            </a:r>
            <a:r>
              <a:rPr lang="da-DK" sz="1200" b="0" i="0" u="none" strike="noStrike" kern="1200" baseline="0" dirty="0">
                <a:solidFill>
                  <a:schemeClr val="tx1"/>
                </a:solidFill>
                <a:latin typeface="Verdana" pitchFamily="34" charset="0"/>
                <a:ea typeface="Verdana" pitchFamily="34" charset="0"/>
                <a:cs typeface="Verdana" pitchFamily="34" charset="0"/>
              </a:rPr>
              <a:t>og ikke gennem omfanget af forældresamarbejdet. Eksempelvis peger forskning på, at øget forældresamarbejde </a:t>
            </a:r>
            <a:r>
              <a:rPr lang="da-DK" sz="1200" b="0" i="1" u="none" strike="noStrike" kern="1200" baseline="0" dirty="0">
                <a:solidFill>
                  <a:schemeClr val="tx1"/>
                </a:solidFill>
                <a:latin typeface="Verdana" pitchFamily="34" charset="0"/>
                <a:ea typeface="Verdana" pitchFamily="34" charset="0"/>
                <a:cs typeface="Verdana" pitchFamily="34" charset="0"/>
              </a:rPr>
              <a:t>også </a:t>
            </a:r>
            <a:r>
              <a:rPr lang="da-DK" sz="1200" b="0" i="0" u="none" strike="noStrike" kern="1200" baseline="0" dirty="0">
                <a:solidFill>
                  <a:schemeClr val="tx1"/>
                </a:solidFill>
                <a:latin typeface="Verdana" pitchFamily="34" charset="0"/>
                <a:ea typeface="Verdana" pitchFamily="34" charset="0"/>
                <a:cs typeface="Verdana" pitchFamily="34" charset="0"/>
              </a:rPr>
              <a:t>kan påvirke hjemmet negativt. </a:t>
            </a:r>
          </a:p>
          <a:p>
            <a:pPr marL="628639" marR="0" lvl="1"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For det første kan grænsen mellem forældre og det pædagogiske personale blive utydeligt, hvilket kan skabe konflikter. </a:t>
            </a:r>
          </a:p>
          <a:p>
            <a:pPr marL="628639" marR="0" lvl="1"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For det andet kan det blive et stort arbejde for forældre at skulle forholde sig til børnenes skolegang. Hvis forældrene ikke kan eller ønsker at deltage i et intensiveret samarbejde, kan det forstærke eksisterende sociale skel i forældregruppen. </a:t>
            </a:r>
          </a:p>
          <a:p>
            <a:pPr marL="0" indent="0">
              <a:buFont typeface="Wingdings" panose="05000000000000000000" pitchFamily="2" charset="2"/>
              <a:buNone/>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indent="0">
              <a:buFont typeface="Wingdings" panose="05000000000000000000" pitchFamily="2" charset="2"/>
              <a:buNone/>
            </a:pPr>
            <a:r>
              <a:rPr lang="da-DK" sz="1200" b="0" i="0" u="none" strike="noStrike" kern="1200" baseline="0" dirty="0">
                <a:solidFill>
                  <a:schemeClr val="tx1"/>
                </a:solidFill>
                <a:latin typeface="Verdana" pitchFamily="34" charset="0"/>
                <a:ea typeface="Verdana" pitchFamily="34" charset="0"/>
                <a:cs typeface="Verdana" pitchFamily="34" charset="0"/>
              </a:rPr>
              <a:t>Et vellykket forældresamarbejde handler således ikke om mere forældresamarbejde, men om </a:t>
            </a:r>
            <a:r>
              <a:rPr lang="da-DK" sz="1200" b="1" i="0" u="none" strike="noStrike" kern="1200" baseline="0" dirty="0">
                <a:solidFill>
                  <a:schemeClr val="tx1"/>
                </a:solidFill>
                <a:latin typeface="Verdana" pitchFamily="34" charset="0"/>
                <a:ea typeface="Verdana" pitchFamily="34" charset="0"/>
                <a:cs typeface="Verdana" pitchFamily="34" charset="0"/>
              </a:rPr>
              <a:t>bedre</a:t>
            </a:r>
            <a:r>
              <a:rPr lang="da-DK" sz="1200" b="0" i="0" u="none" strike="noStrike" kern="1200" baseline="0" dirty="0">
                <a:solidFill>
                  <a:schemeClr val="tx1"/>
                </a:solidFill>
                <a:latin typeface="Verdana" pitchFamily="34" charset="0"/>
                <a:ea typeface="Verdana" pitchFamily="34" charset="0"/>
                <a:cs typeface="Verdana" pitchFamily="34" charset="0"/>
              </a:rPr>
              <a:t> forældresamarbejde, herunder at man formår at inkludere hele forældregruppen og skabe gode relationer til dem hver især. Dette forudsætter et differentieret forældresamarbejde.</a:t>
            </a:r>
          </a:p>
          <a:p>
            <a:pPr marL="0" indent="0">
              <a:buFont typeface="Wingdings" panose="05000000000000000000" pitchFamily="2" charset="2"/>
              <a:buNone/>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indent="0">
              <a:buFont typeface="Wingdings" panose="05000000000000000000" pitchFamily="2" charset="2"/>
              <a:buNone/>
            </a:pPr>
            <a:r>
              <a:rPr lang="da-DK" b="0" baseline="0" dirty="0"/>
              <a:t>Forskning peger på </a:t>
            </a:r>
            <a:r>
              <a:rPr lang="da-DK" b="1" baseline="0" dirty="0"/>
              <a:t>seks centrale elementer</a:t>
            </a:r>
            <a:r>
              <a:rPr lang="da-DK" b="0" baseline="0" dirty="0"/>
              <a:t>, der er kendetegnende for et styrket og velfungerende forældresamarbejde.</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a:t>
            </a:r>
            <a:r>
              <a:rPr lang="da-DK" sz="1200" b="1" kern="1200" dirty="0" err="1">
                <a:solidFill>
                  <a:schemeClr val="tx1"/>
                </a:solidFill>
                <a:effectLst/>
                <a:latin typeface="Verdana" pitchFamily="34" charset="0"/>
                <a:ea typeface="Verdana" pitchFamily="34" charset="0"/>
                <a:cs typeface="Verdana" pitchFamily="34" charset="0"/>
              </a:rPr>
              <a:t>facilitator</a:t>
            </a:r>
            <a:r>
              <a:rPr lang="da-DK" sz="1200" b="1" kern="1200" dirty="0">
                <a:solidFill>
                  <a:schemeClr val="tx1"/>
                </a:solidFill>
                <a:effectLst/>
                <a:latin typeface="Verdana" pitchFamily="34" charset="0"/>
                <a:ea typeface="Verdana" pitchFamily="34" charset="0"/>
                <a:cs typeface="Verdana" pitchFamily="34" charset="0"/>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På baggrund af litteraturen er der identificeret tre elementer ved et vellykket forældresamarbejde</a:t>
            </a:r>
            <a:r>
              <a:rPr lang="da-DK" sz="1200" kern="1200" dirty="0">
                <a:solidFill>
                  <a:schemeClr val="tx1"/>
                </a:solidFill>
                <a:effectLst/>
                <a:latin typeface="Verdana" pitchFamily="34" charset="0"/>
                <a:ea typeface="Verdana" pitchFamily="34" charset="0"/>
                <a:cs typeface="Verdana" pitchFamily="34" charset="0"/>
              </a:rPr>
              <a:t>. De tre elementer uddybes på de følgende slides.</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134657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Verdana" pitchFamily="34" charset="0"/>
                <a:ea typeface="Verdana" pitchFamily="34" charset="0"/>
                <a:cs typeface="Verdana" pitchFamily="34" charset="0"/>
              </a:rPr>
              <a:t>Noter til indhold:</a:t>
            </a:r>
            <a:r>
              <a:rPr lang="da-DK" sz="1200" b="0" i="0" u="none" strike="noStrike" kern="1200" baseline="0" dirty="0">
                <a:solidFill>
                  <a:schemeClr val="tx1"/>
                </a:solidFill>
                <a:latin typeface="Verdana" pitchFamily="34" charset="0"/>
                <a:ea typeface="Verdana" pitchFamily="34" charset="0"/>
                <a:cs typeface="Verdana" pitchFamily="34" charset="0"/>
              </a:rPr>
              <a:t> </a:t>
            </a:r>
          </a:p>
          <a:p>
            <a:pPr marL="0" indent="0">
              <a:buFontTx/>
              <a:buNone/>
            </a:pPr>
            <a:r>
              <a:rPr lang="da-DK" sz="1200" b="0" i="0" u="none" strike="noStrike" kern="1200" baseline="0" dirty="0">
                <a:solidFill>
                  <a:schemeClr val="tx1"/>
                </a:solidFill>
                <a:latin typeface="Verdana" pitchFamily="34" charset="0"/>
                <a:ea typeface="Verdana" pitchFamily="34" charset="0"/>
                <a:cs typeface="Verdana" pitchFamily="34" charset="0"/>
              </a:rPr>
              <a:t>For at udvikle et succesfuldt forældresamarbejde handler det ifølge eksisterende viden om at </a:t>
            </a:r>
            <a:r>
              <a:rPr lang="da-DK" sz="1200" b="1" i="0" u="none" strike="noStrike" kern="1200" baseline="0" dirty="0">
                <a:solidFill>
                  <a:schemeClr val="tx1"/>
                </a:solidFill>
                <a:latin typeface="Verdana" pitchFamily="34" charset="0"/>
                <a:ea typeface="Verdana" pitchFamily="34" charset="0"/>
                <a:cs typeface="Verdana" pitchFamily="34" charset="0"/>
              </a:rPr>
              <a:t>se samarbejdet som et partnerskab</a:t>
            </a:r>
            <a:r>
              <a:rPr lang="da-DK" sz="1200" b="0" i="0" u="none" strike="noStrike" kern="1200" baseline="0" dirty="0">
                <a:solidFill>
                  <a:schemeClr val="tx1"/>
                </a:solidFill>
                <a:latin typeface="Verdana" pitchFamily="34" charset="0"/>
                <a:ea typeface="Verdana" pitchFamily="34" charset="0"/>
                <a:cs typeface="Verdana" pitchFamily="34" charset="0"/>
              </a:rPr>
              <a:t>. Med et partnerskab menes der, at relationen mellem forældre og det pædagogiske personale er tillidsfuldt og ligeværdigt.</a:t>
            </a:r>
          </a:p>
          <a:p>
            <a:pPr marL="171450" indent="-171450">
              <a:buFontTx/>
              <a:buChar cha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indent="0">
              <a:buFontTx/>
              <a:buNone/>
            </a:pPr>
            <a:r>
              <a:rPr lang="da-DK" sz="1200" b="0" i="0" u="none" strike="noStrike" kern="1200" baseline="0" dirty="0">
                <a:solidFill>
                  <a:schemeClr val="tx1"/>
                </a:solidFill>
                <a:latin typeface="Verdana" pitchFamily="34" charset="0"/>
                <a:ea typeface="Verdana" pitchFamily="34" charset="0"/>
                <a:cs typeface="Verdana" pitchFamily="34" charset="0"/>
              </a:rPr>
              <a:t>Fem elementer er vigtige at have fokus på, hvis samarbejdet som partnerskab skal være succesfuldt. De fem elementer uddybes nedenfor. </a:t>
            </a:r>
          </a:p>
          <a:p>
            <a:r>
              <a:rPr lang="da-DK" sz="1200" b="0" i="0" u="none" strike="noStrike" kern="1200" baseline="0" dirty="0">
                <a:solidFill>
                  <a:schemeClr val="tx1"/>
                </a:solidFill>
                <a:latin typeface="Verdana" pitchFamily="34" charset="0"/>
                <a:ea typeface="Verdana" pitchFamily="34" charset="0"/>
                <a:cs typeface="Verdana" pitchFamily="34" charset="0"/>
              </a:rPr>
              <a:t> </a:t>
            </a:r>
          </a:p>
          <a:p>
            <a:pPr marL="228600" indent="-228600">
              <a:buFont typeface="+mj-lt"/>
              <a:buAutoNum type="arabicPeriod"/>
            </a:pPr>
            <a:r>
              <a:rPr lang="da-DK" sz="1200" b="1" i="0" u="none" strike="noStrike" kern="1200" baseline="0" dirty="0">
                <a:solidFill>
                  <a:schemeClr val="tx1"/>
                </a:solidFill>
                <a:latin typeface="Verdana" pitchFamily="34" charset="0"/>
                <a:ea typeface="Verdana" pitchFamily="34" charset="0"/>
                <a:cs typeface="Verdana" pitchFamily="34" charset="0"/>
              </a:rPr>
              <a:t>Se alle forældre som en ressource. </a:t>
            </a:r>
            <a:r>
              <a:rPr lang="da-DK" sz="1200" b="0" i="0" u="none" strike="noStrike" kern="1200" baseline="0" dirty="0">
                <a:solidFill>
                  <a:schemeClr val="tx1"/>
                </a:solidFill>
                <a:latin typeface="Verdana" pitchFamily="34" charset="0"/>
                <a:ea typeface="Verdana" pitchFamily="34" charset="0"/>
                <a:cs typeface="Verdana" pitchFamily="34" charset="0"/>
              </a:rPr>
              <a:t>Det er vigtigt, at alle forældre betragtes som en ressource, der kan inddrages i barnets sociale og faglige udvikling. At se forældrene som en ressource betyder, at der udvises tillid til, at alle forældre kan bidrage til deres barns udvikling. Det er i den sammenhæng vigtigt, at lærere og pædagoger fokuserer på, hvordan forældre kan bidrage konstruktivt (fremfor at være optaget af udfordringer i samarbejdet). </a:t>
            </a:r>
          </a:p>
          <a:p>
            <a:pPr marL="228600" indent="-228600">
              <a:buFont typeface="+mj-lt"/>
              <a:buAutoNum type="arabicPeriod"/>
            </a:pPr>
            <a:r>
              <a:rPr lang="da-DK" sz="1200" b="1" i="0" u="none" strike="noStrike" kern="1200" baseline="0" dirty="0">
                <a:solidFill>
                  <a:schemeClr val="tx1"/>
                </a:solidFill>
                <a:latin typeface="Verdana" pitchFamily="34" charset="0"/>
                <a:ea typeface="Verdana" pitchFamily="34" charset="0"/>
                <a:cs typeface="Verdana" pitchFamily="34" charset="0"/>
              </a:rPr>
              <a:t>Skab en tillidsfulde relation. </a:t>
            </a:r>
            <a:r>
              <a:rPr lang="da-DK" sz="1200" b="0" i="0" u="none" strike="noStrike" kern="1200" baseline="0" dirty="0">
                <a:solidFill>
                  <a:schemeClr val="tx1"/>
                </a:solidFill>
                <a:latin typeface="Verdana" pitchFamily="34" charset="0"/>
                <a:ea typeface="Verdana" pitchFamily="34" charset="0"/>
                <a:cs typeface="Verdana" pitchFamily="34" charset="0"/>
              </a:rPr>
              <a:t>Tillid er en afgørende faktor for at skabe et tæt og velfungerende forældresamarbejde. Den tillidsfulde relation kræver en åben dialog mellem forældre og skole, hvor det er muligt at tale om samarbejdet – herunder hvad der fungerer og ikke fungerer. Den tætte og tillidsfulde relation gør det lettere at tale om udfordringer i hjemmet og for barnet. Den tillidsfulde relation kan skabes gennem fælles oplevelser mellem det pædagogiske personale, forældre og børn. Fælles oplevelser kan give forældrene et kendskab til det pædagogiske arbejde og barnets hverdag i skolen og samtidig give det pædagogiske personale et indblik i barnets hverdag i hjemmet. </a:t>
            </a:r>
          </a:p>
          <a:p>
            <a:pPr marL="228600" indent="-228600">
              <a:buFont typeface="+mj-lt"/>
              <a:buAutoNum type="arabicPeriod"/>
            </a:pPr>
            <a:r>
              <a:rPr lang="da-DK" sz="1200" b="0" i="0" u="none" strike="noStrike" kern="1200" baseline="0" dirty="0">
                <a:solidFill>
                  <a:schemeClr val="tx1"/>
                </a:solidFill>
                <a:latin typeface="Verdana" pitchFamily="34" charset="0"/>
                <a:ea typeface="Verdana" pitchFamily="34" charset="0"/>
                <a:cs typeface="Verdana" pitchFamily="34" charset="0"/>
              </a:rPr>
              <a:t>Skab en ligeværdig relation ved at have </a:t>
            </a:r>
            <a:r>
              <a:rPr lang="da-DK" sz="1200" b="1" i="0" u="none" strike="noStrike" kern="1200" baseline="0" dirty="0">
                <a:solidFill>
                  <a:schemeClr val="tx1"/>
                </a:solidFill>
                <a:latin typeface="Verdana" pitchFamily="34" charset="0"/>
                <a:ea typeface="Verdana" pitchFamily="34" charset="0"/>
                <a:cs typeface="Verdana" pitchFamily="34" charset="0"/>
              </a:rPr>
              <a:t>gensidig respekt for og forståelse af hinandens roller og ekspertise</a:t>
            </a:r>
            <a:r>
              <a:rPr lang="da-DK" sz="1200" b="0" i="0" u="none" strike="noStrike" kern="1200" baseline="0" dirty="0">
                <a:solidFill>
                  <a:schemeClr val="tx1"/>
                </a:solidFill>
                <a:latin typeface="Verdana" pitchFamily="34" charset="0"/>
                <a:ea typeface="Verdana" pitchFamily="34" charset="0"/>
                <a:cs typeface="Verdana" pitchFamily="34" charset="0"/>
              </a:rPr>
              <a:t>. Lærere og pædagoger er de professionelle, der har indsigt i barnets trivsel og udvikling i skolen. Forældrene besidder unik viden om barnet under hjemlige forhold, som lærere og pædagoger ikke har adgang til. For at skabe gensidig respekt og forståelse, må det professionelle personale være i stand til at inkludere forældrenes perspektiver, samtidig med at de tydeligt markerer deres professionelle autoritet. </a:t>
            </a:r>
          </a:p>
          <a:p>
            <a:pPr marL="228600" indent="-228600">
              <a:buFont typeface="+mj-lt"/>
              <a:buAutoNum type="arabicPeriod"/>
            </a:pPr>
            <a:r>
              <a:rPr lang="da-DK" sz="1200" b="1" i="0" u="none" strike="noStrike" kern="1200" baseline="0" dirty="0">
                <a:solidFill>
                  <a:schemeClr val="tx1"/>
                </a:solidFill>
                <a:latin typeface="Verdana" pitchFamily="34" charset="0"/>
                <a:ea typeface="Verdana" pitchFamily="34" charset="0"/>
                <a:cs typeface="Verdana" pitchFamily="34" charset="0"/>
              </a:rPr>
              <a:t>Giv forældrene medindflydelse</a:t>
            </a:r>
            <a:r>
              <a:rPr lang="da-DK" sz="1200" b="0" i="0" u="none" strike="noStrike" kern="1200" baseline="0" dirty="0">
                <a:solidFill>
                  <a:schemeClr val="tx1"/>
                </a:solidFill>
                <a:latin typeface="Verdana" pitchFamily="34" charset="0"/>
                <a:ea typeface="Verdana" pitchFamily="34" charset="0"/>
                <a:cs typeface="Verdana" pitchFamily="34" charset="0"/>
              </a:rPr>
              <a:t>. Når forældre gives medindflydelse på beslutninger vedrørende barnet, kan det give en bedre balance i forældresamarbejdet, fordi forældrene føler sig inddraget i barnets skolegang. </a:t>
            </a:r>
          </a:p>
          <a:p>
            <a:pPr marL="228600" indent="-228600">
              <a:buFont typeface="+mj-lt"/>
              <a:buAutoNum type="arabicPeriod"/>
            </a:pPr>
            <a:r>
              <a:rPr lang="da-DK" sz="1200" b="1" i="0" u="none" strike="noStrike" kern="1200" baseline="0" dirty="0">
                <a:solidFill>
                  <a:schemeClr val="tx1"/>
                </a:solidFill>
                <a:latin typeface="Verdana" pitchFamily="34" charset="0"/>
                <a:ea typeface="Verdana" pitchFamily="34" charset="0"/>
                <a:cs typeface="Verdana" pitchFamily="34" charset="0"/>
              </a:rPr>
              <a:t>Tænk over kommunikationsformen</a:t>
            </a:r>
            <a:r>
              <a:rPr lang="da-DK" sz="1200" b="0" i="0" u="none" strike="noStrike" kern="1200" baseline="0" dirty="0">
                <a:solidFill>
                  <a:schemeClr val="tx1"/>
                </a:solidFill>
                <a:latin typeface="Verdana" pitchFamily="34" charset="0"/>
                <a:ea typeface="Verdana" pitchFamily="34" charset="0"/>
                <a:cs typeface="Verdana" pitchFamily="34" charset="0"/>
              </a:rPr>
              <a:t>. Et godt forældresamarbejde er karakteriseret ved, at kommunikationen foregå i en </a:t>
            </a:r>
            <a:r>
              <a:rPr lang="da-DK" sz="1200" b="0" i="1" u="none" strike="noStrike" kern="1200" baseline="0" dirty="0">
                <a:solidFill>
                  <a:schemeClr val="tx1"/>
                </a:solidFill>
                <a:latin typeface="Verdana" pitchFamily="34" charset="0"/>
                <a:ea typeface="Verdana" pitchFamily="34" charset="0"/>
                <a:cs typeface="Verdana" pitchFamily="34" charset="0"/>
              </a:rPr>
              <a:t>udvekslende</a:t>
            </a:r>
            <a:r>
              <a:rPr lang="da-DK" sz="1200" b="0" i="0" u="none" strike="noStrike" kern="1200" baseline="0" dirty="0">
                <a:solidFill>
                  <a:schemeClr val="tx1"/>
                </a:solidFill>
                <a:latin typeface="Verdana" pitchFamily="34" charset="0"/>
                <a:ea typeface="Verdana" pitchFamily="34" charset="0"/>
                <a:cs typeface="Verdana" pitchFamily="34" charset="0"/>
              </a:rPr>
              <a:t> tone – dvs. at forældrene tiltales som partnere, man samtaler og udveksler information med. Dette er i modsætning til en </a:t>
            </a:r>
            <a:r>
              <a:rPr lang="da-DK" sz="1200" b="0" i="1" u="none" strike="noStrike" kern="1200" baseline="0" dirty="0">
                <a:solidFill>
                  <a:schemeClr val="tx1"/>
                </a:solidFill>
                <a:latin typeface="Verdana" pitchFamily="34" charset="0"/>
                <a:ea typeface="Verdana" pitchFamily="34" charset="0"/>
                <a:cs typeface="Verdana" pitchFamily="34" charset="0"/>
              </a:rPr>
              <a:t>undervisende</a:t>
            </a:r>
            <a:r>
              <a:rPr lang="da-DK" sz="1200" b="0" i="0" u="none" strike="noStrike" kern="1200" baseline="0" dirty="0">
                <a:solidFill>
                  <a:schemeClr val="tx1"/>
                </a:solidFill>
                <a:latin typeface="Verdana" pitchFamily="34" charset="0"/>
                <a:ea typeface="Verdana" pitchFamily="34" charset="0"/>
                <a:cs typeface="Verdana" pitchFamily="34" charset="0"/>
              </a:rPr>
              <a:t> tone, hvor kommunikationen bliver belærende og instruerende. </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1625200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Verdana" pitchFamily="34" charset="0"/>
                <a:ea typeface="Verdana" pitchFamily="34" charset="0"/>
                <a:cs typeface="Verdana" pitchFamily="34" charset="0"/>
              </a:rPr>
              <a:t>Noter til indhold:</a:t>
            </a:r>
          </a:p>
          <a:p>
            <a:r>
              <a:rPr lang="da-DK" sz="1200" b="0" i="0" u="none" strike="noStrike" kern="1200" baseline="0" dirty="0">
                <a:solidFill>
                  <a:schemeClr val="tx1"/>
                </a:solidFill>
                <a:latin typeface="Verdana" pitchFamily="34" charset="0"/>
                <a:ea typeface="Verdana" pitchFamily="34" charset="0"/>
                <a:cs typeface="Verdana" pitchFamily="34" charset="0"/>
              </a:rPr>
              <a:t>En af de store udfordringer i forældresamarbejdet opstår, når alle forældre mødes med den samme tilgang fra skolen. Hvis alle forældre skal have mulighed for at deltage i samarbejdet, må skoler tage højde for forældrenes forskellighed og tilpasse formen på og indholdet af samarbejdet.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Forskning peger bl.a. på, at nogle samarbejdsformer kan skabe ulige deltagelsesmuligheder for forældre. Forældre med lange og mellemlange uddannelser er i højere grad i stand til at få bragt deres dagsorden i spil til formelle møder som fx forældremøder, hvorimod forældre med kortere uddannelser i højere grad føler, at de ikke bliver hørt til disse møder. Derudover har højtuddannede forældre også større kapacitet til at opsøge den information, de ønsker, og til at påtage sig autoritet i forhold til skolen. Forskningen viser, at hvis ikke forældresamarbejdet differentieres, risikerer man at miste de udsatte forældre og derigennem reproducere sociale skel.</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For at skabe et succesfuldt forældresamarbejde er det nødvendigt at anerkende, at forældrene har forskellige forudsætninger og ressourcer og derfor ikke kan indgå i samarbejde på samme måde. For at tage højde for </a:t>
            </a:r>
            <a:r>
              <a:rPr lang="da-DK" sz="1200" b="0" i="0" u="none" strike="noStrike" baseline="0" dirty="0">
                <a:latin typeface="Verdana" panose="020B0604030504040204" pitchFamily="34" charset="0"/>
              </a:rPr>
              <a:t>forskelligheder i forældregruppen…</a:t>
            </a:r>
          </a:p>
          <a:p>
            <a:pPr marL="171450" indent="-171450">
              <a:buFont typeface="Arial" panose="020B0604020202020204" pitchFamily="34" charset="0"/>
              <a:buChar char="•"/>
            </a:pPr>
            <a:r>
              <a:rPr lang="da-DK" sz="1200" b="0" i="0" u="none" strike="noStrike" baseline="0" dirty="0">
                <a:latin typeface="Verdana" panose="020B0604030504040204" pitchFamily="34" charset="0"/>
              </a:rPr>
              <a:t>Må lærere og pædagoger imødekomme forældres forskellige forventninger til og forståelse af samarbejdet. </a:t>
            </a:r>
          </a:p>
          <a:p>
            <a:pPr marL="171450" indent="-171450">
              <a:buFont typeface="Arial" panose="020B0604020202020204" pitchFamily="34" charset="0"/>
              <a:buChar char="•"/>
            </a:pPr>
            <a:r>
              <a:rPr lang="da-DK" sz="1200" b="0" i="0" u="none" strike="noStrike" baseline="0" dirty="0">
                <a:latin typeface="Verdana" panose="020B0604030504040204" pitchFamily="34" charset="0"/>
              </a:rPr>
              <a:t>Må lærere og pædagoger være bevidste om, at samarbejdet kan forstærke sociale skel og har metoder til at undgå dette. </a:t>
            </a:r>
          </a:p>
          <a:p>
            <a:pPr marL="171450" indent="-171450">
              <a:buFont typeface="Arial" panose="020B0604020202020204" pitchFamily="34" charset="0"/>
              <a:buChar char="•"/>
            </a:pPr>
            <a:r>
              <a:rPr lang="da-DK" sz="1200" b="0" i="0" u="none" strike="noStrike" baseline="0" dirty="0">
                <a:latin typeface="Verdana" panose="020B0604030504040204" pitchFamily="34" charset="0"/>
              </a:rPr>
              <a:t>Må skolen tilbyde fleksible samarbejdsformer, der skaber deltagelsesmuligheder for alle forældre. </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89801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 </a:t>
            </a:r>
          </a:p>
          <a:p>
            <a:r>
              <a:rPr lang="da-DK" sz="1200" b="0" i="0" u="none" strike="noStrike" kern="1200" baseline="0" dirty="0">
                <a:solidFill>
                  <a:schemeClr val="tx1"/>
                </a:solidFill>
                <a:latin typeface="Verdana" pitchFamily="34" charset="0"/>
                <a:ea typeface="Verdana" pitchFamily="34" charset="0"/>
                <a:cs typeface="Verdana" pitchFamily="34" charset="0"/>
              </a:rPr>
              <a:t>Forskning peger på vigtigheden af, at der eksisterer en sammenhæng mellem skole og hjem, således at forældre kan støtte børnene i deres generelle trivsel og styrke deres faglige, personlige og sociale kompetencer.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At skabe sammenhæng mellem skole og hjem betyder, at der er en sammenhæng mellem dét, eleverne lærer i skolen, og dét, eleverne oplever og foretager sig i hjemmet. Det fordrer, at forældrene har kendskab til det faglige indhold af undervisningen, således at forældrene kan spørge ind til barnets skoledag og derved støtte op om og bidrage til barnets læring. Forældrene skal ikke lave fagfaglige opgaver med deres børn (såsom dansk- og matematikopgaver), men forældrene skal tale med deres børn om deres skolegang og kunne spørge nysgerrigt ind til indholdet af undervisningen. </a:t>
            </a:r>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36513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Forskning pereger på, at et godt forældresamarbejde er kendetegnet ved, at skolen inddrager forældrenes viden og perspektiver. Man kan også sige, at lærere og pædagoger betragter forældrene som eksperter med hensyn til deres eget barn. </a:t>
            </a:r>
            <a:r>
              <a:rPr lang="da-DK" dirty="0"/>
              <a:t>Dermed kan skolen opnå værdifuld indsigt i barnets behov og forudsætninger for at deltage i skolen – viden, som kan bruges i tilrettelæggelse af undervisningen.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Samtidig er det afgørende, at skolen tager det faglige ansvar for samarbejdet om elevens læring. Det betyder, at lærere og pædagoger tager det professionelle ansvar og inddrager forældrenes viden og perspektiver. Nogle forældre bidrager uopfordret med deres viden og perspektiver, mens andre forældre skal opfordres mere direkte til dette. Her kan skolen med fordel udvise nysgerrighed over for forældrene og skabe dialoger og møder med forældrene, hvor personalet er lyttende og spørger til forældrenes oplevelse af deres barn.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sz="1200" b="0" i="0" u="none" strike="noStrike" kern="1200" baseline="0" dirty="0">
                <a:solidFill>
                  <a:schemeClr val="tx1"/>
                </a:solidFill>
                <a:latin typeface="Verdana" pitchFamily="34" charset="0"/>
                <a:ea typeface="Verdana" pitchFamily="34" charset="0"/>
                <a:cs typeface="Verdana" pitchFamily="34" charset="0"/>
              </a:rPr>
              <a:t>Endelig er det afgørende, at skolen tager ansvar for, at forældresamarbejdets aktiviteter er tydeligt rammesat, således at det er tydeligt for forældrene, hvad de forventes at bidrage med og samarbejde med skolen om.</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1442476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eva.dk/" TargetMode="External"/><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hyperlink" Target="http://www.vpt.dk/" TargetMode="External"/><Relationship Id="rId4" Type="http://schemas.openxmlformats.org/officeDocument/2006/relationships/hyperlink" Target="http://www.foraeldresomressource.dk/"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emu.dk/" TargetMode="External"/><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alphaModFix/>
            <a:extLst>
              <a:ext uri="{28A0092B-C50C-407E-A947-70E740481C1C}">
                <a14:useLocalDpi xmlns:a14="http://schemas.microsoft.com/office/drawing/2010/main" val="0"/>
              </a:ext>
            </a:extLst>
          </a:blip>
          <a:srcRect t="37814" b="24952"/>
          <a:stretch/>
        </p:blipFill>
        <p:spPr>
          <a:xfrm>
            <a:off x="0" y="1"/>
            <a:ext cx="12192000" cy="6858000"/>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5" name="Rektangel 14"/>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0" y="3514292"/>
            <a:ext cx="12192000" cy="25200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Forældresamarbejde</a:t>
            </a:r>
            <a:r>
              <a:rPr lang="en-GB" sz="3200" dirty="0">
                <a:solidFill>
                  <a:schemeClr val="bg1"/>
                </a:solidFill>
                <a:latin typeface="+mj-lt"/>
              </a:rPr>
              <a:t>,</a:t>
            </a:r>
            <a:r>
              <a:rPr lang="en-GB" sz="3200" baseline="0" dirty="0">
                <a:solidFill>
                  <a:schemeClr val="bg1"/>
                </a:solidFill>
                <a:latin typeface="+mj-lt"/>
              </a:rPr>
              <a:t> der </a:t>
            </a:r>
            <a:r>
              <a:rPr lang="en-GB" sz="3200" baseline="0" dirty="0" err="1">
                <a:solidFill>
                  <a:schemeClr val="bg1"/>
                </a:solidFill>
                <a:latin typeface="+mj-lt"/>
              </a:rPr>
              <a:t>understøtter</a:t>
            </a:r>
            <a:r>
              <a:rPr lang="en-GB" sz="3200" baseline="0" dirty="0">
                <a:solidFill>
                  <a:schemeClr val="bg1"/>
                </a:solidFill>
                <a:latin typeface="+mj-lt"/>
              </a:rPr>
              <a:t/>
            </a:r>
            <a:br>
              <a:rPr lang="en-GB" sz="3200" baseline="0" dirty="0">
                <a:solidFill>
                  <a:schemeClr val="bg1"/>
                </a:solidFill>
                <a:latin typeface="+mj-lt"/>
              </a:rPr>
            </a:br>
            <a:r>
              <a:rPr lang="en-GB" sz="3200" baseline="0" dirty="0" err="1">
                <a:solidFill>
                  <a:schemeClr val="bg1"/>
                </a:solidFill>
                <a:latin typeface="+mj-lt"/>
              </a:rPr>
              <a:t>inkluderende</a:t>
            </a:r>
            <a:r>
              <a:rPr lang="en-GB" sz="3200" baseline="0" dirty="0">
                <a:solidFill>
                  <a:schemeClr val="bg1"/>
                </a:solidFill>
                <a:latin typeface="+mj-lt"/>
              </a:rPr>
              <a:t> </a:t>
            </a:r>
            <a:r>
              <a:rPr lang="en-GB" sz="3200" baseline="0" dirty="0" err="1">
                <a:solidFill>
                  <a:schemeClr val="bg1"/>
                </a:solidFill>
                <a:latin typeface="+mj-lt"/>
              </a:rPr>
              <a:t>læringsmiljøer</a:t>
            </a:r>
            <a:endParaRPr lang="en-GB" sz="3200" dirty="0">
              <a:solidFill>
                <a:schemeClr val="bg1"/>
              </a:solidFill>
              <a:latin typeface="+mj-lt"/>
            </a:endParaRPr>
          </a:p>
        </p:txBody>
      </p:sp>
      <p:cxnSp>
        <p:nvCxnSpPr>
          <p:cNvPr id="14" name="Lige forbindelse 1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smtClean="0">
                <a:solidFill>
                  <a:schemeClr val="bg1"/>
                </a:solidFill>
                <a:latin typeface="+mj-lt"/>
              </a:rPr>
              <a:t>Vidensgrundlag</a:t>
            </a:r>
            <a:endParaRPr lang="en-GB" sz="1500" dirty="0">
              <a:solidFill>
                <a:schemeClr val="bg1"/>
              </a:solidFill>
              <a:latin typeface="+mj-lt"/>
            </a:endParaRPr>
          </a:p>
        </p:txBody>
      </p:sp>
      <p:pic>
        <p:nvPicPr>
          <p:cNvPr id="20" name="Billed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9"/>
          </a:xfrm>
          <a:prstGeom prst="rect">
            <a:avLst/>
          </a:prstGeom>
        </p:spPr>
      </p:pic>
      <p:pic>
        <p:nvPicPr>
          <p:cNvPr id="21" name="Billed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2497" y="-1880087"/>
            <a:ext cx="6262816" cy="9101960"/>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frundet rektangel 19"/>
          <p:cNvSpPr/>
          <p:nvPr userDrawn="1"/>
        </p:nvSpPr>
        <p:spPr>
          <a:xfrm>
            <a:off x="6998295" y="2670893"/>
            <a:ext cx="4079008" cy="2384433"/>
          </a:xfrm>
          <a:prstGeom prst="roundRect">
            <a:avLst>
              <a:gd name="adj" fmla="val 7702"/>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7473300" y="3050895"/>
            <a:ext cx="3096000" cy="1846659"/>
          </a:xfrm>
          <a:prstGeom prst="rect">
            <a:avLst/>
          </a:prstGeom>
          <a:noFill/>
        </p:spPr>
        <p:txBody>
          <a:bodyPr wrap="square" lIns="0" tIns="0" rIns="0" bIns="0" rtlCol="0">
            <a:spAutoFit/>
          </a:bodyPr>
          <a:lstStyle/>
          <a:p>
            <a:pPr>
              <a:buNone/>
            </a:pPr>
            <a:r>
              <a:rPr lang="da-DK" sz="1500" dirty="0">
                <a:solidFill>
                  <a:schemeClr val="bg1"/>
                </a:solidFill>
              </a:rPr>
              <a:t>Når forældrenes viden og perspektiver på barnet inddrages i </a:t>
            </a:r>
            <a:r>
              <a:rPr lang="da-DK" sz="1500" dirty="0" err="1">
                <a:solidFill>
                  <a:schemeClr val="bg1"/>
                </a:solidFill>
              </a:rPr>
              <a:t>forældresam-arbejdet</a:t>
            </a:r>
            <a:r>
              <a:rPr lang="da-DK" sz="1500" dirty="0">
                <a:solidFill>
                  <a:schemeClr val="bg1"/>
                </a:solidFill>
              </a:rPr>
              <a:t>, får det pædagogiske personale øget indsigt i og forståelse af barnets forudsætninger og behov – viden, som kan bruges til at under-støtte alle børns deltagelsesmuligheder.</a:t>
            </a:r>
          </a:p>
        </p:txBody>
      </p:sp>
      <p:sp>
        <p:nvSpPr>
          <p:cNvPr id="13" name="Tekstfelt 12"/>
          <p:cNvSpPr txBox="1"/>
          <p:nvPr userDrawn="1"/>
        </p:nvSpPr>
        <p:spPr>
          <a:xfrm>
            <a:off x="900001" y="2599773"/>
            <a:ext cx="5291793" cy="2769989"/>
          </a:xfrm>
          <a:prstGeom prst="rect">
            <a:avLst/>
          </a:prstGeom>
          <a:noFill/>
        </p:spPr>
        <p:txBody>
          <a:bodyPr wrap="square" lIns="0" tIns="0" rIns="0" bIns="0" rtlCol="0">
            <a:spAutoFit/>
          </a:bodyPr>
          <a:lstStyle/>
          <a:p>
            <a:pPr marL="0" indent="0">
              <a:lnSpc>
                <a:spcPct val="100000"/>
              </a:lnSpc>
              <a:spcAft>
                <a:spcPts val="1200"/>
              </a:spcAft>
              <a:buNone/>
            </a:pPr>
            <a:r>
              <a:rPr lang="da-DK" sz="1500" b="1" dirty="0">
                <a:solidFill>
                  <a:schemeClr val="tx1"/>
                </a:solidFill>
              </a:rPr>
              <a:t>Lær af forældrenes viden og sæt en klar retning for samarbejdet</a:t>
            </a:r>
          </a:p>
          <a:p>
            <a:pPr marL="177750" indent="-177750">
              <a:lnSpc>
                <a:spcPct val="100000"/>
              </a:lnSpc>
              <a:spcAft>
                <a:spcPts val="1200"/>
              </a:spcAft>
              <a:buFont typeface="Arial" charset="0"/>
              <a:buChar char="•"/>
            </a:pPr>
            <a:r>
              <a:rPr lang="da-DK" sz="1500" dirty="0">
                <a:solidFill>
                  <a:schemeClr val="tx1"/>
                </a:solidFill>
              </a:rPr>
              <a:t>Det er vigtigt, at skolen inddrager forældrenes viden og perspektiver på barnet. Dette kan give det pædagogiske personale et mere sammenhængende billede af barnet og en bedre forståelse af barnets styrker og svaghed.</a:t>
            </a:r>
          </a:p>
          <a:p>
            <a:pPr marL="177750" indent="-177750">
              <a:lnSpc>
                <a:spcPct val="100000"/>
              </a:lnSpc>
              <a:spcAft>
                <a:spcPts val="1200"/>
              </a:spcAft>
              <a:buFont typeface="Arial" charset="0"/>
              <a:buChar char="•"/>
            </a:pPr>
            <a:r>
              <a:rPr lang="da-DK" sz="1500" dirty="0">
                <a:solidFill>
                  <a:schemeClr val="tx1"/>
                </a:solidFill>
              </a:rPr>
              <a:t>Det kan være en god ide at skabe dialoger, hvor skolen er lyttende og nysgerrige over for forældrenes viden og perspektiver.</a:t>
            </a:r>
          </a:p>
          <a:p>
            <a:pPr marL="177750" indent="-177750">
              <a:lnSpc>
                <a:spcPct val="100000"/>
              </a:lnSpc>
              <a:spcAft>
                <a:spcPts val="1200"/>
              </a:spcAft>
              <a:buFont typeface="Arial" charset="0"/>
              <a:buChar char="•"/>
            </a:pPr>
            <a:r>
              <a:rPr lang="da-DK" sz="1500" dirty="0">
                <a:solidFill>
                  <a:schemeClr val="tx1"/>
                </a:solidFill>
              </a:rPr>
              <a:t>Det er samtidig centralt, at skolen sætter en klar retning for samarbejdet og sikrer forventningsafstemning med forældrene om, hvad der er deres rolle i samarbejdet.</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3" name="Afrundet rektangel 12"/>
          <p:cNvSpPr/>
          <p:nvPr userDrawn="1"/>
        </p:nvSpPr>
        <p:spPr>
          <a:xfrm>
            <a:off x="6998296" y="2670894"/>
            <a:ext cx="3504241" cy="1940296"/>
          </a:xfrm>
          <a:prstGeom prst="roundRect">
            <a:avLst>
              <a:gd name="adj" fmla="val 9955"/>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2" y="2599773"/>
            <a:ext cx="5082788" cy="2923877"/>
          </a:xfrm>
          <a:prstGeom prst="rect">
            <a:avLst/>
          </a:prstGeom>
          <a:noFill/>
        </p:spPr>
        <p:txBody>
          <a:bodyPr wrap="square" lIns="0" tIns="0" rIns="0" bIns="0" rtlCol="0">
            <a:spAutoFit/>
          </a:bodyPr>
          <a:lstStyle/>
          <a:p>
            <a:pPr marL="0" lvl="0" indent="0">
              <a:spcAft>
                <a:spcPts val="1200"/>
              </a:spcAft>
              <a:buFont typeface="Arial" charset="0"/>
              <a:buNone/>
            </a:pPr>
            <a:r>
              <a:rPr lang="da-DK" sz="1500" b="1" dirty="0"/>
              <a:t>Konkretisér forældrenes rolle</a:t>
            </a:r>
          </a:p>
          <a:p>
            <a:pPr marL="177750" lvl="0" indent="-177750">
              <a:spcAft>
                <a:spcPts val="1200"/>
              </a:spcAft>
              <a:buFont typeface="Arial" charset="0"/>
              <a:buChar char="•"/>
            </a:pPr>
            <a:r>
              <a:rPr lang="da-DK" sz="1500" dirty="0"/>
              <a:t>Det har positiv betydning, at skolen tydeligt kommunikerer til forældrene, hvad de som forældre kan bidrage med, og giver dem konkrete ideer til, hvordan de kan støtte barnets læring.</a:t>
            </a:r>
          </a:p>
          <a:p>
            <a:pPr marL="177750" lvl="0" indent="-177750">
              <a:spcAft>
                <a:spcPts val="1200"/>
              </a:spcAft>
              <a:buFont typeface="Arial" charset="0"/>
              <a:buChar char="•"/>
            </a:pPr>
            <a:r>
              <a:rPr lang="da-DK" sz="1500" dirty="0"/>
              <a:t>Det er samtidig vigtigt at styrke forældres bevidsthed om betydningen af egen involvering i barnets skolegang. </a:t>
            </a:r>
          </a:p>
          <a:p>
            <a:pPr marL="177750" lvl="0" indent="-177750">
              <a:spcAft>
                <a:spcPts val="1200"/>
              </a:spcAft>
              <a:buFont typeface="Arial" charset="0"/>
              <a:buChar char="•"/>
            </a:pPr>
            <a:r>
              <a:rPr lang="da-DK" sz="1500" dirty="0"/>
              <a:t>Det har positiv betydning for barnets udvikling og læring, at forældre involverer sig – uanset forældrenes forudsætninger for at kunne deltage. </a:t>
            </a:r>
          </a:p>
          <a:p>
            <a:pPr lvl="1">
              <a:spcAft>
                <a:spcPts val="1200"/>
              </a:spcAft>
              <a:buFont typeface="Wingdings" panose="05000000000000000000" pitchFamily="2" charset="2"/>
              <a:buNone/>
            </a:pPr>
            <a:endParaRPr lang="da-DK" sz="1500" dirty="0"/>
          </a:p>
        </p:txBody>
      </p:sp>
      <p:sp>
        <p:nvSpPr>
          <p:cNvPr id="21" name="Tekstfelt 20"/>
          <p:cNvSpPr txBox="1"/>
          <p:nvPr userDrawn="1"/>
        </p:nvSpPr>
        <p:spPr>
          <a:xfrm>
            <a:off x="7473302" y="3050895"/>
            <a:ext cx="2689601" cy="1154162"/>
          </a:xfrm>
          <a:prstGeom prst="rect">
            <a:avLst/>
          </a:prstGeom>
          <a:noFill/>
        </p:spPr>
        <p:txBody>
          <a:bodyPr wrap="square" lIns="0" tIns="0" rIns="0" bIns="0" rtlCol="0">
            <a:spAutoFit/>
          </a:bodyPr>
          <a:lstStyle/>
          <a:p>
            <a:pPr>
              <a:buNone/>
            </a:pPr>
            <a:r>
              <a:rPr lang="da-DK" sz="1500" dirty="0">
                <a:solidFill>
                  <a:schemeClr val="bg1"/>
                </a:solidFill>
              </a:rPr>
              <a:t>Når forældrenes rolle og bidrag konkretiseres, er det lettere for forældrene at deltage aktivt i samarbejdet og støtte op om deres barns udvikling og læring. </a:t>
            </a:r>
          </a:p>
        </p:txBody>
      </p:sp>
    </p:spTree>
  </p:cSld>
  <p:clrMapOvr>
    <a:masterClrMapping/>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3" name="Afrundet rektangel 12"/>
          <p:cNvSpPr/>
          <p:nvPr userDrawn="1"/>
        </p:nvSpPr>
        <p:spPr>
          <a:xfrm>
            <a:off x="6998295" y="2670894"/>
            <a:ext cx="4079008" cy="2162364"/>
          </a:xfrm>
          <a:prstGeom prst="roundRect">
            <a:avLst>
              <a:gd name="adj" fmla="val 9300"/>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2" y="2599773"/>
            <a:ext cx="5082788" cy="3231654"/>
          </a:xfrm>
          <a:prstGeom prst="rect">
            <a:avLst/>
          </a:prstGeom>
          <a:noFill/>
        </p:spPr>
        <p:txBody>
          <a:bodyPr wrap="square" lIns="0" tIns="0" rIns="0" bIns="0" rtlCol="0">
            <a:spAutoFit/>
          </a:bodyPr>
          <a:lstStyle/>
          <a:p>
            <a:pPr marL="0" indent="0">
              <a:lnSpc>
                <a:spcPct val="100000"/>
              </a:lnSpc>
              <a:spcAft>
                <a:spcPts val="1200"/>
              </a:spcAft>
              <a:buFont typeface="Arial" charset="0"/>
              <a:buNone/>
            </a:pPr>
            <a:r>
              <a:rPr lang="da-DK" sz="1500" b="1" dirty="0"/>
              <a:t>Ledelsen prioriterer samarbejdet strategisk og i hverdagen</a:t>
            </a:r>
          </a:p>
          <a:p>
            <a:pPr marL="177750" indent="-177750">
              <a:lnSpc>
                <a:spcPct val="100000"/>
              </a:lnSpc>
              <a:spcAft>
                <a:spcPts val="1200"/>
              </a:spcAft>
              <a:buFont typeface="Arial" charset="0"/>
              <a:buChar char="•"/>
            </a:pPr>
            <a:r>
              <a:rPr lang="da-DK" sz="1500" dirty="0"/>
              <a:t>Det er vigtigt, at skolen har en fælles strategi for forældresamarbejdet, som sætter en klar retning for samarbejdet. </a:t>
            </a:r>
          </a:p>
          <a:p>
            <a:pPr marL="177750" indent="-177750">
              <a:lnSpc>
                <a:spcPct val="100000"/>
              </a:lnSpc>
              <a:spcAft>
                <a:spcPts val="1200"/>
              </a:spcAft>
              <a:buFont typeface="Arial" charset="0"/>
              <a:buChar char="•"/>
            </a:pPr>
            <a:r>
              <a:rPr lang="da-DK" sz="1500" dirty="0"/>
              <a:t>Når forældresamarbejdet forankres i skolens strategi, og der udvikles fælles retningslinjer for forældresamarbejdet, skabes der en rød tråd i tilrettelæggelse og gennemførelse af forældresamarbejdet.</a:t>
            </a:r>
          </a:p>
          <a:p>
            <a:pPr marL="177750" indent="-177750">
              <a:lnSpc>
                <a:spcPct val="100000"/>
              </a:lnSpc>
              <a:spcAft>
                <a:spcPts val="1200"/>
              </a:spcAft>
              <a:buFont typeface="Arial" charset="0"/>
              <a:buChar char="•"/>
            </a:pPr>
            <a:r>
              <a:rPr lang="da-DK" sz="1500" dirty="0"/>
              <a:t>Det er centralt, at skoleledelsen signalerer klart til lærerne og pædagogerne, at forældresamarbejdet har høj prioritet, og at det er en del af skolens kerneopgave, der skal vægtes i det daglige arbejde.</a:t>
            </a:r>
          </a:p>
        </p:txBody>
      </p:sp>
      <p:sp>
        <p:nvSpPr>
          <p:cNvPr id="21" name="Tekstfelt 20"/>
          <p:cNvSpPr txBox="1"/>
          <p:nvPr userDrawn="1"/>
        </p:nvSpPr>
        <p:spPr>
          <a:xfrm>
            <a:off x="7473302" y="3050895"/>
            <a:ext cx="3120675" cy="1384995"/>
          </a:xfrm>
          <a:prstGeom prst="rect">
            <a:avLst/>
          </a:prstGeom>
          <a:noFill/>
        </p:spPr>
        <p:txBody>
          <a:bodyPr wrap="square" lIns="0" tIns="0" rIns="0" bIns="0" rtlCol="0">
            <a:spAutoFit/>
          </a:bodyPr>
          <a:lstStyle/>
          <a:p>
            <a:pPr>
              <a:buNone/>
            </a:pPr>
            <a:r>
              <a:rPr lang="da-DK" sz="1500" dirty="0">
                <a:solidFill>
                  <a:schemeClr val="bg1"/>
                </a:solidFill>
              </a:rPr>
              <a:t>Fælles strategi for forældresamarbejdet kan bidrage til at tydeliggøre, hvordan inddragelse af forældrene kan styrke skolens arbejde med at skabe differentierede deltagelses- og læringsmuligheder for alle elever.</a:t>
            </a:r>
          </a:p>
        </p:txBody>
      </p:sp>
    </p:spTree>
  </p:cSld>
  <p:clrMapOvr>
    <a:masterClrMapping/>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rugerdefineret layout">
    <p:bg>
      <p:bgPr>
        <a:solidFill>
          <a:schemeClr val="accent3"/>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da-DK" sz="4800" b="1" dirty="0">
                <a:solidFill>
                  <a:schemeClr val="bg1"/>
                </a:solidFill>
                <a:latin typeface="+mj-lt"/>
              </a:rPr>
              <a:t>Eksempler fra praksis</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Hvordan kan ovenstående elementer</a:t>
            </a:r>
          </a:p>
          <a:p>
            <a:pPr algn="ctr"/>
            <a:r>
              <a:rPr lang="da-DK" sz="3600" b="0" dirty="0">
                <a:solidFill>
                  <a:schemeClr val="bg1"/>
                </a:solidFill>
                <a:latin typeface="+mj-lt"/>
              </a:rPr>
              <a:t>omsættes</a:t>
            </a:r>
            <a:r>
              <a:rPr lang="da-DK" sz="3600" b="0" baseline="0" dirty="0">
                <a:solidFill>
                  <a:schemeClr val="bg1"/>
                </a:solidFill>
                <a:latin typeface="+mj-lt"/>
              </a:rPr>
              <a:t> i praksis</a:t>
            </a:r>
            <a:r>
              <a:rPr lang="da-DK" sz="3600" b="0" dirty="0">
                <a:solidFill>
                  <a:schemeClr val="bg1"/>
                </a:solidFill>
                <a:latin typeface="+mj-lt"/>
              </a:rPr>
              <a:t>?</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3">
                <a:lumMod val="75000"/>
                <a:alpha val="94000"/>
              </a:scheme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0672" y="1310382"/>
            <a:ext cx="7107147" cy="7081795"/>
          </a:xfrm>
          <a:prstGeom prst="rect">
            <a:avLst/>
          </a:prstGeom>
        </p:spPr>
      </p:pic>
      <p:sp>
        <p:nvSpPr>
          <p:cNvPr id="3" name="Tekstfelt 2"/>
          <p:cNvSpPr txBox="1"/>
          <p:nvPr userDrawn="1"/>
        </p:nvSpPr>
        <p:spPr>
          <a:xfrm>
            <a:off x="900000" y="719999"/>
            <a:ext cx="6376011"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 </a:t>
            </a:r>
            <a:br>
              <a:rPr lang="da-DK" sz="3200" dirty="0">
                <a:solidFill>
                  <a:schemeClr val="tx1"/>
                </a:solidFill>
                <a:latin typeface="+mj-lt"/>
              </a:rPr>
            </a:br>
            <a:r>
              <a:rPr lang="da-DK" sz="3200" b="0" dirty="0">
                <a:solidFill>
                  <a:schemeClr val="tx1"/>
                </a:solidFill>
                <a:latin typeface="+mj-lt"/>
              </a:rPr>
              <a:t>Hvordan kan viden fra forskning omsættes i praksis?</a:t>
            </a:r>
            <a:endParaRPr lang="en-GB" sz="3200" dirty="0">
              <a:solidFill>
                <a:schemeClr val="tx1"/>
              </a:solidFill>
              <a:latin typeface="+mj-lt"/>
            </a:endParaRPr>
          </a:p>
        </p:txBody>
      </p:sp>
      <p:sp>
        <p:nvSpPr>
          <p:cNvPr id="7" name="Afrundet rektangel 6"/>
          <p:cNvSpPr/>
          <p:nvPr userDrawn="1"/>
        </p:nvSpPr>
        <p:spPr>
          <a:xfrm>
            <a:off x="900001" y="2679203"/>
            <a:ext cx="5204964" cy="2384437"/>
          </a:xfrm>
          <a:prstGeom prst="roundRect">
            <a:avLst>
              <a:gd name="adj" fmla="val 8375"/>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21907" y="3052482"/>
            <a:ext cx="4499419" cy="1692771"/>
          </a:xfrm>
          <a:prstGeom prst="rect">
            <a:avLst/>
          </a:prstGeom>
          <a:noFill/>
        </p:spPr>
        <p:txBody>
          <a:bodyPr wrap="square" lIns="0" tIns="0" rIns="0" bIns="0" rtlCol="0">
            <a:spAutoFit/>
          </a:bodyPr>
          <a:lstStyle/>
          <a:p>
            <a:pPr marL="0" indent="0">
              <a:spcAft>
                <a:spcPts val="1200"/>
              </a:spcAft>
              <a:buFont typeface="+mj-lt"/>
              <a:buNone/>
            </a:pPr>
            <a:r>
              <a:rPr lang="da-DK" sz="1500" dirty="0">
                <a:solidFill>
                  <a:schemeClr val="bg1"/>
                </a:solidFill>
              </a:rPr>
              <a:t>Eksempler fra praksis illustrerer, hvordan man kan arbejde med udvalgte elementer, som forskningen peger på er virkningsfuld i forhold til at skabe et vellykket forældresamarbejde.</a:t>
            </a:r>
          </a:p>
          <a:p>
            <a:pPr marL="198900" indent="-198900">
              <a:spcAft>
                <a:spcPts val="1200"/>
              </a:spcAft>
              <a:buFont typeface="+mj-lt"/>
              <a:buAutoNum type="arabicPeriod"/>
            </a:pPr>
            <a:r>
              <a:rPr lang="da-DK" sz="1500" dirty="0">
                <a:solidFill>
                  <a:schemeClr val="bg1"/>
                </a:solidFill>
              </a:rPr>
              <a:t>Se samarbejdet som et partnerskab.</a:t>
            </a:r>
          </a:p>
          <a:p>
            <a:pPr marL="198900" indent="-198900">
              <a:spcAft>
                <a:spcPts val="1200"/>
              </a:spcAft>
              <a:buFont typeface="+mj-lt"/>
              <a:buAutoNum type="arabicPeriod"/>
            </a:pPr>
            <a:r>
              <a:rPr lang="da-DK" sz="1500" dirty="0">
                <a:solidFill>
                  <a:schemeClr val="bg1"/>
                </a:solidFill>
              </a:rPr>
              <a:t>Differentiér samarbejdet.</a:t>
            </a:r>
          </a:p>
        </p:txBody>
      </p:sp>
      <p:sp>
        <p:nvSpPr>
          <p:cNvPr id="6" name="Tekstfelt 5"/>
          <p:cNvSpPr txBox="1"/>
          <p:nvPr userDrawn="1"/>
        </p:nvSpPr>
        <p:spPr>
          <a:xfrm>
            <a:off x="900000" y="818623"/>
            <a:ext cx="173144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Eksempler </a:t>
            </a:r>
            <a:r>
              <a:rPr lang="da-DK" sz="1400" kern="1200">
                <a:solidFill>
                  <a:schemeClr val="bg1"/>
                </a:solidFill>
                <a:latin typeface="+mn-lt"/>
                <a:ea typeface="+mn-ea"/>
                <a:cs typeface="+mn-cs"/>
              </a:rPr>
              <a:t>fra praksis</a:t>
            </a:r>
            <a:endParaRPr lang="da-DK" sz="1400" dirty="0">
              <a:solidFill>
                <a:schemeClr val="bg1"/>
              </a:solidFill>
            </a:endParaRP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11" name="Billed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Erfaringer fra praksis</a:t>
            </a:r>
            <a:endParaRPr lang="en-GB" sz="3200" dirty="0">
              <a:solidFill>
                <a:schemeClr val="tx1"/>
              </a:solidFill>
              <a:latin typeface="+mj-lt"/>
            </a:endParaRPr>
          </a:p>
        </p:txBody>
      </p:sp>
      <p:sp>
        <p:nvSpPr>
          <p:cNvPr id="5" name="Tekstfelt 4"/>
          <p:cNvSpPr txBox="1"/>
          <p:nvPr userDrawn="1"/>
        </p:nvSpPr>
        <p:spPr>
          <a:xfrm>
            <a:off x="899519" y="4069247"/>
            <a:ext cx="5128911" cy="2154436"/>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At forældre får tillid til skolen.</a:t>
            </a:r>
          </a:p>
          <a:p>
            <a:pPr marL="177750" indent="-177750">
              <a:spcAft>
                <a:spcPts val="1200"/>
              </a:spcAft>
              <a:buFont typeface="Arial" charset="0"/>
              <a:buChar char="•"/>
            </a:pPr>
            <a:r>
              <a:rPr lang="da-DK" sz="1500" dirty="0"/>
              <a:t>At forældre føler sig set, hørt og forstået.</a:t>
            </a:r>
          </a:p>
          <a:p>
            <a:pPr marL="177750" indent="-177750">
              <a:spcAft>
                <a:spcPts val="1200"/>
              </a:spcAft>
              <a:buFont typeface="Arial" charset="0"/>
              <a:buChar char="•"/>
            </a:pPr>
            <a:r>
              <a:rPr lang="da-DK" sz="1500" dirty="0"/>
              <a:t>At forældre tager ansvar for fællesskabet i den nye klasse.</a:t>
            </a:r>
          </a:p>
          <a:p>
            <a:pPr marL="177750" indent="-177750">
              <a:spcAft>
                <a:spcPts val="1200"/>
              </a:spcAft>
              <a:buFont typeface="Arial" charset="0"/>
              <a:buChar char="•"/>
            </a:pPr>
            <a:r>
              <a:rPr lang="da-DK" sz="1500" dirty="0"/>
              <a:t>At forældre får øje på egne ressourcer.</a:t>
            </a:r>
          </a:p>
          <a:p>
            <a:pPr marL="177750" indent="-177750">
              <a:spcAft>
                <a:spcPts val="1200"/>
              </a:spcAft>
              <a:buFont typeface="Arial" charset="0"/>
              <a:buChar char="•"/>
            </a:pPr>
            <a:r>
              <a:rPr lang="da-DK" sz="1500" dirty="0"/>
              <a:t>At forældre lærer hinanden at kende. </a:t>
            </a:r>
          </a:p>
          <a:p>
            <a:pPr marL="177750" indent="-177750">
              <a:spcAft>
                <a:spcPts val="1200"/>
              </a:spcAft>
              <a:buFont typeface="Arial" charset="0"/>
              <a:buChar char="•"/>
            </a:pPr>
            <a:r>
              <a:rPr lang="da-DK" sz="1500" dirty="0"/>
              <a:t>At forældre får et fælles sprog og værdisæt omkring klassen. </a:t>
            </a:r>
          </a:p>
        </p:txBody>
      </p:sp>
      <p:sp>
        <p:nvSpPr>
          <p:cNvPr id="6" name="Tekstfelt 5"/>
          <p:cNvSpPr txBox="1"/>
          <p:nvPr userDrawn="1"/>
        </p:nvSpPr>
        <p:spPr>
          <a:xfrm>
            <a:off x="900000" y="818623"/>
            <a:ext cx="2700000"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1. Se samarbejdet som et partnerskab</a:t>
            </a:r>
          </a:p>
        </p:txBody>
      </p:sp>
      <p:sp>
        <p:nvSpPr>
          <p:cNvPr id="8" name="Tekstfelt 7"/>
          <p:cNvSpPr txBox="1"/>
          <p:nvPr userDrawn="1"/>
        </p:nvSpPr>
        <p:spPr>
          <a:xfrm>
            <a:off x="900002" y="2014771"/>
            <a:ext cx="9693976" cy="1000274"/>
          </a:xfrm>
          <a:prstGeom prst="rect">
            <a:avLst/>
          </a:prstGeom>
          <a:noFill/>
        </p:spPr>
        <p:txBody>
          <a:bodyPr wrap="square" lIns="0" tIns="0" rIns="0" bIns="0" rtlCol="0">
            <a:spAutoFit/>
          </a:bodyPr>
          <a:lstStyle/>
          <a:p>
            <a:pPr defTabSz="457200" eaLnBrk="0" hangingPunct="0">
              <a:spcAft>
                <a:spcPts val="600"/>
              </a:spcAft>
            </a:pPr>
            <a:r>
              <a:rPr lang="da-DK" sz="1500" b="1" dirty="0"/>
              <a:t>Den Ekstra Elev</a:t>
            </a:r>
          </a:p>
          <a:p>
            <a:pPr defTabSz="457200" eaLnBrk="0" hangingPunct="0"/>
            <a:r>
              <a:rPr lang="da-DK" sz="1500" dirty="0"/>
              <a:t>Fordi forældrene er en vigtig del af fællesskabet på skolen, kan de betragtes som ”ekstra elever”. Her kan en konkret indsats være at holde forældremøder, hvor forældre, lærere og pædagoger arbejder procesorienteret med, hvordan man skaber et godt fællesskab, herunder hvilken rolle forældrene har i fællesskabet. </a:t>
            </a: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20" y="3303806"/>
            <a:ext cx="599011" cy="599011"/>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7258" y="3303806"/>
            <a:ext cx="599011" cy="599011"/>
          </a:xfrm>
          <a:prstGeom prst="rect">
            <a:avLst/>
          </a:prstGeom>
        </p:spPr>
      </p:pic>
      <p:sp>
        <p:nvSpPr>
          <p:cNvPr id="10" name="Tekstfelt 9"/>
          <p:cNvSpPr txBox="1"/>
          <p:nvPr userDrawn="1"/>
        </p:nvSpPr>
        <p:spPr>
          <a:xfrm>
            <a:off x="1664480" y="3462495"/>
            <a:ext cx="2633200" cy="246221"/>
          </a:xfrm>
          <a:prstGeom prst="rect">
            <a:avLst/>
          </a:prstGeom>
          <a:noFill/>
        </p:spPr>
        <p:txBody>
          <a:bodyPr wrap="square" lIns="0" tIns="0" rIns="0" bIns="0" rtlCol="0">
            <a:spAutoFit/>
          </a:bodyPr>
          <a:lstStyle/>
          <a:p>
            <a:pPr defTabSz="457200" eaLnBrk="0" hangingPunct="0"/>
            <a:r>
              <a:rPr lang="da-DK" sz="1600" b="1" dirty="0">
                <a:solidFill>
                  <a:schemeClr val="accent3"/>
                </a:solidFill>
              </a:rPr>
              <a:t>Formålet </a:t>
            </a:r>
            <a:r>
              <a:rPr lang="da-DK" sz="1600" b="1">
                <a:solidFill>
                  <a:schemeClr val="accent3"/>
                </a:solidFill>
              </a:rPr>
              <a:t>med indsatsen er:</a:t>
            </a:r>
            <a:endParaRPr lang="da-DK" sz="1600" dirty="0">
              <a:solidFill>
                <a:schemeClr val="accent3"/>
              </a:solidFill>
            </a:endParaRPr>
          </a:p>
        </p:txBody>
      </p:sp>
      <p:sp>
        <p:nvSpPr>
          <p:cNvPr id="11" name="Tekstfelt 10"/>
          <p:cNvSpPr txBox="1"/>
          <p:nvPr userDrawn="1"/>
        </p:nvSpPr>
        <p:spPr>
          <a:xfrm>
            <a:off x="7200407" y="3462495"/>
            <a:ext cx="2283231" cy="246221"/>
          </a:xfrm>
          <a:prstGeom prst="rect">
            <a:avLst/>
          </a:prstGeom>
          <a:noFill/>
        </p:spPr>
        <p:txBody>
          <a:bodyPr wrap="square" lIns="0" tIns="0" rIns="0" bIns="0" rtlCol="0">
            <a:spAutoFit/>
          </a:bodyPr>
          <a:lstStyle/>
          <a:p>
            <a:pPr defTabSz="457200" eaLnBrk="0" hangingPunct="0"/>
            <a:r>
              <a:rPr lang="da-DK" sz="1600" b="1">
                <a:solidFill>
                  <a:schemeClr val="accent3"/>
                </a:solidFill>
              </a:rPr>
              <a:t>Indholdet</a:t>
            </a:r>
            <a:r>
              <a:rPr lang="da-DK" sz="1600" b="1" baseline="0">
                <a:solidFill>
                  <a:schemeClr val="accent3"/>
                </a:solidFill>
              </a:rPr>
              <a:t> af indsatsen er</a:t>
            </a:r>
            <a:r>
              <a:rPr lang="da-DK" sz="1600" b="1">
                <a:solidFill>
                  <a:schemeClr val="accent3"/>
                </a:solidFill>
              </a:rPr>
              <a:t>:</a:t>
            </a:r>
            <a:endParaRPr lang="da-DK" sz="1600" dirty="0">
              <a:solidFill>
                <a:schemeClr val="accent3"/>
              </a:solidFill>
            </a:endParaRPr>
          </a:p>
        </p:txBody>
      </p:sp>
      <p:sp>
        <p:nvSpPr>
          <p:cNvPr id="12" name="Tekstfelt 11"/>
          <p:cNvSpPr txBox="1"/>
          <p:nvPr userDrawn="1"/>
        </p:nvSpPr>
        <p:spPr>
          <a:xfrm>
            <a:off x="6407259" y="4069247"/>
            <a:ext cx="4748422" cy="1338776"/>
          </a:xfrm>
          <a:prstGeom prst="rect">
            <a:avLst/>
          </a:prstGeom>
          <a:noFill/>
        </p:spPr>
        <p:txBody>
          <a:bodyPr wrap="square" lIns="0" tIns="0" rIns="0" bIns="0" rtlCol="0">
            <a:spAutoFit/>
          </a:bodyPr>
          <a:lstStyle/>
          <a:p>
            <a:pPr marL="177750" indent="-177750">
              <a:lnSpc>
                <a:spcPct val="100000"/>
              </a:lnSpc>
              <a:spcAft>
                <a:spcPts val="1200"/>
              </a:spcAft>
              <a:buFont typeface="Arial" charset="0"/>
              <a:buChar char="•"/>
            </a:pPr>
            <a:r>
              <a:rPr lang="da-DK" sz="1500" dirty="0"/>
              <a:t>Forældremøder, hvor forældre og skole i fællesskab drøfter forståelsen af fællesskab og forældrenes rolle heri. </a:t>
            </a:r>
          </a:p>
          <a:p>
            <a:pPr marL="177750" indent="-177750">
              <a:lnSpc>
                <a:spcPct val="100000"/>
              </a:lnSpc>
              <a:spcAft>
                <a:spcPts val="1200"/>
              </a:spcAft>
              <a:buFont typeface="Arial" charset="0"/>
              <a:buChar char="•"/>
            </a:pPr>
            <a:r>
              <a:rPr lang="da-DK" sz="1500" dirty="0"/>
              <a:t>På forældremødet skal forældrene producere 10 kompetencer, der bliver grundlaget for klassens læringsmiljø i årene fremover. </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Erfaringer fra praksis</a:t>
            </a:r>
            <a:endParaRPr lang="en-GB" sz="3200" dirty="0">
              <a:solidFill>
                <a:schemeClr val="tx1"/>
              </a:solidFill>
              <a:latin typeface="+mj-lt"/>
            </a:endParaRPr>
          </a:p>
        </p:txBody>
      </p:sp>
      <p:sp>
        <p:nvSpPr>
          <p:cNvPr id="6" name="Tekstfelt 5"/>
          <p:cNvSpPr txBox="1"/>
          <p:nvPr userDrawn="1"/>
        </p:nvSpPr>
        <p:spPr>
          <a:xfrm>
            <a:off x="900000" y="818623"/>
            <a:ext cx="2160000"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2. </a:t>
            </a:r>
            <a:r>
              <a:rPr lang="da-DK" sz="1400" dirty="0">
                <a:solidFill>
                  <a:schemeClr val="bg1"/>
                </a:solidFill>
              </a:rPr>
              <a:t>Differentiér samarbejdet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8" name="Tekstfelt 7"/>
          <p:cNvSpPr txBox="1"/>
          <p:nvPr userDrawn="1"/>
        </p:nvSpPr>
        <p:spPr>
          <a:xfrm>
            <a:off x="900002" y="2014771"/>
            <a:ext cx="9445782" cy="1000274"/>
          </a:xfrm>
          <a:prstGeom prst="rect">
            <a:avLst/>
          </a:prstGeom>
          <a:noFill/>
        </p:spPr>
        <p:txBody>
          <a:bodyPr wrap="square" lIns="0" tIns="0" rIns="0" bIns="0" rtlCol="0">
            <a:spAutoFit/>
          </a:bodyPr>
          <a:lstStyle/>
          <a:p>
            <a:pPr defTabSz="457200" eaLnBrk="0" hangingPunct="0">
              <a:spcAft>
                <a:spcPts val="600"/>
              </a:spcAft>
            </a:pPr>
            <a:r>
              <a:rPr lang="da-DK" sz="1500" b="1" dirty="0"/>
              <a:t>Redskab til refleksioner om forældresamarbejdet</a:t>
            </a:r>
          </a:p>
          <a:p>
            <a:pPr defTabSz="457200" eaLnBrk="0" hangingPunct="0"/>
            <a:r>
              <a:rPr lang="da-DK" sz="1500" dirty="0"/>
              <a:t>Redskabet skal bidrage til at skabe rammer for, at lærere og det pædagogiske personale kan reflektere over og diskutere forældresamarbejdet. Redskabet tilbyder nye vinkler og perspektiver på samarbejdet med forældrene og hjælper med at få øje på utraditionelle måder at samarbejde med forældrene på. </a:t>
            </a:r>
            <a:endParaRPr kumimoji="0" lang="da-DK" sz="15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kstfelt 15"/>
          <p:cNvSpPr txBox="1"/>
          <p:nvPr userDrawn="1"/>
        </p:nvSpPr>
        <p:spPr>
          <a:xfrm>
            <a:off x="899519" y="3355472"/>
            <a:ext cx="5128911" cy="2616101"/>
          </a:xfrm>
          <a:prstGeom prst="rect">
            <a:avLst/>
          </a:prstGeom>
          <a:noFill/>
        </p:spPr>
        <p:txBody>
          <a:bodyPr wrap="square" lIns="0" tIns="0" rIns="0" bIns="0" rtlCol="0">
            <a:spAutoFit/>
          </a:bodyPr>
          <a:lstStyle/>
          <a:p>
            <a:pPr marL="0" indent="0">
              <a:spcAft>
                <a:spcPts val="600"/>
              </a:spcAft>
              <a:buNone/>
            </a:pPr>
            <a:r>
              <a:rPr lang="da-DK" sz="1500" b="1" dirty="0">
                <a:solidFill>
                  <a:schemeClr val="accent3"/>
                </a:solidFill>
              </a:rPr>
              <a:t>Redskabet består af: </a:t>
            </a:r>
            <a:endParaRPr lang="da-DK" sz="1500" dirty="0">
              <a:solidFill>
                <a:schemeClr val="accent3"/>
              </a:solidFill>
            </a:endParaRPr>
          </a:p>
          <a:p>
            <a:pPr marL="0" indent="0">
              <a:spcAft>
                <a:spcPts val="600"/>
              </a:spcAft>
              <a:buNone/>
            </a:pPr>
            <a:r>
              <a:rPr lang="da-DK" sz="1400" dirty="0"/>
              <a:t>Dialogkort opdelt i fire temaer med tilhørende underspørgsmål: </a:t>
            </a:r>
          </a:p>
          <a:p>
            <a:pPr marL="177750" indent="-177750">
              <a:spcAft>
                <a:spcPts val="600"/>
              </a:spcAft>
              <a:buFont typeface="Arial" charset="0"/>
              <a:buChar char="•"/>
            </a:pPr>
            <a:r>
              <a:rPr lang="da-DK" sz="1400" b="1" dirty="0"/>
              <a:t>Tema 1</a:t>
            </a:r>
            <a:r>
              <a:rPr lang="da-DK" sz="1400" dirty="0"/>
              <a:t>: Hvem er vores forældregruppe, og hvad karakteriserer vores lokalområde? </a:t>
            </a:r>
          </a:p>
          <a:p>
            <a:pPr marL="177750" indent="-177750">
              <a:spcAft>
                <a:spcPts val="600"/>
              </a:spcAft>
              <a:buFont typeface="Arial" charset="0"/>
              <a:buChar char="•"/>
            </a:pPr>
            <a:r>
              <a:rPr lang="da-DK" sz="1400" b="1" dirty="0"/>
              <a:t>Tema 2</a:t>
            </a:r>
            <a:r>
              <a:rPr lang="da-DK" sz="1400" dirty="0"/>
              <a:t>: Hvordan når vi ud til alle forældre? </a:t>
            </a:r>
          </a:p>
          <a:p>
            <a:pPr marL="177750" indent="-177750">
              <a:spcAft>
                <a:spcPts val="600"/>
              </a:spcAft>
              <a:buFont typeface="Arial" charset="0"/>
              <a:buChar char="•"/>
            </a:pPr>
            <a:r>
              <a:rPr lang="da-DK" sz="1400" b="1" dirty="0"/>
              <a:t>Tema 3</a:t>
            </a:r>
            <a:r>
              <a:rPr lang="da-DK" sz="1400" dirty="0"/>
              <a:t>: Hvordan er rammerne for alle forældres deltagelse i forældresamarbejdet? </a:t>
            </a:r>
          </a:p>
          <a:p>
            <a:pPr marL="177750" indent="-177750">
              <a:spcAft>
                <a:spcPts val="600"/>
              </a:spcAft>
              <a:buFont typeface="Arial" charset="0"/>
              <a:buChar char="•"/>
            </a:pPr>
            <a:r>
              <a:rPr lang="da-DK" sz="1400" b="1" dirty="0"/>
              <a:t>Tema 4</a:t>
            </a:r>
            <a:r>
              <a:rPr lang="da-DK" sz="1400" dirty="0"/>
              <a:t>: Hvad samarbejder vi med forældrene om? </a:t>
            </a:r>
          </a:p>
          <a:p>
            <a:pPr marL="0" indent="0">
              <a:spcAft>
                <a:spcPts val="0"/>
              </a:spcAft>
              <a:buNone/>
            </a:pPr>
            <a:r>
              <a:rPr lang="da-DK" sz="1400" dirty="0"/>
              <a:t>Forslag til konkrete handlinger for hvert tema.</a:t>
            </a:r>
          </a:p>
          <a:p>
            <a:pPr marL="0" indent="0">
              <a:spcAft>
                <a:spcPts val="0"/>
              </a:spcAft>
              <a:buNone/>
            </a:pPr>
            <a:r>
              <a:rPr lang="da-DK" sz="1400" dirty="0"/>
              <a:t>Forslag til opfølgning på refleksionerne. </a:t>
            </a:r>
          </a:p>
        </p:txBody>
      </p:sp>
      <p:sp>
        <p:nvSpPr>
          <p:cNvPr id="18" name="Tekstfelt 17"/>
          <p:cNvSpPr txBox="1"/>
          <p:nvPr userDrawn="1"/>
        </p:nvSpPr>
        <p:spPr>
          <a:xfrm>
            <a:off x="6287760" y="3355472"/>
            <a:ext cx="4998550" cy="2970044"/>
          </a:xfrm>
          <a:prstGeom prst="rect">
            <a:avLst/>
          </a:prstGeom>
          <a:noFill/>
        </p:spPr>
        <p:txBody>
          <a:bodyPr wrap="square" lIns="0" tIns="0" rIns="0" bIns="0" rtlCol="0">
            <a:spAutoFit/>
          </a:bodyPr>
          <a:lstStyle/>
          <a:p>
            <a:pPr marL="0" indent="0">
              <a:spcAft>
                <a:spcPts val="600"/>
              </a:spcAft>
              <a:buFont typeface="Verdana" pitchFamily="34" charset="0"/>
              <a:buNone/>
            </a:pPr>
            <a:r>
              <a:rPr lang="da-DK" sz="1500" b="1" dirty="0">
                <a:solidFill>
                  <a:schemeClr val="accent3"/>
                </a:solidFill>
              </a:rPr>
              <a:t>Gennemførelse:</a:t>
            </a:r>
          </a:p>
          <a:p>
            <a:pPr marL="0" indent="0">
              <a:spcAft>
                <a:spcPts val="600"/>
              </a:spcAft>
              <a:buNone/>
            </a:pPr>
            <a:r>
              <a:rPr lang="da-DK" sz="1400" dirty="0"/>
              <a:t>Der afsættes 15 min. til hvert tema. Diskussionen under hvert tema er struktureret omkring en række spørgsmål, der er skrevet ned på spillekort. Spillekortene kan bruges på flere måder:</a:t>
            </a:r>
          </a:p>
          <a:p>
            <a:pPr marL="177750" indent="-177750">
              <a:spcAft>
                <a:spcPts val="600"/>
              </a:spcAft>
              <a:buFont typeface="Arial" charset="0"/>
              <a:buChar char="•"/>
            </a:pPr>
            <a:r>
              <a:rPr lang="da-DK" sz="1400" dirty="0"/>
              <a:t>Kortene kan lægges i en bunke med bagsiden opad. Man skiftes til at trække et kort fra bunken, som man taler ud fra.</a:t>
            </a:r>
          </a:p>
          <a:p>
            <a:pPr marL="177750" indent="-177750">
              <a:spcAft>
                <a:spcPts val="600"/>
              </a:spcAft>
              <a:buFont typeface="Arial" charset="0"/>
              <a:buChar char="•"/>
            </a:pPr>
            <a:r>
              <a:rPr lang="da-DK" sz="1400" dirty="0"/>
              <a:t>Man kan lægge alle kort med forsiden opad på bordet og tage det kort, man ønsker at sige noget om.</a:t>
            </a:r>
          </a:p>
          <a:p>
            <a:pPr marL="177750" indent="-177750">
              <a:spcAft>
                <a:spcPts val="600"/>
              </a:spcAft>
              <a:buFont typeface="Arial" charset="0"/>
              <a:buChar char="•"/>
            </a:pPr>
            <a:r>
              <a:rPr lang="da-DK" sz="1400" dirty="0"/>
              <a:t>Kortene kan fordeles mellem mødedeltagerne. Man aftaler, hvem der begynder, derefter spilles kortene, når de er relevante. Man må introducere nye temaer og spørgsmål ved at spille et kort.</a:t>
            </a:r>
          </a:p>
          <a:p>
            <a:pPr marL="0" indent="0">
              <a:buFont typeface="Verdana" pitchFamily="34" charset="0"/>
              <a:buNone/>
            </a:pPr>
            <a:r>
              <a:rPr lang="da-DK" sz="1400" b="1" dirty="0"/>
              <a:t> </a:t>
            </a:r>
            <a:endParaRPr lang="da-DK" sz="1400" dirty="0"/>
          </a:p>
        </p:txBody>
      </p:sp>
      <p:pic>
        <p:nvPicPr>
          <p:cNvPr id="10" name="Bille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3"/>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 t="4748" r="-9" b="10260"/>
          <a:stretch/>
        </p:blipFill>
        <p:spPr>
          <a:xfrm>
            <a:off x="0" y="0"/>
            <a:ext cx="12193098" cy="6858000"/>
          </a:xfrm>
          <a:prstGeom prst="rect">
            <a:avLst/>
          </a:prstGeom>
        </p:spPr>
      </p:pic>
      <p:sp>
        <p:nvSpPr>
          <p:cNvPr id="3" name="Tekstfelt 2"/>
          <p:cNvSpPr txBox="1"/>
          <p:nvPr userDrawn="1"/>
        </p:nvSpPr>
        <p:spPr>
          <a:xfrm>
            <a:off x="763979" y="2549720"/>
            <a:ext cx="10664042" cy="1384995"/>
          </a:xfrm>
          <a:prstGeom prst="rect">
            <a:avLst/>
          </a:prstGeom>
          <a:noFill/>
        </p:spPr>
        <p:txBody>
          <a:bodyPr wrap="square" rtlCol="0">
            <a:spAutoFit/>
          </a:bodyPr>
          <a:lstStyle/>
          <a:p>
            <a:pPr algn="ctr"/>
            <a:r>
              <a:rPr lang="da-DK" sz="4800" b="1" dirty="0">
                <a:solidFill>
                  <a:schemeClr val="bg1"/>
                </a:solidFill>
                <a:latin typeface="+mj-lt"/>
              </a:rPr>
              <a:t>Case</a:t>
            </a:r>
            <a:r>
              <a:rPr lang="en-GB" sz="5400" dirty="0">
                <a:solidFill>
                  <a:schemeClr val="bg1"/>
                </a:solidFill>
                <a:latin typeface="+mj-lt"/>
              </a:rPr>
              <a:t/>
            </a:r>
            <a:br>
              <a:rPr lang="en-GB" sz="5400" dirty="0">
                <a:solidFill>
                  <a:schemeClr val="bg1"/>
                </a:solidFill>
                <a:latin typeface="+mj-lt"/>
              </a:rPr>
            </a:br>
            <a:r>
              <a:rPr lang="en-GB" sz="3600" dirty="0" err="1">
                <a:solidFill>
                  <a:schemeClr val="bg1"/>
                </a:solidFill>
                <a:latin typeface="+mj-lt"/>
              </a:rPr>
              <a:t>Familieopgaver</a:t>
            </a:r>
            <a:endParaRPr lang="da-DK" sz="3600" dirty="0">
              <a:solidFill>
                <a:schemeClr val="bg1"/>
              </a:solidFill>
              <a:latin typeface="+mj-lt"/>
            </a:endParaRPr>
          </a:p>
        </p:txBody>
      </p:sp>
      <p:pic>
        <p:nvPicPr>
          <p:cNvPr id="4" name="Billed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3">
                <a:lumMod val="75000"/>
                <a:alpha val="94000"/>
              </a:schemeClr>
            </a:outerShdw>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Brugerdefineret layout">
    <p:spTree>
      <p:nvGrpSpPr>
        <p:cNvPr id="1" name=""/>
        <p:cNvGrpSpPr/>
        <p:nvPr/>
      </p:nvGrpSpPr>
      <p:grpSpPr>
        <a:xfrm>
          <a:off x="0" y="0"/>
          <a:ext cx="0" cy="0"/>
          <a:chOff x="0" y="0"/>
          <a:chExt cx="0" cy="0"/>
        </a:xfrm>
      </p:grpSpPr>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8431" y="2120477"/>
            <a:ext cx="599010" cy="599010"/>
          </a:xfrm>
          <a:prstGeom prst="rect">
            <a:avLst/>
          </a:prstGeom>
        </p:spPr>
      </p:pic>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Udfordringer og formål/mål</a:t>
            </a:r>
            <a:endParaRPr lang="en-GB" sz="3200" dirty="0">
              <a:solidFill>
                <a:schemeClr val="tx1"/>
              </a:solidFill>
              <a:latin typeface="+mj-lt"/>
            </a:endParaRPr>
          </a:p>
        </p:txBody>
      </p:sp>
      <p:sp>
        <p:nvSpPr>
          <p:cNvPr id="5" name="Tekstfelt 4"/>
          <p:cNvSpPr txBox="1"/>
          <p:nvPr userDrawn="1"/>
        </p:nvSpPr>
        <p:spPr>
          <a:xfrm>
            <a:off x="899520" y="2884234"/>
            <a:ext cx="4315681" cy="3462486"/>
          </a:xfrm>
          <a:prstGeom prst="rect">
            <a:avLst/>
          </a:prstGeom>
          <a:noFill/>
        </p:spPr>
        <p:txBody>
          <a:bodyPr wrap="square" lIns="0" tIns="0" rIns="0" bIns="0" rtlCol="0">
            <a:spAutoFit/>
          </a:bodyPr>
          <a:lstStyle/>
          <a:p>
            <a:pPr marL="0" lvl="0" indent="-61200">
              <a:spcAft>
                <a:spcPts val="1200"/>
              </a:spcAft>
              <a:buNone/>
            </a:pPr>
            <a:r>
              <a:rPr lang="da-DK" sz="1500" dirty="0">
                <a:solidFill>
                  <a:schemeClr val="tx1"/>
                </a:solidFill>
              </a:rPr>
              <a:t>Det pædagogisk personale og ledelse oplever:</a:t>
            </a:r>
          </a:p>
          <a:p>
            <a:pPr marL="176400" lvl="0" indent="-176400">
              <a:spcAft>
                <a:spcPts val="1200"/>
              </a:spcAft>
              <a:buFont typeface="Arial" charset="0"/>
              <a:buChar char="•"/>
            </a:pPr>
            <a:r>
              <a:rPr lang="da-DK" sz="1500" dirty="0">
                <a:solidFill>
                  <a:schemeClr val="tx1"/>
                </a:solidFill>
              </a:rPr>
              <a:t>En manglende sammenhæng mellem dét, eleverne lærer i skolen, og dét, eleverne oplever og foretager sig i hjemmet.</a:t>
            </a:r>
          </a:p>
          <a:p>
            <a:pPr marL="176400" lvl="0" indent="-176400">
              <a:spcAft>
                <a:spcPts val="1200"/>
              </a:spcAft>
              <a:buFont typeface="Arial" charset="0"/>
              <a:buChar char="•"/>
            </a:pPr>
            <a:r>
              <a:rPr lang="da-DK" sz="1500" dirty="0">
                <a:solidFill>
                  <a:schemeClr val="tx1"/>
                </a:solidFill>
              </a:rPr>
              <a:t>At forældrene kun i begrænset omfang har kendskab til det faglige indhold af  undervisningen, hvorfor forældrene har vanskeligt ved at støtte op om og bidrage til barnets læring.</a:t>
            </a:r>
          </a:p>
          <a:p>
            <a:endParaRPr lang="da-DK" sz="1500" dirty="0">
              <a:solidFill>
                <a:schemeClr val="tx1"/>
              </a:solidFill>
            </a:endParaRPr>
          </a:p>
          <a:p>
            <a:endParaRPr lang="da-DK" sz="1500" dirty="0">
              <a:solidFill>
                <a:schemeClr val="tx1"/>
              </a:solidFill>
            </a:endParaRPr>
          </a:p>
          <a:p>
            <a:endParaRPr lang="da-DK" sz="1500" dirty="0">
              <a:solidFill>
                <a:schemeClr val="tx1"/>
              </a:solidFill>
            </a:endParaRPr>
          </a:p>
          <a:p>
            <a:pPr marL="0" indent="0">
              <a:buNone/>
            </a:pPr>
            <a:endParaRPr lang="da-DK" sz="1500" dirty="0">
              <a:solidFill>
                <a:schemeClr val="tx1"/>
              </a:solidFill>
            </a:endParaRPr>
          </a:p>
          <a:p>
            <a:endParaRPr lang="da-DK" sz="1500" dirty="0">
              <a:solidFill>
                <a:schemeClr val="tx1"/>
              </a:solidFill>
            </a:endParaRP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520" y="2118793"/>
            <a:ext cx="599010" cy="599010"/>
          </a:xfrm>
          <a:prstGeom prst="rect">
            <a:avLst/>
          </a:prstGeom>
        </p:spPr>
      </p:pic>
      <p:sp>
        <p:nvSpPr>
          <p:cNvPr id="10" name="Tekstfelt 9"/>
          <p:cNvSpPr txBox="1"/>
          <p:nvPr userDrawn="1"/>
        </p:nvSpPr>
        <p:spPr>
          <a:xfrm>
            <a:off x="1664480" y="2277482"/>
            <a:ext cx="3679680" cy="246221"/>
          </a:xfrm>
          <a:prstGeom prst="rect">
            <a:avLst/>
          </a:prstGeom>
          <a:noFill/>
        </p:spPr>
        <p:txBody>
          <a:bodyPr wrap="square" lIns="0" tIns="0" rIns="0" bIns="0" rtlCol="0">
            <a:spAutoFit/>
          </a:bodyPr>
          <a:lstStyle/>
          <a:p>
            <a:pPr marL="0" indent="0">
              <a:buNone/>
            </a:pPr>
            <a:r>
              <a:rPr lang="da-DK" sz="1600" b="1" dirty="0">
                <a:solidFill>
                  <a:schemeClr val="accent3"/>
                </a:solidFill>
              </a:rPr>
              <a:t>Udfordring</a:t>
            </a:r>
          </a:p>
        </p:txBody>
      </p:sp>
      <p:sp>
        <p:nvSpPr>
          <p:cNvPr id="11" name="Tekstfelt 10"/>
          <p:cNvSpPr txBox="1"/>
          <p:nvPr userDrawn="1"/>
        </p:nvSpPr>
        <p:spPr>
          <a:xfrm>
            <a:off x="6821580" y="2277482"/>
            <a:ext cx="1956659" cy="246221"/>
          </a:xfrm>
          <a:prstGeom prst="rect">
            <a:avLst/>
          </a:prstGeom>
          <a:noFill/>
        </p:spPr>
        <p:txBody>
          <a:bodyPr wrap="square" lIns="0" tIns="0" rIns="0" bIns="0" rtlCol="0">
            <a:spAutoFit/>
          </a:bodyPr>
          <a:lstStyle/>
          <a:p>
            <a:pPr marL="0" indent="0">
              <a:buNone/>
            </a:pPr>
            <a:r>
              <a:rPr lang="da-DK" sz="1600" b="1" dirty="0">
                <a:solidFill>
                  <a:schemeClr val="accent3"/>
                </a:solidFill>
              </a:rPr>
              <a:t>Formål</a:t>
            </a:r>
          </a:p>
        </p:txBody>
      </p:sp>
      <p:sp>
        <p:nvSpPr>
          <p:cNvPr id="12" name="Tekstfelt 11"/>
          <p:cNvSpPr txBox="1"/>
          <p:nvPr userDrawn="1"/>
        </p:nvSpPr>
        <p:spPr>
          <a:xfrm>
            <a:off x="6028431" y="2884234"/>
            <a:ext cx="5284003" cy="1846659"/>
          </a:xfrm>
          <a:prstGeom prst="rect">
            <a:avLst/>
          </a:prstGeom>
          <a:noFill/>
        </p:spPr>
        <p:txBody>
          <a:bodyPr wrap="square" lIns="0" tIns="0" rIns="0" bIns="0" rtlCol="0">
            <a:spAutoFit/>
          </a:bodyPr>
          <a:lstStyle/>
          <a:p>
            <a:pPr marL="177750" lvl="0" indent="-177750">
              <a:spcAft>
                <a:spcPts val="1200"/>
              </a:spcAft>
              <a:buFont typeface="Arial" charset="0"/>
              <a:buChar char="•"/>
              <a:defRPr/>
            </a:pPr>
            <a:r>
              <a:rPr kumimoji="0" lang="da-DK" sz="1500" b="0" i="0" u="none" strike="noStrike" kern="1200" cap="none" spc="-50" normalizeH="0" baseline="0" noProof="0" dirty="0">
                <a:ln>
                  <a:noFill/>
                </a:ln>
                <a:solidFill>
                  <a:srgbClr val="333333"/>
                </a:solidFill>
                <a:effectLst/>
                <a:uLnTx/>
                <a:uFillTx/>
                <a:latin typeface="+mn-lt"/>
                <a:ea typeface="Verdana" pitchFamily="34" charset="0"/>
                <a:cs typeface="Verdana" pitchFamily="34" charset="0"/>
              </a:rPr>
              <a:t>At </a:t>
            </a:r>
            <a:r>
              <a:rPr lang="da-DK" sz="1500" dirty="0">
                <a:solidFill>
                  <a:srgbClr val="333333"/>
                </a:solidFill>
                <a:latin typeface="+mn-lt"/>
              </a:rPr>
              <a:t>sikre en højere grad af kobling mellem skolen og hjemmet.</a:t>
            </a:r>
          </a:p>
          <a:p>
            <a:pPr marL="177750" lvl="0" indent="-177750">
              <a:spcAft>
                <a:spcPts val="1200"/>
              </a:spcAft>
              <a:buFont typeface="Arial" charset="0"/>
              <a:buChar char="•"/>
              <a:defRPr/>
            </a:pPr>
            <a:r>
              <a:rPr lang="da-DK" sz="1500" dirty="0">
                <a:solidFill>
                  <a:srgbClr val="333333"/>
                </a:solidFill>
                <a:latin typeface="+mn-lt"/>
              </a:rPr>
              <a:t>At elever og familie skal samtale om dét, eleverne lærer i fagene i skolen, og knytte dét, de lærer, sammen med familiens erfaringer.</a:t>
            </a:r>
            <a:endParaRPr kumimoji="0" lang="da-DK" sz="1500" b="0" i="0" u="none" strike="noStrike" kern="1200" cap="none" spc="-50" normalizeH="0" baseline="0" noProof="0" dirty="0">
              <a:ln>
                <a:noFill/>
              </a:ln>
              <a:solidFill>
                <a:srgbClr val="333333"/>
              </a:solidFill>
              <a:effectLst/>
              <a:uLnTx/>
              <a:uFillTx/>
              <a:latin typeface="+mn-lt"/>
              <a:ea typeface="Verdana" pitchFamily="34" charset="0"/>
              <a:cs typeface="Verdana" pitchFamily="34" charset="0"/>
            </a:endParaRPr>
          </a:p>
          <a:p>
            <a:pPr marL="177750" lvl="0" indent="-177750">
              <a:spcAft>
                <a:spcPts val="1200"/>
              </a:spcAft>
              <a:buFont typeface="Arial" charset="0"/>
              <a:buChar char="•"/>
              <a:defRPr/>
            </a:pPr>
            <a:r>
              <a:rPr lang="da-DK" sz="1500" dirty="0">
                <a:solidFill>
                  <a:srgbClr val="333333"/>
                </a:solidFill>
                <a:latin typeface="+mn-lt"/>
              </a:rPr>
              <a:t>At alle elever deltager mere aktivt i undervisningen. </a:t>
            </a:r>
          </a:p>
          <a:p>
            <a:pPr marL="177750" lvl="0" indent="-177750">
              <a:spcAft>
                <a:spcPts val="1200"/>
              </a:spcAft>
              <a:buFont typeface="Arial" charset="0"/>
              <a:buChar char="•"/>
              <a:defRPr/>
            </a:pPr>
            <a:r>
              <a:rPr lang="da-DK" sz="1500" dirty="0">
                <a:latin typeface="+mn-lt"/>
              </a:rPr>
              <a:t>At forældre i højere grad stiller sig nysgerrige på deres barns læring samt deltager i aktiviteter på skolen.</a:t>
            </a:r>
            <a:endParaRPr kumimoji="0" lang="da-DK" sz="1500" b="0" i="0" u="none" strike="noStrike" kern="1200" cap="none" spc="-50" normalizeH="0" baseline="0" noProof="0" dirty="0">
              <a:ln>
                <a:noFill/>
              </a:ln>
              <a:solidFill>
                <a:srgbClr val="333333"/>
              </a:solidFill>
              <a:effectLst/>
              <a:uLnTx/>
              <a:uFillTx/>
              <a:latin typeface="+mn-lt"/>
              <a:ea typeface="Verdana" pitchFamily="34" charset="0"/>
              <a:cs typeface="Verdana" pitchFamily="34" charset="0"/>
            </a:endParaRPr>
          </a:p>
        </p:txBody>
      </p:sp>
      <p:sp>
        <p:nvSpPr>
          <p:cNvPr id="13" name="Afrundet rektangel 12"/>
          <p:cNvSpPr/>
          <p:nvPr userDrawn="1"/>
        </p:nvSpPr>
        <p:spPr>
          <a:xfrm>
            <a:off x="8082971" y="5077548"/>
            <a:ext cx="3593029" cy="1073791"/>
          </a:xfrm>
          <a:prstGeom prst="roundRect">
            <a:avLst>
              <a:gd name="adj" fmla="val 18346"/>
            </a:avLst>
          </a:prstGeom>
          <a:solidFill>
            <a:schemeClr val="accent3">
              <a:alpha val="8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8277572" y="5225556"/>
            <a:ext cx="3202485" cy="784830"/>
          </a:xfrm>
          <a:prstGeom prst="rect">
            <a:avLst/>
          </a:prstGeom>
          <a:noFill/>
        </p:spPr>
        <p:txBody>
          <a:bodyPr wrap="square" rtlCol="0">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Kommune: Morsø</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 M.C. Holms Skole</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Institutionstype: Indskoling (0. til 3. årgang)</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Indhold – Familieopgaver</a:t>
            </a:r>
            <a:endParaRPr lang="en-GB" sz="3200" dirty="0">
              <a:solidFill>
                <a:schemeClr val="tx1"/>
              </a:solidFill>
              <a:latin typeface="+mj-lt"/>
            </a:endParaRPr>
          </a:p>
        </p:txBody>
      </p:sp>
      <p:sp>
        <p:nvSpPr>
          <p:cNvPr id="5" name="Tekstfelt 4"/>
          <p:cNvSpPr txBox="1"/>
          <p:nvPr userDrawn="1"/>
        </p:nvSpPr>
        <p:spPr>
          <a:xfrm>
            <a:off x="899520" y="2061274"/>
            <a:ext cx="4939577" cy="3231654"/>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Grundtanken med familieopgaverne er, at elever og familie skal samtale om dét, eleverne lærer i fagene i skolen, og knytte dét, de lærer, sammen med familiens erfaringer. </a:t>
            </a:r>
          </a:p>
          <a:p>
            <a:pPr marL="177750" indent="-177750">
              <a:spcAft>
                <a:spcPts val="1200"/>
              </a:spcAft>
              <a:buFont typeface="Arial" charset="0"/>
              <a:buChar char="•"/>
            </a:pPr>
            <a:r>
              <a:rPr lang="da-DK" sz="1500" dirty="0"/>
              <a:t>Familieopgaverne tilrettelægges, så de lægger op til samtaler og/eller konkrete aktiviteter mellem barn og forældre, hvor der tages højde for individuelle deltagelsesmuligheder. </a:t>
            </a:r>
          </a:p>
          <a:p>
            <a:pPr marL="177750" indent="-177750">
              <a:spcAft>
                <a:spcPts val="1200"/>
              </a:spcAft>
              <a:buFont typeface="Arial" charset="0"/>
              <a:buChar char="•"/>
            </a:pPr>
            <a:r>
              <a:rPr lang="da-DK" sz="1500" dirty="0"/>
              <a:t>Det er afgørende, at alle elever og familier har mulighed for at indgå i samtalen. </a:t>
            </a:r>
          </a:p>
          <a:p>
            <a:pPr marL="177750" indent="-177750">
              <a:spcAft>
                <a:spcPts val="1200"/>
              </a:spcAft>
              <a:buFont typeface="Arial" charset="0"/>
              <a:buChar char="•"/>
            </a:pPr>
            <a:r>
              <a:rPr lang="da-DK" sz="1500" dirty="0"/>
              <a:t>Samtalerne eller aktiviteterne mellem barn og familie behøver ikke at vare mere end fem til ti minutter, da det er vigtigt, at opgaverne fremstår realistiske og overkommelige for familierne at gennemføre. </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pic>
        <p:nvPicPr>
          <p:cNvPr id="17" name="Picture 39">
            <a:extLst>
              <a:ext uri="{FF2B5EF4-FFF2-40B4-BE49-F238E27FC236}">
                <a16:creationId xmlns="" xmlns:a16="http://schemas.microsoft.com/office/drawing/2014/main" id="{DF032E5E-16F0-417D-9283-CA39B9BD56D4}"/>
              </a:ext>
            </a:extLst>
          </p:cNvPr>
          <p:cNvPicPr>
            <a:picLocks noChangeAspect="1"/>
          </p:cNvPicPr>
          <p:nvPr userDrawn="1"/>
        </p:nvPicPr>
        <p:blipFill rotWithShape="1">
          <a:blip r:embed="rId3"/>
          <a:srcRect r="21143"/>
          <a:stretch/>
        </p:blipFill>
        <p:spPr>
          <a:xfrm>
            <a:off x="6674915" y="2061274"/>
            <a:ext cx="4413504" cy="3735303"/>
          </a:xfrm>
          <a:prstGeom prst="roundRect">
            <a:avLst>
              <a:gd name="adj" fmla="val 8624"/>
            </a:avLst>
          </a:prstGeom>
          <a:ln w="25400">
            <a:solidFill>
              <a:schemeClr val="accent3"/>
            </a:solid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mj-lt"/>
              </a:rPr>
              <a:t>Om </a:t>
            </a:r>
            <a:r>
              <a:rPr lang="en-GB" sz="3200" dirty="0" err="1">
                <a:solidFill>
                  <a:schemeClr val="tx1"/>
                </a:solidFill>
                <a:latin typeface="+mj-lt"/>
              </a:rPr>
              <a:t>vidensgrundlaget</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101933"/>
            <a:ext cx="5429548" cy="230832"/>
          </a:xfrm>
          <a:prstGeom prst="rect">
            <a:avLst/>
          </a:prstGeom>
          <a:noFill/>
        </p:spPr>
        <p:txBody>
          <a:bodyPr wrap="square" lIns="0" tIns="0" rIns="0" bIns="0" rtlCol="0">
            <a:spAutoFit/>
          </a:bodyPr>
          <a:lstStyle/>
          <a:p>
            <a:pPr marL="0" indent="0">
              <a:spcAft>
                <a:spcPts val="1200"/>
              </a:spcAft>
              <a:buNone/>
            </a:pPr>
            <a:r>
              <a:rPr lang="en-GB" sz="1500" b="1" dirty="0" err="1"/>
              <a:t>Vidensgrundlaget</a:t>
            </a:r>
            <a:r>
              <a:rPr lang="en-GB" sz="1500" b="1" dirty="0"/>
              <a:t> </a:t>
            </a:r>
            <a:r>
              <a:rPr lang="en-GB" sz="1500" b="1" dirty="0" err="1"/>
              <a:t>er</a:t>
            </a:r>
            <a:r>
              <a:rPr lang="en-GB" sz="1500" b="1" dirty="0"/>
              <a:t> </a:t>
            </a:r>
            <a:r>
              <a:rPr lang="en-GB" sz="1500" b="1" dirty="0" err="1"/>
              <a:t>baseret</a:t>
            </a:r>
            <a:r>
              <a:rPr lang="en-GB" sz="1500" b="1" dirty="0"/>
              <a:t> </a:t>
            </a:r>
            <a:r>
              <a:rPr lang="en-GB" sz="1500" b="1" dirty="0" err="1"/>
              <a:t>på</a:t>
            </a:r>
            <a:r>
              <a:rPr lang="en-GB" sz="1500" b="1" dirty="0"/>
              <a:t> </a:t>
            </a:r>
            <a:r>
              <a:rPr lang="en-GB" sz="1500" b="1" dirty="0" err="1"/>
              <a:t>tre</a:t>
            </a:r>
            <a:r>
              <a:rPr lang="en-GB" sz="1500" b="1" dirty="0"/>
              <a:t> </a:t>
            </a:r>
            <a:r>
              <a:rPr lang="en-GB" sz="1500" b="1" dirty="0" err="1"/>
              <a:t>typer</a:t>
            </a:r>
            <a:r>
              <a:rPr lang="en-GB" sz="1500" b="1" dirty="0"/>
              <a:t> </a:t>
            </a:r>
            <a:r>
              <a:rPr lang="en-GB" sz="1500" b="1" dirty="0" err="1"/>
              <a:t>af</a:t>
            </a:r>
            <a:r>
              <a:rPr lang="en-GB" sz="1500" b="1" dirty="0"/>
              <a:t> </a:t>
            </a:r>
            <a:r>
              <a:rPr lang="en-GB" sz="1500" b="1" dirty="0" err="1"/>
              <a:t>viden</a:t>
            </a:r>
            <a:r>
              <a:rPr lang="en-GB" sz="1500" b="1" dirty="0"/>
              <a:t>:</a:t>
            </a:r>
          </a:p>
        </p:txBody>
      </p:sp>
      <p:pic>
        <p:nvPicPr>
          <p:cNvPr id="8" name="Billed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62030" r="50000"/>
          <a:stretch/>
        </p:blipFill>
        <p:spPr>
          <a:xfrm>
            <a:off x="8022303" y="0"/>
            <a:ext cx="4169698" cy="4602049"/>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747" y="4051790"/>
            <a:ext cx="605929" cy="605929"/>
          </a:xfrm>
          <a:prstGeom prst="rect">
            <a:avLst/>
          </a:prstGeom>
        </p:spPr>
      </p:pic>
      <p:pic>
        <p:nvPicPr>
          <p:cNvPr id="12" name="Bille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748" y="3277203"/>
            <a:ext cx="605929" cy="605929"/>
          </a:xfrm>
          <a:prstGeom prst="rect">
            <a:avLst/>
          </a:prstGeom>
        </p:spPr>
      </p:pic>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8750" y="2502616"/>
            <a:ext cx="605929" cy="605929"/>
          </a:xfrm>
          <a:prstGeom prst="rect">
            <a:avLst/>
          </a:prstGeom>
        </p:spPr>
      </p:pic>
      <p:sp>
        <p:nvSpPr>
          <p:cNvPr id="2" name="Tekstfelt 1"/>
          <p:cNvSpPr txBox="1"/>
          <p:nvPr userDrawn="1"/>
        </p:nvSpPr>
        <p:spPr>
          <a:xfrm>
            <a:off x="1505184" y="4090139"/>
            <a:ext cx="5613246" cy="553998"/>
          </a:xfrm>
          <a:prstGeom prst="rect">
            <a:avLst/>
          </a:prstGeom>
          <a:noFill/>
        </p:spPr>
        <p:txBody>
          <a:bodyPr wrap="square" rtlCol="0">
            <a:spAutoFit/>
          </a:bodyPr>
          <a:lstStyle/>
          <a:p>
            <a:pPr marL="0" indent="0">
              <a:buNone/>
            </a:pPr>
            <a:r>
              <a:rPr lang="da-DK" sz="1500" dirty="0"/>
              <a:t>case, der formidler en skoles erfaringer med såkaldte familieopgaver, der skal styrke forældresamarbejdet i egen praksis.</a:t>
            </a:r>
          </a:p>
        </p:txBody>
      </p:sp>
      <p:sp>
        <p:nvSpPr>
          <p:cNvPr id="3" name="Tekstfelt 2"/>
          <p:cNvSpPr txBox="1"/>
          <p:nvPr userDrawn="1"/>
        </p:nvSpPr>
        <p:spPr>
          <a:xfrm>
            <a:off x="1505184" y="2644116"/>
            <a:ext cx="6737068" cy="323165"/>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err="1"/>
              <a:t>forskningsviden</a:t>
            </a:r>
            <a:r>
              <a:rPr lang="en-GB" sz="1500" dirty="0"/>
              <a:t>.</a:t>
            </a:r>
          </a:p>
        </p:txBody>
      </p:sp>
      <p:sp>
        <p:nvSpPr>
          <p:cNvPr id="7" name="Tekstfelt 6"/>
          <p:cNvSpPr txBox="1"/>
          <p:nvPr userDrawn="1"/>
        </p:nvSpPr>
        <p:spPr>
          <a:xfrm>
            <a:off x="1505184" y="3305384"/>
            <a:ext cx="6517117" cy="553998"/>
          </a:xfrm>
          <a:prstGeom prst="rect">
            <a:avLst/>
          </a:prstGeom>
          <a:noFill/>
        </p:spPr>
        <p:txBody>
          <a:bodyPr wrap="square" rtlCol="0">
            <a:spAutoFit/>
          </a:bodyPr>
          <a:lstStyle/>
          <a:p>
            <a:pPr marL="0" indent="0">
              <a:buNone/>
            </a:pPr>
            <a:r>
              <a:rPr lang="da-DK" sz="1500" dirty="0">
                <a:solidFill>
                  <a:schemeClr val="tx1"/>
                </a:solidFill>
              </a:rPr>
              <a:t>eksempler fra praksis på, hvordan man kan omsætte virkningsfuldt forældresamarbejde i praksis.</a:t>
            </a:r>
          </a:p>
        </p:txBody>
      </p:sp>
    </p:spTree>
    <p:extLst>
      <p:ext uri="{BB962C8B-B14F-4D97-AF65-F5344CB8AC3E}">
        <p14:creationId xmlns:p14="http://schemas.microsoft.com/office/powerpoint/2010/main" val="167239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Planlægning af familieopgaver</a:t>
            </a:r>
            <a:endParaRPr lang="en-GB" sz="3200" dirty="0">
              <a:solidFill>
                <a:schemeClr val="tx1"/>
              </a:solidFill>
              <a:latin typeface="+mj-lt"/>
            </a:endParaRPr>
          </a:p>
        </p:txBody>
      </p:sp>
      <p:sp>
        <p:nvSpPr>
          <p:cNvPr id="5" name="Tekstfelt 4"/>
          <p:cNvSpPr txBox="1"/>
          <p:nvPr userDrawn="1"/>
        </p:nvSpPr>
        <p:spPr>
          <a:xfrm>
            <a:off x="899520" y="2061274"/>
            <a:ext cx="4939577" cy="3462486"/>
          </a:xfrm>
          <a:prstGeom prst="rect">
            <a:avLst/>
          </a:prstGeom>
          <a:noFill/>
        </p:spPr>
        <p:txBody>
          <a:bodyPr wrap="square" lIns="0" tIns="0" rIns="0" bIns="0" rtlCol="0">
            <a:spAutoFit/>
          </a:bodyPr>
          <a:lstStyle/>
          <a:p>
            <a:pPr marL="176400" indent="-177750">
              <a:spcAft>
                <a:spcPts val="1200"/>
              </a:spcAft>
              <a:buFont typeface="Arial" charset="0"/>
              <a:buChar char="•"/>
            </a:pPr>
            <a:r>
              <a:rPr lang="da-DK" sz="1500" dirty="0"/>
              <a:t>I planlægningen af familieopgaver kan det være en god ide at bruge et årshjul.</a:t>
            </a:r>
          </a:p>
          <a:p>
            <a:pPr marL="176400" indent="-177750">
              <a:spcAft>
                <a:spcPts val="1200"/>
              </a:spcAft>
              <a:buFont typeface="Arial" charset="0"/>
              <a:buChar char="•"/>
            </a:pPr>
            <a:r>
              <a:rPr lang="da-DK" sz="1500" dirty="0"/>
              <a:t>Årshjulet bidrager til at strukturere familieopgaverne ved at fordele opgaverne på de forskellige fag over årets måneder. </a:t>
            </a:r>
          </a:p>
          <a:p>
            <a:pPr marL="176400" indent="-177750">
              <a:spcAft>
                <a:spcPts val="1200"/>
              </a:spcAft>
              <a:buFont typeface="Arial" charset="0"/>
              <a:buChar char="•"/>
            </a:pPr>
            <a:r>
              <a:rPr lang="da-DK" sz="1500" dirty="0"/>
              <a:t>Det betyder…</a:t>
            </a:r>
          </a:p>
          <a:p>
            <a:pPr marL="356400" lvl="1" indent="-177750">
              <a:spcAft>
                <a:spcPts val="1200"/>
              </a:spcAft>
              <a:buSzPct val="80000"/>
              <a:buFont typeface="Wingdings" charset="2"/>
              <a:buChar char="§"/>
            </a:pPr>
            <a:r>
              <a:rPr lang="da-DK" sz="1500" dirty="0"/>
              <a:t>At lærere og familier ved, hvilke fag der laves familieopgaver i for den pågældende måned. </a:t>
            </a:r>
          </a:p>
          <a:p>
            <a:pPr marL="356400" lvl="1" indent="-177750">
              <a:spcAft>
                <a:spcPts val="1200"/>
              </a:spcAft>
              <a:buSzPct val="80000"/>
              <a:buFont typeface="Wingdings" charset="2"/>
              <a:buChar char="§"/>
            </a:pPr>
            <a:r>
              <a:rPr lang="da-DK" sz="1500" dirty="0"/>
              <a:t>At alle fag bliver tilgodeset. </a:t>
            </a:r>
          </a:p>
          <a:p>
            <a:pPr marL="356400" lvl="1" indent="-177750">
              <a:spcAft>
                <a:spcPts val="1200"/>
              </a:spcAft>
              <a:buSzPct val="80000"/>
              <a:buFont typeface="Wingdings" charset="2"/>
              <a:buChar char="§"/>
            </a:pPr>
            <a:r>
              <a:rPr lang="da-DK" sz="1500" dirty="0"/>
              <a:t>At familieopgaverne bliver spredt udover året.</a:t>
            </a:r>
          </a:p>
          <a:p>
            <a:pPr marL="356400" lvl="1" indent="-177750">
              <a:spcAft>
                <a:spcPts val="1200"/>
              </a:spcAft>
              <a:buSzPct val="80000"/>
              <a:buFont typeface="Wingdings" charset="2"/>
              <a:buChar char="§"/>
            </a:pPr>
            <a:r>
              <a:rPr lang="da-DK" sz="1500" dirty="0"/>
              <a:t>At opgaverne virker uoverskuelige for forældrene at gennemføre. </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6411" y="1183297"/>
            <a:ext cx="7116263" cy="7116263"/>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36771"/>
          <a:stretch/>
        </p:blipFill>
        <p:spPr>
          <a:xfrm>
            <a:off x="4626837" y="2033607"/>
            <a:ext cx="7049163" cy="4350930"/>
          </a:xfrm>
          <a:prstGeom prst="rect">
            <a:avLst/>
          </a:prstGeom>
        </p:spPr>
      </p:pic>
      <p:sp>
        <p:nvSpPr>
          <p:cNvPr id="5" name="Tekstfelt 4"/>
          <p:cNvSpPr txBox="1"/>
          <p:nvPr userDrawn="1"/>
        </p:nvSpPr>
        <p:spPr>
          <a:xfrm>
            <a:off x="899520" y="2531539"/>
            <a:ext cx="4117323" cy="1308050"/>
          </a:xfrm>
          <a:prstGeom prst="rect">
            <a:avLst/>
          </a:prstGeom>
          <a:noFill/>
        </p:spPr>
        <p:txBody>
          <a:bodyPr wrap="square" lIns="0" tIns="0" rIns="0" bIns="0" rtlCol="0">
            <a:spAutoFit/>
          </a:bodyPr>
          <a:lstStyle/>
          <a:p>
            <a:pPr marL="0" lvl="0" indent="0">
              <a:spcAft>
                <a:spcPts val="1200"/>
              </a:spcAft>
              <a:buFont typeface="Arial" panose="020B0604020202020204" pitchFamily="34" charset="0"/>
              <a:buNone/>
              <a:defRPr/>
            </a:pPr>
            <a:r>
              <a:rPr lang="da-DK" sz="1500" dirty="0">
                <a:solidFill>
                  <a:srgbClr val="333333"/>
                </a:solidFill>
              </a:rPr>
              <a:t>Hver elev får udleveret en lille kasse, hvori der ligger ét bogstav og en beskrivelse af familieopgaven.</a:t>
            </a:r>
          </a:p>
          <a:p>
            <a:pPr marL="0" lvl="0" indent="0">
              <a:spcAft>
                <a:spcPts val="1200"/>
              </a:spcAft>
              <a:buFont typeface="Arial" panose="020B0604020202020204" pitchFamily="34" charset="0"/>
              <a:buNone/>
              <a:defRPr/>
            </a:pPr>
            <a:r>
              <a:rPr lang="da-DK" sz="1500" dirty="0">
                <a:solidFill>
                  <a:srgbClr val="333333"/>
                </a:solidFill>
              </a:rPr>
              <a:t>Eleven får til opgave at gå hjem til sine forældre og i fællesskab med dem finde tre billeder, der kan illustrere det pågældende bogstav. </a:t>
            </a:r>
          </a:p>
        </p:txBody>
      </p: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9" name="Tekstfelt 8"/>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Repetition af bogstaver</a:t>
            </a:r>
            <a:endParaRPr lang="en-GB" sz="3200" dirty="0">
              <a:solidFill>
                <a:schemeClr val="tx1"/>
              </a:solidFill>
              <a:latin typeface="+mj-lt"/>
            </a:endParaRPr>
          </a:p>
        </p:txBody>
      </p:sp>
      <p:sp>
        <p:nvSpPr>
          <p:cNvPr id="10" name="Tekstfelt 9"/>
          <p:cNvSpPr txBox="1"/>
          <p:nvPr userDrawn="1"/>
        </p:nvSpPr>
        <p:spPr>
          <a:xfrm>
            <a:off x="900000" y="818623"/>
            <a:ext cx="2160000" cy="307777"/>
          </a:xfrm>
          <a:prstGeom prst="rect">
            <a:avLst/>
          </a:prstGeom>
          <a:solidFill>
            <a:schemeClr val="accent3"/>
          </a:solidFill>
        </p:spPr>
        <p:txBody>
          <a:bodyPr wrap="square" rtlCol="0">
            <a:spAutoFit/>
          </a:bodyPr>
          <a:lstStyle/>
          <a:p>
            <a:r>
              <a:rPr lang="da-DK" sz="1400" dirty="0">
                <a:solidFill>
                  <a:schemeClr val="bg1"/>
                </a:solidFill>
              </a:rPr>
              <a:t>Eksempel på familieopgave</a:t>
            </a:r>
          </a:p>
        </p:txBody>
      </p:sp>
      <p:cxnSp>
        <p:nvCxnSpPr>
          <p:cNvPr id="11" name="Lige forbindelse 10"/>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Brugerdefineret layout">
    <p:spTree>
      <p:nvGrpSpPr>
        <p:cNvPr id="1" name=""/>
        <p:cNvGrpSpPr/>
        <p:nvPr/>
      </p:nvGrpSpPr>
      <p:grpSpPr>
        <a:xfrm>
          <a:off x="0" y="0"/>
          <a:ext cx="0" cy="0"/>
          <a:chOff x="0" y="0"/>
          <a:chExt cx="0" cy="0"/>
        </a:xfrm>
      </p:grpSpPr>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9" name="Tekstfelt 8"/>
          <p:cNvSpPr txBox="1"/>
          <p:nvPr userDrawn="1"/>
        </p:nvSpPr>
        <p:spPr>
          <a:xfrm>
            <a:off x="900000" y="1209999"/>
            <a:ext cx="8032799"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Billedbøger – </a:t>
            </a:r>
            <a:r>
              <a:rPr lang="da-DK" sz="3200" dirty="0" err="1">
                <a:solidFill>
                  <a:schemeClr val="tx1"/>
                </a:solidFill>
                <a:latin typeface="+mj-lt"/>
              </a:rPr>
              <a:t>Garmanns</a:t>
            </a:r>
            <a:r>
              <a:rPr lang="da-DK" sz="3200" dirty="0">
                <a:solidFill>
                  <a:schemeClr val="tx1"/>
                </a:solidFill>
                <a:latin typeface="+mj-lt"/>
              </a:rPr>
              <a:t> gade, Annas himmel og </a:t>
            </a:r>
            <a:r>
              <a:rPr lang="da-DK" sz="3200" dirty="0" err="1">
                <a:solidFill>
                  <a:schemeClr val="tx1"/>
                </a:solidFill>
                <a:latin typeface="+mj-lt"/>
              </a:rPr>
              <a:t>Garmanns</a:t>
            </a:r>
            <a:r>
              <a:rPr lang="da-DK" sz="3200" dirty="0">
                <a:solidFill>
                  <a:schemeClr val="tx1"/>
                </a:solidFill>
                <a:latin typeface="+mj-lt"/>
              </a:rPr>
              <a:t> hemmelighed</a:t>
            </a:r>
            <a:endParaRPr lang="en-GB" sz="3200" dirty="0">
              <a:solidFill>
                <a:schemeClr val="tx1"/>
              </a:solidFill>
              <a:latin typeface="+mj-lt"/>
            </a:endParaRPr>
          </a:p>
        </p:txBody>
      </p:sp>
      <p:sp>
        <p:nvSpPr>
          <p:cNvPr id="10" name="Tekstfelt 9"/>
          <p:cNvSpPr txBox="1"/>
          <p:nvPr userDrawn="1"/>
        </p:nvSpPr>
        <p:spPr>
          <a:xfrm>
            <a:off x="900000" y="818623"/>
            <a:ext cx="2160000" cy="307777"/>
          </a:xfrm>
          <a:prstGeom prst="rect">
            <a:avLst/>
          </a:prstGeom>
          <a:solidFill>
            <a:schemeClr val="accent3"/>
          </a:solidFill>
        </p:spPr>
        <p:txBody>
          <a:bodyPr wrap="square" rtlCol="0">
            <a:spAutoFit/>
          </a:bodyPr>
          <a:lstStyle/>
          <a:p>
            <a:r>
              <a:rPr lang="da-DK" sz="1400" dirty="0">
                <a:solidFill>
                  <a:schemeClr val="bg1"/>
                </a:solidFill>
              </a:rPr>
              <a:t>Eksempel på familieopgave</a:t>
            </a:r>
          </a:p>
        </p:txBody>
      </p:sp>
      <p:cxnSp>
        <p:nvCxnSpPr>
          <p:cNvPr id="11" name="Lige forbindelse 10"/>
          <p:cNvCxnSpPr/>
          <p:nvPr userDrawn="1"/>
        </p:nvCxnSpPr>
        <p:spPr>
          <a:xfrm>
            <a:off x="900000" y="263308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8671">
            <a:off x="1180192" y="2734529"/>
            <a:ext cx="4573467" cy="3239540"/>
          </a:xfrm>
          <a:prstGeom prst="rect">
            <a:avLst/>
          </a:prstGeom>
        </p:spPr>
      </p:pic>
      <p:pic>
        <p:nvPicPr>
          <p:cNvPr id="3" name="Billed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27635">
            <a:off x="6109767" y="2569972"/>
            <a:ext cx="5920547" cy="395462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11504">
            <a:off x="7602900" y="1919418"/>
            <a:ext cx="3930189" cy="3027307"/>
          </a:xfrm>
          <a:prstGeom prst="rect">
            <a:avLst/>
          </a:prstGeom>
        </p:spPr>
      </p:pic>
      <p:sp>
        <p:nvSpPr>
          <p:cNvPr id="5" name="Tekstfelt 4"/>
          <p:cNvSpPr txBox="1"/>
          <p:nvPr userDrawn="1"/>
        </p:nvSpPr>
        <p:spPr>
          <a:xfrm>
            <a:off x="899520" y="2531539"/>
            <a:ext cx="5631909" cy="2662267"/>
          </a:xfrm>
          <a:prstGeom prst="rect">
            <a:avLst/>
          </a:prstGeom>
          <a:noFill/>
        </p:spPr>
        <p:txBody>
          <a:bodyPr wrap="square" lIns="0" tIns="0" rIns="0" bIns="0" rtlCol="0">
            <a:spAutoFit/>
          </a:bodyPr>
          <a:lstStyle/>
          <a:p>
            <a:pPr marL="0" lvl="0" indent="0">
              <a:spcAft>
                <a:spcPts val="1200"/>
              </a:spcAft>
              <a:buFont typeface="Arial" panose="020B0604020202020204" pitchFamily="34" charset="0"/>
              <a:buNone/>
              <a:defRPr/>
            </a:pPr>
            <a:r>
              <a:rPr lang="da-DK" sz="1500" b="1" dirty="0">
                <a:solidFill>
                  <a:srgbClr val="333333"/>
                </a:solidFill>
              </a:rPr>
              <a:t>Familieopgave</a:t>
            </a:r>
            <a:r>
              <a:rPr lang="da-DK" sz="1500" b="1" baseline="0" dirty="0">
                <a:solidFill>
                  <a:srgbClr val="333333"/>
                </a:solidFill>
              </a:rPr>
              <a:t> i historie</a:t>
            </a:r>
          </a:p>
          <a:p>
            <a:pPr marL="0" lvl="0" indent="0">
              <a:spcAft>
                <a:spcPts val="1200"/>
              </a:spcAft>
              <a:buFont typeface="Arial" panose="020B0604020202020204" pitchFamily="34" charset="0"/>
              <a:buNone/>
              <a:defRPr/>
            </a:pPr>
            <a:r>
              <a:rPr lang="da-DK" sz="1500" baseline="0" dirty="0">
                <a:solidFill>
                  <a:srgbClr val="333333"/>
                </a:solidFill>
              </a:rPr>
              <a:t>Her er din hjemmeopgave, som du skal løse sammen med din familie.</a:t>
            </a:r>
          </a:p>
          <a:p>
            <a:pPr marL="0" lvl="0" indent="0">
              <a:spcAft>
                <a:spcPts val="1200"/>
              </a:spcAft>
              <a:buFont typeface="Arial" panose="020B0604020202020204" pitchFamily="34" charset="0"/>
              <a:buNone/>
              <a:defRPr/>
            </a:pPr>
            <a:r>
              <a:rPr lang="da-DK" sz="1500" baseline="0" dirty="0">
                <a:solidFill>
                  <a:srgbClr val="333333"/>
                </a:solidFill>
              </a:rPr>
              <a:t>Det er måske ikke alt, du kan finde ud af, men du skal finde ud af så meget som muligt og skrive det ind på bagsiden.</a:t>
            </a:r>
          </a:p>
          <a:p>
            <a:pPr marL="27000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da-DK" sz="1500" baseline="0" dirty="0">
                <a:solidFill>
                  <a:srgbClr val="333333"/>
                </a:solidFill>
              </a:rPr>
              <a:t>betyder ”hvornår er personen født, tidspunkt og sted”</a:t>
            </a:r>
          </a:p>
          <a:p>
            <a:pPr marL="270000" lvl="0" indent="0">
              <a:spcAft>
                <a:spcPts val="1200"/>
              </a:spcAft>
              <a:buFont typeface="Arial" panose="020B0604020202020204" pitchFamily="34" charset="0"/>
              <a:buNone/>
              <a:defRPr/>
            </a:pPr>
            <a:r>
              <a:rPr lang="da-DK" sz="1500" baseline="0" dirty="0">
                <a:solidFill>
                  <a:srgbClr val="333333"/>
                </a:solidFill>
              </a:rPr>
              <a:t>betyder ”hvornår er personen død, tidspunkt og sted” (hvis personen er leveende skal der selvfølgelig ikke stå noget).</a:t>
            </a:r>
          </a:p>
          <a:p>
            <a:pPr marL="0" lvl="0" indent="0">
              <a:spcAft>
                <a:spcPts val="1200"/>
              </a:spcAft>
              <a:buFont typeface="Arial" panose="020B0604020202020204" pitchFamily="34" charset="0"/>
              <a:buNone/>
              <a:defRPr/>
            </a:pPr>
            <a:r>
              <a:rPr lang="da-DK" sz="1500" baseline="0" dirty="0" err="1">
                <a:solidFill>
                  <a:srgbClr val="333333"/>
                </a:solidFill>
              </a:rPr>
              <a:t>Arb</a:t>
            </a:r>
            <a:r>
              <a:rPr lang="da-DK" sz="1500" baseline="0" dirty="0">
                <a:solidFill>
                  <a:srgbClr val="333333"/>
                </a:solidFill>
              </a:rPr>
              <a:t>: betyder ”hvad har personen beskæftiget sig mest med i sit liv”.</a:t>
            </a:r>
            <a:endParaRPr lang="da-DK" sz="1500" dirty="0">
              <a:solidFill>
                <a:srgbClr val="333333"/>
              </a:solidFill>
            </a:endParaRPr>
          </a:p>
        </p:txBody>
      </p: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9" name="Tekstfelt 8"/>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Stamtræ og historiens betydning</a:t>
            </a:r>
            <a:endParaRPr lang="en-GB" sz="3200" dirty="0">
              <a:solidFill>
                <a:schemeClr val="tx1"/>
              </a:solidFill>
              <a:latin typeface="+mj-lt"/>
            </a:endParaRPr>
          </a:p>
        </p:txBody>
      </p:sp>
      <p:sp>
        <p:nvSpPr>
          <p:cNvPr id="10" name="Tekstfelt 9"/>
          <p:cNvSpPr txBox="1"/>
          <p:nvPr userDrawn="1"/>
        </p:nvSpPr>
        <p:spPr>
          <a:xfrm>
            <a:off x="900000" y="818623"/>
            <a:ext cx="2160000" cy="307777"/>
          </a:xfrm>
          <a:prstGeom prst="rect">
            <a:avLst/>
          </a:prstGeom>
          <a:solidFill>
            <a:schemeClr val="accent3"/>
          </a:solidFill>
        </p:spPr>
        <p:txBody>
          <a:bodyPr wrap="square" rtlCol="0">
            <a:spAutoFit/>
          </a:bodyPr>
          <a:lstStyle/>
          <a:p>
            <a:r>
              <a:rPr lang="da-DK" sz="1400" dirty="0">
                <a:solidFill>
                  <a:schemeClr val="bg1"/>
                </a:solidFill>
              </a:rPr>
              <a:t>Eksempel på familieopgave</a:t>
            </a:r>
          </a:p>
        </p:txBody>
      </p:sp>
      <p:cxnSp>
        <p:nvCxnSpPr>
          <p:cNvPr id="11" name="Lige forbindelse 10"/>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Billed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457" y="3894977"/>
            <a:ext cx="228600" cy="219456"/>
          </a:xfrm>
          <a:prstGeom prst="rect">
            <a:avLst/>
          </a:prstGeom>
        </p:spPr>
      </p:pic>
      <p:pic>
        <p:nvPicPr>
          <p:cNvPr id="4" name="Billed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6937" y="4279275"/>
            <a:ext cx="167640" cy="211183"/>
          </a:xfrm>
          <a:prstGeom prst="rect">
            <a:avLst/>
          </a:prstGeom>
        </p:spPr>
      </p:pic>
      <p:grpSp>
        <p:nvGrpSpPr>
          <p:cNvPr id="6" name="Grupper 5"/>
          <p:cNvGrpSpPr/>
          <p:nvPr userDrawn="1"/>
        </p:nvGrpSpPr>
        <p:grpSpPr>
          <a:xfrm rot="630811">
            <a:off x="7093330" y="4254799"/>
            <a:ext cx="2122856" cy="1406503"/>
            <a:chOff x="7983670" y="2829355"/>
            <a:chExt cx="2122856" cy="1406503"/>
          </a:xfrm>
          <a:solidFill>
            <a:schemeClr val="accent2">
              <a:lumMod val="20000"/>
              <a:lumOff val="80000"/>
            </a:schemeClr>
          </a:solidFill>
        </p:grpSpPr>
        <p:sp>
          <p:nvSpPr>
            <p:cNvPr id="12" name="Tekstfelt 11"/>
            <p:cNvSpPr txBox="1"/>
            <p:nvPr userDrawn="1"/>
          </p:nvSpPr>
          <p:spPr>
            <a:xfrm>
              <a:off x="7983670" y="2829355"/>
              <a:ext cx="2122856" cy="1406503"/>
            </a:xfrm>
            <a:prstGeom prst="rect">
              <a:avLst/>
            </a:prstGeom>
            <a:grpFill/>
            <a:ln w="25400">
              <a:solidFill>
                <a:schemeClr val="accent2">
                  <a:lumMod val="20000"/>
                  <a:lumOff val="80000"/>
                </a:schemeClr>
              </a:solidFill>
            </a:ln>
          </p:spPr>
          <p:txBody>
            <a:bodyPr wrap="square" lIns="144000" tIns="144000" rIns="144000" bIns="144000" rtlCol="0">
              <a:spAutoFit/>
            </a:bodyPr>
            <a:lstStyle/>
            <a:p>
              <a:pPr marL="0" lvl="0" indent="0">
                <a:spcAft>
                  <a:spcPts val="600"/>
                </a:spcAft>
                <a:buFont typeface="Arial" panose="020B0604020202020204" pitchFamily="34" charset="0"/>
                <a:buNone/>
                <a:defRPr/>
              </a:pPr>
              <a:r>
                <a:rPr lang="da-DK" sz="1050" b="0" dirty="0">
                  <a:solidFill>
                    <a:srgbClr val="333333"/>
                  </a:solidFill>
                </a:rPr>
                <a:t>Eksempel:</a:t>
              </a:r>
            </a:p>
            <a:p>
              <a:pPr marL="0" lvl="0" indent="0">
                <a:spcAft>
                  <a:spcPts val="600"/>
                </a:spcAft>
                <a:buFont typeface="Arial" panose="020B0604020202020204" pitchFamily="34" charset="0"/>
                <a:buNone/>
                <a:defRPr/>
              </a:pPr>
              <a:r>
                <a:rPr lang="da-DK" sz="1050" b="0" dirty="0">
                  <a:solidFill>
                    <a:srgbClr val="333333"/>
                  </a:solidFill>
                </a:rPr>
                <a:t>Navn:</a:t>
              </a:r>
              <a:r>
                <a:rPr lang="da-DK" sz="1050" b="0" baseline="0" dirty="0">
                  <a:solidFill>
                    <a:srgbClr val="333333"/>
                  </a:solidFill>
                </a:rPr>
                <a:t> Niels Vorup Munkholm</a:t>
              </a:r>
            </a:p>
            <a:p>
              <a:pPr marL="180000" lvl="0" indent="0">
                <a:spcAft>
                  <a:spcPts val="600"/>
                </a:spcAft>
                <a:buFont typeface="Arial" panose="020B0604020202020204" pitchFamily="34" charset="0"/>
                <a:buNone/>
                <a:defRPr/>
              </a:pPr>
              <a:r>
                <a:rPr lang="da-DK" sz="1050" b="0" baseline="0" dirty="0">
                  <a:solidFill>
                    <a:srgbClr val="333333"/>
                  </a:solidFill>
                </a:rPr>
                <a:t>29. Juni 1912, </a:t>
              </a:r>
              <a:r>
                <a:rPr lang="da-DK" sz="1050" b="0" baseline="0" dirty="0" err="1">
                  <a:solidFill>
                    <a:srgbClr val="333333"/>
                  </a:solidFill>
                </a:rPr>
                <a:t>Nørhaa</a:t>
              </a:r>
              <a:endParaRPr lang="da-DK" sz="1050" b="0" baseline="0" dirty="0">
                <a:solidFill>
                  <a:srgbClr val="333333"/>
                </a:solidFill>
              </a:endParaRPr>
            </a:p>
            <a:p>
              <a:pPr marL="180000" lvl="0" indent="0">
                <a:spcAft>
                  <a:spcPts val="600"/>
                </a:spcAft>
                <a:buFont typeface="Arial" panose="020B0604020202020204" pitchFamily="34" charset="0"/>
                <a:buNone/>
                <a:defRPr/>
              </a:pPr>
              <a:r>
                <a:rPr lang="da-DK" sz="1050" b="0" baseline="0" dirty="0">
                  <a:solidFill>
                    <a:srgbClr val="333333"/>
                  </a:solidFill>
                </a:rPr>
                <a:t>28. November 1988, Hørdum</a:t>
              </a:r>
            </a:p>
            <a:p>
              <a:pPr marL="0" lvl="0" indent="0">
                <a:spcAft>
                  <a:spcPts val="600"/>
                </a:spcAft>
                <a:buFont typeface="Arial" panose="020B0604020202020204" pitchFamily="34" charset="0"/>
                <a:buNone/>
                <a:defRPr/>
              </a:pPr>
              <a:r>
                <a:rPr lang="da-DK" sz="1050" b="0" baseline="0" dirty="0" err="1">
                  <a:solidFill>
                    <a:srgbClr val="333333"/>
                  </a:solidFill>
                </a:rPr>
                <a:t>Arb</a:t>
              </a:r>
              <a:r>
                <a:rPr lang="da-DK" sz="1050" b="0" baseline="0" dirty="0">
                  <a:solidFill>
                    <a:srgbClr val="333333"/>
                  </a:solidFill>
                </a:rPr>
                <a:t>: Landmand</a:t>
              </a:r>
              <a:endParaRPr lang="da-DK" sz="1050" b="0" dirty="0">
                <a:solidFill>
                  <a:srgbClr val="333333"/>
                </a:solidFill>
              </a:endParaRPr>
            </a:p>
          </p:txBody>
        </p:sp>
        <p:pic>
          <p:nvPicPr>
            <p:cNvPr id="13" name="Bille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2518" y="3467544"/>
              <a:ext cx="122454" cy="117555"/>
            </a:xfrm>
            <a:prstGeom prst="rect">
              <a:avLst/>
            </a:prstGeom>
            <a:grpFill/>
            <a:ln>
              <a:solidFill>
                <a:schemeClr val="accent2">
                  <a:lumMod val="20000"/>
                  <a:lumOff val="80000"/>
                </a:schemeClr>
              </a:solidFill>
            </a:ln>
          </p:spPr>
        </p:pic>
        <p:pic>
          <p:nvPicPr>
            <p:cNvPr id="14" name="Billed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3633" y="3694721"/>
              <a:ext cx="100225" cy="126259"/>
            </a:xfrm>
            <a:prstGeom prst="rect">
              <a:avLst/>
            </a:prstGeom>
            <a:grpFill/>
            <a:ln>
              <a:solidFill>
                <a:schemeClr val="accent2">
                  <a:lumMod val="20000"/>
                  <a:lumOff val="80000"/>
                </a:schemeClr>
              </a:solid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Hvis du vil vide mere</a:t>
            </a:r>
            <a:endParaRPr lang="en-GB" sz="3200" kern="1200" dirty="0">
              <a:solidFill>
                <a:schemeClr val="tx1"/>
              </a:solidFill>
              <a:latin typeface="+mj-lt"/>
              <a:ea typeface="+mn-ea"/>
              <a:cs typeface="+mn-cs"/>
            </a:endParaRPr>
          </a:p>
        </p:txBody>
      </p:sp>
      <p:cxnSp>
        <p:nvCxnSpPr>
          <p:cNvPr id="8" name="Lige forbindelse 7"/>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3186" y="1888861"/>
            <a:ext cx="5681379" cy="5661113"/>
          </a:xfrm>
          <a:prstGeom prst="rect">
            <a:avLst/>
          </a:prstGeom>
        </p:spPr>
      </p:pic>
      <p:sp>
        <p:nvSpPr>
          <p:cNvPr id="10" name="Tekstfelt 9"/>
          <p:cNvSpPr txBox="1"/>
          <p:nvPr userDrawn="1"/>
        </p:nvSpPr>
        <p:spPr>
          <a:xfrm>
            <a:off x="900002" y="2052000"/>
            <a:ext cx="10322180" cy="432000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Her kan du finde links til relevante publikationer og </a:t>
            </a:r>
            <a:r>
              <a:rPr lang="da-DK" sz="1500" kern="1200" dirty="0" err="1">
                <a:solidFill>
                  <a:schemeClr val="tx1"/>
                </a:solidFill>
                <a:effectLst/>
                <a:latin typeface="+mn-lt"/>
                <a:ea typeface="+mn-ea"/>
                <a:cs typeface="+mn-cs"/>
              </a:rPr>
              <a:t>hjemme-sider</a:t>
            </a:r>
            <a:r>
              <a:rPr lang="da-DK" sz="1500" kern="1200" dirty="0">
                <a:solidFill>
                  <a:schemeClr val="tx1"/>
                </a:solidFill>
                <a:effectLst/>
                <a:latin typeface="+mn-lt"/>
                <a:ea typeface="+mn-ea"/>
                <a:cs typeface="+mn-cs"/>
              </a:rPr>
              <a:t>, som behandler temaet om forældresamarbejde. </a:t>
            </a:r>
          </a:p>
          <a:p>
            <a:pPr>
              <a:spcAft>
                <a:spcPts val="0"/>
              </a:spcAft>
            </a:pPr>
            <a:r>
              <a:rPr lang="da-DK" sz="1500" b="1" kern="1200" dirty="0">
                <a:solidFill>
                  <a:schemeClr val="tx1"/>
                </a:solidFill>
                <a:effectLst/>
                <a:latin typeface="+mn-lt"/>
                <a:ea typeface="+mn-ea"/>
                <a:cs typeface="+mn-cs"/>
              </a:rPr>
              <a:t>Se med forældrenes øjne (EVA, 2010)</a:t>
            </a: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Inspiration til, hvordan man kan få forældrenes perspektiver frem gennem forskellige kvalitative og kvantitative undersøgelsesmetoder. Kan tilgås på </a:t>
            </a:r>
            <a:r>
              <a:rPr lang="da-DK" sz="1500" kern="1200" dirty="0">
                <a:solidFill>
                  <a:schemeClr val="tx1"/>
                </a:solidFill>
                <a:effectLst/>
                <a:latin typeface="+mn-lt"/>
                <a:ea typeface="+mn-ea"/>
                <a:cs typeface="+mn-cs"/>
                <a:hlinkClick r:id="rId3"/>
              </a:rPr>
              <a:t>www.eva.dk</a:t>
            </a:r>
            <a:r>
              <a:rPr lang="da-DK" sz="1500" kern="1200" dirty="0">
                <a:solidFill>
                  <a:schemeClr val="tx1"/>
                </a:solidFill>
                <a:effectLst/>
                <a:latin typeface="+mn-lt"/>
                <a:ea typeface="+mn-ea"/>
                <a:cs typeface="+mn-cs"/>
              </a:rPr>
              <a:t>. </a:t>
            </a:r>
          </a:p>
          <a:p>
            <a:pPr>
              <a:spcAft>
                <a:spcPts val="0"/>
              </a:spcAft>
            </a:pPr>
            <a:r>
              <a:rPr lang="da-DK" sz="1500" b="1" kern="1200" dirty="0">
                <a:solidFill>
                  <a:schemeClr val="tx1"/>
                </a:solidFill>
                <a:effectLst/>
                <a:latin typeface="+mn-lt"/>
                <a:ea typeface="+mn-ea"/>
                <a:cs typeface="+mn-cs"/>
              </a:rPr>
              <a:t>Forældresamarbejde om børneperspektiver i </a:t>
            </a:r>
            <a:br>
              <a:rPr lang="da-DK" sz="1500" b="1" kern="1200" dirty="0">
                <a:solidFill>
                  <a:schemeClr val="tx1"/>
                </a:solidFill>
                <a:effectLst/>
                <a:latin typeface="+mn-lt"/>
                <a:ea typeface="+mn-ea"/>
                <a:cs typeface="+mn-cs"/>
              </a:rPr>
            </a:br>
            <a:r>
              <a:rPr lang="da-DK" sz="1500" b="1" kern="1200" dirty="0">
                <a:solidFill>
                  <a:schemeClr val="tx1"/>
                </a:solidFill>
                <a:effectLst/>
                <a:latin typeface="+mn-lt"/>
                <a:ea typeface="+mn-ea"/>
                <a:cs typeface="+mn-cs"/>
              </a:rPr>
              <a:t>læringsmiljøet (KL og BUPL)</a:t>
            </a: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Dagtilbudsforvaltninger, pædagogisk personale og ledere i fire daginstitutioner i fem kommuner – Skive, Fredensborg, Vordingborg, Næstved og Gladsaxe – har bidraget med deres gode erfaringer med systematisk forældresamarbejde og/eller involvering af børns </a:t>
            </a:r>
            <a:r>
              <a:rPr lang="da-DK" sz="1500" kern="1200" dirty="0" err="1">
                <a:solidFill>
                  <a:schemeClr val="tx1"/>
                </a:solidFill>
                <a:effectLst/>
                <a:latin typeface="+mn-lt"/>
                <a:ea typeface="+mn-ea"/>
                <a:cs typeface="+mn-cs"/>
              </a:rPr>
              <a:t>perspek-tiver</a:t>
            </a:r>
            <a:r>
              <a:rPr lang="da-DK" sz="1500" kern="1200" dirty="0">
                <a:solidFill>
                  <a:schemeClr val="tx1"/>
                </a:solidFill>
                <a:effectLst/>
                <a:latin typeface="+mn-lt"/>
                <a:ea typeface="+mn-ea"/>
                <a:cs typeface="+mn-cs"/>
              </a:rPr>
              <a:t> i læringsmiljøet, dvs. at daginstitutionen som en del af sin praksis har iværksat </a:t>
            </a:r>
            <a:r>
              <a:rPr lang="da-DK" sz="1500" kern="1200" dirty="0" err="1">
                <a:solidFill>
                  <a:schemeClr val="tx1"/>
                </a:solidFill>
                <a:effectLst/>
                <a:latin typeface="+mn-lt"/>
                <a:ea typeface="+mn-ea"/>
                <a:cs typeface="+mn-cs"/>
              </a:rPr>
              <a:t>særli-ge</a:t>
            </a:r>
            <a:r>
              <a:rPr lang="da-DK" sz="1500" kern="1200" dirty="0">
                <a:solidFill>
                  <a:schemeClr val="tx1"/>
                </a:solidFill>
                <a:effectLst/>
                <a:latin typeface="+mn-lt"/>
                <a:ea typeface="+mn-ea"/>
                <a:cs typeface="+mn-cs"/>
              </a:rPr>
              <a:t> tiltag, der på et fagligt velreflekteret grundlag involverer børn og forældre for at nå bestemte mål. Kan tilgås på </a:t>
            </a:r>
            <a:r>
              <a:rPr lang="da-DK" sz="1500" kern="1200" dirty="0">
                <a:solidFill>
                  <a:schemeClr val="tx1"/>
                </a:solidFill>
                <a:effectLst/>
                <a:latin typeface="+mn-lt"/>
                <a:ea typeface="+mn-ea"/>
                <a:cs typeface="+mn-cs"/>
                <a:hlinkClick r:id="rId3"/>
              </a:rPr>
              <a:t>www.eva.dk</a:t>
            </a:r>
            <a:r>
              <a:rPr lang="da-DK" sz="1500" kern="1200" dirty="0">
                <a:solidFill>
                  <a:schemeClr val="tx1"/>
                </a:solidFill>
                <a:effectLst/>
                <a:latin typeface="+mn-lt"/>
                <a:ea typeface="+mn-ea"/>
                <a:cs typeface="+mn-cs"/>
              </a:rPr>
              <a:t>.</a:t>
            </a:r>
          </a:p>
          <a:p>
            <a:pPr>
              <a:spcAft>
                <a:spcPts val="0"/>
              </a:spcAft>
            </a:pPr>
            <a:r>
              <a:rPr lang="da-DK" sz="1500" b="1" kern="1200" dirty="0">
                <a:solidFill>
                  <a:schemeClr val="tx1"/>
                </a:solidFill>
                <a:effectLst/>
                <a:latin typeface="+mn-lt"/>
                <a:ea typeface="+mn-ea"/>
                <a:cs typeface="+mn-cs"/>
              </a:rPr>
              <a:t>Forældre som ressource (Skole og Forældre, UCC og UCL)</a:t>
            </a: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Dette er et projekt gennemført på to skoler i samarbejde med UCL og UCC. I forbindelse med projektet er der oprettet en hjemmeside med beskrivelse af udviklingsforløbet, cases, film og eksempler på undervisningsforløb. Kan tilgås på </a:t>
            </a:r>
            <a:r>
              <a:rPr lang="da-DK" sz="1500" kern="1200" dirty="0">
                <a:solidFill>
                  <a:schemeClr val="tx1"/>
                </a:solidFill>
                <a:effectLst/>
                <a:latin typeface="+mn-lt"/>
                <a:ea typeface="+mn-ea"/>
                <a:cs typeface="+mn-cs"/>
                <a:hlinkClick r:id="rId4"/>
              </a:rPr>
              <a:t>www.foraeldresomressource.dk</a:t>
            </a:r>
            <a:r>
              <a:rPr lang="da-DK" sz="1500" kern="1200" dirty="0">
                <a:solidFill>
                  <a:schemeClr val="tx1"/>
                </a:solidFill>
                <a:effectLst/>
                <a:latin typeface="+mn-lt"/>
                <a:ea typeface="+mn-ea"/>
                <a:cs typeface="+mn-cs"/>
              </a:rPr>
              <a:t>.</a:t>
            </a:r>
          </a:p>
          <a:p>
            <a:pPr>
              <a:spcAft>
                <a:spcPts val="0"/>
              </a:spcAft>
            </a:pPr>
            <a:r>
              <a:rPr lang="da-DK" sz="1500" b="1" kern="1200" dirty="0">
                <a:solidFill>
                  <a:schemeClr val="tx1"/>
                </a:solidFill>
                <a:effectLst/>
                <a:latin typeface="+mn-lt"/>
                <a:ea typeface="+mn-ea"/>
                <a:cs typeface="+mn-cs"/>
              </a:rPr>
              <a:t>Styrket samarbejde med </a:t>
            </a:r>
            <a:r>
              <a:rPr lang="da-DK" sz="1500" b="1" kern="1200" dirty="0" err="1">
                <a:solidFill>
                  <a:schemeClr val="tx1"/>
                </a:solidFill>
                <a:effectLst/>
                <a:latin typeface="+mn-lt"/>
                <a:ea typeface="+mn-ea"/>
                <a:cs typeface="+mn-cs"/>
              </a:rPr>
              <a:t>nyankomne</a:t>
            </a:r>
            <a:r>
              <a:rPr lang="da-DK" sz="1500" b="1" kern="1200" dirty="0">
                <a:solidFill>
                  <a:schemeClr val="tx1"/>
                </a:solidFill>
                <a:effectLst/>
                <a:latin typeface="+mn-lt"/>
                <a:ea typeface="+mn-ea"/>
                <a:cs typeface="+mn-cs"/>
              </a:rPr>
              <a:t> forældre</a:t>
            </a:r>
            <a:br>
              <a:rPr lang="da-DK" sz="1500" b="1" kern="1200" dirty="0">
                <a:solidFill>
                  <a:schemeClr val="tx1"/>
                </a:solidFill>
                <a:effectLst/>
                <a:latin typeface="+mn-lt"/>
                <a:ea typeface="+mn-ea"/>
                <a:cs typeface="+mn-cs"/>
              </a:rPr>
            </a:br>
            <a:r>
              <a:rPr lang="da-DK" sz="1500" b="1" kern="1200" dirty="0">
                <a:solidFill>
                  <a:schemeClr val="tx1"/>
                </a:solidFill>
                <a:effectLst/>
                <a:latin typeface="+mn-lt"/>
                <a:ea typeface="+mn-ea"/>
                <a:cs typeface="+mn-cs"/>
              </a:rPr>
              <a:t>(Fremfærd Børn, UCC og VIA) </a:t>
            </a: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Styrket samarbejde med </a:t>
            </a:r>
            <a:r>
              <a:rPr lang="da-DK" sz="1500" kern="1200" dirty="0" err="1">
                <a:solidFill>
                  <a:schemeClr val="tx1"/>
                </a:solidFill>
                <a:effectLst/>
                <a:latin typeface="+mn-lt"/>
                <a:ea typeface="+mn-ea"/>
                <a:cs typeface="+mn-cs"/>
              </a:rPr>
              <a:t>nyankomne</a:t>
            </a:r>
            <a:r>
              <a:rPr lang="da-DK" sz="1500" kern="1200" dirty="0">
                <a:solidFill>
                  <a:schemeClr val="tx1"/>
                </a:solidFill>
                <a:effectLst/>
                <a:latin typeface="+mn-lt"/>
                <a:ea typeface="+mn-ea"/>
                <a:cs typeface="+mn-cs"/>
              </a:rPr>
              <a:t> forældre er en materialesamling bestående af artikler, film, redskaber, øvelser og cases. Materialerne er udviklet med det formål at understøtte og styrke dagplejere, pædagoger og læreres refleksioner over metoder og tilgange til forældresamarbejdet med </a:t>
            </a:r>
            <a:r>
              <a:rPr lang="da-DK" sz="1500" kern="1200" dirty="0" err="1">
                <a:solidFill>
                  <a:schemeClr val="tx1"/>
                </a:solidFill>
                <a:effectLst/>
                <a:latin typeface="+mn-lt"/>
                <a:ea typeface="+mn-ea"/>
                <a:cs typeface="+mn-cs"/>
              </a:rPr>
              <a:t>nyankomne</a:t>
            </a:r>
            <a:r>
              <a:rPr lang="da-DK" sz="1500" kern="1200" dirty="0">
                <a:solidFill>
                  <a:schemeClr val="tx1"/>
                </a:solidFill>
                <a:effectLst/>
                <a:latin typeface="+mn-lt"/>
                <a:ea typeface="+mn-ea"/>
                <a:cs typeface="+mn-cs"/>
              </a:rPr>
              <a:t> forældre. Kan tilgås på </a:t>
            </a:r>
            <a:r>
              <a:rPr lang="da-DK" sz="1500" kern="1200" dirty="0">
                <a:solidFill>
                  <a:schemeClr val="tx1"/>
                </a:solidFill>
                <a:effectLst/>
                <a:latin typeface="+mn-lt"/>
                <a:ea typeface="+mn-ea"/>
                <a:cs typeface="+mn-cs"/>
                <a:hlinkClick r:id="rId5"/>
              </a:rPr>
              <a:t>www.vpt.dk</a:t>
            </a:r>
            <a:r>
              <a:rPr lang="da-DK" sz="15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271332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Brugerdefineret layout">
    <p:spTree>
      <p:nvGrpSpPr>
        <p:cNvPr id="1" name=""/>
        <p:cNvGrpSpPr/>
        <p:nvPr/>
      </p:nvGrpSpPr>
      <p:grpSpPr>
        <a:xfrm>
          <a:off x="0" y="0"/>
          <a:ext cx="0" cy="0"/>
          <a:chOff x="0" y="0"/>
          <a:chExt cx="0" cy="0"/>
        </a:xfrm>
      </p:grpSpPr>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Hvis du vil vide mere</a:t>
            </a:r>
            <a:endParaRPr lang="en-GB" sz="3200" kern="1200" dirty="0">
              <a:solidFill>
                <a:schemeClr val="tx1"/>
              </a:solidFill>
              <a:latin typeface="+mj-lt"/>
              <a:ea typeface="+mn-ea"/>
              <a:cs typeface="+mn-cs"/>
            </a:endParaRPr>
          </a:p>
        </p:txBody>
      </p:sp>
      <p:cxnSp>
        <p:nvCxnSpPr>
          <p:cNvPr id="8" name="Lige forbindelse 7"/>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3186" y="1888861"/>
            <a:ext cx="5681379" cy="5661113"/>
          </a:xfrm>
          <a:prstGeom prst="rect">
            <a:avLst/>
          </a:prstGeom>
        </p:spPr>
      </p:pic>
      <p:sp>
        <p:nvSpPr>
          <p:cNvPr id="10" name="Tekstfelt 9"/>
          <p:cNvSpPr txBox="1"/>
          <p:nvPr userDrawn="1"/>
        </p:nvSpPr>
        <p:spPr>
          <a:xfrm>
            <a:off x="900002" y="2052000"/>
            <a:ext cx="10322180" cy="1308050"/>
          </a:xfrm>
          <a:prstGeom prst="rect">
            <a:avLst/>
          </a:prstGeom>
          <a:noFill/>
        </p:spPr>
        <p:txBody>
          <a:bodyPr wrap="square" lIns="0" tIns="0" rIns="0" bIns="0" numCol="2" spcCol="360000" rtlCol="0">
            <a:spAutoFit/>
          </a:bodyPr>
          <a:lstStyle/>
          <a:p>
            <a:pPr>
              <a:spcAft>
                <a:spcPts val="0"/>
              </a:spcAft>
            </a:pPr>
            <a:r>
              <a:rPr lang="da-DK" sz="1500" b="1" kern="1200" dirty="0">
                <a:solidFill>
                  <a:schemeClr val="tx1"/>
                </a:solidFill>
                <a:effectLst/>
                <a:latin typeface="+mn-lt"/>
                <a:ea typeface="+mn-ea"/>
                <a:cs typeface="+mn-cs"/>
              </a:rPr>
              <a:t>Viden Om Skole-hjem-samarbejde</a:t>
            </a: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Et godt skole-hjem-samarbejde understøtter elevernes læring og udvikling. Læs om viden og forskning om skole-hjem-samarbejde, find udviklingsredskaber og andre materialer i dette Viden Om-tema. Kan tilgås på </a:t>
            </a:r>
            <a:r>
              <a:rPr lang="da-DK" sz="1500" kern="1200" dirty="0">
                <a:solidFill>
                  <a:schemeClr val="tx1"/>
                </a:solidFill>
                <a:effectLst/>
                <a:latin typeface="+mn-lt"/>
                <a:ea typeface="+mn-ea"/>
                <a:cs typeface="+mn-cs"/>
                <a:hlinkClick r:id="rId3"/>
              </a:rPr>
              <a:t>www.emu.dk</a:t>
            </a:r>
            <a:r>
              <a:rPr lang="da-DK" sz="1500" kern="1200" dirty="0">
                <a:solidFill>
                  <a:schemeClr val="tx1"/>
                </a:solidFill>
                <a:effectLst/>
                <a:latin typeface="+mn-lt"/>
                <a:ea typeface="+mn-ea"/>
                <a:cs typeface="+mn-cs"/>
              </a:rPr>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2" y="2052000"/>
            <a:ext cx="10322180" cy="4539704"/>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Nedenfor finder du referencer til eksisterende viden om forældresamarbejde, som er det fælles </a:t>
            </a:r>
            <a:r>
              <a:rPr lang="da-DK" sz="1500" kern="1200" dirty="0" err="1">
                <a:solidFill>
                  <a:schemeClr val="tx1"/>
                </a:solidFill>
                <a:effectLst/>
                <a:latin typeface="+mn-lt"/>
                <a:ea typeface="+mn-ea"/>
                <a:cs typeface="+mn-cs"/>
              </a:rPr>
              <a:t>vidensgrundlag</a:t>
            </a:r>
            <a:r>
              <a:rPr lang="da-DK" sz="1500" kern="1200" dirty="0">
                <a:solidFill>
                  <a:schemeClr val="tx1"/>
                </a:solidFill>
                <a:effectLst/>
                <a:latin typeface="+mn-lt"/>
                <a:ea typeface="+mn-ea"/>
                <a:cs typeface="+mn-cs"/>
              </a:rPr>
              <a:t>, som skolen i projektet har arbejdet ud fra. </a:t>
            </a:r>
          </a:p>
          <a:p>
            <a:pPr>
              <a:spcAft>
                <a:spcPts val="1200"/>
              </a:spcAft>
            </a:pPr>
            <a:r>
              <a:rPr lang="da-DK" sz="1500" kern="1200" dirty="0" err="1">
                <a:solidFill>
                  <a:schemeClr val="tx1"/>
                </a:solidFill>
                <a:effectLst/>
                <a:latin typeface="+mn-lt"/>
                <a:ea typeface="+mn-ea"/>
                <a:cs typeface="+mn-cs"/>
              </a:rPr>
              <a:t>Akselvoll</a:t>
            </a:r>
            <a:r>
              <a:rPr lang="da-DK" sz="1500" kern="1200" dirty="0">
                <a:solidFill>
                  <a:schemeClr val="tx1"/>
                </a:solidFill>
                <a:effectLst/>
                <a:latin typeface="+mn-lt"/>
                <a:ea typeface="+mn-ea"/>
                <a:cs typeface="+mn-cs"/>
              </a:rPr>
              <a:t>, Maria Ørskov (2016): ”Folkeskole, forældre, forskelle: Skole-hjem-samarbejde og forældreinvolvering i et forældreperspektiv”. Roskilde Universitet. </a:t>
            </a:r>
          </a:p>
          <a:p>
            <a:pPr>
              <a:spcAft>
                <a:spcPts val="1200"/>
              </a:spcAft>
            </a:pPr>
            <a:r>
              <a:rPr lang="da-DK" sz="1500" kern="1200" dirty="0" err="1">
                <a:solidFill>
                  <a:schemeClr val="tx1"/>
                </a:solidFill>
                <a:effectLst/>
                <a:latin typeface="+mn-lt"/>
                <a:ea typeface="+mn-ea"/>
                <a:cs typeface="+mn-cs"/>
              </a:rPr>
              <a:t>Amilon</a:t>
            </a:r>
            <a:r>
              <a:rPr lang="da-DK" sz="1500" kern="1200" dirty="0">
                <a:solidFill>
                  <a:schemeClr val="tx1"/>
                </a:solidFill>
                <a:effectLst/>
                <a:latin typeface="+mn-lt"/>
                <a:ea typeface="+mn-ea"/>
                <a:cs typeface="+mn-cs"/>
              </a:rPr>
              <a:t>, Anna (2015): ”Inkluderende Skolemiljøer - -Elevernes Roller”. SFI - Det Nationale Forskningscenter for Velfærd. </a:t>
            </a:r>
          </a:p>
          <a:p>
            <a:pPr>
              <a:spcAft>
                <a:spcPts val="1200"/>
              </a:spcAft>
            </a:pPr>
            <a:r>
              <a:rPr lang="da-DK" sz="1500" kern="1200" dirty="0">
                <a:solidFill>
                  <a:schemeClr val="tx1"/>
                </a:solidFill>
                <a:effectLst/>
                <a:latin typeface="+mn-lt"/>
                <a:ea typeface="+mn-ea"/>
                <a:cs typeface="+mn-cs"/>
              </a:rPr>
              <a:t>Danmarks Evalueringsinstitut (2016): ”Samarbejde mellem forældre og dagsinstitutioner”. Danmarks Evalueringsinstitut. </a:t>
            </a:r>
          </a:p>
          <a:p>
            <a:pPr>
              <a:spcAft>
                <a:spcPts val="1200"/>
              </a:spcAft>
            </a:pPr>
            <a:r>
              <a:rPr lang="da-DK" sz="1500" kern="1200" dirty="0">
                <a:solidFill>
                  <a:schemeClr val="tx1"/>
                </a:solidFill>
                <a:effectLst/>
                <a:latin typeface="+mn-lt"/>
                <a:ea typeface="+mn-ea"/>
                <a:cs typeface="+mn-cs"/>
              </a:rPr>
              <a:t>Danmarks Evalueringsinstitut &amp; Undervisningsministeriet (2017): ”Skole-hjem-samarbejde </a:t>
            </a:r>
            <a:r>
              <a:rPr lang="da-DK" sz="1500" kern="1200" dirty="0" err="1">
                <a:solidFill>
                  <a:schemeClr val="tx1"/>
                </a:solidFill>
                <a:effectLst/>
                <a:latin typeface="+mn-lt"/>
                <a:ea typeface="+mn-ea"/>
                <a:cs typeface="+mn-cs"/>
              </a:rPr>
              <a:t>Vidensnotat</a:t>
            </a:r>
            <a:r>
              <a:rPr lang="da-DK" sz="1500" kern="1200" dirty="0">
                <a:solidFill>
                  <a:schemeClr val="tx1"/>
                </a:solidFill>
                <a:effectLst/>
                <a:latin typeface="+mn-lt"/>
                <a:ea typeface="+mn-ea"/>
                <a:cs typeface="+mn-cs"/>
              </a:rPr>
              <a:t>”. Danmarks Evalueringsinstitut og Undervisningsministeriet. </a:t>
            </a:r>
          </a:p>
          <a:p>
            <a:pPr>
              <a:spcAft>
                <a:spcPts val="1200"/>
              </a:spcAft>
            </a:pPr>
            <a:endParaRPr lang="da-DK" sz="1500" kern="1200" dirty="0">
              <a:solidFill>
                <a:schemeClr val="tx1"/>
              </a:solidFill>
              <a:effectLst/>
              <a:latin typeface="+mn-lt"/>
              <a:ea typeface="+mn-ea"/>
              <a:cs typeface="+mn-cs"/>
            </a:endParaRPr>
          </a:p>
          <a:p>
            <a:pPr>
              <a:spcAft>
                <a:spcPts val="1200"/>
              </a:spcAft>
            </a:pP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Dyssegaard, Camilla &amp; Niels Egelund (2016): ”Systematisk kortlægning om forældreinvolvering og forældresamarbejde, der kan fremme læring hos socialt udsatte børn og unge i </a:t>
            </a:r>
            <a:r>
              <a:rPr lang="da-DK" sz="1500" kern="1200" dirty="0" err="1">
                <a:solidFill>
                  <a:schemeClr val="tx1"/>
                </a:solidFill>
                <a:effectLst/>
                <a:latin typeface="+mn-lt"/>
                <a:ea typeface="+mn-ea"/>
                <a:cs typeface="+mn-cs"/>
              </a:rPr>
              <a:t>dag-tilbud</a:t>
            </a:r>
            <a:r>
              <a:rPr lang="da-DK" sz="1500" kern="1200" dirty="0">
                <a:solidFill>
                  <a:schemeClr val="tx1"/>
                </a:solidFill>
                <a:effectLst/>
                <a:latin typeface="+mn-lt"/>
                <a:ea typeface="+mn-ea"/>
                <a:cs typeface="+mn-cs"/>
              </a:rPr>
              <a:t> og skole”. Dansk Clearinghouse - forskningsserien 2016, nr. 29. </a:t>
            </a:r>
          </a:p>
          <a:p>
            <a:pPr>
              <a:spcAft>
                <a:spcPts val="1200"/>
              </a:spcAft>
            </a:pPr>
            <a:r>
              <a:rPr lang="da-DK" sz="1500" kern="1200" dirty="0" err="1">
                <a:solidFill>
                  <a:schemeClr val="tx1"/>
                </a:solidFill>
                <a:effectLst/>
                <a:latin typeface="+mn-lt"/>
                <a:ea typeface="+mn-ea"/>
                <a:cs typeface="+mn-cs"/>
              </a:rPr>
              <a:t>Heers</a:t>
            </a:r>
            <a:r>
              <a:rPr lang="da-DK" sz="1500" kern="1200" dirty="0">
                <a:solidFill>
                  <a:schemeClr val="tx1"/>
                </a:solidFill>
                <a:effectLst/>
                <a:latin typeface="+mn-lt"/>
                <a:ea typeface="+mn-ea"/>
                <a:cs typeface="+mn-cs"/>
              </a:rPr>
              <a:t>, van </a:t>
            </a:r>
            <a:r>
              <a:rPr lang="da-DK" sz="1500" kern="1200" dirty="0" err="1">
                <a:solidFill>
                  <a:schemeClr val="tx1"/>
                </a:solidFill>
                <a:effectLst/>
                <a:latin typeface="+mn-lt"/>
                <a:ea typeface="+mn-ea"/>
                <a:cs typeface="+mn-cs"/>
              </a:rPr>
              <a:t>Klaveren</a:t>
            </a:r>
            <a:r>
              <a:rPr lang="da-DK" sz="1500" kern="1200" dirty="0">
                <a:solidFill>
                  <a:schemeClr val="tx1"/>
                </a:solidFill>
                <a:effectLst/>
                <a:latin typeface="+mn-lt"/>
                <a:ea typeface="+mn-ea"/>
                <a:cs typeface="+mn-cs"/>
              </a:rPr>
              <a:t>, Groot &amp; Masseren Van den Brink (2011): ”</a:t>
            </a:r>
            <a:r>
              <a:rPr lang="da-DK" sz="1500" kern="1200" dirty="0" err="1">
                <a:solidFill>
                  <a:schemeClr val="tx1"/>
                </a:solidFill>
                <a:effectLst/>
                <a:latin typeface="+mn-lt"/>
                <a:ea typeface="+mn-ea"/>
                <a:cs typeface="+mn-cs"/>
              </a:rPr>
              <a:t>Community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schools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unfolded</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of the litterature”. TIER </a:t>
            </a:r>
            <a:r>
              <a:rPr lang="da-DK" sz="1500" kern="1200" dirty="0" err="1">
                <a:solidFill>
                  <a:schemeClr val="tx1"/>
                </a:solidFill>
                <a:effectLst/>
                <a:latin typeface="+mn-lt"/>
                <a:ea typeface="+mn-ea"/>
                <a:cs typeface="+mn-cs"/>
              </a:rPr>
              <a:t>Working</a:t>
            </a:r>
            <a:r>
              <a:rPr lang="da-DK" sz="1500" kern="1200" dirty="0">
                <a:solidFill>
                  <a:schemeClr val="tx1"/>
                </a:solidFill>
                <a:effectLst/>
                <a:latin typeface="+mn-lt"/>
                <a:ea typeface="+mn-ea"/>
                <a:cs typeface="+mn-cs"/>
              </a:rPr>
              <a:t> Paper Series. </a:t>
            </a:r>
          </a:p>
          <a:p>
            <a:pPr marL="0" marR="0" indent="0" algn="l" defTabSz="914400" rtl="0" eaLnBrk="1" fontAlgn="auto" latinLnBrk="0" hangingPunct="1">
              <a:lnSpc>
                <a:spcPct val="100000"/>
              </a:lnSpc>
              <a:spcBef>
                <a:spcPts val="0"/>
              </a:spcBef>
              <a:spcAft>
                <a:spcPts val="1200"/>
              </a:spcAft>
              <a:buClrTx/>
              <a:buSzTx/>
              <a:buFontTx/>
              <a:buNone/>
              <a:tabLst/>
              <a:defRPr/>
            </a:pPr>
            <a:r>
              <a:rPr lang="da-DK" sz="1500" kern="1200" dirty="0" err="1">
                <a:solidFill>
                  <a:schemeClr val="tx1"/>
                </a:solidFill>
                <a:effectLst/>
                <a:latin typeface="+mn-lt"/>
                <a:ea typeface="+mn-ea"/>
                <a:cs typeface="+mn-cs"/>
              </a:rPr>
              <a:t>Heers</a:t>
            </a:r>
            <a:r>
              <a:rPr lang="da-DK" sz="1500" kern="1200" dirty="0">
                <a:solidFill>
                  <a:schemeClr val="tx1"/>
                </a:solidFill>
                <a:effectLst/>
                <a:latin typeface="+mn-lt"/>
                <a:ea typeface="+mn-ea"/>
                <a:cs typeface="+mn-cs"/>
              </a:rPr>
              <a:t>, van </a:t>
            </a:r>
            <a:r>
              <a:rPr lang="da-DK" sz="1500" kern="1200" dirty="0" err="1">
                <a:solidFill>
                  <a:schemeClr val="tx1"/>
                </a:solidFill>
                <a:effectLst/>
                <a:latin typeface="+mn-lt"/>
                <a:ea typeface="+mn-ea"/>
                <a:cs typeface="+mn-cs"/>
              </a:rPr>
              <a:t>Klaveren</a:t>
            </a:r>
            <a:r>
              <a:rPr lang="da-DK" sz="1500" kern="1200" dirty="0">
                <a:solidFill>
                  <a:schemeClr val="tx1"/>
                </a:solidFill>
                <a:effectLst/>
                <a:latin typeface="+mn-lt"/>
                <a:ea typeface="+mn-ea"/>
                <a:cs typeface="+mn-cs"/>
              </a:rPr>
              <a:t>, Groot &amp; Masseren Van den Brink (2016): ”</a:t>
            </a:r>
            <a:r>
              <a:rPr lang="da-DK" sz="1500" kern="1200" dirty="0" err="1">
                <a:solidFill>
                  <a:schemeClr val="tx1"/>
                </a:solidFill>
                <a:effectLst/>
                <a:latin typeface="+mn-lt"/>
                <a:ea typeface="+mn-ea"/>
                <a:cs typeface="+mn-cs"/>
              </a:rPr>
              <a:t>Community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schools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What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We</a:t>
            </a:r>
            <a:r>
              <a:rPr lang="da-DK" sz="1500" kern="1200" dirty="0">
                <a:solidFill>
                  <a:schemeClr val="tx1"/>
                </a:solidFill>
                <a:effectLst/>
                <a:latin typeface="+mn-lt"/>
                <a:ea typeface="+mn-ea"/>
                <a:cs typeface="+mn-cs"/>
              </a:rPr>
              <a:t> Know and </a:t>
            </a:r>
            <a:r>
              <a:rPr lang="da-DK" sz="1500" kern="1200" dirty="0" err="1">
                <a:solidFill>
                  <a:schemeClr val="tx1"/>
                </a:solidFill>
                <a:effectLst/>
                <a:latin typeface="+mn-lt"/>
                <a:ea typeface="+mn-ea"/>
                <a:cs typeface="+mn-cs"/>
              </a:rPr>
              <a:t>What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we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Need</a:t>
            </a:r>
            <a:r>
              <a:rPr lang="da-DK" sz="1500" kern="1200" dirty="0">
                <a:solidFill>
                  <a:schemeClr val="tx1"/>
                </a:solidFill>
                <a:effectLst/>
                <a:latin typeface="+mn-lt"/>
                <a:ea typeface="+mn-ea"/>
                <a:cs typeface="+mn-cs"/>
              </a:rPr>
              <a:t> to Know”. </a:t>
            </a:r>
            <a:r>
              <a:rPr lang="da-DK" sz="1500" kern="1200" dirty="0" err="1">
                <a:solidFill>
                  <a:schemeClr val="tx1"/>
                </a:solidFill>
                <a:effectLst/>
                <a:latin typeface="+mn-lt"/>
                <a:ea typeface="+mn-ea"/>
                <a:cs typeface="+mn-cs"/>
              </a:rPr>
              <a:t>Rewiev</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Educational</a:t>
            </a:r>
            <a:r>
              <a:rPr lang="da-DK" sz="1500" kern="1200" dirty="0">
                <a:solidFill>
                  <a:schemeClr val="tx1"/>
                </a:solidFill>
                <a:effectLst/>
                <a:latin typeface="+mn-lt"/>
                <a:ea typeface="+mn-ea"/>
                <a:cs typeface="+mn-cs"/>
              </a:rPr>
              <a:t> Research. </a:t>
            </a:r>
          </a:p>
          <a:p>
            <a:pPr marL="0" marR="0" indent="0" algn="l" defTabSz="914400" rtl="0" eaLnBrk="1" fontAlgn="auto" latinLnBrk="0" hangingPunct="1">
              <a:lnSpc>
                <a:spcPct val="100000"/>
              </a:lnSpc>
              <a:spcBef>
                <a:spcPts val="0"/>
              </a:spcBef>
              <a:spcAft>
                <a:spcPts val="1200"/>
              </a:spcAft>
              <a:buClrTx/>
              <a:buSzTx/>
              <a:buFontTx/>
              <a:buNone/>
              <a:tabLst/>
              <a:defRPr/>
            </a:pPr>
            <a:r>
              <a:rPr lang="da-DK" sz="1500" kern="1200" dirty="0">
                <a:solidFill>
                  <a:schemeClr val="tx1"/>
                </a:solidFill>
                <a:effectLst/>
                <a:latin typeface="+mn-lt"/>
                <a:ea typeface="+mn-ea"/>
                <a:cs typeface="+mn-cs"/>
              </a:rPr>
              <a:t>Jensen, Line Holst &amp; Mette </a:t>
            </a:r>
            <a:r>
              <a:rPr lang="da-DK" sz="1500" kern="1200" dirty="0" err="1">
                <a:solidFill>
                  <a:schemeClr val="tx1"/>
                </a:solidFill>
                <a:effectLst/>
                <a:latin typeface="+mn-lt"/>
                <a:ea typeface="+mn-ea"/>
                <a:cs typeface="+mn-cs"/>
              </a:rPr>
              <a:t>Wybrandt</a:t>
            </a:r>
            <a:r>
              <a:rPr lang="da-DK" sz="1500" kern="1200" dirty="0">
                <a:solidFill>
                  <a:schemeClr val="tx1"/>
                </a:solidFill>
                <a:effectLst/>
                <a:latin typeface="+mn-lt"/>
                <a:ea typeface="+mn-ea"/>
                <a:cs typeface="+mn-cs"/>
              </a:rPr>
              <a:t> (2010): ”Værktøjskassen Forældredidaktik”. Ministeriet for Flygtninge, Indvandrere og Integration. </a:t>
            </a:r>
          </a:p>
          <a:p>
            <a:pPr marL="0" marR="0" indent="0" algn="l" defTabSz="914400" rtl="0" eaLnBrk="1" fontAlgn="auto" latinLnBrk="0" hangingPunct="1">
              <a:lnSpc>
                <a:spcPct val="100000"/>
              </a:lnSpc>
              <a:spcBef>
                <a:spcPts val="0"/>
              </a:spcBef>
              <a:spcAft>
                <a:spcPts val="1200"/>
              </a:spcAft>
              <a:buClrTx/>
              <a:buSzTx/>
              <a:buFontTx/>
              <a:buNone/>
              <a:tabLst/>
              <a:defRPr/>
            </a:pPr>
            <a:endParaRPr lang="da-DK" sz="1500" kern="1200" dirty="0">
              <a:solidFill>
                <a:schemeClr val="tx1"/>
              </a:solidFill>
              <a:effectLst/>
              <a:latin typeface="+mn-lt"/>
              <a:ea typeface="+mn-ea"/>
              <a:cs typeface="+mn-cs"/>
            </a:endParaRPr>
          </a:p>
          <a:p>
            <a:pPr>
              <a:spcAft>
                <a:spcPts val="1200"/>
              </a:spcAft>
            </a:pPr>
            <a:endParaRPr lang="da-DK" sz="1500" kern="1200" dirty="0">
              <a:solidFill>
                <a:schemeClr val="tx1"/>
              </a:solidFill>
              <a:effectLst/>
              <a:latin typeface="+mn-lt"/>
              <a:ea typeface="+mn-ea"/>
              <a:cs typeface="+mn-cs"/>
            </a:endParaRPr>
          </a:p>
        </p:txBody>
      </p: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cxnSp>
        <p:nvCxnSpPr>
          <p:cNvPr id="8" name="Lige forbindelse 7"/>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888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2" y="2052000"/>
            <a:ext cx="10322180" cy="3462486"/>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Mitchell, David (2015): ”Hvad der virker i inkluderende undervisning - evidensbaserede </a:t>
            </a:r>
            <a:r>
              <a:rPr lang="da-DK" sz="1500" kern="1200" dirty="0" err="1">
                <a:solidFill>
                  <a:schemeClr val="tx1"/>
                </a:solidFill>
                <a:effectLst/>
                <a:latin typeface="+mn-lt"/>
                <a:ea typeface="+mn-ea"/>
                <a:cs typeface="+mn-cs"/>
              </a:rPr>
              <a:t>undervisningstrategier</a:t>
            </a:r>
            <a:r>
              <a:rPr lang="da-DK" sz="1500" kern="1200" dirty="0">
                <a:solidFill>
                  <a:schemeClr val="tx1"/>
                </a:solidFill>
                <a:effectLst/>
                <a:latin typeface="+mn-lt"/>
                <a:ea typeface="+mn-ea"/>
                <a:cs typeface="+mn-cs"/>
              </a:rPr>
              <a:t>”. </a:t>
            </a:r>
            <a:br>
              <a:rPr lang="da-DK" sz="1500" kern="1200" dirty="0">
                <a:solidFill>
                  <a:schemeClr val="tx1"/>
                </a:solidFill>
                <a:effectLst/>
                <a:latin typeface="+mn-lt"/>
                <a:ea typeface="+mn-ea"/>
                <a:cs typeface="+mn-cs"/>
              </a:rPr>
            </a:br>
            <a:r>
              <a:rPr lang="da-DK" sz="1500" kern="1200" dirty="0" err="1">
                <a:solidFill>
                  <a:schemeClr val="tx1"/>
                </a:solidFill>
                <a:effectLst/>
                <a:latin typeface="+mn-lt"/>
                <a:ea typeface="+mn-ea"/>
                <a:cs typeface="+mn-cs"/>
              </a:rPr>
              <a:t>Dafolo</a:t>
            </a:r>
            <a:r>
              <a:rPr lang="da-DK" sz="1500" kern="1200" dirty="0">
                <a:solidFill>
                  <a:schemeClr val="tx1"/>
                </a:solidFill>
                <a:effectLst/>
                <a:latin typeface="+mn-lt"/>
                <a:ea typeface="+mn-ea"/>
                <a:cs typeface="+mn-cs"/>
              </a:rPr>
              <a:t> Forlag &amp; David Mitchell. </a:t>
            </a:r>
          </a:p>
          <a:p>
            <a:pPr>
              <a:spcAft>
                <a:spcPts val="1200"/>
              </a:spcAft>
            </a:pPr>
            <a:r>
              <a:rPr lang="da-DK" sz="1500" kern="1200" dirty="0">
                <a:solidFill>
                  <a:schemeClr val="tx1"/>
                </a:solidFill>
                <a:effectLst/>
                <a:latin typeface="+mn-lt"/>
                <a:ea typeface="+mn-ea"/>
                <a:cs typeface="+mn-cs"/>
              </a:rPr>
              <a:t>Navngivet &amp; Eva </a:t>
            </a:r>
            <a:r>
              <a:rPr lang="da-DK" sz="1500" kern="1200" dirty="0" err="1">
                <a:solidFill>
                  <a:schemeClr val="tx1"/>
                </a:solidFill>
                <a:effectLst/>
                <a:latin typeface="+mn-lt"/>
                <a:ea typeface="+mn-ea"/>
                <a:cs typeface="+mn-cs"/>
              </a:rPr>
              <a:t>Silberschmidt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Viala</a:t>
            </a:r>
            <a:r>
              <a:rPr lang="da-DK" sz="1500" kern="1200" dirty="0">
                <a:solidFill>
                  <a:schemeClr val="tx1"/>
                </a:solidFill>
                <a:effectLst/>
                <a:latin typeface="+mn-lt"/>
                <a:ea typeface="+mn-ea"/>
                <a:cs typeface="+mn-cs"/>
              </a:rPr>
              <a:t>: ”Guide til bedre skole-hjem-samarbejde med </a:t>
            </a:r>
            <a:r>
              <a:rPr lang="da-DK" sz="1500" kern="1200" dirty="0" err="1">
                <a:solidFill>
                  <a:schemeClr val="tx1"/>
                </a:solidFill>
                <a:effectLst/>
                <a:latin typeface="+mn-lt"/>
                <a:ea typeface="+mn-ea"/>
                <a:cs typeface="+mn-cs"/>
              </a:rPr>
              <a:t>nydan-ske</a:t>
            </a:r>
            <a:r>
              <a:rPr lang="da-DK" sz="1500" kern="1200" dirty="0">
                <a:solidFill>
                  <a:schemeClr val="tx1"/>
                </a:solidFill>
                <a:effectLst/>
                <a:latin typeface="+mn-lt"/>
                <a:ea typeface="+mn-ea"/>
                <a:cs typeface="+mn-cs"/>
              </a:rPr>
              <a:t> forældre”. Navngivet. </a:t>
            </a:r>
          </a:p>
          <a:p>
            <a:pPr>
              <a:spcAft>
                <a:spcPts val="1200"/>
              </a:spcAft>
            </a:pPr>
            <a:r>
              <a:rPr lang="da-DK" sz="1500" kern="1200" dirty="0">
                <a:solidFill>
                  <a:schemeClr val="tx1"/>
                </a:solidFill>
                <a:effectLst/>
                <a:latin typeface="+mn-lt"/>
                <a:ea typeface="+mn-ea"/>
                <a:cs typeface="+mn-cs"/>
              </a:rPr>
              <a:t>Pedersen, Hanne Søndergaard; Marianne Schøler Kolling &amp; Else Ladekjær (2016): ”Inklusion i folkeskolen. Erfaringer fra 16 folkeskoler i fire kommuner”. Det Nationale Institut ofr Kommuners og Regioners Analyse og Forskning.</a:t>
            </a:r>
          </a:p>
          <a:p>
            <a:pPr>
              <a:spcAft>
                <a:spcPts val="1200"/>
              </a:spcAft>
            </a:pPr>
            <a:r>
              <a:rPr lang="da-DK" sz="1500" kern="1200" dirty="0">
                <a:solidFill>
                  <a:schemeClr val="tx1"/>
                </a:solidFill>
                <a:effectLst/>
                <a:latin typeface="+mn-lt"/>
                <a:ea typeface="+mn-ea"/>
                <a:cs typeface="+mn-cs"/>
              </a:rPr>
              <a:t>Rambøll, Metropol og VIA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 College (2017): ”Spil til refleksion og diskussion af rammer for skolens forældresamarbejde”. Undervisningsministeriet.</a:t>
            </a:r>
          </a:p>
          <a:p>
            <a:pPr>
              <a:spcAft>
                <a:spcPts val="1200"/>
              </a:spcAft>
            </a:pPr>
            <a:r>
              <a:rPr lang="da-DK" sz="1500" kern="1200" dirty="0">
                <a:solidFill>
                  <a:schemeClr val="tx1"/>
                </a:solidFill>
                <a:effectLst/>
                <a:latin typeface="+mn-lt"/>
                <a:ea typeface="+mn-ea"/>
                <a:cs typeface="+mn-cs"/>
              </a:rPr>
              <a:t>Rambøll, NCS, UCC og VIA (2017a): ”Inspirationskatalog – Et inddragende og differentieret forældresamarbejde om børns trivsel, udvikling og læring i dagtilbud.</a:t>
            </a:r>
          </a:p>
        </p:txBody>
      </p: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cxnSp>
        <p:nvCxnSpPr>
          <p:cNvPr id="8" name="Lige forbindelse 7"/>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436" y="2976016"/>
            <a:ext cx="4502727" cy="420480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bg>
      <p:bgPr>
        <a:solidFill>
          <a:schemeClr val="accent3">
            <a:alpha val="8000"/>
          </a:schemeClr>
        </a:solidFill>
        <a:effectLst/>
      </p:bgPr>
    </p:bg>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4819" r="17851" b="15423"/>
          <a:stretch/>
        </p:blipFill>
        <p:spPr>
          <a:xfrm>
            <a:off x="1" y="-1"/>
            <a:ext cx="12192000" cy="6858001"/>
          </a:xfrm>
          <a:prstGeom prst="rect">
            <a:avLst/>
          </a:prstGeom>
        </p:spPr>
      </p:pic>
      <p:sp>
        <p:nvSpPr>
          <p:cNvPr id="7" name="Afrundet rektangel 6"/>
          <p:cNvSpPr/>
          <p:nvPr userDrawn="1"/>
        </p:nvSpPr>
        <p:spPr>
          <a:xfrm>
            <a:off x="673298" y="2854415"/>
            <a:ext cx="6581455" cy="3438940"/>
          </a:xfrm>
          <a:prstGeom prst="roundRect">
            <a:avLst>
              <a:gd name="adj" fmla="val 5528"/>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1127788" y="3214414"/>
            <a:ext cx="6186599" cy="43088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700" dirty="0" err="1">
                <a:solidFill>
                  <a:schemeClr val="bg1"/>
                </a:solidFill>
                <a:latin typeface="+mj-lt"/>
              </a:rPr>
              <a:t>Hvordan</a:t>
            </a:r>
            <a:r>
              <a:rPr lang="en-GB" sz="2700" dirty="0">
                <a:solidFill>
                  <a:schemeClr val="bg1"/>
                </a:solidFill>
                <a:latin typeface="+mj-lt"/>
              </a:rPr>
              <a:t> </a:t>
            </a:r>
            <a:r>
              <a:rPr lang="en-GB" sz="2700" dirty="0" err="1">
                <a:solidFill>
                  <a:schemeClr val="bg1"/>
                </a:solidFill>
                <a:latin typeface="+mj-lt"/>
              </a:rPr>
              <a:t>forstås</a:t>
            </a:r>
            <a:r>
              <a:rPr lang="en-GB" sz="2700" dirty="0">
                <a:solidFill>
                  <a:schemeClr val="bg1"/>
                </a:solidFill>
                <a:latin typeface="+mj-lt"/>
              </a:rPr>
              <a:t> </a:t>
            </a:r>
            <a:r>
              <a:rPr lang="en-GB" sz="2700" dirty="0" err="1">
                <a:solidFill>
                  <a:schemeClr val="bg1"/>
                </a:solidFill>
                <a:latin typeface="+mj-lt"/>
              </a:rPr>
              <a:t>forældresamarbejde</a:t>
            </a:r>
            <a:r>
              <a:rPr lang="en-GB" sz="2700" dirty="0">
                <a:solidFill>
                  <a:schemeClr val="bg1"/>
                </a:solidFill>
                <a:latin typeface="+mj-lt"/>
              </a:rPr>
              <a:t>?</a:t>
            </a:r>
          </a:p>
        </p:txBody>
      </p:sp>
      <p:sp>
        <p:nvSpPr>
          <p:cNvPr id="5" name="Tekstfelt 4"/>
          <p:cNvSpPr txBox="1"/>
          <p:nvPr userDrawn="1"/>
        </p:nvSpPr>
        <p:spPr>
          <a:xfrm>
            <a:off x="1154249" y="3781547"/>
            <a:ext cx="5619552" cy="2000548"/>
          </a:xfrm>
          <a:prstGeom prst="rect">
            <a:avLst/>
          </a:prstGeom>
          <a:noFill/>
        </p:spPr>
        <p:txBody>
          <a:bodyPr wrap="square" lIns="0" tIns="0" rIns="0" bIns="0" rtlCol="0">
            <a:spAutoFit/>
          </a:bodyPr>
          <a:lstStyle/>
          <a:p>
            <a:pPr marL="198900" indent="-198900" eaLnBrk="0" hangingPunct="0">
              <a:spcAft>
                <a:spcPts val="1200"/>
              </a:spcAft>
              <a:buFont typeface="+mj-lt"/>
              <a:buAutoNum type="arabicPeriod"/>
              <a:defRPr/>
            </a:pPr>
            <a:r>
              <a:rPr lang="da-DK" sz="1500" dirty="0">
                <a:solidFill>
                  <a:schemeClr val="bg1"/>
                </a:solidFill>
                <a:latin typeface="+mn-lt"/>
              </a:rPr>
              <a:t>Forældresamarbejde kan forstås som situationer, hvor forældre i varierende grad </a:t>
            </a:r>
            <a:r>
              <a:rPr lang="da-DK" sz="1500" b="1" dirty="0">
                <a:solidFill>
                  <a:schemeClr val="bg1"/>
                </a:solidFill>
                <a:latin typeface="+mn-lt"/>
              </a:rPr>
              <a:t>deltager</a:t>
            </a:r>
            <a:r>
              <a:rPr lang="da-DK" sz="1500" dirty="0">
                <a:solidFill>
                  <a:schemeClr val="bg1"/>
                </a:solidFill>
                <a:latin typeface="+mn-lt"/>
              </a:rPr>
              <a:t> i skolerelaterede aktiviteter med henblik på at øge børnenes generelle trivsel og styrke deres faglige, personlige og sociale kompetencer. </a:t>
            </a:r>
          </a:p>
          <a:p>
            <a:pPr marL="198900" indent="-198900" eaLnBrk="0" hangingPunct="0">
              <a:spcAft>
                <a:spcPts val="1200"/>
              </a:spcAft>
              <a:buFont typeface="+mj-lt"/>
              <a:buAutoNum type="arabicPeriod"/>
              <a:defRPr/>
            </a:pPr>
            <a:r>
              <a:rPr lang="da-DK" sz="1500" dirty="0">
                <a:solidFill>
                  <a:schemeClr val="bg1"/>
                </a:solidFill>
                <a:latin typeface="+mn-lt"/>
              </a:rPr>
              <a:t>Forældresamarbejde omhandler både forældres deltagelse i regelmæssig og meningsfuld </a:t>
            </a:r>
            <a:r>
              <a:rPr lang="da-DK" sz="1500" b="1" dirty="0">
                <a:solidFill>
                  <a:schemeClr val="bg1"/>
                </a:solidFill>
                <a:latin typeface="+mn-lt"/>
              </a:rPr>
              <a:t>kommunikation</a:t>
            </a:r>
            <a:r>
              <a:rPr lang="da-DK" sz="1500" dirty="0">
                <a:solidFill>
                  <a:schemeClr val="bg1"/>
                </a:solidFill>
                <a:latin typeface="+mn-lt"/>
              </a:rPr>
              <a:t> med lærere og pædagoger om børnene, samt </a:t>
            </a:r>
            <a:r>
              <a:rPr lang="da-DK" sz="1500" b="1" dirty="0">
                <a:solidFill>
                  <a:schemeClr val="bg1"/>
                </a:solidFill>
                <a:latin typeface="+mn-lt"/>
              </a:rPr>
              <a:t>samarbejde</a:t>
            </a:r>
            <a:r>
              <a:rPr lang="da-DK" sz="1500" dirty="0">
                <a:solidFill>
                  <a:schemeClr val="bg1"/>
                </a:solidFill>
                <a:latin typeface="+mn-lt"/>
              </a:rPr>
              <a:t> mellem forældre, lærere og pædagoger om børnenes udvikling, trivsel og læring. </a:t>
            </a:r>
          </a:p>
        </p:txBody>
      </p:sp>
      <p:sp>
        <p:nvSpPr>
          <p:cNvPr id="10"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3"/>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352012"/>
            <a:ext cx="10664042" cy="1938992"/>
          </a:xfrm>
          <a:prstGeom prst="rect">
            <a:avLst/>
          </a:prstGeom>
          <a:noFill/>
        </p:spPr>
        <p:txBody>
          <a:bodyPr wrap="square" rtlCol="0">
            <a:spAutoFit/>
          </a:bodyPr>
          <a:lstStyle/>
          <a:p>
            <a:pPr algn="ctr"/>
            <a:r>
              <a:rPr lang="en-GB" sz="4800" b="1" dirty="0" err="1">
                <a:solidFill>
                  <a:schemeClr val="bg1"/>
                </a:solidFill>
                <a:latin typeface="+mj-lt"/>
              </a:rPr>
              <a:t>Hvad</a:t>
            </a:r>
            <a:r>
              <a:rPr lang="en-GB" sz="4800" b="1" baseline="0" dirty="0">
                <a:solidFill>
                  <a:schemeClr val="bg1"/>
                </a:solidFill>
                <a:latin typeface="+mj-lt"/>
              </a:rPr>
              <a:t> </a:t>
            </a:r>
            <a:r>
              <a:rPr lang="en-GB" sz="4800" b="1" baseline="0" dirty="0" err="1">
                <a:solidFill>
                  <a:schemeClr val="bg1"/>
                </a:solidFill>
                <a:latin typeface="+mj-lt"/>
              </a:rPr>
              <a:t>peger</a:t>
            </a:r>
            <a:r>
              <a:rPr lang="en-GB" sz="4800" b="1" baseline="0" dirty="0">
                <a:solidFill>
                  <a:schemeClr val="bg1"/>
                </a:solidFill>
                <a:latin typeface="+mj-lt"/>
              </a:rPr>
              <a:t> </a:t>
            </a:r>
            <a:r>
              <a:rPr lang="en-GB" sz="4800" b="1" dirty="0" err="1">
                <a:solidFill>
                  <a:schemeClr val="bg1"/>
                </a:solidFill>
                <a:latin typeface="+mj-lt"/>
              </a:rPr>
              <a:t>forskningen</a:t>
            </a:r>
            <a:r>
              <a:rPr lang="en-GB" sz="4800" b="1" dirty="0">
                <a:solidFill>
                  <a:schemeClr val="bg1"/>
                </a:solidFill>
                <a:latin typeface="+mj-lt"/>
              </a:rPr>
              <a:t> </a:t>
            </a:r>
            <a:r>
              <a:rPr lang="en-GB" sz="4800" b="1" dirty="0" err="1">
                <a:solidFill>
                  <a:schemeClr val="bg1"/>
                </a:solidFill>
                <a:latin typeface="+mj-lt"/>
              </a:rPr>
              <a:t>på</a:t>
            </a:r>
            <a:r>
              <a:rPr lang="en-GB" sz="4800" b="1" dirty="0">
                <a:solidFill>
                  <a:schemeClr val="bg1"/>
                </a:solidFill>
                <a:latin typeface="+mj-lt"/>
              </a:rPr>
              <a:t>?</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Hovedpointer fra eksisterende viden </a:t>
            </a:r>
          </a:p>
          <a:p>
            <a:pPr algn="ctr"/>
            <a:r>
              <a:rPr lang="da-DK" sz="3600" b="0" dirty="0">
                <a:solidFill>
                  <a:schemeClr val="bg1"/>
                </a:solidFill>
                <a:latin typeface="+mj-lt"/>
              </a:rPr>
              <a:t>om </a:t>
            </a:r>
            <a:r>
              <a:rPr lang="da-DK" sz="3600" b="0" dirty="0" err="1">
                <a:solidFill>
                  <a:schemeClr val="bg1"/>
                </a:solidFill>
                <a:latin typeface="+mj-lt"/>
              </a:rPr>
              <a:t>forældresamsarbejde</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3">
                <a:lumMod val="75000"/>
                <a:alpha val="94000"/>
              </a:schemeClr>
            </a:outerShdw>
          </a:effectLst>
        </p:spPr>
      </p:pic>
    </p:spTree>
    <p:extLst>
      <p:ext uri="{BB962C8B-B14F-4D97-AF65-F5344CB8AC3E}">
        <p14:creationId xmlns:p14="http://schemas.microsoft.com/office/powerpoint/2010/main" val="141990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5837" y="2758080"/>
            <a:ext cx="3511296" cy="4870704"/>
          </a:xfrm>
          <a:prstGeom prst="rect">
            <a:avLst/>
          </a:prstGeom>
        </p:spPr>
      </p:pic>
      <p:sp>
        <p:nvSpPr>
          <p:cNvPr id="3" name="Tekstfelt 2"/>
          <p:cNvSpPr txBox="1"/>
          <p:nvPr userDrawn="1"/>
        </p:nvSpPr>
        <p:spPr>
          <a:xfrm>
            <a:off x="900000" y="720000"/>
            <a:ext cx="860670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Hvorfor</a:t>
            </a:r>
            <a:r>
              <a:rPr lang="en-GB" sz="3200" dirty="0">
                <a:solidFill>
                  <a:schemeClr val="tx1"/>
                </a:solidFill>
                <a:latin typeface="+mj-lt"/>
              </a:rPr>
              <a:t> </a:t>
            </a:r>
            <a:r>
              <a:rPr lang="en-GB" sz="3200" dirty="0" err="1">
                <a:solidFill>
                  <a:schemeClr val="tx1"/>
                </a:solidFill>
                <a:latin typeface="+mj-lt"/>
              </a:rPr>
              <a:t>arbejde</a:t>
            </a:r>
            <a:r>
              <a:rPr lang="en-GB" sz="3200" dirty="0">
                <a:solidFill>
                  <a:schemeClr val="tx1"/>
                </a:solidFill>
                <a:latin typeface="+mj-lt"/>
              </a:rPr>
              <a:t> med </a:t>
            </a:r>
            <a:r>
              <a:rPr lang="en-GB" sz="3200" dirty="0" err="1">
                <a:solidFill>
                  <a:schemeClr val="tx1"/>
                </a:solidFill>
                <a:latin typeface="+mj-lt"/>
              </a:rPr>
              <a:t>forældresamarbejde</a:t>
            </a:r>
            <a:r>
              <a:rPr lang="en-GB" sz="3200" dirty="0">
                <a:solidFill>
                  <a:schemeClr val="tx1"/>
                </a:solidFill>
                <a:latin typeface="+mj-lt"/>
              </a:rPr>
              <a:t> </a:t>
            </a:r>
            <a:r>
              <a:rPr lang="en-GB" sz="3200" dirty="0" err="1">
                <a:solidFill>
                  <a:schemeClr val="tx1"/>
                </a:solidFill>
                <a:latin typeface="+mj-lt"/>
              </a:rPr>
              <a:t>i</a:t>
            </a:r>
            <a:r>
              <a:rPr lang="en-GB" sz="3200" dirty="0">
                <a:solidFill>
                  <a:schemeClr val="tx1"/>
                </a:solidFill>
                <a:latin typeface="+mj-lt"/>
              </a:rPr>
              <a:t> </a:t>
            </a:r>
            <a:r>
              <a:rPr lang="en-GB" sz="3200" dirty="0" err="1">
                <a:solidFill>
                  <a:schemeClr val="tx1"/>
                </a:solidFill>
                <a:latin typeface="+mj-lt"/>
              </a:rPr>
              <a:t>udviklingen</a:t>
            </a:r>
            <a:r>
              <a:rPr lang="en-GB" sz="3200" dirty="0">
                <a:solidFill>
                  <a:schemeClr val="tx1"/>
                </a:solidFill>
                <a:latin typeface="+mj-lt"/>
              </a:rPr>
              <a:t> </a:t>
            </a:r>
            <a:r>
              <a:rPr lang="en-GB" sz="3200" dirty="0" err="1">
                <a:solidFill>
                  <a:schemeClr val="tx1"/>
                </a:solidFill>
                <a:latin typeface="+mj-lt"/>
              </a:rPr>
              <a:t>af</a:t>
            </a:r>
            <a:r>
              <a:rPr lang="en-GB" sz="3200" dirty="0">
                <a:solidFill>
                  <a:schemeClr val="tx1"/>
                </a:solidFill>
                <a:latin typeface="+mj-lt"/>
              </a:rPr>
              <a:t> </a:t>
            </a:r>
            <a:r>
              <a:rPr lang="en-GB" sz="3200" dirty="0" err="1">
                <a:solidFill>
                  <a:schemeClr val="tx1"/>
                </a:solidFill>
                <a:latin typeface="+mj-lt"/>
              </a:rPr>
              <a:t>inkluderende</a:t>
            </a:r>
            <a:r>
              <a:rPr lang="en-GB" sz="3200" dirty="0">
                <a:solidFill>
                  <a:schemeClr val="tx1"/>
                </a:solidFill>
                <a:latin typeface="+mj-lt"/>
              </a:rPr>
              <a:t> </a:t>
            </a:r>
            <a:r>
              <a:rPr lang="en-GB" sz="3200" dirty="0" err="1">
                <a:solidFill>
                  <a:schemeClr val="tx1"/>
                </a:solidFill>
                <a:latin typeface="+mj-lt"/>
              </a:rPr>
              <a:t>læringsmiljøer</a:t>
            </a:r>
            <a:r>
              <a:rPr lang="en-GB" sz="3200" dirty="0">
                <a:solidFill>
                  <a:schemeClr val="tx1"/>
                </a:solidFill>
                <a:latin typeface="+mj-lt"/>
              </a:rPr>
              <a:t>?</a:t>
            </a:r>
            <a:r>
              <a:rPr lang="en-GB" sz="3200" b="0" dirty="0">
                <a:solidFill>
                  <a:schemeClr val="tx1"/>
                </a:solidFill>
                <a:latin typeface="+mj-lt"/>
              </a:rPr>
              <a:t/>
            </a:r>
            <a:br>
              <a:rPr lang="en-GB" sz="3200" b="0" dirty="0">
                <a:solidFill>
                  <a:schemeClr val="tx1"/>
                </a:solidFill>
                <a:latin typeface="+mj-lt"/>
              </a:rPr>
            </a:br>
            <a:endParaRPr lang="en-GB" sz="3200" dirty="0">
              <a:solidFill>
                <a:schemeClr val="tx1"/>
              </a:solidFill>
              <a:latin typeface="+mj-lt"/>
            </a:endParaRPr>
          </a:p>
        </p:txBody>
      </p:sp>
      <p:sp>
        <p:nvSpPr>
          <p:cNvPr id="7" name="Afrundet rektangel 6"/>
          <p:cNvSpPr/>
          <p:nvPr userDrawn="1"/>
        </p:nvSpPr>
        <p:spPr>
          <a:xfrm>
            <a:off x="900000" y="2197327"/>
            <a:ext cx="6336823" cy="3419701"/>
          </a:xfrm>
          <a:prstGeom prst="roundRect">
            <a:avLst>
              <a:gd name="adj" fmla="val 5426"/>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75006" y="2577331"/>
            <a:ext cx="5619552" cy="2616101"/>
          </a:xfrm>
          <a:prstGeom prst="rect">
            <a:avLst/>
          </a:prstGeom>
          <a:solidFill>
            <a:schemeClr val="accent3"/>
          </a:solidFill>
        </p:spPr>
        <p:txBody>
          <a:bodyPr wrap="square" lIns="0" tIns="0" rIns="0" bIns="0" rtlCol="0">
            <a:spAutoFit/>
          </a:bodyPr>
          <a:lstStyle/>
          <a:p>
            <a:pPr>
              <a:spcAft>
                <a:spcPts val="1200"/>
              </a:spcAft>
              <a:buNone/>
            </a:pPr>
            <a:r>
              <a:rPr lang="da-DK" sz="1500" b="1" dirty="0">
                <a:solidFill>
                  <a:schemeClr val="bg1"/>
                </a:solidFill>
              </a:rPr>
              <a:t>Et velfungerende forældresamarbejde…</a:t>
            </a:r>
          </a:p>
          <a:p>
            <a:pPr marL="177750" indent="-177750">
              <a:spcAft>
                <a:spcPts val="1200"/>
              </a:spcAft>
              <a:buFont typeface="Arial" charset="0"/>
              <a:buChar char="•"/>
            </a:pPr>
            <a:r>
              <a:rPr lang="da-DK" sz="1500" dirty="0">
                <a:solidFill>
                  <a:schemeClr val="bg1"/>
                </a:solidFill>
              </a:rPr>
              <a:t>Afhænger af kvaliteten af samarbejdet og ikke omfanget.</a:t>
            </a:r>
          </a:p>
          <a:p>
            <a:pPr marL="177750" indent="-177750">
              <a:spcAft>
                <a:spcPts val="1200"/>
              </a:spcAft>
              <a:buFont typeface="Arial" charset="0"/>
              <a:buChar char="•"/>
            </a:pPr>
            <a:r>
              <a:rPr lang="da-DK" sz="1500" dirty="0">
                <a:solidFill>
                  <a:schemeClr val="bg1"/>
                </a:solidFill>
              </a:rPr>
              <a:t>Kan styrke forældre og børns oplevelse af at være en del af at skolerelateret fællesskab.</a:t>
            </a:r>
          </a:p>
          <a:p>
            <a:pPr marL="177750" indent="-177750">
              <a:spcAft>
                <a:spcPts val="1200"/>
              </a:spcAft>
              <a:buFont typeface="Arial" charset="0"/>
              <a:buChar char="•"/>
            </a:pPr>
            <a:r>
              <a:rPr lang="da-DK" sz="1500" dirty="0">
                <a:solidFill>
                  <a:schemeClr val="bg1"/>
                </a:solidFill>
              </a:rPr>
              <a:t>Kan styrke børnene i deres faglige, sociale og personlige udvikling.</a:t>
            </a:r>
          </a:p>
          <a:p>
            <a:pPr marL="177750" indent="-177750">
              <a:spcAft>
                <a:spcPts val="1200"/>
              </a:spcAft>
              <a:buFont typeface="Arial" charset="0"/>
              <a:buChar char="•"/>
            </a:pPr>
            <a:r>
              <a:rPr lang="da-DK" sz="1500" dirty="0">
                <a:solidFill>
                  <a:schemeClr val="bg1"/>
                </a:solidFill>
              </a:rPr>
              <a:t>Kan skabe et bedre grundlag for, at alle elever får mulighed for at deltage i læringsfællesskaberne.</a:t>
            </a:r>
          </a:p>
          <a:p>
            <a:pPr marL="177750" indent="-177750">
              <a:spcAft>
                <a:spcPts val="1200"/>
              </a:spcAft>
              <a:buFont typeface="Arial" charset="0"/>
              <a:buChar char="•"/>
            </a:pPr>
            <a:r>
              <a:rPr lang="da-DK" sz="1500" dirty="0">
                <a:solidFill>
                  <a:schemeClr val="bg1"/>
                </a:solidFill>
              </a:rPr>
              <a:t>Kan skabe positive læringsmiljøer for eleverne.</a:t>
            </a: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3" name="Tekstfelt 2"/>
          <p:cNvSpPr txBox="1"/>
          <p:nvPr userDrawn="1"/>
        </p:nvSpPr>
        <p:spPr>
          <a:xfrm>
            <a:off x="900001" y="1209999"/>
            <a:ext cx="428595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cxnSp>
        <p:nvCxnSpPr>
          <p:cNvPr id="4" name="Lige forbindelse 3"/>
          <p:cNvCxnSpPr/>
          <p:nvPr userDrawn="1"/>
        </p:nvCxnSpPr>
        <p:spPr>
          <a:xfrm>
            <a:off x="900000" y="2494675"/>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30078" r="13882"/>
          <a:stretch/>
        </p:blipFill>
        <p:spPr>
          <a:xfrm>
            <a:off x="6383338" y="-1309"/>
            <a:ext cx="5808662" cy="6859309"/>
          </a:xfrm>
          <a:prstGeom prst="rect">
            <a:avLst/>
          </a:prstGeom>
        </p:spPr>
      </p:pic>
      <p:sp>
        <p:nvSpPr>
          <p:cNvPr id="8" name="Tekstfelt 7"/>
          <p:cNvSpPr txBox="1"/>
          <p:nvPr userDrawn="1"/>
        </p:nvSpPr>
        <p:spPr>
          <a:xfrm>
            <a:off x="900001" y="3042857"/>
            <a:ext cx="4547210" cy="2616101"/>
          </a:xfrm>
          <a:prstGeom prst="rect">
            <a:avLst/>
          </a:prstGeom>
          <a:noFill/>
        </p:spPr>
        <p:txBody>
          <a:bodyPr wrap="square" lIns="0" tIns="0" rIns="0" bIns="0" rtlCol="0">
            <a:spAutoFit/>
          </a:bodyPr>
          <a:lstStyle/>
          <a:p>
            <a:pPr marL="198900" indent="-198900">
              <a:lnSpc>
                <a:spcPct val="100000"/>
              </a:lnSpc>
              <a:spcAft>
                <a:spcPts val="1200"/>
              </a:spcAft>
              <a:buFont typeface="+mj-lt"/>
              <a:buAutoNum type="arabicPeriod"/>
            </a:pPr>
            <a:r>
              <a:rPr lang="da-DK" sz="1500" b="0" dirty="0">
                <a:latin typeface="+mn-lt"/>
              </a:rPr>
              <a:t>Se samarbejdet som et partnerskab</a:t>
            </a:r>
          </a:p>
          <a:p>
            <a:pPr marL="198900" indent="-198900">
              <a:lnSpc>
                <a:spcPct val="100000"/>
              </a:lnSpc>
              <a:spcAft>
                <a:spcPts val="1200"/>
              </a:spcAft>
              <a:buFont typeface="+mj-lt"/>
              <a:buAutoNum type="arabicPeriod"/>
            </a:pPr>
            <a:r>
              <a:rPr lang="da-DK" sz="1500" b="0" dirty="0">
                <a:latin typeface="+mn-lt"/>
              </a:rPr>
              <a:t>Differentiér samarbejdet</a:t>
            </a:r>
          </a:p>
          <a:p>
            <a:pPr marL="198900" indent="-198900">
              <a:lnSpc>
                <a:spcPct val="100000"/>
              </a:lnSpc>
              <a:spcAft>
                <a:spcPts val="1200"/>
              </a:spcAft>
              <a:buFont typeface="+mj-lt"/>
              <a:buAutoNum type="arabicPeriod"/>
            </a:pPr>
            <a:r>
              <a:rPr lang="da-DK" sz="1500" b="0" dirty="0">
                <a:latin typeface="+mn-lt"/>
              </a:rPr>
              <a:t>Skab sammenhæng mellem skole og hjem</a:t>
            </a:r>
          </a:p>
          <a:p>
            <a:pPr marL="198900" indent="-198900">
              <a:lnSpc>
                <a:spcPct val="100000"/>
              </a:lnSpc>
              <a:spcAft>
                <a:spcPts val="1200"/>
              </a:spcAft>
              <a:buFont typeface="+mj-lt"/>
              <a:buAutoNum type="arabicPeriod"/>
            </a:pPr>
            <a:r>
              <a:rPr lang="da-DK" sz="1500" b="0" dirty="0">
                <a:latin typeface="+mn-lt"/>
              </a:rPr>
              <a:t>Lær af forældrenes viden og sæt en klar retning for samarbejdet</a:t>
            </a:r>
          </a:p>
          <a:p>
            <a:pPr marL="198900" indent="-198900">
              <a:lnSpc>
                <a:spcPct val="100000"/>
              </a:lnSpc>
              <a:spcAft>
                <a:spcPts val="1200"/>
              </a:spcAft>
              <a:buFont typeface="+mj-lt"/>
              <a:buAutoNum type="arabicPeriod"/>
            </a:pPr>
            <a:r>
              <a:rPr lang="da-DK" sz="1500" b="0" dirty="0">
                <a:latin typeface="+mn-lt"/>
              </a:rPr>
              <a:t>Konkretisér forældrenes rolle</a:t>
            </a:r>
          </a:p>
          <a:p>
            <a:pPr marL="198900" indent="-198900">
              <a:lnSpc>
                <a:spcPct val="100000"/>
              </a:lnSpc>
              <a:spcAft>
                <a:spcPts val="1200"/>
              </a:spcAft>
              <a:buFont typeface="+mj-lt"/>
              <a:buAutoNum type="arabicPeriod"/>
            </a:pPr>
            <a:r>
              <a:rPr lang="da-DK" sz="1500" b="0" dirty="0">
                <a:latin typeface="+mn-lt"/>
              </a:rPr>
              <a:t>Ledelsen prioriterer samarbejdet strategisk og i hverdagen.</a:t>
            </a:r>
          </a:p>
        </p:txBody>
      </p:sp>
      <p:sp>
        <p:nvSpPr>
          <p:cNvPr id="6" name="Tekstfelt 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p:ext uri="{DCECCB84-F9BA-43D5-87BE-67443E8EF086}">
      <p15:sldGuideLst xmlns:p15="http://schemas.microsoft.com/office/powerpoint/2012/main" xmlns="">
        <p15:guide id="1" orient="horz" pos="2160" userDrawn="1">
          <p15:clr>
            <a:srgbClr val="FBAE40"/>
          </p15:clr>
        </p15:guide>
        <p15:guide id="2" pos="402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1" y="2599773"/>
            <a:ext cx="5378879" cy="2769989"/>
          </a:xfrm>
          <a:prstGeom prst="rect">
            <a:avLst/>
          </a:prstGeom>
          <a:noFill/>
        </p:spPr>
        <p:txBody>
          <a:bodyPr wrap="square" lIns="0" tIns="0" rIns="0" bIns="0" rtlCol="0">
            <a:spAutoFit/>
          </a:bodyPr>
          <a:lstStyle/>
          <a:p>
            <a:pPr marL="0" indent="0">
              <a:spcAft>
                <a:spcPts val="1200"/>
              </a:spcAft>
              <a:buNone/>
            </a:pPr>
            <a:r>
              <a:rPr lang="da-DK" sz="1500" b="1" dirty="0">
                <a:solidFill>
                  <a:schemeClr val="tx1"/>
                </a:solidFill>
                <a:latin typeface="+mn-lt"/>
              </a:rPr>
              <a:t>Se samarbejdet som et partnerskab</a:t>
            </a:r>
          </a:p>
          <a:p>
            <a:pPr marL="0" indent="0">
              <a:spcAft>
                <a:spcPts val="1200"/>
              </a:spcAft>
              <a:buNone/>
            </a:pPr>
            <a:r>
              <a:rPr lang="da-DK" sz="1500" dirty="0">
                <a:solidFill>
                  <a:schemeClr val="tx1"/>
                </a:solidFill>
                <a:latin typeface="+mn-lt"/>
              </a:rPr>
              <a:t>Fem elementer er vigtige, hvis samarbejdet som partnerskab skal være succesfuldt:</a:t>
            </a:r>
          </a:p>
          <a:p>
            <a:pPr marL="198900" lvl="0" indent="-198900">
              <a:spcAft>
                <a:spcPts val="1200"/>
              </a:spcAft>
              <a:buFont typeface="+mj-lt"/>
              <a:buAutoNum type="arabicPeriod"/>
            </a:pPr>
            <a:r>
              <a:rPr lang="da-DK" sz="1500" dirty="0">
                <a:solidFill>
                  <a:schemeClr val="tx1"/>
                </a:solidFill>
                <a:latin typeface="+mn-lt"/>
              </a:rPr>
              <a:t>Se alle forældre som en ressource</a:t>
            </a:r>
          </a:p>
          <a:p>
            <a:pPr marL="198900" lvl="0" indent="-198900">
              <a:spcAft>
                <a:spcPts val="1200"/>
              </a:spcAft>
              <a:buFont typeface="+mj-lt"/>
              <a:buAutoNum type="arabicPeriod"/>
            </a:pPr>
            <a:r>
              <a:rPr lang="da-DK" sz="1500" dirty="0">
                <a:solidFill>
                  <a:schemeClr val="tx1"/>
                </a:solidFill>
                <a:latin typeface="+mn-lt"/>
              </a:rPr>
              <a:t>Skab en tillidsfuld relation</a:t>
            </a:r>
          </a:p>
          <a:p>
            <a:pPr marL="198900" lvl="0" indent="-198900">
              <a:spcAft>
                <a:spcPts val="1200"/>
              </a:spcAft>
              <a:buFont typeface="+mj-lt"/>
              <a:buAutoNum type="arabicPeriod"/>
            </a:pPr>
            <a:r>
              <a:rPr lang="da-DK" sz="1500" dirty="0">
                <a:solidFill>
                  <a:schemeClr val="tx1"/>
                </a:solidFill>
                <a:latin typeface="+mn-lt"/>
              </a:rPr>
              <a:t>Gensidig respekt for og forståelse af hinandens roller og ekspertise</a:t>
            </a:r>
          </a:p>
          <a:p>
            <a:pPr marL="198900" lvl="0" indent="-198900">
              <a:spcAft>
                <a:spcPts val="1200"/>
              </a:spcAft>
              <a:buFont typeface="+mj-lt"/>
              <a:buAutoNum type="arabicPeriod"/>
            </a:pPr>
            <a:r>
              <a:rPr lang="da-DK" sz="1500" dirty="0">
                <a:solidFill>
                  <a:schemeClr val="tx1"/>
                </a:solidFill>
                <a:latin typeface="+mn-lt"/>
              </a:rPr>
              <a:t>Giv forældrene medindflydelse</a:t>
            </a:r>
          </a:p>
          <a:p>
            <a:pPr marL="198900" lvl="0" indent="-198900">
              <a:spcAft>
                <a:spcPts val="1200"/>
              </a:spcAft>
              <a:buFont typeface="+mj-lt"/>
              <a:buAutoNum type="arabicPeriod"/>
            </a:pPr>
            <a:r>
              <a:rPr lang="da-DK" sz="1500" dirty="0">
                <a:solidFill>
                  <a:schemeClr val="tx1"/>
                </a:solidFill>
                <a:latin typeface="+mn-lt"/>
              </a:rPr>
              <a:t>Tænk over kommunikationsformen.</a:t>
            </a:r>
          </a:p>
        </p:txBody>
      </p:sp>
      <p:sp>
        <p:nvSpPr>
          <p:cNvPr id="20" name="Afrundet rektangel 19"/>
          <p:cNvSpPr/>
          <p:nvPr userDrawn="1"/>
        </p:nvSpPr>
        <p:spPr>
          <a:xfrm>
            <a:off x="6998296" y="2670894"/>
            <a:ext cx="3856938" cy="1940296"/>
          </a:xfrm>
          <a:prstGeom prst="roundRect">
            <a:avLst>
              <a:gd name="adj" fmla="val 9300"/>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7473302" y="3050895"/>
            <a:ext cx="3055362" cy="1154162"/>
          </a:xfrm>
          <a:prstGeom prst="rect">
            <a:avLst/>
          </a:prstGeom>
          <a:noFill/>
        </p:spPr>
        <p:txBody>
          <a:bodyPr wrap="square" lIns="0" tIns="0" rIns="0" bIns="0" rtlCol="0">
            <a:spAutoFit/>
          </a:bodyPr>
          <a:lstStyle/>
          <a:p>
            <a:pPr>
              <a:buNone/>
            </a:pPr>
            <a:r>
              <a:rPr lang="da-DK" sz="1500" dirty="0">
                <a:solidFill>
                  <a:schemeClr val="bg1"/>
                </a:solidFill>
              </a:rPr>
              <a:t>Når børn oplever, at forældrenes ressourcer anerkendes af skolen, har de nemmere ved at udvikle en positiv selvopfattelse som deltagende og lærende elev. </a:t>
            </a:r>
          </a:p>
        </p:txBody>
      </p:sp>
    </p:spTree>
  </p:cSld>
  <p:clrMapOvr>
    <a:masterClrMapping/>
  </p:clrMapOvr>
  <p:extLst mod="1">
    <p:ext uri="{DCECCB84-F9BA-43D5-87BE-67443E8EF086}">
      <p15:sldGuideLst xmlns:p15="http://schemas.microsoft.com/office/powerpoint/2012/main" xmlns="">
        <p15:guide id="1" orient="horz" pos="1684"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1" y="2599773"/>
            <a:ext cx="5291793" cy="2923877"/>
          </a:xfrm>
          <a:prstGeom prst="rect">
            <a:avLst/>
          </a:prstGeom>
          <a:noFill/>
        </p:spPr>
        <p:txBody>
          <a:bodyPr wrap="square" lIns="0" tIns="0" rIns="0" bIns="0" rtlCol="0">
            <a:spAutoFit/>
          </a:bodyPr>
          <a:lstStyle/>
          <a:p>
            <a:pPr marL="0" indent="0">
              <a:spcAft>
                <a:spcPts val="1200"/>
              </a:spcAft>
              <a:buNone/>
            </a:pPr>
            <a:r>
              <a:rPr lang="da-DK" sz="1500" b="1" dirty="0"/>
              <a:t>Differentiér samarbejdet</a:t>
            </a:r>
          </a:p>
          <a:p>
            <a:pPr marL="177750" indent="-177750">
              <a:spcAft>
                <a:spcPts val="1200"/>
              </a:spcAft>
              <a:buFont typeface="Arial" charset="0"/>
              <a:buChar char="•"/>
            </a:pPr>
            <a:r>
              <a:rPr lang="da-DK" sz="1500" dirty="0"/>
              <a:t>Hvis alle forældre skal have mulighed for at deltage i samarbejdet, må skolen tage højde for forældrenes forskelligheder og tilpasse formen på og indholdet af samarbejdet.</a:t>
            </a:r>
          </a:p>
          <a:p>
            <a:pPr marL="177750" indent="-177750">
              <a:spcAft>
                <a:spcPts val="1200"/>
              </a:spcAft>
              <a:buFont typeface="Arial" charset="0"/>
              <a:buChar char="•"/>
            </a:pPr>
            <a:r>
              <a:rPr lang="da-DK" sz="1500" dirty="0"/>
              <a:t>For at imødekomme et differentieret samarbejde må lærere og pædagoger imødekomme forældres forskellige forventninger til og forståelse af samarbejdet. </a:t>
            </a:r>
          </a:p>
          <a:p>
            <a:pPr marL="177750" indent="-177750">
              <a:spcAft>
                <a:spcPts val="1200"/>
              </a:spcAft>
              <a:buFont typeface="Arial" charset="0"/>
              <a:buChar char="•"/>
            </a:pPr>
            <a:r>
              <a:rPr lang="da-DK" sz="1500" dirty="0"/>
              <a:t>Skolen kan med fordel tilbyde fleksible samarbejdsformer, der skaber deltagelsesmuligheder for alle forældre. </a:t>
            </a:r>
          </a:p>
          <a:p>
            <a:pPr marL="641314" indent="-285750">
              <a:spcAft>
                <a:spcPts val="1200"/>
              </a:spcAft>
              <a:buFont typeface="Wingdings" panose="05000000000000000000" pitchFamily="2" charset="2"/>
              <a:buChar char="Ø"/>
            </a:pPr>
            <a:endParaRPr lang="da-DK" sz="1500" dirty="0"/>
          </a:p>
        </p:txBody>
      </p:sp>
      <p:sp>
        <p:nvSpPr>
          <p:cNvPr id="20" name="Afrundet rektangel 19"/>
          <p:cNvSpPr/>
          <p:nvPr userDrawn="1"/>
        </p:nvSpPr>
        <p:spPr>
          <a:xfrm>
            <a:off x="6998296" y="2670893"/>
            <a:ext cx="3856938" cy="2384433"/>
          </a:xfrm>
          <a:prstGeom prst="roundRect">
            <a:avLst>
              <a:gd name="adj" fmla="val 7170"/>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7473302" y="3050895"/>
            <a:ext cx="3016172" cy="1615827"/>
          </a:xfrm>
          <a:prstGeom prst="rect">
            <a:avLst/>
          </a:prstGeom>
          <a:noFill/>
        </p:spPr>
        <p:txBody>
          <a:bodyPr wrap="square" lIns="0" tIns="0" rIns="0" bIns="0" rtlCol="0">
            <a:spAutoFit/>
          </a:bodyPr>
          <a:lstStyle/>
          <a:p>
            <a:pPr>
              <a:buNone/>
            </a:pPr>
            <a:r>
              <a:rPr lang="da-DK" sz="1500" dirty="0">
                <a:solidFill>
                  <a:schemeClr val="bg1"/>
                </a:solidFill>
              </a:rPr>
              <a:t>Når samarbejdet med forældre differentieres, gives der mulighed for, at alle kan deltage. Stærke og inkluderende forældrefællesskaber, hvor forældre deltager og engagerer sig i skolen, har en positiv virkning på læringsmiljøet i skolen. </a:t>
            </a:r>
          </a:p>
        </p:txBody>
      </p:sp>
    </p:spTree>
  </p:cSld>
  <p:clrMapOvr>
    <a:masterClrMapping/>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4659" y="1209999"/>
            <a:ext cx="6300216" cy="6288024"/>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Seks centrale elementer i samarbejdet </a:t>
            </a:r>
            <a:endParaRPr lang="en-GB" sz="3200" dirty="0">
              <a:solidFill>
                <a:schemeClr val="tx1"/>
              </a:solidFill>
              <a:latin typeface="+mj-lt"/>
            </a:endParaRPr>
          </a:p>
        </p:txBody>
      </p:sp>
      <p:sp>
        <p:nvSpPr>
          <p:cNvPr id="16" name="Tekstfelt 15"/>
          <p:cNvSpPr txBox="1"/>
          <p:nvPr userDrawn="1"/>
        </p:nvSpPr>
        <p:spPr>
          <a:xfrm>
            <a:off x="900000" y="818623"/>
            <a:ext cx="2556000"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Et vellykket</a:t>
            </a:r>
            <a:r>
              <a:rPr lang="da-DK" sz="1400" kern="1200" baseline="0" dirty="0">
                <a:solidFill>
                  <a:schemeClr val="bg1"/>
                </a:solidFill>
                <a:latin typeface="+mn-lt"/>
                <a:ea typeface="+mn-ea"/>
                <a:cs typeface="+mn-cs"/>
              </a:rPr>
              <a:t> forældresamarbejde</a:t>
            </a:r>
            <a:endParaRPr lang="da-DK" sz="1400" dirty="0">
              <a:solidFill>
                <a:schemeClr val="bg1"/>
              </a:solidFill>
            </a:endParaRPr>
          </a:p>
        </p:txBody>
      </p:sp>
      <p:pic>
        <p:nvPicPr>
          <p:cNvPr id="17" name="Billed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frundet rektangel 19"/>
          <p:cNvSpPr/>
          <p:nvPr userDrawn="1"/>
        </p:nvSpPr>
        <p:spPr>
          <a:xfrm>
            <a:off x="6998296" y="2670893"/>
            <a:ext cx="3856938" cy="2384433"/>
          </a:xfrm>
          <a:prstGeom prst="roundRect">
            <a:avLst>
              <a:gd name="adj" fmla="val 7702"/>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7473301" y="3050895"/>
            <a:ext cx="3146802" cy="1615827"/>
          </a:xfrm>
          <a:prstGeom prst="rect">
            <a:avLst/>
          </a:prstGeom>
          <a:noFill/>
        </p:spPr>
        <p:txBody>
          <a:bodyPr wrap="square" lIns="0" tIns="0" rIns="0" bIns="0" rtlCol="0">
            <a:spAutoFit/>
          </a:bodyPr>
          <a:lstStyle/>
          <a:p>
            <a:pPr>
              <a:buNone/>
            </a:pPr>
            <a:r>
              <a:rPr lang="da-DK" sz="1500" dirty="0">
                <a:solidFill>
                  <a:schemeClr val="bg1"/>
                </a:solidFill>
                <a:latin typeface="+mn-lt"/>
                <a:ea typeface="Verdana" pitchFamily="34" charset="0"/>
                <a:cs typeface="Verdana" pitchFamily="34" charset="0"/>
              </a:rPr>
              <a:t>Når forældrene er aktive og laver konkrete opgaver med deres børn, styrkes børnenes deltagelsesmulig-heder, fordi børnene gennem opgaver og samtale med forældre tilegner sig forståelse for det, de er i gang med at lære. </a:t>
            </a:r>
            <a:endParaRPr lang="da-DK" sz="1500" dirty="0">
              <a:solidFill>
                <a:schemeClr val="bg1"/>
              </a:solidFill>
              <a:latin typeface="+mn-lt"/>
            </a:endParaRPr>
          </a:p>
        </p:txBody>
      </p:sp>
      <p:sp>
        <p:nvSpPr>
          <p:cNvPr id="13" name="Tekstfelt 12"/>
          <p:cNvSpPr txBox="1"/>
          <p:nvPr userDrawn="1"/>
        </p:nvSpPr>
        <p:spPr>
          <a:xfrm>
            <a:off x="900001" y="2599773"/>
            <a:ext cx="5291793" cy="2769989"/>
          </a:xfrm>
          <a:prstGeom prst="rect">
            <a:avLst/>
          </a:prstGeom>
          <a:noFill/>
        </p:spPr>
        <p:txBody>
          <a:bodyPr wrap="square" lIns="0" tIns="0" rIns="0" bIns="0" rtlCol="0">
            <a:spAutoFit/>
          </a:bodyPr>
          <a:lstStyle/>
          <a:p>
            <a:pPr marL="0" indent="0">
              <a:spcAft>
                <a:spcPts val="1200"/>
              </a:spcAft>
              <a:buNone/>
            </a:pPr>
            <a:r>
              <a:rPr lang="da-DK" sz="1500" b="1" i="0" kern="1200" dirty="0">
                <a:solidFill>
                  <a:schemeClr val="tx1"/>
                </a:solidFill>
                <a:effectLst/>
                <a:latin typeface="+mn-lt"/>
                <a:ea typeface="+mn-ea"/>
                <a:cs typeface="+mn-cs"/>
              </a:rPr>
              <a:t>Skab sammenhæng mellem skole og hjem</a:t>
            </a:r>
            <a:endParaRPr lang="da-DK" sz="1500" b="0" i="0" kern="1200" dirty="0">
              <a:solidFill>
                <a:schemeClr val="tx1"/>
              </a:solidFill>
              <a:effectLst/>
              <a:latin typeface="+mn-lt"/>
              <a:ea typeface="+mn-ea"/>
              <a:cs typeface="+mn-cs"/>
            </a:endParaRPr>
          </a:p>
          <a:p>
            <a:pPr marL="177750" indent="-177750">
              <a:spcAft>
                <a:spcPts val="1200"/>
              </a:spcAft>
              <a:buFont typeface="Arial" charset="0"/>
              <a:buChar char="•"/>
            </a:pPr>
            <a:r>
              <a:rPr lang="da-DK" sz="1500" b="0" i="0" kern="1200" dirty="0">
                <a:solidFill>
                  <a:schemeClr val="tx1"/>
                </a:solidFill>
                <a:effectLst/>
                <a:latin typeface="+mn-lt"/>
                <a:ea typeface="+mn-ea"/>
                <a:cs typeface="+mn-cs"/>
              </a:rPr>
              <a:t>Forældresamarbejdet er særligt godt, når det er med til at skabe sammenhæng mellem skole og hjem.</a:t>
            </a:r>
          </a:p>
          <a:p>
            <a:pPr marL="177750" indent="-177750">
              <a:spcAft>
                <a:spcPts val="1200"/>
              </a:spcAft>
              <a:buFont typeface="Arial" charset="0"/>
              <a:buChar char="•"/>
            </a:pPr>
            <a:r>
              <a:rPr lang="da-DK" sz="1500" b="0" i="0" kern="1200" dirty="0">
                <a:solidFill>
                  <a:schemeClr val="tx1"/>
                </a:solidFill>
                <a:effectLst/>
                <a:latin typeface="+mn-lt"/>
                <a:ea typeface="+mn-ea"/>
                <a:cs typeface="+mn-cs"/>
              </a:rPr>
              <a:t>En sammenhængende indsats kan fx handle om, at det pædagogiske personale og forældre arbejder ud fra en fælles tilgang og strategi for barnets udvikling og opstiller fælles mål herfor.</a:t>
            </a:r>
          </a:p>
          <a:p>
            <a:pPr marL="177750" indent="-177750">
              <a:spcAft>
                <a:spcPts val="1200"/>
              </a:spcAft>
              <a:buFont typeface="Arial" charset="0"/>
              <a:buChar char="•"/>
            </a:pPr>
            <a:r>
              <a:rPr lang="da-DK" sz="1500" b="0" i="0" kern="1200" dirty="0">
                <a:solidFill>
                  <a:schemeClr val="tx1"/>
                </a:solidFill>
                <a:effectLst/>
                <a:latin typeface="+mn-lt"/>
                <a:ea typeface="+mn-ea"/>
                <a:cs typeface="+mn-cs"/>
              </a:rPr>
              <a:t>En sammenhængende indsats kan også handle om konkrete opgaver eller aktiviteter, som forældrene kan lave med deres barn.</a:t>
            </a:r>
            <a:endParaRPr lang="da-DK" sz="1500"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0" r:id="rId8"/>
    <p:sldLayoutId id="2147483671" r:id="rId9"/>
    <p:sldLayoutId id="2147483672" r:id="rId10"/>
    <p:sldLayoutId id="2147483673" r:id="rId11"/>
    <p:sldLayoutId id="2147483674" r:id="rId12"/>
    <p:sldLayoutId id="2147483658" r:id="rId13"/>
    <p:sldLayoutId id="2147483659" r:id="rId14"/>
    <p:sldLayoutId id="2147483660" r:id="rId15"/>
    <p:sldLayoutId id="2147483675" r:id="rId16"/>
    <p:sldLayoutId id="2147483664" r:id="rId17"/>
    <p:sldLayoutId id="2147483665" r:id="rId18"/>
    <p:sldLayoutId id="2147483676" r:id="rId19"/>
    <p:sldLayoutId id="2147483677" r:id="rId20"/>
    <p:sldLayoutId id="2147483678" r:id="rId21"/>
    <p:sldLayoutId id="2147483679" r:id="rId22"/>
    <p:sldLayoutId id="2147483680" r:id="rId23"/>
    <p:sldLayoutId id="2147483681" r:id="rId24"/>
    <p:sldLayoutId id="2147483683" r:id="rId25"/>
    <p:sldLayoutId id="2147483682" r:id="rId26"/>
    <p:sldLayoutId id="2147483684" r:id="rId2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dirty="0"/>
          </a:p>
        </p:txBody>
      </p:sp>
    </p:spTree>
    <p:extLst>
      <p:ext uri="{BB962C8B-B14F-4D97-AF65-F5344CB8AC3E}">
        <p14:creationId xmlns:p14="http://schemas.microsoft.com/office/powerpoint/2010/main" val="719616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11</a:t>
            </a:fld>
            <a:endParaRPr lang="da-DK" dirty="0"/>
          </a:p>
        </p:txBody>
      </p:sp>
    </p:spTree>
    <p:extLst>
      <p:ext uri="{BB962C8B-B14F-4D97-AF65-F5344CB8AC3E}">
        <p14:creationId xmlns:p14="http://schemas.microsoft.com/office/powerpoint/2010/main" val="211614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165127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8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319858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15</a:t>
            </a:fld>
            <a:endParaRPr lang="da-DK" dirty="0"/>
          </a:p>
        </p:txBody>
      </p:sp>
    </p:spTree>
    <p:extLst>
      <p:ext uri="{BB962C8B-B14F-4D97-AF65-F5344CB8AC3E}">
        <p14:creationId xmlns:p14="http://schemas.microsoft.com/office/powerpoint/2010/main" val="150069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45717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62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18</a:t>
            </a:fld>
            <a:endParaRPr lang="da-DK" dirty="0"/>
          </a:p>
        </p:txBody>
      </p:sp>
    </p:spTree>
    <p:extLst>
      <p:ext uri="{BB962C8B-B14F-4D97-AF65-F5344CB8AC3E}">
        <p14:creationId xmlns:p14="http://schemas.microsoft.com/office/powerpoint/2010/main" val="746822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1943223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5778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82535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1145113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169729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23</a:t>
            </a:fld>
            <a:endParaRPr lang="da-DK" dirty="0"/>
          </a:p>
        </p:txBody>
      </p:sp>
    </p:spTree>
    <p:extLst>
      <p:ext uri="{BB962C8B-B14F-4D97-AF65-F5344CB8AC3E}">
        <p14:creationId xmlns:p14="http://schemas.microsoft.com/office/powerpoint/2010/main" val="79122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24</a:t>
            </a:fld>
            <a:endParaRPr lang="da-DK" dirty="0"/>
          </a:p>
        </p:txBody>
      </p:sp>
    </p:spTree>
    <p:extLst>
      <p:ext uri="{BB962C8B-B14F-4D97-AF65-F5344CB8AC3E}">
        <p14:creationId xmlns:p14="http://schemas.microsoft.com/office/powerpoint/2010/main" val="627636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25</a:t>
            </a:fld>
            <a:endParaRPr lang="da-DK" dirty="0"/>
          </a:p>
        </p:txBody>
      </p:sp>
    </p:spTree>
    <p:extLst>
      <p:ext uri="{BB962C8B-B14F-4D97-AF65-F5344CB8AC3E}">
        <p14:creationId xmlns:p14="http://schemas.microsoft.com/office/powerpoint/2010/main" val="24098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26</a:t>
            </a:fld>
            <a:endParaRPr lang="da-DK" dirty="0"/>
          </a:p>
        </p:txBody>
      </p:sp>
    </p:spTree>
    <p:extLst>
      <p:ext uri="{BB962C8B-B14F-4D97-AF65-F5344CB8AC3E}">
        <p14:creationId xmlns:p14="http://schemas.microsoft.com/office/powerpoint/2010/main" val="19172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27</a:t>
            </a:fld>
            <a:endParaRPr lang="da-DK" dirty="0"/>
          </a:p>
        </p:txBody>
      </p:sp>
    </p:spTree>
    <p:extLst>
      <p:ext uri="{BB962C8B-B14F-4D97-AF65-F5344CB8AC3E}">
        <p14:creationId xmlns:p14="http://schemas.microsoft.com/office/powerpoint/2010/main" val="11330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3</a:t>
            </a:fld>
            <a:endParaRPr lang="da-DK" dirty="0"/>
          </a:p>
        </p:txBody>
      </p:sp>
    </p:spTree>
    <p:extLst>
      <p:ext uri="{BB962C8B-B14F-4D97-AF65-F5344CB8AC3E}">
        <p14:creationId xmlns:p14="http://schemas.microsoft.com/office/powerpoint/2010/main" val="57183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247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5</a:t>
            </a:fld>
            <a:endParaRPr lang="da-DK" dirty="0"/>
          </a:p>
        </p:txBody>
      </p:sp>
    </p:spTree>
    <p:extLst>
      <p:ext uri="{BB962C8B-B14F-4D97-AF65-F5344CB8AC3E}">
        <p14:creationId xmlns:p14="http://schemas.microsoft.com/office/powerpoint/2010/main" val="114659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42576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1290394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226892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237445364"/>
      </p:ext>
    </p:extLst>
  </p:cSld>
  <p:clrMapOvr>
    <a:masterClrMapping/>
  </p:clrMapOvr>
</p:sld>
</file>

<file path=ppt/theme/theme1.xml><?xml version="1.0" encoding="utf-8"?>
<a:theme xmlns:a="http://schemas.openxmlformats.org/drawingml/2006/main" name="Kontortema">
  <a:themeElements>
    <a:clrScheme name="UV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5E6970"/>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3984</Words>
  <Application>Microsoft Office PowerPoint</Application>
  <PresentationFormat>Brugerdefineret</PresentationFormat>
  <Paragraphs>212</Paragraphs>
  <Slides>27</Slides>
  <Notes>22</Notes>
  <HiddenSlides>0</HiddenSlides>
  <MMClips>0</MMClips>
  <ScaleCrop>false</ScaleCrop>
  <HeadingPairs>
    <vt:vector size="4" baseType="variant">
      <vt:variant>
        <vt:lpstr>Tema</vt:lpstr>
      </vt:variant>
      <vt:variant>
        <vt:i4>1</vt:i4>
      </vt:variant>
      <vt:variant>
        <vt:lpstr>Diastitler</vt:lpstr>
      </vt:variant>
      <vt:variant>
        <vt:i4>27</vt:i4>
      </vt:variant>
    </vt:vector>
  </HeadingPairs>
  <TitlesOfParts>
    <vt:vector size="28"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74</cp:revision>
  <cp:lastPrinted>2019-01-16T08:55:11Z</cp:lastPrinted>
  <dcterms:created xsi:type="dcterms:W3CDTF">2019-01-14T09:57:19Z</dcterms:created>
  <dcterms:modified xsi:type="dcterms:W3CDTF">2019-02-06T14:34:48Z</dcterms:modified>
</cp:coreProperties>
</file>