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 id="2" name="Marie Bilde" initials="MB"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5"/>
    <p:restoredTop sz="74578"/>
  </p:normalViewPr>
  <p:slideViewPr>
    <p:cSldViewPr snapToGrid="0" snapToObjects="1">
      <p:cViewPr varScale="1">
        <p:scale>
          <a:sx n="83" d="100"/>
          <a:sy n="83" d="100"/>
        </p:scale>
        <p:origin x="-109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mu.dk/modul/organisering-af-et-godt-l%C3%A6ringsmilj%C3%B8-i-dagtilbud"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emu.dk/sites/default/files/7044%20EVA%20SPL%20Publikation_web.pdf" TargetMode="External"/><Relationship Id="rId4" Type="http://schemas.openxmlformats.org/officeDocument/2006/relationships/hyperlink" Target="https://www.emu.dk/sites/default/files/Inspirationsark%20Brug%20af%20fysiske%20rammer.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Med </a:t>
            </a:r>
            <a:r>
              <a:rPr lang="da-DK" sz="1200" b="1" kern="1200" dirty="0">
                <a:solidFill>
                  <a:schemeClr val="tx1"/>
                </a:solidFill>
                <a:effectLst/>
                <a:latin typeface="Verdana" pitchFamily="34" charset="0"/>
                <a:ea typeface="Verdana" pitchFamily="34" charset="0"/>
                <a:cs typeface="Verdana" pitchFamily="34" charset="0"/>
              </a:rPr>
              <a:t>kompleksitet</a:t>
            </a:r>
            <a:r>
              <a:rPr lang="da-DK" sz="1200" kern="1200" dirty="0">
                <a:solidFill>
                  <a:schemeClr val="tx1"/>
                </a:solidFill>
                <a:effectLst/>
                <a:latin typeface="Verdana" pitchFamily="34" charset="0"/>
                <a:ea typeface="Verdana" pitchFamily="34" charset="0"/>
                <a:cs typeface="Verdana" pitchFamily="34" charset="0"/>
              </a:rPr>
              <a:t> forstås kombinationen af forskellige elementer i rummet. Kombinationen kan både skabe et visuelt sammenhængende og struktureret rum eller et tilfældigt og kaotisk rum. Med </a:t>
            </a:r>
            <a:r>
              <a:rPr lang="da-DK" sz="1200" b="1" kern="1200" dirty="0">
                <a:solidFill>
                  <a:schemeClr val="tx1"/>
                </a:solidFill>
                <a:effectLst/>
                <a:latin typeface="Verdana" pitchFamily="34" charset="0"/>
                <a:ea typeface="Verdana" pitchFamily="34" charset="0"/>
                <a:cs typeface="Verdana" pitchFamily="34" charset="0"/>
              </a:rPr>
              <a:t>farver</a:t>
            </a:r>
            <a:r>
              <a:rPr lang="da-DK" sz="1200" kern="1200" dirty="0">
                <a:solidFill>
                  <a:schemeClr val="tx1"/>
                </a:solidFill>
                <a:effectLst/>
                <a:latin typeface="Verdana" pitchFamily="34" charset="0"/>
                <a:ea typeface="Verdana" pitchFamily="34" charset="0"/>
                <a:cs typeface="Verdana" pitchFamily="34" charset="0"/>
              </a:rPr>
              <a:t> forstås sammensætningen af farver på gulv, vægge, loft og øvrige genstande i lokalet.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Forskningen viser, at rummenes farve og kompleksitet kan have en stimulerende effekt på børns følelser og humør samt deres trivsel og deltagelse. Samtidig er fokuseret opmærksomhed afgørende for børns læring, og det kan være vanskeligt for børn at fastholde deres opmærksomhed, hvis der er for mange visuelle indtryk i rummet. Tilsammen peger forskningen på, at de fysiske rum skal designes, indrettes og dekoreres med et </a:t>
            </a:r>
            <a:r>
              <a:rPr lang="da-DK" sz="1200" b="1" i="1" kern="1200" dirty="0">
                <a:solidFill>
                  <a:schemeClr val="tx1"/>
                </a:solidFill>
                <a:effectLst/>
                <a:latin typeface="Verdana" pitchFamily="34" charset="0"/>
                <a:ea typeface="Verdana" pitchFamily="34" charset="0"/>
                <a:cs typeface="Verdana" pitchFamily="34" charset="0"/>
              </a:rPr>
              <a:t>passende niveau</a:t>
            </a:r>
            <a:r>
              <a:rPr lang="da-DK" sz="1200" b="1" kern="1200" dirty="0">
                <a:solidFill>
                  <a:schemeClr val="tx1"/>
                </a:solidFill>
                <a:effectLst/>
                <a:latin typeface="Verdana" pitchFamily="34" charset="0"/>
                <a:ea typeface="Verdana" pitchFamily="34" charset="0"/>
                <a:cs typeface="Verdana" pitchFamily="34" charset="0"/>
              </a:rPr>
              <a:t> </a:t>
            </a:r>
            <a:r>
              <a:rPr lang="da-DK" sz="1200" kern="1200" dirty="0">
                <a:solidFill>
                  <a:schemeClr val="tx1"/>
                </a:solidFill>
                <a:effectLst/>
                <a:latin typeface="Verdana" pitchFamily="34" charset="0"/>
                <a:ea typeface="Verdana" pitchFamily="34" charset="0"/>
                <a:cs typeface="Verdana" pitchFamily="34" charset="0"/>
              </a:rPr>
              <a:t>af kompleksitet og farver.</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Rummene kan dekoreres med børne-/elevprodukter og andre spændende materialer, der kan bidrage til </a:t>
            </a:r>
            <a:r>
              <a:rPr lang="da-DK" sz="1200" b="1" kern="1200" dirty="0">
                <a:solidFill>
                  <a:schemeClr val="tx1"/>
                </a:solidFill>
                <a:effectLst/>
                <a:latin typeface="Verdana" pitchFamily="34" charset="0"/>
                <a:ea typeface="Verdana" pitchFamily="34" charset="0"/>
                <a:cs typeface="Verdana" pitchFamily="34" charset="0"/>
              </a:rPr>
              <a:t>visuelle stimuli</a:t>
            </a:r>
            <a:r>
              <a:rPr lang="da-DK" sz="1200" kern="1200" dirty="0">
                <a:solidFill>
                  <a:schemeClr val="tx1"/>
                </a:solidFill>
                <a:effectLst/>
                <a:latin typeface="Verdana" pitchFamily="34" charset="0"/>
                <a:ea typeface="Verdana" pitchFamily="34" charset="0"/>
                <a:cs typeface="Verdana" pitchFamily="34" charset="0"/>
              </a:rPr>
              <a:t>. Udsmykningen må dog ikke blive for kaotisk. En tommelfingerregel er, at 20-50 procent af vægarealet skal holdes frit. Vinduet bør også holdes frit af hensyn til lyset.</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være en balance i farvebrugen i lokalet. De mest optimale farver er de farver, der befinder sig midt mellem helt sarte farver/hvide farver og helt stærke farver. Derfor er det en god ide først at se på, hvilke farver der ikke kan ændres, og supplere disse afhængigt af udgangspunktet. </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kern="1200" dirty="0">
              <a:solidFill>
                <a:schemeClr val="tx1"/>
              </a:solidFill>
              <a:effectLst/>
              <a:latin typeface="Verdana" pitchFamily="34" charset="0"/>
              <a:ea typeface="Verdana" pitchFamily="34" charset="0"/>
              <a:cs typeface="Verdana" pitchFamily="34" charset="0"/>
            </a:endParaRPr>
          </a:p>
          <a:p>
            <a:endParaRPr lang="en-GB" sz="1200" dirty="0">
              <a:latin typeface="Verdana"/>
              <a:cs typeface="ＭＳ Ｐゴシック" pitchFamily="-111" charset="-128"/>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1549617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Fysiske rum med </a:t>
            </a:r>
            <a:r>
              <a:rPr lang="da-DK" sz="1200" b="1" kern="1200" dirty="0">
                <a:solidFill>
                  <a:schemeClr val="tx1"/>
                </a:solidFill>
                <a:effectLst/>
                <a:latin typeface="Verdana" pitchFamily="34" charset="0"/>
                <a:ea typeface="Verdana" pitchFamily="34" charset="0"/>
                <a:cs typeface="Verdana" pitchFamily="34" charset="0"/>
              </a:rPr>
              <a:t>god plads og let adgang</a:t>
            </a:r>
            <a:r>
              <a:rPr lang="da-DK" sz="1200" kern="1200" dirty="0">
                <a:solidFill>
                  <a:schemeClr val="tx1"/>
                </a:solidFill>
                <a:effectLst/>
                <a:latin typeface="Verdana" pitchFamily="34" charset="0"/>
                <a:ea typeface="Verdana" pitchFamily="34" charset="0"/>
                <a:cs typeface="Verdana" pitchFamily="34" charset="0"/>
              </a:rPr>
              <a:t> til materialer, zoner i rummet og andre rum, fx uderum, gør det i højere grad muligt for børn og elever at bevæge sig rundt og interagere med hinanden på en hensigtsmæssig måde. </a:t>
            </a:r>
          </a:p>
          <a:p>
            <a:pPr marL="17145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Mangel på plads </a:t>
            </a:r>
            <a:r>
              <a:rPr lang="da-DK" sz="1200" kern="1200" dirty="0">
                <a:solidFill>
                  <a:schemeClr val="tx1"/>
                </a:solidFill>
                <a:effectLst/>
                <a:latin typeface="Verdana" pitchFamily="34" charset="0"/>
                <a:ea typeface="Verdana" pitchFamily="34" charset="0"/>
                <a:cs typeface="Verdana" pitchFamily="34" charset="0"/>
              </a:rPr>
              <a:t>reducerer omvendt muligheden for privathed og kan føre til opmærksomhedsmæssig overload og kognitiv udmattelse hos børnene. Tilsvarende peges der i litteraturen på, at overfyldte legepladser, for få siddepladser og begrænset adgang til udstyr og materialer kan føre til kedsomhed og forstyrrende adfærd og resultere i konflikter eller at børn trækker sig væk fra fra fællesskabet.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 forhold til børn med fysiske funktionsnedsættelser er det særlig vigtigt at være opmærksom på om de har plads og adgang i de fysiske rammer på måder, der sikrer at de kan være aktivt deltagende i lege og læring.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Størrelsen af de fysiske rum er givet på forhånd, når der er tale om eksisterende bygninger. Dog er der også </a:t>
            </a:r>
            <a:r>
              <a:rPr lang="da-DK" sz="1200" b="1" kern="1200" dirty="0">
                <a:solidFill>
                  <a:schemeClr val="tx1"/>
                </a:solidFill>
                <a:effectLst/>
                <a:latin typeface="Verdana" pitchFamily="34" charset="0"/>
                <a:ea typeface="Verdana" pitchFamily="34" charset="0"/>
                <a:cs typeface="Verdana" pitchFamily="34" charset="0"/>
              </a:rPr>
              <a:t>ting, man kan gøre i eksisterende rum</a:t>
            </a:r>
            <a:r>
              <a:rPr lang="da-DK" sz="1200" b="0" kern="1200" dirty="0">
                <a:solidFill>
                  <a:schemeClr val="tx1"/>
                </a:solidFill>
                <a:effectLst/>
                <a:latin typeface="Verdana" pitchFamily="34" charset="0"/>
                <a:ea typeface="Verdana" pitchFamily="34" charset="0"/>
                <a:cs typeface="Verdana" pitchFamily="34" charset="0"/>
              </a:rPr>
              <a:t>,</a:t>
            </a:r>
            <a:r>
              <a:rPr lang="da-DK" sz="1200" kern="1200" dirty="0">
                <a:solidFill>
                  <a:schemeClr val="tx1"/>
                </a:solidFill>
                <a:effectLst/>
                <a:latin typeface="Verdana" pitchFamily="34" charset="0"/>
                <a:ea typeface="Verdana" pitchFamily="34" charset="0"/>
                <a:cs typeface="Verdana" pitchFamily="34" charset="0"/>
              </a:rPr>
              <a:t> med henblik på at skabe plads og adgang:</a:t>
            </a:r>
          </a:p>
          <a:p>
            <a:pPr marL="628639" lvl="1" indent="-171450">
              <a:buFont typeface="Arial" panose="020B0604020202020204" pitchFamily="34" charset="0"/>
              <a:buChar char="•"/>
            </a:pPr>
            <a:r>
              <a:rPr lang="da-DK" sz="1200" b="0" kern="1200" dirty="0">
                <a:solidFill>
                  <a:schemeClr val="tx1"/>
                </a:solidFill>
                <a:effectLst/>
                <a:latin typeface="Verdana" pitchFamily="34" charset="0"/>
                <a:ea typeface="Verdana" pitchFamily="34" charset="0"/>
                <a:cs typeface="Verdana" pitchFamily="34" charset="0"/>
              </a:rPr>
              <a:t>Undgå for meget opbevaring i lokalet. Hvis muligt kan gangene tages i brug.</a:t>
            </a:r>
          </a:p>
          <a:p>
            <a:pPr marL="628639" lvl="1" indent="-171450">
              <a:buFont typeface="Arial" panose="020B0604020202020204" pitchFamily="34" charset="0"/>
              <a:buChar char="•"/>
            </a:pPr>
            <a:r>
              <a:rPr lang="da-DK" sz="1200" b="0" kern="1200" dirty="0">
                <a:solidFill>
                  <a:schemeClr val="tx1"/>
                </a:solidFill>
                <a:effectLst/>
                <a:latin typeface="Verdana" pitchFamily="34" charset="0"/>
                <a:ea typeface="Verdana" pitchFamily="34" charset="0"/>
                <a:cs typeface="Verdana" pitchFamily="34" charset="0"/>
              </a:rPr>
              <a:t>Fjern overflødige møbler. </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Arranger møbler og udstyr, så det giver elever med bevægelsesvanskeligheder let adgang, og så uønskede bevægelsesmønstre (”trafikmønstre”) brydes. Det kan fx være ved at placere hyppigt benyttet materiale og udstyr i skuffer eller kasser på hjul, så de kan flyttes derhen, hvor børnene skal bruge dem. </a:t>
            </a:r>
            <a:r>
              <a:rPr lang="da-DK" sz="1200" b="1" kern="1200" dirty="0">
                <a:solidFill>
                  <a:schemeClr val="tx1"/>
                </a:solidFill>
                <a:effectLst/>
                <a:latin typeface="Verdana" pitchFamily="34" charset="0"/>
                <a:ea typeface="Verdana" pitchFamily="34" charset="0"/>
                <a:cs typeface="Verdana" pitchFamily="34" charset="0"/>
              </a:rPr>
              <a:t>Billedet</a:t>
            </a:r>
            <a:r>
              <a:rPr lang="da-DK" sz="1200" kern="1200" dirty="0">
                <a:solidFill>
                  <a:schemeClr val="tx1"/>
                </a:solidFill>
                <a:effectLst/>
                <a:latin typeface="Verdana" pitchFamily="34" charset="0"/>
                <a:ea typeface="Verdana" pitchFamily="34" charset="0"/>
                <a:cs typeface="Verdana" pitchFamily="34" charset="0"/>
              </a:rPr>
              <a:t> er et eksempel på, at en skole har købt en reol på genbrug og har sat hjul under den. I reolen opbevares materialer til undervisningen. </a:t>
            </a:r>
          </a:p>
          <a:p>
            <a:endParaRPr lang="en-GB" sz="1200" dirty="0">
              <a:latin typeface="Verdana"/>
              <a:cs typeface="ＭＳ Ｐゴシック" pitchFamily="-111" charset="-128"/>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188686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Videoen giver et eksempel på, hvordan de virkningsfulde elementer kan omsættes til praksis. Eksemplet er fra Høsterkøb Skole, der har arbejdet med at forandre de fysiske rum på skolen.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171450" indent="-171450">
              <a:buFont typeface="Arial" panose="020B0604020202020204" pitchFamily="34" charset="0"/>
              <a:buChar char="•"/>
            </a:pPr>
            <a:r>
              <a:rPr lang="da-DK" sz="1200" dirty="0">
                <a:latin typeface="Verdana" pitchFamily="34" charset="0"/>
              </a:rPr>
              <a:t>Skolen har arbejdet med </a:t>
            </a:r>
            <a:r>
              <a:rPr lang="da-DK" sz="1200" b="1" dirty="0">
                <a:latin typeface="Verdana" pitchFamily="34" charset="0"/>
              </a:rPr>
              <a:t>udgangspunkt i en pædagogisk intention </a:t>
            </a:r>
            <a:r>
              <a:rPr lang="da-DK" sz="1200" dirty="0">
                <a:latin typeface="Verdana" pitchFamily="34" charset="0"/>
              </a:rPr>
              <a:t>om at skabe læringsrum, som kan rumme deltagelsesmuligheder og læringsmuligheder for alle i en længere og mere varieret skoledag. </a:t>
            </a:r>
          </a:p>
          <a:p>
            <a:pPr marL="171450" indent="-171450">
              <a:buFont typeface="Arial" panose="020B0604020202020204" pitchFamily="34" charset="0"/>
              <a:buChar char="•"/>
            </a:pPr>
            <a:r>
              <a:rPr lang="da-DK" sz="1200" dirty="0">
                <a:latin typeface="Verdana" pitchFamily="34" charset="0"/>
              </a:rPr>
              <a:t>Skolen har erstattet de traditionelle klasse lokaler med ”områder”, der indeholder forskellige læringszoner, fx en beskedzone, en læsehule og gruppearbejdsborde. Rummene er således indrettet </a:t>
            </a:r>
            <a:r>
              <a:rPr lang="da-DK" sz="1200" b="1" dirty="0">
                <a:latin typeface="Verdana" pitchFamily="34" charset="0"/>
              </a:rPr>
              <a:t>flerfunktionelt. </a:t>
            </a:r>
            <a:r>
              <a:rPr lang="da-DK" sz="1200" dirty="0">
                <a:latin typeface="Verdana" pitchFamily="34" charset="0"/>
              </a:rPr>
              <a:t>I dele af undervisningen må eleverne selv vælge, hvor de vil arbejde, og lærerne gør meget ud af at tale med eleverne om, hvor og hvordan de bedst kan lide at arbejde. </a:t>
            </a:r>
            <a:endParaRPr lang="da-DK" sz="1200" b="1" dirty="0">
              <a:latin typeface="Verdana" pitchFamily="34" charset="0"/>
            </a:endParaRPr>
          </a:p>
          <a:p>
            <a:pPr marL="171450" indent="-171450">
              <a:buFont typeface="Arial" panose="020B0604020202020204" pitchFamily="34" charset="0"/>
              <a:buChar char="•"/>
            </a:pPr>
            <a:r>
              <a:rPr lang="da-DK" sz="1200" dirty="0">
                <a:latin typeface="Verdana" pitchFamily="34" charset="0"/>
              </a:rPr>
              <a:t>Lokalerne er indrettet med et </a:t>
            </a:r>
            <a:r>
              <a:rPr lang="da-DK" sz="1200" b="1" dirty="0">
                <a:latin typeface="Verdana" pitchFamily="34" charset="0"/>
              </a:rPr>
              <a:t>hjemligt og personligt udtryk </a:t>
            </a:r>
            <a:r>
              <a:rPr lang="da-DK" sz="1200" dirty="0">
                <a:latin typeface="Verdana" pitchFamily="34" charset="0"/>
              </a:rPr>
              <a:t>for at understøtte, at eleverne føler sig hjemme.</a:t>
            </a:r>
          </a:p>
          <a:p>
            <a:pPr marL="171450" indent="-171450">
              <a:buFont typeface="Arial" panose="020B0604020202020204" pitchFamily="34" charset="0"/>
              <a:buChar char="•"/>
            </a:pPr>
            <a:r>
              <a:rPr lang="da-DK" sz="1200" dirty="0">
                <a:latin typeface="Verdana" pitchFamily="34" charset="0"/>
              </a:rPr>
              <a:t>Med hensyn til </a:t>
            </a:r>
            <a:r>
              <a:rPr lang="da-DK" sz="1200" b="1" dirty="0">
                <a:latin typeface="Verdana" pitchFamily="34" charset="0"/>
              </a:rPr>
              <a:t>plads og adgang </a:t>
            </a:r>
            <a:r>
              <a:rPr lang="da-DK" sz="1200" dirty="0">
                <a:latin typeface="Verdana" pitchFamily="34" charset="0"/>
              </a:rPr>
              <a:t>opbevares tasker uden for lokalet, så eleverne ikke hele tiden skal finde ting frem i tasken. Det har tidligere skabt uro.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67288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en-GB" dirty="0"/>
          </a:p>
          <a:p>
            <a:r>
              <a:rPr lang="en-GB" dirty="0"/>
              <a:t>I </a:t>
            </a:r>
            <a:r>
              <a:rPr lang="en-GB" dirty="0" err="1"/>
              <a:t>sidste</a:t>
            </a:r>
            <a:r>
              <a:rPr lang="en-GB" dirty="0"/>
              <a:t> del </a:t>
            </a:r>
            <a:r>
              <a:rPr lang="en-GB" dirty="0" err="1"/>
              <a:t>af</a:t>
            </a:r>
            <a:r>
              <a:rPr lang="en-GB" dirty="0"/>
              <a:t> </a:t>
            </a:r>
            <a:r>
              <a:rPr lang="en-GB" dirty="0" err="1"/>
              <a:t>præsentationen</a:t>
            </a:r>
            <a:r>
              <a:rPr lang="en-GB" dirty="0"/>
              <a:t> gives der </a:t>
            </a:r>
            <a:r>
              <a:rPr lang="en-GB" dirty="0" err="1"/>
              <a:t>eksempel</a:t>
            </a:r>
            <a:r>
              <a:rPr lang="en-GB" dirty="0"/>
              <a:t> </a:t>
            </a:r>
            <a:r>
              <a:rPr lang="en-GB" dirty="0" err="1"/>
              <a:t>på</a:t>
            </a:r>
            <a:r>
              <a:rPr lang="en-GB" dirty="0"/>
              <a:t>, </a:t>
            </a:r>
            <a:r>
              <a:rPr lang="en-GB" dirty="0" err="1"/>
              <a:t>hvordan</a:t>
            </a:r>
            <a:r>
              <a:rPr lang="en-GB" dirty="0"/>
              <a:t> et </a:t>
            </a:r>
            <a:r>
              <a:rPr lang="en-GB" dirty="0" err="1"/>
              <a:t>dagtilbud</a:t>
            </a:r>
            <a:r>
              <a:rPr lang="en-GB" dirty="0"/>
              <a:t> </a:t>
            </a:r>
            <a:r>
              <a:rPr lang="en-GB" dirty="0" err="1"/>
              <a:t>fra</a:t>
            </a:r>
            <a:r>
              <a:rPr lang="en-GB" dirty="0"/>
              <a:t> </a:t>
            </a:r>
            <a:r>
              <a:rPr lang="en-GB" dirty="0" err="1"/>
              <a:t>inspirationsprogrammet</a:t>
            </a:r>
            <a:r>
              <a:rPr lang="en-GB" dirty="0"/>
              <a:t> </a:t>
            </a:r>
            <a:r>
              <a:rPr lang="en-GB" dirty="0" err="1"/>
              <a:t>konkret</a:t>
            </a:r>
            <a:r>
              <a:rPr lang="en-GB" dirty="0"/>
              <a:t> </a:t>
            </a:r>
            <a:r>
              <a:rPr lang="en-GB" dirty="0" err="1"/>
              <a:t>har</a:t>
            </a:r>
            <a:r>
              <a:rPr lang="en-GB" dirty="0"/>
              <a:t> </a:t>
            </a:r>
            <a:r>
              <a:rPr lang="en-GB" dirty="0" err="1"/>
              <a:t>arbejdet</a:t>
            </a:r>
            <a:r>
              <a:rPr lang="en-GB" dirty="0"/>
              <a:t> med at </a:t>
            </a:r>
            <a:r>
              <a:rPr lang="en-GB" dirty="0" err="1"/>
              <a:t>forandre</a:t>
            </a:r>
            <a:r>
              <a:rPr lang="en-GB" dirty="0"/>
              <a:t> de </a:t>
            </a:r>
            <a:r>
              <a:rPr lang="en-GB" dirty="0" err="1"/>
              <a:t>fysiske</a:t>
            </a:r>
            <a:r>
              <a:rPr lang="en-GB" dirty="0"/>
              <a:t> rammer, </a:t>
            </a:r>
            <a:r>
              <a:rPr lang="en-GB" dirty="0" err="1"/>
              <a:t>så</a:t>
            </a:r>
            <a:r>
              <a:rPr lang="en-GB" dirty="0"/>
              <a:t> de </a:t>
            </a:r>
            <a:r>
              <a:rPr lang="en-GB" dirty="0" err="1"/>
              <a:t>understøtter</a:t>
            </a:r>
            <a:r>
              <a:rPr lang="en-GB" dirty="0"/>
              <a:t> </a:t>
            </a:r>
            <a:r>
              <a:rPr lang="en-GB" dirty="0" err="1"/>
              <a:t>en</a:t>
            </a:r>
            <a:r>
              <a:rPr lang="en-GB" dirty="0"/>
              <a:t> </a:t>
            </a:r>
            <a:r>
              <a:rPr lang="en-GB" dirty="0" err="1"/>
              <a:t>pædagogisk</a:t>
            </a:r>
            <a:r>
              <a:rPr lang="en-GB" dirty="0"/>
              <a:t> intention om at </a:t>
            </a:r>
            <a:r>
              <a:rPr lang="en-GB" dirty="0" err="1"/>
              <a:t>skabe</a:t>
            </a:r>
            <a:r>
              <a:rPr lang="en-GB" dirty="0"/>
              <a:t> mere </a:t>
            </a:r>
            <a:r>
              <a:rPr lang="en-GB" dirty="0" err="1"/>
              <a:t>fordybelse</a:t>
            </a:r>
            <a:r>
              <a:rPr lang="en-GB" dirty="0"/>
              <a:t> </a:t>
            </a:r>
            <a:r>
              <a:rPr lang="en-GB" dirty="0" err="1"/>
              <a:t>i</a:t>
            </a:r>
            <a:r>
              <a:rPr lang="en-GB" dirty="0"/>
              <a:t> </a:t>
            </a:r>
            <a:r>
              <a:rPr lang="en-GB" dirty="0" err="1"/>
              <a:t>børnefællesskabet</a:t>
            </a:r>
            <a:r>
              <a:rPr lang="en-GB" dirty="0"/>
              <a:t>. </a:t>
            </a:r>
          </a:p>
          <a:p>
            <a:endParaRPr lang="en-GB" dirty="0"/>
          </a:p>
          <a:p>
            <a:r>
              <a:rPr lang="en-GB" b="1" dirty="0" err="1"/>
              <a:t>Noter</a:t>
            </a:r>
            <a:r>
              <a:rPr lang="en-GB" b="1" dirty="0"/>
              <a:t> </a:t>
            </a:r>
            <a:r>
              <a:rPr lang="en-GB" b="1" dirty="0" err="1"/>
              <a:t>til</a:t>
            </a:r>
            <a:r>
              <a:rPr lang="en-GB" b="1" dirty="0"/>
              <a:t> facilitator: </a:t>
            </a:r>
            <a:endParaRPr lang="en-GB" b="0" dirty="0"/>
          </a:p>
          <a:p>
            <a:r>
              <a:rPr lang="en-GB" b="0" dirty="0"/>
              <a:t>Du </a:t>
            </a:r>
            <a:r>
              <a:rPr lang="en-GB" b="0" dirty="0" err="1"/>
              <a:t>kan</a:t>
            </a:r>
            <a:r>
              <a:rPr lang="en-GB" b="0" dirty="0"/>
              <a:t> </a:t>
            </a:r>
            <a:r>
              <a:rPr lang="en-GB" b="0" dirty="0" err="1"/>
              <a:t>læse</a:t>
            </a:r>
            <a:r>
              <a:rPr lang="en-GB" b="0" dirty="0"/>
              <a:t> mere om </a:t>
            </a:r>
            <a:r>
              <a:rPr lang="en-GB" b="0" dirty="0" err="1"/>
              <a:t>casen</a:t>
            </a:r>
            <a:r>
              <a:rPr lang="en-GB" b="0" dirty="0"/>
              <a:t> </a:t>
            </a:r>
            <a:r>
              <a:rPr lang="en-GB" b="0" dirty="0" err="1"/>
              <a:t>og</a:t>
            </a:r>
            <a:r>
              <a:rPr lang="en-GB" b="0" dirty="0"/>
              <a:t> de </a:t>
            </a:r>
            <a:r>
              <a:rPr lang="en-GB" b="0" dirty="0" err="1"/>
              <a:t>erfaringer</a:t>
            </a:r>
            <a:r>
              <a:rPr lang="en-GB" b="0" dirty="0"/>
              <a:t>, </a:t>
            </a:r>
            <a:r>
              <a:rPr lang="en-GB" b="0" dirty="0" err="1"/>
              <a:t>dagtilbuddet</a:t>
            </a:r>
            <a:r>
              <a:rPr lang="en-GB" b="0" dirty="0"/>
              <a:t> </a:t>
            </a:r>
            <a:r>
              <a:rPr lang="en-GB" b="0" dirty="0" err="1"/>
              <a:t>har</a:t>
            </a:r>
            <a:r>
              <a:rPr lang="en-GB" b="0" dirty="0"/>
              <a:t> </a:t>
            </a:r>
            <a:r>
              <a:rPr lang="en-GB" b="0" dirty="0" err="1"/>
              <a:t>gjort</a:t>
            </a:r>
            <a:r>
              <a:rPr lang="en-GB" b="0" dirty="0"/>
              <a:t> sig, </a:t>
            </a:r>
            <a:r>
              <a:rPr lang="en-GB" b="0" dirty="0" err="1"/>
              <a:t>i</a:t>
            </a:r>
            <a:r>
              <a:rPr lang="en-GB" b="0" dirty="0"/>
              <a:t> </a:t>
            </a:r>
            <a:r>
              <a:rPr lang="en-GB" b="0" dirty="0" err="1"/>
              <a:t>temahæftet</a:t>
            </a:r>
            <a:r>
              <a:rPr lang="en-GB" b="0" dirty="0"/>
              <a:t>, der </a:t>
            </a:r>
            <a:r>
              <a:rPr lang="en-GB" b="0" dirty="0" err="1"/>
              <a:t>er</a:t>
            </a:r>
            <a:r>
              <a:rPr lang="en-GB" b="0" dirty="0"/>
              <a:t> </a:t>
            </a:r>
            <a:r>
              <a:rPr lang="en-GB" b="0" dirty="0" err="1"/>
              <a:t>udviklet</a:t>
            </a:r>
            <a:r>
              <a:rPr lang="en-GB" b="0" dirty="0"/>
              <a:t> </a:t>
            </a:r>
            <a:r>
              <a:rPr lang="en-GB" b="0" dirty="0" err="1"/>
              <a:t>i</a:t>
            </a:r>
            <a:r>
              <a:rPr lang="en-GB" b="0" dirty="0"/>
              <a:t> </a:t>
            </a:r>
            <a:r>
              <a:rPr lang="en-GB" b="0" dirty="0" err="1"/>
              <a:t>forbindelse</a:t>
            </a:r>
            <a:r>
              <a:rPr lang="en-GB" b="0" dirty="0"/>
              <a:t> med </a:t>
            </a:r>
            <a:r>
              <a:rPr lang="en-GB" b="0" dirty="0" err="1"/>
              <a:t>inspirationsprogrammet</a:t>
            </a:r>
            <a:r>
              <a:rPr lang="en-GB" b="0" dirty="0"/>
              <a:t>. </a:t>
            </a:r>
            <a:endParaRPr lang="en-GB" b="1"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15</a:t>
            </a:fld>
            <a:endParaRPr lang="da-DK"/>
          </a:p>
        </p:txBody>
      </p:sp>
    </p:spTree>
    <p:extLst>
      <p:ext uri="{BB962C8B-B14F-4D97-AF65-F5344CB8AC3E}">
        <p14:creationId xmlns:p14="http://schemas.microsoft.com/office/powerpoint/2010/main" val="59458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en-GB" dirty="0"/>
          </a:p>
          <a:p>
            <a:r>
              <a:rPr lang="en-GB" dirty="0" err="1"/>
              <a:t>Ledelse</a:t>
            </a:r>
            <a:r>
              <a:rPr lang="en-GB" dirty="0"/>
              <a:t> </a:t>
            </a:r>
            <a:r>
              <a:rPr lang="en-GB" dirty="0" err="1"/>
              <a:t>og</a:t>
            </a:r>
            <a:r>
              <a:rPr lang="en-GB" dirty="0"/>
              <a:t> </a:t>
            </a:r>
            <a:r>
              <a:rPr lang="en-GB" dirty="0" err="1"/>
              <a:t>personale</a:t>
            </a:r>
            <a:r>
              <a:rPr lang="en-GB" dirty="0"/>
              <a:t> </a:t>
            </a:r>
            <a:r>
              <a:rPr lang="en-GB" dirty="0" err="1"/>
              <a:t>i</a:t>
            </a:r>
            <a:r>
              <a:rPr lang="en-GB" dirty="0"/>
              <a:t> </a:t>
            </a:r>
            <a:r>
              <a:rPr lang="en-GB" dirty="0" err="1"/>
              <a:t>vuggestuen</a:t>
            </a:r>
            <a:r>
              <a:rPr lang="en-GB" dirty="0"/>
              <a:t> </a:t>
            </a:r>
            <a:r>
              <a:rPr lang="en-GB" dirty="0" err="1"/>
              <a:t>valgte</a:t>
            </a:r>
            <a:r>
              <a:rPr lang="en-GB" dirty="0"/>
              <a:t> </a:t>
            </a:r>
            <a:r>
              <a:rPr lang="en-GB" dirty="0" err="1"/>
              <a:t>indledningsvist</a:t>
            </a:r>
            <a:r>
              <a:rPr lang="en-GB" dirty="0"/>
              <a:t> et </a:t>
            </a:r>
            <a:r>
              <a:rPr lang="en-GB" dirty="0" err="1"/>
              <a:t>fælles</a:t>
            </a:r>
            <a:r>
              <a:rPr lang="en-GB" dirty="0"/>
              <a:t> </a:t>
            </a:r>
            <a:r>
              <a:rPr lang="en-GB" dirty="0" err="1"/>
              <a:t>fokus</a:t>
            </a:r>
            <a:r>
              <a:rPr lang="en-GB" dirty="0"/>
              <a:t> for </a:t>
            </a:r>
            <a:r>
              <a:rPr lang="en-GB" dirty="0" err="1"/>
              <a:t>arbejdet</a:t>
            </a:r>
            <a:r>
              <a:rPr lang="en-GB" dirty="0"/>
              <a:t> med de </a:t>
            </a:r>
            <a:r>
              <a:rPr lang="en-GB" dirty="0" err="1"/>
              <a:t>fysiske</a:t>
            </a:r>
            <a:r>
              <a:rPr lang="en-GB" dirty="0"/>
              <a:t> rammer. Med </a:t>
            </a:r>
            <a:r>
              <a:rPr lang="en-GB" dirty="0" err="1"/>
              <a:t>afsæt</a:t>
            </a:r>
            <a:r>
              <a:rPr lang="en-GB" dirty="0"/>
              <a:t> </a:t>
            </a:r>
            <a:r>
              <a:rPr lang="en-GB" dirty="0" err="1"/>
              <a:t>i</a:t>
            </a:r>
            <a:r>
              <a:rPr lang="en-GB" dirty="0"/>
              <a:t> </a:t>
            </a:r>
            <a:r>
              <a:rPr lang="en-GB" dirty="0" err="1"/>
              <a:t>deres</a:t>
            </a:r>
            <a:r>
              <a:rPr lang="en-GB" dirty="0"/>
              <a:t> </a:t>
            </a:r>
            <a:r>
              <a:rPr lang="en-GB" dirty="0" err="1"/>
              <a:t>oplevelse</a:t>
            </a:r>
            <a:r>
              <a:rPr lang="en-GB" dirty="0"/>
              <a:t> </a:t>
            </a:r>
            <a:r>
              <a:rPr lang="en-GB" dirty="0" err="1"/>
              <a:t>af</a:t>
            </a:r>
            <a:r>
              <a:rPr lang="en-GB" dirty="0"/>
              <a:t> </a:t>
            </a:r>
            <a:r>
              <a:rPr lang="en-GB" dirty="0" err="1"/>
              <a:t>udfordringerne</a:t>
            </a:r>
            <a:r>
              <a:rPr lang="en-GB" dirty="0"/>
              <a:t> </a:t>
            </a:r>
            <a:r>
              <a:rPr lang="en-GB" dirty="0" err="1"/>
              <a:t>og</a:t>
            </a:r>
            <a:r>
              <a:rPr lang="en-GB" dirty="0"/>
              <a:t> </a:t>
            </a:r>
            <a:r>
              <a:rPr lang="en-GB" dirty="0" err="1"/>
              <a:t>behov</a:t>
            </a:r>
            <a:r>
              <a:rPr lang="en-GB" dirty="0"/>
              <a:t> </a:t>
            </a:r>
            <a:r>
              <a:rPr lang="en-GB" dirty="0" err="1"/>
              <a:t>i</a:t>
            </a:r>
            <a:r>
              <a:rPr lang="en-GB" dirty="0"/>
              <a:t> </a:t>
            </a:r>
            <a:r>
              <a:rPr lang="en-GB" dirty="0" err="1"/>
              <a:t>vuggestuen</a:t>
            </a:r>
            <a:r>
              <a:rPr lang="en-GB" dirty="0"/>
              <a:t> </a:t>
            </a:r>
            <a:r>
              <a:rPr lang="en-GB" dirty="0" err="1"/>
              <a:t>besluttede</a:t>
            </a:r>
            <a:r>
              <a:rPr lang="en-GB" dirty="0"/>
              <a:t> de at </a:t>
            </a:r>
            <a:r>
              <a:rPr lang="en-GB" dirty="0" err="1"/>
              <a:t>fokusere</a:t>
            </a:r>
            <a:r>
              <a:rPr lang="en-GB" dirty="0"/>
              <a:t> </a:t>
            </a:r>
            <a:r>
              <a:rPr lang="en-GB" dirty="0" err="1"/>
              <a:t>på</a:t>
            </a:r>
            <a:r>
              <a:rPr lang="en-GB" dirty="0"/>
              <a:t> </a:t>
            </a:r>
            <a:r>
              <a:rPr lang="en-GB" dirty="0" err="1"/>
              <a:t>en</a:t>
            </a:r>
            <a:r>
              <a:rPr lang="en-GB" dirty="0"/>
              <a:t> </a:t>
            </a:r>
            <a:r>
              <a:rPr lang="en-GB" dirty="0" err="1"/>
              <a:t>pædagogisk</a:t>
            </a:r>
            <a:r>
              <a:rPr lang="en-GB" dirty="0"/>
              <a:t> intention om </a:t>
            </a:r>
            <a:r>
              <a:rPr lang="en-GB" dirty="0" err="1"/>
              <a:t>fordybelse</a:t>
            </a:r>
            <a:r>
              <a:rPr lang="en-GB" dirty="0"/>
              <a:t>. Her </a:t>
            </a:r>
            <a:r>
              <a:rPr lang="en-GB" dirty="0" err="1"/>
              <a:t>er</a:t>
            </a:r>
            <a:r>
              <a:rPr lang="en-GB" dirty="0"/>
              <a:t> </a:t>
            </a:r>
            <a:r>
              <a:rPr lang="en-GB" dirty="0" err="1"/>
              <a:t>præsenteret</a:t>
            </a:r>
            <a:r>
              <a:rPr lang="en-GB" dirty="0"/>
              <a:t> de </a:t>
            </a:r>
            <a:r>
              <a:rPr lang="en-GB" dirty="0" err="1"/>
              <a:t>udfordringer</a:t>
            </a:r>
            <a:r>
              <a:rPr lang="en-GB" dirty="0"/>
              <a:t>, </a:t>
            </a:r>
            <a:r>
              <a:rPr lang="en-GB" dirty="0" err="1"/>
              <a:t>som</a:t>
            </a:r>
            <a:r>
              <a:rPr lang="en-GB" dirty="0"/>
              <a:t> </a:t>
            </a:r>
            <a:r>
              <a:rPr lang="en-GB" dirty="0" err="1"/>
              <a:t>personale</a:t>
            </a:r>
            <a:r>
              <a:rPr lang="en-GB" dirty="0"/>
              <a:t> </a:t>
            </a:r>
            <a:r>
              <a:rPr lang="en-GB" dirty="0" err="1"/>
              <a:t>og</a:t>
            </a:r>
            <a:r>
              <a:rPr lang="en-GB" dirty="0"/>
              <a:t> </a:t>
            </a:r>
            <a:r>
              <a:rPr lang="en-GB" dirty="0" err="1"/>
              <a:t>ledelse</a:t>
            </a:r>
            <a:r>
              <a:rPr lang="en-GB" dirty="0"/>
              <a:t> </a:t>
            </a:r>
            <a:r>
              <a:rPr lang="en-GB" dirty="0" err="1"/>
              <a:t>oplevede</a:t>
            </a:r>
            <a:r>
              <a:rPr lang="en-GB" dirty="0"/>
              <a:t>, </a:t>
            </a:r>
            <a:r>
              <a:rPr lang="en-GB" dirty="0" err="1"/>
              <a:t>og</a:t>
            </a:r>
            <a:r>
              <a:rPr lang="en-GB" dirty="0"/>
              <a:t> </a:t>
            </a:r>
            <a:r>
              <a:rPr lang="en-GB" dirty="0" err="1"/>
              <a:t>deres</a:t>
            </a:r>
            <a:r>
              <a:rPr lang="en-GB" dirty="0"/>
              <a:t> </a:t>
            </a:r>
            <a:r>
              <a:rPr lang="en-GB" dirty="0" err="1"/>
              <a:t>mål</a:t>
            </a:r>
            <a:r>
              <a:rPr lang="en-GB" dirty="0"/>
              <a:t> med </a:t>
            </a:r>
            <a:r>
              <a:rPr lang="en-GB" dirty="0" err="1"/>
              <a:t>projektet</a:t>
            </a:r>
            <a:r>
              <a:rPr lang="en-GB" dirty="0"/>
              <a:t>.</a:t>
            </a:r>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1003913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p>
          <a:p>
            <a:r>
              <a:rPr lang="da-DK" dirty="0"/>
              <a:t>Fordybelse er centralt for børns udvikling. I et miljø med mange børn har det enkelte barn brug for at kunne finde rum til at fokusere på og fastholde interessen for lege og aktiviteter over en længere tidsperiode og derigennem både lære nyt og træne det kendte. Det gælder både i de mere rolige og stillesiddende aktiviteter og i de mere højfrekvente aktiviteter, som børn kan fordybe sig i.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På stuerne Eg, Birk og Bøg har det pædagogiske personale arbejdet på forskellig vis med at indrette og anvende rummene, så de inviterer børnene til fordybelsesaktiviteter og understøtter, at børnenes opmærksomhed fastholdes. </a:t>
            </a:r>
            <a:r>
              <a:rPr lang="da-DK" dirty="0"/>
              <a:t>Billedet illustrerer vuggestuens </a:t>
            </a:r>
            <a:r>
              <a:rPr lang="da-DK" b="1" dirty="0"/>
              <a:t>værdiblomst</a:t>
            </a:r>
            <a:r>
              <a:rPr lang="da-DK" dirty="0"/>
              <a:t>, som har guidet dem i deres arbejde med at indrette de fysiske rammer. Bladene i blomsten viser ideer til, hvordan man kan indrette de fysiske rammer, så de understøtter fordybelse. </a:t>
            </a: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Det har været vigtigt for personalet, at indretningen er fleksibel og kan justeres, da behovene ændres i takt med, at børnegruppen ændrer sig. På de følgende slides gives nogle konkrete eksempler.</a:t>
            </a:r>
            <a:endParaRPr lang="da-DK"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213948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dirty="0"/>
          </a:p>
          <a:p>
            <a:r>
              <a:rPr lang="da-DK" dirty="0"/>
              <a:t>Her ses eksempel på, hvordan der så ud i vuggestuen før. De fysiske rammer var kendetegnede ved, at alle vægge var hvide og ”tomme” set i børnehøjde, og at væggene ikke bidrog til at guide og inspirere børnene til at bruge de fysiske rammer til lege og andre læringsaktiviteter. </a:t>
            </a:r>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894260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I et hjørne på stuen Eg er der madrasser på gulvet. Tidligere inviterede </a:t>
            </a:r>
            <a:r>
              <a:rPr lang="da-DK" sz="1200" b="1" kern="1200" dirty="0">
                <a:solidFill>
                  <a:schemeClr val="tx1"/>
                </a:solidFill>
                <a:effectLst/>
                <a:latin typeface="Verdana" pitchFamily="34" charset="0"/>
                <a:ea typeface="Verdana" pitchFamily="34" charset="0"/>
                <a:cs typeface="Verdana" pitchFamily="34" charset="0"/>
              </a:rPr>
              <a:t>madrasserne</a:t>
            </a:r>
            <a:r>
              <a:rPr lang="da-DK" sz="1200" kern="1200" dirty="0">
                <a:solidFill>
                  <a:schemeClr val="tx1"/>
                </a:solidFill>
                <a:effectLst/>
                <a:latin typeface="Verdana" pitchFamily="34" charset="0"/>
                <a:ea typeface="Verdana" pitchFamily="34" charset="0"/>
                <a:cs typeface="Verdana" pitchFamily="34" charset="0"/>
              </a:rPr>
              <a:t> børnene til at tumle rundt. For nogen børn fungerede det rigtig fint og for andre børn udviklede tumleriet sig ofte til puf, skub og konflikter, hvor børn slog sig, blev kede af det og sure på hinanden.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Det pædagogiske personale har derfor valgt at installere en lille </a:t>
            </a:r>
            <a:r>
              <a:rPr lang="da-DK" sz="1200" b="1" kern="1200" dirty="0">
                <a:solidFill>
                  <a:schemeClr val="tx1"/>
                </a:solidFill>
                <a:effectLst/>
                <a:latin typeface="Verdana" pitchFamily="34" charset="0"/>
                <a:ea typeface="Verdana" pitchFamily="34" charset="0"/>
                <a:cs typeface="Verdana" pitchFamily="34" charset="0"/>
              </a:rPr>
              <a:t>parasol</a:t>
            </a:r>
            <a:r>
              <a:rPr lang="da-DK" sz="1200" kern="1200" dirty="0">
                <a:solidFill>
                  <a:schemeClr val="tx1"/>
                </a:solidFill>
                <a:effectLst/>
                <a:latin typeface="Verdana" pitchFamily="34" charset="0"/>
                <a:ea typeface="Verdana" pitchFamily="34" charset="0"/>
                <a:cs typeface="Verdana" pitchFamily="34" charset="0"/>
              </a:rPr>
              <a:t>. Med parasollen som markør har det pædagogiske personale nu mulighed for at signalere over for børnene, hvad hjørnet skal bruges til og hvornår. </a:t>
            </a:r>
          </a:p>
          <a:p>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Når parasollen er </a:t>
            </a:r>
            <a:r>
              <a:rPr lang="da-DK" sz="1200" b="1" kern="1200" dirty="0">
                <a:solidFill>
                  <a:schemeClr val="tx1"/>
                </a:solidFill>
                <a:effectLst/>
                <a:latin typeface="Verdana" pitchFamily="34" charset="0"/>
                <a:ea typeface="Verdana" pitchFamily="34" charset="0"/>
                <a:cs typeface="Verdana" pitchFamily="34" charset="0"/>
              </a:rPr>
              <a:t>slået op</a:t>
            </a:r>
            <a:r>
              <a:rPr lang="da-DK" sz="1200" kern="1200" dirty="0">
                <a:solidFill>
                  <a:schemeClr val="tx1"/>
                </a:solidFill>
                <a:effectLst/>
                <a:latin typeface="Verdana" pitchFamily="34" charset="0"/>
                <a:ea typeface="Verdana" pitchFamily="34" charset="0"/>
                <a:cs typeface="Verdana" pitchFamily="34" charset="0"/>
              </a:rPr>
              <a:t>, er det signal til børnene om at ligge eller sidde på madrassen under parasollen. Under parasollen sætter personalet forskellige aktiviteter i gang med det formål at skabe rum til udforskning, afslapning og fordybelse. De har for eksempel sansebokse, hvor børnene skal holde, mærke på og fornemme forskellige materialer og former. Der kan også være børneyoga eller højtlæsning. Parasollen skaber en lille hule og </a:t>
            </a:r>
            <a:r>
              <a:rPr lang="da-DK" sz="1200" i="1" kern="1200" dirty="0">
                <a:solidFill>
                  <a:schemeClr val="tx1"/>
                </a:solidFill>
                <a:effectLst/>
                <a:latin typeface="Verdana" pitchFamily="34" charset="0"/>
                <a:ea typeface="Verdana" pitchFamily="34" charset="0"/>
                <a:cs typeface="Verdana" pitchFamily="34" charset="0"/>
              </a:rPr>
              <a:t>skærmer</a:t>
            </a:r>
            <a:r>
              <a:rPr lang="da-DK" sz="1200" kern="1200" dirty="0">
                <a:solidFill>
                  <a:schemeClr val="tx1"/>
                </a:solidFill>
                <a:effectLst/>
                <a:latin typeface="Verdana" pitchFamily="34" charset="0"/>
                <a:ea typeface="Verdana" pitchFamily="34" charset="0"/>
                <a:cs typeface="Verdana" pitchFamily="34" charset="0"/>
              </a:rPr>
              <a:t> børnene fra de øvrige aktiviteter, der findes sted på stuen, og som ellers kan aflede deres opmærksomhed.</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Når parasollen er </a:t>
            </a:r>
            <a:r>
              <a:rPr lang="da-DK" sz="1200" b="1" kern="1200" dirty="0">
                <a:solidFill>
                  <a:schemeClr val="tx1"/>
                </a:solidFill>
                <a:effectLst/>
                <a:latin typeface="Verdana" pitchFamily="34" charset="0"/>
                <a:ea typeface="Verdana" pitchFamily="34" charset="0"/>
                <a:cs typeface="Verdana" pitchFamily="34" charset="0"/>
              </a:rPr>
              <a:t>slået ned</a:t>
            </a:r>
            <a:r>
              <a:rPr lang="da-DK" sz="1200" kern="1200" dirty="0">
                <a:solidFill>
                  <a:schemeClr val="tx1"/>
                </a:solidFill>
                <a:effectLst/>
                <a:latin typeface="Verdana" pitchFamily="34" charset="0"/>
                <a:ea typeface="Verdana" pitchFamily="34" charset="0"/>
                <a:cs typeface="Verdana" pitchFamily="34" charset="0"/>
              </a:rPr>
              <a:t>, kan børnene lege, som de har lyst i hjørnet. Her er mulighed for forskellige typer af lege, som er mere eller mindre højfrekvente. </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174813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På stuen Birk har man indrettet forskellige temazoner på stuen, som med de fysiske materialer og øvrige visuelle udtryk tydeligt kommunikerer til børnene, hvilke aktiviteter der kan foregå.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På stuen er der for det første indrettet et lille </a:t>
            </a:r>
            <a:r>
              <a:rPr lang="da-DK" sz="1200" b="1" kern="1200" dirty="0">
                <a:solidFill>
                  <a:schemeClr val="tx1"/>
                </a:solidFill>
                <a:effectLst/>
                <a:latin typeface="Verdana" pitchFamily="34" charset="0"/>
                <a:ea typeface="Verdana" pitchFamily="34" charset="0"/>
                <a:cs typeface="Verdana" pitchFamily="34" charset="0"/>
              </a:rPr>
              <a:t>læsehjørne</a:t>
            </a:r>
            <a:r>
              <a:rPr lang="da-DK" sz="1200" kern="1200" dirty="0">
                <a:solidFill>
                  <a:schemeClr val="tx1"/>
                </a:solidFill>
                <a:effectLst/>
                <a:latin typeface="Verdana" pitchFamily="34" charset="0"/>
                <a:ea typeface="Verdana" pitchFamily="34" charset="0"/>
                <a:cs typeface="Verdana" pitchFamily="34" charset="0"/>
              </a:rPr>
              <a:t> med børnebøger i børnehøjde. Ud over, at læsehjørnet anvendes til højtlæsning, skal læsehjørnet og bøgerne, der er synlige for børnene, være med til at </a:t>
            </a:r>
            <a:r>
              <a:rPr lang="da-DK" sz="1200" i="1" kern="1200" dirty="0">
                <a:solidFill>
                  <a:schemeClr val="tx1"/>
                </a:solidFill>
                <a:effectLst/>
                <a:latin typeface="Verdana" pitchFamily="34" charset="0"/>
                <a:ea typeface="Verdana" pitchFamily="34" charset="0"/>
                <a:cs typeface="Verdana" pitchFamily="34" charset="0"/>
              </a:rPr>
              <a:t>skubbe</a:t>
            </a:r>
            <a:r>
              <a:rPr lang="da-DK" sz="1200" kern="1200" dirty="0">
                <a:solidFill>
                  <a:schemeClr val="tx1"/>
                </a:solidFill>
                <a:effectLst/>
                <a:latin typeface="Verdana" pitchFamily="34" charset="0"/>
                <a:ea typeface="Verdana" pitchFamily="34" charset="0"/>
                <a:cs typeface="Verdana" pitchFamily="34" charset="0"/>
              </a:rPr>
              <a:t> børnene i retning af fordybelse ved at invitere til, at børnene selv kan sætte sig hen og læse en bog, når de har brug for lidt ro.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Tilsvarende er der på stuen indrettet et </a:t>
            </a:r>
            <a:r>
              <a:rPr lang="da-DK" sz="1200" b="1" kern="1200" dirty="0">
                <a:solidFill>
                  <a:schemeClr val="tx1"/>
                </a:solidFill>
                <a:effectLst/>
                <a:latin typeface="Verdana" pitchFamily="34" charset="0"/>
                <a:ea typeface="Verdana" pitchFamily="34" charset="0"/>
                <a:cs typeface="Verdana" pitchFamily="34" charset="0"/>
              </a:rPr>
              <a:t>køkkenhjørne </a:t>
            </a:r>
            <a:r>
              <a:rPr lang="da-DK" sz="1200" b="0" kern="1200" dirty="0">
                <a:solidFill>
                  <a:schemeClr val="tx1"/>
                </a:solidFill>
                <a:effectLst/>
                <a:latin typeface="Verdana" pitchFamily="34" charset="0"/>
                <a:ea typeface="Verdana" pitchFamily="34" charset="0"/>
                <a:cs typeface="Verdana" pitchFamily="34" charset="0"/>
              </a:rPr>
              <a:t>og et </a:t>
            </a:r>
            <a:r>
              <a:rPr lang="da-DK" sz="1200" b="1" kern="1200" dirty="0">
                <a:solidFill>
                  <a:schemeClr val="tx1"/>
                </a:solidFill>
                <a:effectLst/>
                <a:latin typeface="Verdana" pitchFamily="34" charset="0"/>
                <a:ea typeface="Verdana" pitchFamily="34" charset="0"/>
                <a:cs typeface="Verdana" pitchFamily="34" charset="0"/>
              </a:rPr>
              <a:t>bilbaneområde</a:t>
            </a:r>
            <a:r>
              <a:rPr lang="da-DK" sz="1200" kern="1200" dirty="0">
                <a:solidFill>
                  <a:schemeClr val="tx1"/>
                </a:solidFill>
                <a:effectLst/>
                <a:latin typeface="Verdana" pitchFamily="34" charset="0"/>
                <a:ea typeface="Verdana" pitchFamily="34" charset="0"/>
                <a:cs typeface="Verdana" pitchFamily="34" charset="0"/>
              </a:rPr>
              <a:t>, hvor børnene selv kan gå i gang med lege, som vækker deres nysgerrighed og lyst til at udforske, og derved skaber muligheder for fordybelse i leg. </a:t>
            </a:r>
          </a:p>
          <a:p>
            <a:endParaRPr lang="da-DK" sz="1200" kern="1200" dirty="0">
              <a:solidFill>
                <a:schemeClr val="tx1"/>
              </a:solidFill>
              <a:effectLst/>
              <a:latin typeface="Verdana" pitchFamily="34" charset="0"/>
              <a:ea typeface="Verdana" pitchFamily="34" charset="0"/>
              <a:cs typeface="Verdana" pitchFamily="34" charset="0"/>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1137858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På stuen Bøg er der igangsat mange små forsøg med fordybelse og fysiske rammer. </a:t>
            </a:r>
            <a:r>
              <a:rPr lang="da-DK" sz="1200" kern="1200">
                <a:solidFill>
                  <a:schemeClr val="tx1"/>
                </a:solidFill>
                <a:effectLst/>
                <a:latin typeface="Verdana" pitchFamily="34" charset="0"/>
                <a:ea typeface="Verdana" pitchFamily="34" charset="0"/>
                <a:cs typeface="Verdana" pitchFamily="34" charset="0"/>
              </a:rPr>
              <a:t>Det tværgående fokus har været at anvende alle flader til at skabe forskellige muligheder for fordybelse. </a:t>
            </a:r>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65020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endParaRPr lang="en-GB" dirty="0"/>
          </a:p>
          <a:p>
            <a:r>
              <a:rPr lang="en-GB" dirty="0" err="1"/>
              <a:t>Slidepakken</a:t>
            </a:r>
            <a:r>
              <a:rPr lang="en-GB" dirty="0"/>
              <a:t> </a:t>
            </a:r>
            <a:r>
              <a:rPr lang="en-GB" dirty="0" err="1"/>
              <a:t>bygger</a:t>
            </a:r>
            <a:r>
              <a:rPr lang="en-GB" dirty="0"/>
              <a:t> </a:t>
            </a:r>
            <a:r>
              <a:rPr lang="en-GB" dirty="0" err="1"/>
              <a:t>på</a:t>
            </a:r>
            <a:r>
              <a:rPr lang="en-GB" dirty="0"/>
              <a:t> et </a:t>
            </a:r>
            <a:r>
              <a:rPr lang="en-GB" dirty="0" err="1"/>
              <a:t>vidensgrundlag</a:t>
            </a:r>
            <a:r>
              <a:rPr lang="en-GB" dirty="0"/>
              <a:t>, </a:t>
            </a:r>
            <a:r>
              <a:rPr lang="en-GB" dirty="0" err="1"/>
              <a:t>som</a:t>
            </a:r>
            <a:r>
              <a:rPr lang="en-GB" dirty="0"/>
              <a:t> </a:t>
            </a:r>
            <a:r>
              <a:rPr lang="en-GB" dirty="0" err="1"/>
              <a:t>er</a:t>
            </a:r>
            <a:r>
              <a:rPr lang="en-GB" dirty="0"/>
              <a:t> </a:t>
            </a:r>
            <a:r>
              <a:rPr lang="en-GB" dirty="0" err="1"/>
              <a:t>baseret</a:t>
            </a:r>
            <a:r>
              <a:rPr lang="en-GB" dirty="0"/>
              <a:t> </a:t>
            </a:r>
            <a:r>
              <a:rPr lang="en-GB" dirty="0" err="1"/>
              <a:t>på</a:t>
            </a:r>
            <a:r>
              <a:rPr lang="en-GB" dirty="0"/>
              <a:t> </a:t>
            </a:r>
            <a:r>
              <a:rPr lang="en-GB" dirty="0" err="1"/>
              <a:t>tre</a:t>
            </a:r>
            <a:r>
              <a:rPr lang="en-GB" dirty="0"/>
              <a:t> </a:t>
            </a:r>
            <a:r>
              <a:rPr lang="en-GB" dirty="0" err="1"/>
              <a:t>forskellige</a:t>
            </a:r>
            <a:r>
              <a:rPr lang="en-GB" dirty="0"/>
              <a:t> </a:t>
            </a:r>
            <a:r>
              <a:rPr lang="en-GB" dirty="0" err="1"/>
              <a:t>typer</a:t>
            </a:r>
            <a:r>
              <a:rPr lang="en-GB" dirty="0"/>
              <a:t> </a:t>
            </a:r>
            <a:r>
              <a:rPr lang="en-GB" dirty="0" err="1"/>
              <a:t>af</a:t>
            </a:r>
            <a:r>
              <a:rPr lang="en-GB" dirty="0"/>
              <a:t> </a:t>
            </a:r>
            <a:r>
              <a:rPr lang="en-GB" dirty="0" err="1"/>
              <a:t>viden</a:t>
            </a:r>
            <a:r>
              <a:rPr lang="en-GB" dirty="0"/>
              <a:t>: </a:t>
            </a:r>
          </a:p>
          <a:p>
            <a:endParaRPr lang="en-GB" dirty="0"/>
          </a:p>
          <a:p>
            <a:pPr marL="342900" indent="-342900">
              <a:buAutoNum type="arabicParenR"/>
            </a:pPr>
            <a:r>
              <a:rPr lang="en-GB" sz="1200" dirty="0" err="1"/>
              <a:t>Forskningsviden</a:t>
            </a:r>
            <a:r>
              <a:rPr lang="en-GB" sz="1200" dirty="0"/>
              <a:t> om, </a:t>
            </a:r>
            <a:r>
              <a:rPr lang="en-GB" sz="1200" dirty="0" err="1"/>
              <a:t>hvad</a:t>
            </a:r>
            <a:r>
              <a:rPr lang="en-GB" sz="1200" dirty="0"/>
              <a:t> der </a:t>
            </a:r>
            <a:r>
              <a:rPr lang="en-GB" sz="1200" dirty="0" err="1"/>
              <a:t>virker</a:t>
            </a:r>
            <a:r>
              <a:rPr lang="en-GB" sz="1200" dirty="0"/>
              <a:t>.</a:t>
            </a:r>
          </a:p>
          <a:p>
            <a:pPr marL="342900" indent="-342900">
              <a:buAutoNum type="arabicParenR"/>
            </a:pPr>
            <a:r>
              <a:rPr lang="en-GB" sz="1200" dirty="0" err="1"/>
              <a:t>Eksempler</a:t>
            </a:r>
            <a:r>
              <a:rPr lang="en-GB" sz="1200" dirty="0"/>
              <a:t> </a:t>
            </a:r>
            <a:r>
              <a:rPr lang="en-GB" sz="1200" dirty="0" err="1"/>
              <a:t>på</a:t>
            </a:r>
            <a:r>
              <a:rPr lang="en-GB" sz="1200" dirty="0"/>
              <a:t>, </a:t>
            </a:r>
            <a:r>
              <a:rPr lang="en-GB" sz="1200" dirty="0" err="1"/>
              <a:t>hvordan</a:t>
            </a:r>
            <a:r>
              <a:rPr lang="en-GB" sz="1200" dirty="0"/>
              <a:t> </a:t>
            </a:r>
            <a:r>
              <a:rPr lang="en-GB" sz="1200" dirty="0" err="1"/>
              <a:t>viden</a:t>
            </a:r>
            <a:r>
              <a:rPr lang="en-GB" sz="1200" dirty="0"/>
              <a:t> </a:t>
            </a:r>
            <a:r>
              <a:rPr lang="en-GB" sz="1200" dirty="0" err="1"/>
              <a:t>fra</a:t>
            </a:r>
            <a:r>
              <a:rPr lang="en-GB" sz="1200" dirty="0"/>
              <a:t> </a:t>
            </a:r>
            <a:r>
              <a:rPr lang="en-GB" sz="1200" dirty="0" err="1"/>
              <a:t>forskning</a:t>
            </a:r>
            <a:r>
              <a:rPr lang="en-GB" sz="1200" dirty="0"/>
              <a:t> </a:t>
            </a:r>
            <a:r>
              <a:rPr lang="en-GB" sz="1200" dirty="0" err="1"/>
              <a:t>kan</a:t>
            </a:r>
            <a:r>
              <a:rPr lang="en-GB" sz="1200" dirty="0"/>
              <a:t> </a:t>
            </a:r>
            <a:r>
              <a:rPr lang="en-GB" sz="1200" dirty="0" err="1"/>
              <a:t>omsættes</a:t>
            </a:r>
            <a:r>
              <a:rPr lang="en-GB" sz="1200" dirty="0"/>
              <a:t> </a:t>
            </a:r>
            <a:r>
              <a:rPr lang="en-GB" sz="1200" dirty="0" err="1"/>
              <a:t>i</a:t>
            </a:r>
            <a:r>
              <a:rPr lang="en-GB" sz="1200" dirty="0"/>
              <a:t> </a:t>
            </a:r>
            <a:r>
              <a:rPr lang="en-GB" sz="1200" dirty="0" err="1"/>
              <a:t>praksis</a:t>
            </a:r>
            <a:r>
              <a:rPr lang="en-GB" sz="1200" dirty="0"/>
              <a:t>.</a:t>
            </a:r>
          </a:p>
          <a:p>
            <a:pPr marL="342900" indent="-342900">
              <a:buAutoNum type="arabicParenR"/>
            </a:pPr>
            <a:r>
              <a:rPr lang="en-GB" dirty="0"/>
              <a:t>Case, der </a:t>
            </a:r>
            <a:r>
              <a:rPr lang="en-GB" dirty="0" err="1"/>
              <a:t>formidler</a:t>
            </a:r>
            <a:r>
              <a:rPr lang="en-GB" dirty="0"/>
              <a:t> </a:t>
            </a:r>
            <a:r>
              <a:rPr lang="en-GB" dirty="0" err="1"/>
              <a:t>erfaringer</a:t>
            </a:r>
            <a:r>
              <a:rPr lang="en-GB" dirty="0"/>
              <a:t> med at </a:t>
            </a:r>
            <a:r>
              <a:rPr lang="en-GB" dirty="0" err="1"/>
              <a:t>forandre</a:t>
            </a:r>
            <a:r>
              <a:rPr lang="en-GB" dirty="0"/>
              <a:t> de </a:t>
            </a:r>
            <a:r>
              <a:rPr lang="en-GB" dirty="0" err="1"/>
              <a:t>fysiske</a:t>
            </a:r>
            <a:r>
              <a:rPr lang="en-GB" dirty="0"/>
              <a:t> rammer, </a:t>
            </a:r>
            <a:r>
              <a:rPr lang="en-GB" dirty="0" err="1"/>
              <a:t>så</a:t>
            </a:r>
            <a:r>
              <a:rPr lang="en-GB" dirty="0"/>
              <a:t> de </a:t>
            </a:r>
            <a:r>
              <a:rPr lang="en-GB" dirty="0" err="1"/>
              <a:t>understøtter</a:t>
            </a:r>
            <a:r>
              <a:rPr lang="en-GB" dirty="0"/>
              <a:t> </a:t>
            </a:r>
            <a:r>
              <a:rPr lang="en-GB" dirty="0" err="1"/>
              <a:t>inkluderende</a:t>
            </a:r>
            <a:r>
              <a:rPr lang="en-GB" dirty="0"/>
              <a:t> </a:t>
            </a:r>
            <a:r>
              <a:rPr lang="en-GB" dirty="0" err="1"/>
              <a:t>læringsmiljøer</a:t>
            </a:r>
            <a:r>
              <a:rPr lang="en-GB" dirty="0"/>
              <a:t>.</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Bagerst i slidepakken kan du finde forslag til videre læsning og en litteraturliste for den viden, som formidles her. </a:t>
            </a:r>
          </a:p>
          <a:p>
            <a:endParaRPr lang="en-GB" b="1"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198801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da-DK" sz="1200" kern="1200" dirty="0">
                <a:solidFill>
                  <a:schemeClr val="tx1"/>
                </a:solidFill>
                <a:effectLst/>
                <a:latin typeface="Verdana" pitchFamily="34" charset="0"/>
                <a:ea typeface="Verdana" pitchFamily="34" charset="0"/>
                <a:cs typeface="Verdana" pitchFamily="34" charset="0"/>
              </a:rPr>
              <a:t>Fysiske rammer forstås her som: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rammers design: Loft, gulve, vægge, døre, vinduer, legehuse, forskellige udendørs underlag mv., som tilsammen skaber de fysiske rum.</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rammers indretning: Borde, stole, tavle, reoler, skillevægge, legeredskaber, puder mv. placeret i de indendørs og udendørs  rum.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rammers dekoration: Plakater, maling af asfalt eller flader, planter, buske mv. placeret indendørs såvel som udendørs i rum.</a:t>
            </a:r>
          </a:p>
          <a:p>
            <a:pPr marL="0" indent="0">
              <a:buFont typeface="Arial" panose="020B0604020202020204" pitchFamily="34" charset="0"/>
              <a:buNone/>
            </a:pPr>
            <a:r>
              <a:rPr lang="da-DK" sz="1200" kern="1200" dirty="0">
                <a:solidFill>
                  <a:schemeClr val="tx1"/>
                </a:solidFill>
                <a:effectLst/>
                <a:latin typeface="Verdana" pitchFamily="34" charset="0"/>
                <a:ea typeface="Verdana" pitchFamily="34" charset="0"/>
                <a:cs typeface="Verdana" pitchFamily="34" charset="0"/>
              </a:rPr>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Ved fysiske rammer forstås både de </a:t>
            </a:r>
            <a:r>
              <a:rPr lang="da-DK" sz="1200" i="1" kern="1200" dirty="0">
                <a:solidFill>
                  <a:schemeClr val="tx1"/>
                </a:solidFill>
                <a:effectLst/>
                <a:latin typeface="Verdana" pitchFamily="34" charset="0"/>
                <a:ea typeface="Verdana" pitchFamily="34" charset="0"/>
                <a:cs typeface="Verdana" pitchFamily="34" charset="0"/>
              </a:rPr>
              <a:t>indendørs</a:t>
            </a:r>
            <a:r>
              <a:rPr lang="da-DK" sz="1200" kern="1200" dirty="0">
                <a:solidFill>
                  <a:schemeClr val="tx1"/>
                </a:solidFill>
                <a:effectLst/>
                <a:latin typeface="Verdana" pitchFamily="34" charset="0"/>
                <a:ea typeface="Verdana" pitchFamily="34" charset="0"/>
                <a:cs typeface="Verdana" pitchFamily="34" charset="0"/>
              </a:rPr>
              <a:t> og </a:t>
            </a:r>
            <a:r>
              <a:rPr lang="da-DK" sz="1200" i="1" kern="1200" dirty="0">
                <a:solidFill>
                  <a:schemeClr val="tx1"/>
                </a:solidFill>
                <a:effectLst/>
                <a:latin typeface="Verdana" pitchFamily="34" charset="0"/>
                <a:ea typeface="Verdana" pitchFamily="34" charset="0"/>
                <a:cs typeface="Verdana" pitchFamily="34" charset="0"/>
              </a:rPr>
              <a:t>udendørs</a:t>
            </a:r>
            <a:r>
              <a:rPr lang="da-DK" sz="1200" kern="1200" dirty="0">
                <a:solidFill>
                  <a:schemeClr val="tx1"/>
                </a:solidFill>
                <a:effectLst/>
                <a:latin typeface="Verdana" pitchFamily="34" charset="0"/>
                <a:ea typeface="Verdana" pitchFamily="34" charset="0"/>
                <a:cs typeface="Verdana" pitchFamily="34" charset="0"/>
              </a:rPr>
              <a:t> rum (fx legeplads, skolegård, sportsarealer mv.).</a:t>
            </a:r>
          </a:p>
          <a:p>
            <a:pPr marL="0" indent="0">
              <a:buFont typeface="+mj-lt"/>
              <a:buNone/>
            </a:pPr>
            <a:endParaRPr lang="da-DK" sz="1200" kern="1200" dirty="0">
              <a:solidFill>
                <a:schemeClr val="tx1"/>
              </a:solidFill>
              <a:effectLst/>
              <a:latin typeface="Verdana" pitchFamily="34" charset="0"/>
              <a:ea typeface="Verdana" pitchFamily="34" charset="0"/>
              <a:cs typeface="Verdana" pitchFamily="34" charset="0"/>
            </a:endParaRPr>
          </a:p>
          <a:p>
            <a:pPr marL="0" indent="0">
              <a:buFont typeface="+mj-lt"/>
              <a:buNone/>
            </a:pPr>
            <a:r>
              <a:rPr lang="da-DK" sz="1200" kern="1200" dirty="0">
                <a:solidFill>
                  <a:schemeClr val="tx1"/>
                </a:solidFill>
                <a:effectLst/>
                <a:latin typeface="Verdana" pitchFamily="34" charset="0"/>
                <a:ea typeface="Verdana" pitchFamily="34" charset="0"/>
                <a:cs typeface="Verdana" pitchFamily="34" charset="0"/>
              </a:rPr>
              <a:t>De fysiske rammer er mere end det enkelte klasselokale – husk derfor at tænke </a:t>
            </a:r>
            <a:r>
              <a:rPr lang="da-DK" sz="1200" i="1" kern="1200" dirty="0">
                <a:solidFill>
                  <a:schemeClr val="tx1"/>
                </a:solidFill>
                <a:effectLst/>
                <a:latin typeface="Verdana" pitchFamily="34" charset="0"/>
                <a:ea typeface="Verdana" pitchFamily="34" charset="0"/>
                <a:cs typeface="Verdana" pitchFamily="34" charset="0"/>
              </a:rPr>
              <a:t>alle</a:t>
            </a:r>
            <a:r>
              <a:rPr lang="da-DK" sz="1200" kern="1200" dirty="0">
                <a:solidFill>
                  <a:schemeClr val="tx1"/>
                </a:solidFill>
                <a:effectLst/>
                <a:latin typeface="Verdana" pitchFamily="34" charset="0"/>
                <a:ea typeface="Verdana" pitchFamily="34" charset="0"/>
                <a:cs typeface="Verdana" pitchFamily="34" charset="0"/>
              </a:rPr>
              <a:t> rum med: </a:t>
            </a:r>
            <a:r>
              <a:rPr lang="da-DK" sz="1200" dirty="0"/>
              <a:t>Faglokaler, gang- og fællesarealer, køkken, toiletter, evt. skolefritidsordningens lokaler – og måske andet? </a:t>
            </a:r>
            <a:endParaRPr lang="da-DK" sz="1200" kern="1200" dirty="0">
              <a:solidFill>
                <a:schemeClr val="tx1"/>
              </a:solidFill>
              <a:effectLst/>
              <a:latin typeface="Verdana" pitchFamily="34" charset="0"/>
              <a:ea typeface="Verdana" pitchFamily="34" charset="0"/>
              <a:cs typeface="Verdana" pitchFamily="34" charset="0"/>
            </a:endParaRPr>
          </a:p>
          <a:p>
            <a:endParaRPr lang="en-GB" dirty="0"/>
          </a:p>
          <a:p>
            <a:r>
              <a:rPr lang="da-DK" sz="1200" kern="1200" dirty="0">
                <a:solidFill>
                  <a:schemeClr val="tx1"/>
                </a:solidFill>
                <a:effectLst/>
                <a:latin typeface="Verdana" pitchFamily="34" charset="0"/>
                <a:ea typeface="Verdana" pitchFamily="34" charset="0"/>
                <a:cs typeface="Verdana" pitchFamily="34" charset="0"/>
              </a:rPr>
              <a:t>På dagtilbudsområdet omtales de fysiske rammer i dagtilbud i den styrkede pædagogiske læreplan bl.a. som: "Det fysiske børnemiljø kan eksempelvis omhandle støjniveau, indeklima, plads til fysisk udfoldelse og stille aktiviteter, hygiejneforhold, lysforhold, garderobe, legeplads og udearealer, stuernes indretning og størrelse mv.”. I kan læse mere om forståelse af de fysiske rammer i den styrkede pædagogiske læreplan her:</a:t>
            </a:r>
          </a:p>
          <a:p>
            <a:r>
              <a:rPr lang="da-DK" sz="1200" i="0" u="sng" kern="1200" dirty="0">
                <a:solidFill>
                  <a:schemeClr val="tx1"/>
                </a:solidFill>
                <a:effectLst/>
                <a:latin typeface="Verdana" pitchFamily="34" charset="0"/>
                <a:ea typeface="Verdana" pitchFamily="34" charset="0"/>
                <a:cs typeface="Verdana" pitchFamily="34" charset="0"/>
                <a:hlinkClick r:id="rId3"/>
              </a:rPr>
              <a:t>https://www.emu.dk/modul/organisering-af-et-godt-l%C3%A6ringsmilj%C3%B8-i-dagtilbud</a:t>
            </a:r>
            <a:r>
              <a:rPr lang="da-DK" sz="1200" i="0" kern="1200" dirty="0">
                <a:solidFill>
                  <a:schemeClr val="tx1"/>
                </a:solidFill>
                <a:effectLst/>
                <a:latin typeface="Verdana" pitchFamily="34" charset="0"/>
                <a:ea typeface="Verdana" pitchFamily="34" charset="0"/>
                <a:cs typeface="Verdana" pitchFamily="34" charset="0"/>
              </a:rPr>
              <a:t>, herunder særligt</a:t>
            </a:r>
          </a:p>
          <a:p>
            <a:r>
              <a:rPr lang="da-DK" sz="1200" i="0" u="sng" kern="1200" dirty="0">
                <a:solidFill>
                  <a:schemeClr val="tx1"/>
                </a:solidFill>
                <a:effectLst/>
                <a:latin typeface="Verdana" pitchFamily="34" charset="0"/>
                <a:ea typeface="Verdana" pitchFamily="34" charset="0"/>
                <a:cs typeface="Verdana" pitchFamily="34" charset="0"/>
                <a:hlinkClick r:id="rId4" invalidUrl="https://www.emu.dk/sites/default/files/Inspirationsark Brug af fysiske rammer.pdf"/>
              </a:rPr>
              <a:t>https://www.emu.dk/sites/default/files/Inspirationsark%20Brug%20af%20fysiske%20rammer.pdf</a:t>
            </a:r>
            <a:r>
              <a:rPr lang="da-DK" sz="1200" i="0" u="sng" kern="1200" dirty="0">
                <a:solidFill>
                  <a:schemeClr val="tx1"/>
                </a:solidFill>
                <a:effectLst/>
                <a:latin typeface="Verdana" pitchFamily="34" charset="0"/>
                <a:ea typeface="Verdana" pitchFamily="34" charset="0"/>
                <a:cs typeface="Verdana" pitchFamily="34" charset="0"/>
              </a:rPr>
              <a:t> </a:t>
            </a:r>
          </a:p>
          <a:p>
            <a:r>
              <a:rPr lang="da-DK" sz="1200" i="0" u="sng" kern="1200" dirty="0">
                <a:solidFill>
                  <a:schemeClr val="tx1"/>
                </a:solidFill>
                <a:effectLst/>
                <a:latin typeface="Verdana" pitchFamily="34" charset="0"/>
                <a:ea typeface="Verdana" pitchFamily="34" charset="0"/>
                <a:cs typeface="Verdana" pitchFamily="34" charset="0"/>
                <a:hlinkClick r:id="rId5" invalidUrl="https://www.emu.dk/sites/default/files/7044 EVA SPL Publikation_web.pdf"/>
              </a:rPr>
              <a:t>https://www.emu.dk/sites/default/files/7044%20EVA%20SPL%20Publikation_web.pdf</a:t>
            </a:r>
            <a:endParaRPr lang="da-DK" sz="1200" i="0" u="sng" kern="1200" dirty="0">
              <a:solidFill>
                <a:schemeClr val="tx1"/>
              </a:solidFill>
              <a:effectLst/>
              <a:latin typeface="Verdana" pitchFamily="34" charset="0"/>
              <a:ea typeface="Verdana" pitchFamily="34" charset="0"/>
              <a:cs typeface="Verdana" pitchFamily="34" charset="0"/>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3</a:t>
            </a:fld>
            <a:endParaRPr lang="da-DK"/>
          </a:p>
        </p:txBody>
      </p:sp>
    </p:spTree>
    <p:extLst>
      <p:ext uri="{BB962C8B-B14F-4D97-AF65-F5344CB8AC3E}">
        <p14:creationId xmlns:p14="http://schemas.microsoft.com/office/powerpoint/2010/main" val="205695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da-DK" sz="1200" b="0" i="0" dirty="0"/>
              <a:t>Som Winston Churchill sagde engang: </a:t>
            </a:r>
            <a:r>
              <a:rPr lang="da-DK" sz="1200" b="0" i="1" dirty="0"/>
              <a:t>”Vi former vores bygninger, derefter former de os.” </a:t>
            </a:r>
            <a:r>
              <a:rPr lang="da-DK" dirty="0">
                <a:effectLst/>
                <a:latin typeface="Verdana" panose="020B0604030504040204" pitchFamily="34" charset="0"/>
              </a:rPr>
              <a:t>De fysiske rammer er i høj grad med til at forme den måde, børn og voksne agerer og interagerer på, hvorfor man også taler om ”</a:t>
            </a:r>
            <a:r>
              <a:rPr lang="da-DK" b="1" dirty="0">
                <a:effectLst/>
                <a:latin typeface="Verdana" panose="020B0604030504040204" pitchFamily="34" charset="0"/>
              </a:rPr>
              <a:t>rummet som den tredje pædagog eller lærer</a:t>
            </a:r>
            <a:r>
              <a:rPr lang="da-DK" dirty="0">
                <a:effectLst/>
                <a:latin typeface="Verdana" panose="020B0604030504040204" pitchFamily="34" charset="0"/>
              </a:rPr>
              <a:t>”. Når man skal arbejde med inkluderende læringsmiljøer, er det derfor centralt at medtænke de fysiske rammer. </a:t>
            </a:r>
            <a:r>
              <a:rPr lang="da-DK" sz="1200" kern="1200" dirty="0">
                <a:solidFill>
                  <a:schemeClr val="tx1"/>
                </a:solidFill>
                <a:effectLst/>
                <a:latin typeface="Verdana" pitchFamily="34" charset="0"/>
                <a:ea typeface="Verdana" pitchFamily="34" charset="0"/>
                <a:cs typeface="Verdana" pitchFamily="34" charset="0"/>
              </a:rPr>
              <a:t>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Forskningen viser, at de fysiske rammer kan påvirke børn og voksne i dagtilbud og skole på flere forskellige måder, som har betydning for læringsmiljøet:</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 inviterer til forskellige lege og aktiviteter samt måder at handle på i rummet og påvirker derigennem betingelserne for børnenes læring, både stimuleringsmæssigt og følelsesmæssigt.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 skaber mulighed for og begrænser de sociale interaktioner mellem børnene og mellem børn og voksne og kan derigennem påvirke fællesskaber, relationer samt børnenes sociale og personlige kompetencer.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rum og deres inventar udgør en ramme for den måde, pædagogerne og lærerne kan tilrettelægge og gennemføre læringsaktiviteter på. De fysiske rammer kan således i større eller mindre grad understøtte forskellige læringsformer og pædagogiske intentioner, herunder en pædagogisk intention om at skabe deltagelsesmuligheder for alle.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Derudover har de fysiske rammer betydning for miljømæssige faktorer som fx temperatur, luft, lys, akustik mv., som også påvirker børns læringsbetingelser (der er dog mindre fokus på dette i disse slides).</a:t>
            </a:r>
            <a:endParaRPr lang="da-DK" sz="1200" kern="1200" dirty="0">
              <a:solidFill>
                <a:schemeClr val="tx1"/>
              </a:solidFill>
              <a:effectLst/>
              <a:latin typeface="Verdana" pitchFamily="34" charset="0"/>
              <a:ea typeface="Verdana" pitchFamily="34" charset="0"/>
              <a:cs typeface="Verdana" pitchFamily="34" charset="0"/>
              <a:sym typeface="Wingdings" panose="05000000000000000000" pitchFamily="2" charset="2"/>
            </a:endParaRP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b="1" kern="1200" dirty="0">
                <a:solidFill>
                  <a:schemeClr val="tx1"/>
                </a:solidFill>
                <a:effectLst/>
                <a:latin typeface="Verdana" pitchFamily="34" charset="0"/>
                <a:ea typeface="Verdana" pitchFamily="34" charset="0"/>
                <a:cs typeface="Verdana" pitchFamily="34" charset="0"/>
              </a:rPr>
              <a:t>De fysiske rammer kan konkret understøtte et inkluderende læringsmiljø ved enten at:</a:t>
            </a:r>
          </a:p>
          <a:p>
            <a:pPr marL="171450" lvl="0" indent="-171450">
              <a:buFont typeface="Arial" panose="020B0604020202020204" pitchFamily="34" charset="0"/>
              <a:buChar char="•"/>
            </a:pPr>
            <a:r>
              <a:rPr lang="da-DK" sz="1200" i="1" kern="1200" dirty="0">
                <a:solidFill>
                  <a:schemeClr val="tx1"/>
                </a:solidFill>
                <a:effectLst/>
                <a:latin typeface="Verdana" pitchFamily="34" charset="0"/>
                <a:ea typeface="Verdana" pitchFamily="34" charset="0"/>
                <a:cs typeface="Verdana" pitchFamily="34" charset="0"/>
              </a:rPr>
              <a:t>Skærme </a:t>
            </a:r>
            <a:r>
              <a:rPr lang="da-DK" sz="1200" kern="1200" dirty="0">
                <a:solidFill>
                  <a:schemeClr val="tx1"/>
                </a:solidFill>
                <a:effectLst/>
                <a:latin typeface="Verdana" pitchFamily="34" charset="0"/>
                <a:ea typeface="Verdana" pitchFamily="34" charset="0"/>
                <a:cs typeface="Verdana" pitchFamily="34" charset="0"/>
              </a:rPr>
              <a:t>børnene, så børnene bedre kan fastholde deres opmærksomhed på og fordybe sig i de lege og aktiviteter, de er i gang med.</a:t>
            </a:r>
          </a:p>
          <a:p>
            <a:pPr marL="171450" lvl="0" indent="-171450">
              <a:buFont typeface="Arial" panose="020B0604020202020204" pitchFamily="34" charset="0"/>
              <a:buChar char="•"/>
            </a:pPr>
            <a:r>
              <a:rPr lang="da-DK" sz="1200" i="1" kern="1200" dirty="0">
                <a:solidFill>
                  <a:schemeClr val="tx1"/>
                </a:solidFill>
                <a:effectLst/>
                <a:latin typeface="Verdana" pitchFamily="34" charset="0"/>
                <a:ea typeface="Verdana" pitchFamily="34" charset="0"/>
                <a:cs typeface="Verdana" pitchFamily="34" charset="0"/>
              </a:rPr>
              <a:t>Skubbe</a:t>
            </a:r>
            <a:r>
              <a:rPr lang="da-DK" sz="1200" kern="1200" dirty="0">
                <a:solidFill>
                  <a:schemeClr val="tx1"/>
                </a:solidFill>
                <a:effectLst/>
                <a:latin typeface="Verdana" pitchFamily="34" charset="0"/>
                <a:ea typeface="Verdana" pitchFamily="34" charset="0"/>
                <a:cs typeface="Verdana" pitchFamily="34" charset="0"/>
              </a:rPr>
              <a:t> børnene ved at inspirere og invitere til forskellige lege og aktiviteter sammen med andre børn samt ved at muliggøre forskellige lærings- og deltagelsesformer, der tilgodeser forskellige behov hos børnene.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5</a:t>
            </a:fld>
            <a:endParaRPr lang="da-DK"/>
          </a:p>
        </p:txBody>
      </p:sp>
    </p:spTree>
    <p:extLst>
      <p:ext uri="{BB962C8B-B14F-4D97-AF65-F5344CB8AC3E}">
        <p14:creationId xmlns:p14="http://schemas.microsoft.com/office/powerpoint/2010/main" val="103742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da-DK" sz="1200" b="0" kern="1200" baseline="0" dirty="0">
                <a:solidFill>
                  <a:schemeClr val="tx1"/>
                </a:solidFill>
                <a:effectLst/>
                <a:latin typeface="Verdana" pitchFamily="34" charset="0"/>
                <a:ea typeface="Verdana" pitchFamily="34" charset="0"/>
                <a:cs typeface="Verdana" pitchFamily="34" charset="0"/>
              </a:rPr>
              <a:t>En overordnet pointe er, at det</a:t>
            </a:r>
            <a:r>
              <a:rPr lang="da-DK" sz="1200" kern="1200" dirty="0">
                <a:solidFill>
                  <a:schemeClr val="tx1"/>
                </a:solidFill>
                <a:effectLst/>
                <a:latin typeface="Verdana" pitchFamily="34" charset="0"/>
                <a:ea typeface="Verdana" pitchFamily="34" charset="0"/>
                <a:cs typeface="Verdana" pitchFamily="34" charset="0"/>
              </a:rPr>
              <a:t> </a:t>
            </a:r>
            <a:r>
              <a:rPr lang="da-DK" sz="1200" i="0" u="sng" kern="1200" dirty="0">
                <a:solidFill>
                  <a:schemeClr val="tx1"/>
                </a:solidFill>
                <a:effectLst/>
                <a:latin typeface="Verdana" pitchFamily="34" charset="0"/>
                <a:ea typeface="Verdana" pitchFamily="34" charset="0"/>
                <a:cs typeface="Verdana" pitchFamily="34" charset="0"/>
              </a:rPr>
              <a:t>ikke</a:t>
            </a:r>
            <a:r>
              <a:rPr lang="da-DK" sz="1200" kern="1200" dirty="0">
                <a:solidFill>
                  <a:schemeClr val="tx1"/>
                </a:solidFill>
                <a:effectLst/>
                <a:latin typeface="Verdana" pitchFamily="34" charset="0"/>
                <a:ea typeface="Verdana" pitchFamily="34" charset="0"/>
                <a:cs typeface="Verdana" pitchFamily="34" charset="0"/>
              </a:rPr>
              <a:t> er nødvendigt at gennemrenovere eller bygge nye skoler og dagtilbud. Der er også meget, der kan gøres inden for de eksisterende rammer. </a:t>
            </a:r>
            <a:endParaRPr lang="da-DK" b="0" baseline="0" dirty="0"/>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0" baseline="0" dirty="0"/>
              <a:t>Forskning viser, at fem forskellige elementer er centrale, når man skal designe, indrette og dekorere fysiske rum, der understøtter inkluderende læringsmiljøer. </a:t>
            </a:r>
            <a:r>
              <a:rPr lang="da-DK" sz="1200" kern="1200" dirty="0">
                <a:solidFill>
                  <a:schemeClr val="tx1"/>
                </a:solidFill>
                <a:effectLst/>
                <a:latin typeface="Verdana" pitchFamily="34" charset="0"/>
                <a:ea typeface="Verdana" pitchFamily="34" charset="0"/>
                <a:cs typeface="Verdana" pitchFamily="34" charset="0"/>
              </a:rPr>
              <a:t>De uddybes på de følgende slides.</a:t>
            </a:r>
            <a:endParaRPr lang="da-DK" b="0" baseline="0" dirty="0"/>
          </a:p>
          <a:p>
            <a:endParaRPr lang="da-DK" b="0" baseline="0" dirty="0"/>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Udgangspunkt i pædagogiske intentioner og mål: </a:t>
            </a:r>
            <a:r>
              <a:rPr lang="da-DK" sz="1200" dirty="0">
                <a:cs typeface="ＭＳ Ｐゴシック" pitchFamily="-111" charset="-128"/>
              </a:rPr>
              <a:t>Rummene indrettes med udgangspunkt i, hvad rummene skal kommunikere til børnene, hvilke aktiviteter rummene skal understøtte, og hvilke deltagelses- og udviklingsmuligheder børnene skal have i rummene.</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Flerfunktionelle rum og høj grad af fleksibilitet ift. anvendelse: </a:t>
            </a:r>
            <a:r>
              <a:rPr lang="da-DK" sz="1200" dirty="0">
                <a:cs typeface="ＭＳ Ｐゴシック" pitchFamily="-111" charset="-128"/>
              </a:rPr>
              <a:t>Rummene indrettes, så de muliggør forskellige lege og aktiviteter og imødekommer børnenes forskellige behov og giver alle deltagelsesmuligheder. Når plads er en begrænsende faktor, kan rummene indrettes på en måde, som giver mulighed for fleksibel benyttelse.</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Personlighed og børnene som meddesignere</a:t>
            </a:r>
            <a:r>
              <a:rPr lang="da-DK" dirty="0"/>
              <a:t>: </a:t>
            </a:r>
            <a:r>
              <a:rPr lang="da-DK" sz="1200" dirty="0">
                <a:cs typeface="ＭＳ Ｐゴシック" pitchFamily="-111" charset="-128"/>
              </a:rPr>
              <a:t>De fysiske rum gives et personligt udtryk, så børnene identificerer sig med og føler tilhørsforhold til rummet. Centralt er det her, at børnene har medindflydelse på, hvordan rummene indrettes og dekoreres.</a:t>
            </a:r>
            <a:endParaRPr lang="en-GB" sz="1200" dirty="0">
              <a:latin typeface="Verdana"/>
              <a:cs typeface="ＭＳ Ｐゴシック" pitchFamily="-111" charset="-128"/>
            </a:endParaRP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Et passende niveau af kompleksitet og farver: </a:t>
            </a:r>
            <a:r>
              <a:rPr lang="da-DK" sz="1200" dirty="0">
                <a:cs typeface="ＭＳ Ｐゴシック" pitchFamily="-111" charset="-128"/>
              </a:rPr>
              <a:t>De fysiske rum dekoreres med visuel stimuli (fx plakater mv.) og med balance i farvebrugen. Dette skal sikre, at børnenes trivsel og læring stimuleres, samtidig med, at børnene kan fastholde deres opmærksomhed på det, der skal ske i rummet.</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Plads og adgang: </a:t>
            </a:r>
            <a:r>
              <a:rPr lang="en-GB" sz="1200" dirty="0">
                <a:cs typeface="ＭＳ Ｐゴシック" pitchFamily="-111" charset="-128"/>
              </a:rPr>
              <a:t>Der </a:t>
            </a:r>
            <a:r>
              <a:rPr lang="en-GB" sz="1200" dirty="0" err="1">
                <a:cs typeface="ＭＳ Ｐゴシック" pitchFamily="-111" charset="-128"/>
              </a:rPr>
              <a:t>er</a:t>
            </a:r>
            <a:r>
              <a:rPr lang="en-GB" sz="1200" dirty="0">
                <a:cs typeface="ＭＳ Ｐゴシック" pitchFamily="-111" charset="-128"/>
              </a:rPr>
              <a:t> </a:t>
            </a:r>
            <a:r>
              <a:rPr lang="en-GB" sz="1200" dirty="0" err="1">
                <a:cs typeface="ＭＳ Ｐゴシック" pitchFamily="-111" charset="-128"/>
              </a:rPr>
              <a:t>plads</a:t>
            </a:r>
            <a:r>
              <a:rPr lang="en-GB" sz="1200" dirty="0">
                <a:cs typeface="ＭＳ Ｐゴシック" pitchFamily="-111" charset="-128"/>
              </a:rPr>
              <a:t> </a:t>
            </a:r>
            <a:r>
              <a:rPr lang="en-GB" sz="1200" dirty="0" err="1">
                <a:cs typeface="ＭＳ Ｐゴシック" pitchFamily="-111" charset="-128"/>
              </a:rPr>
              <a:t>og</a:t>
            </a:r>
            <a:r>
              <a:rPr lang="en-GB" sz="1200" dirty="0">
                <a:cs typeface="ＭＳ Ｐゴシック" pitchFamily="-111" charset="-128"/>
              </a:rPr>
              <a:t> let </a:t>
            </a:r>
            <a:r>
              <a:rPr lang="en-GB" sz="1200" dirty="0" err="1">
                <a:cs typeface="ＭＳ Ｐゴシック" pitchFamily="-111" charset="-128"/>
              </a:rPr>
              <a:t>adgang</a:t>
            </a:r>
            <a:r>
              <a:rPr lang="en-GB" sz="1200" dirty="0">
                <a:cs typeface="ＭＳ Ｐゴシック" pitchFamily="-111" charset="-128"/>
              </a:rPr>
              <a:t> t</a:t>
            </a:r>
            <a:r>
              <a:rPr lang="da-DK" sz="1200" dirty="0">
                <a:cs typeface="ＭＳ Ｐゴシック" pitchFamily="-111" charset="-128"/>
              </a:rPr>
              <a:t>il materialer, zoner i rummet og andre læringsrum, så alle børn kan bevæge sig rundt og interagere med hinanden på en hensigtsmæssig måde.</a:t>
            </a:r>
            <a:r>
              <a:rPr lang="da-DK" sz="1200" dirty="0">
                <a:latin typeface="Verdana"/>
                <a:cs typeface="ＭＳ Ｐゴシック" pitchFamily="-111" charset="-128"/>
              </a:rPr>
              <a:t> Mangel på plads reducerer muligheden for privathed og kan føre til kedsomhed og forstyrrende adfærd. Plads og adgang handler også om at sikre at børn med fysiske funktionsnedsættelser har mulighed for at deltage aktivt i lege og læring.</a:t>
            </a:r>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54469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kern="1200" dirty="0">
                <a:solidFill>
                  <a:schemeClr val="tx1"/>
                </a:solidFill>
                <a:effectLst/>
                <a:latin typeface="Verdana" pitchFamily="34" charset="0"/>
                <a:ea typeface="Verdana" pitchFamily="34" charset="0"/>
                <a:cs typeface="Verdana" pitchFamily="34" charset="0"/>
              </a:rPr>
              <a:t>Fordi de fysiske rammer inviterer til forskellige handlinger og former den måde, børn og vokse interagerer med rummet og hinanden på, er det afgørende, at de fysiske rum indrettes med udgangspunkt i klare </a:t>
            </a:r>
            <a:r>
              <a:rPr lang="da-DK" sz="1200" b="1" kern="1200" dirty="0">
                <a:solidFill>
                  <a:schemeClr val="tx1"/>
                </a:solidFill>
                <a:effectLst/>
                <a:latin typeface="Verdana" pitchFamily="34" charset="0"/>
                <a:ea typeface="Verdana" pitchFamily="34" charset="0"/>
                <a:cs typeface="Verdana" pitchFamily="34" charset="0"/>
              </a:rPr>
              <a:t>pædagogiske og didaktiske intentioner</a:t>
            </a:r>
            <a:r>
              <a:rPr lang="da-DK" sz="1200" kern="1200" dirty="0">
                <a:solidFill>
                  <a:schemeClr val="tx1"/>
                </a:solidFill>
                <a:effectLst/>
                <a:latin typeface="Verdana" pitchFamily="34" charset="0"/>
                <a:ea typeface="Verdana" pitchFamily="34" charset="0"/>
                <a:cs typeface="Verdana" pitchFamily="34" charset="0"/>
              </a:rPr>
              <a:t>. Fokus bør være på, hvad rummene skal kommunikere til børnene, hvilke aktiviteter rummene skal understøtte, og hvilket deltagelses- og udviklingsmuligheder børnene skal have ud af at være i rummene. Dette kan gøres på flere måder og udfoldes også på de følgende slides. </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b="1" kern="1200" dirty="0">
                <a:solidFill>
                  <a:schemeClr val="tx1"/>
                </a:solidFill>
                <a:effectLst/>
                <a:latin typeface="Verdana" pitchFamily="34" charset="0"/>
                <a:ea typeface="Verdana" pitchFamily="34" charset="0"/>
                <a:cs typeface="Verdana" pitchFamily="34" charset="0"/>
              </a:rPr>
              <a:t>Dagtilbud – uddybende pointer:</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Børnene udforsker de rum, de er i, og de materialer, der er indeholdt i rummet. Indretning og dekoration af de fysiske rum har således betydning for børnenes mulighed for at skabe erfaringer med og viden om den verden, der omgiver dem. De fysiske rammer kan derfor indrettes, så de inviterer børnene til forskellige former for leg og interaktion med hinanden og rummet. Det kan fx være ved at skabe ’rum i rummet’ med fokus på forskellige temaer (fx stjernerum, stillerum, dinorum). Det åbner for, at børnene får erfaring med at indgå i forskellige typer af lege med andre børn.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Derudover viser forskningen, at variation i indretning og materialer understøtter, at alle børn kan finde noget at aktivere sig selv med, og at børnene kan bruge de fysiske rammer på den måde, de finder sjovest og mest udfordrende. På den måde kan børnene opleve at have indflydelse og medbestemmelse i forhold til de lege, de deltager i, og dette fremmer børnenes motivation og engagement i de pædagogiske læringsmiljøer.</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I indretningen af rum i rummet eller små legemiljøer inden- og udendørs er det vigtigt at huske på, at det handler om at skabe plads for legen og ikke at fastlægge den. </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b="1" kern="1200" dirty="0">
                <a:solidFill>
                  <a:schemeClr val="tx1"/>
                </a:solidFill>
                <a:effectLst/>
                <a:latin typeface="Verdana" pitchFamily="34" charset="0"/>
                <a:ea typeface="Verdana" pitchFamily="34" charset="0"/>
                <a:cs typeface="Verdana" pitchFamily="34" charset="0"/>
              </a:rPr>
              <a:t>Skole – uddybende pointer: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For skolerne handler det især om at tilpasse lokalernes indretning afhængigt af den pædagogiske intention med undervisningen og behovet for at opdele eleverne i mindre grupper. Fx fungerer det typisk godt, at børnene alle sidder med front mod læreren og tavlen, når læreren gennemgår en opgave, så alle kan følge med, og så børnene ikke forstyrrer hinanden. Når børnene skal arbejde med en opgave i grupper, kan de med fordel sidde omkring mindre, runde borde, så børnene har blikket mod hinanden. Det understøtter, at alle børn bliver aktivt deltagende i gruppen.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Konkret kan det gøres ved at indrette flere forskellige læringszoner, fx </a:t>
            </a:r>
            <a:r>
              <a:rPr lang="da-DK" sz="1200" kern="1200" dirty="0" err="1">
                <a:solidFill>
                  <a:schemeClr val="tx1"/>
                </a:solidFill>
                <a:effectLst/>
                <a:latin typeface="Verdana" pitchFamily="34" charset="0"/>
                <a:ea typeface="Verdana" pitchFamily="34" charset="0"/>
                <a:cs typeface="Verdana" pitchFamily="34" charset="0"/>
              </a:rPr>
              <a:t>gruppearbejdszone</a:t>
            </a:r>
            <a:r>
              <a:rPr lang="da-DK" sz="1200" kern="1200" dirty="0">
                <a:solidFill>
                  <a:schemeClr val="tx1"/>
                </a:solidFill>
                <a:effectLst/>
                <a:latin typeface="Verdana" pitchFamily="34" charset="0"/>
                <a:ea typeface="Verdana" pitchFamily="34" charset="0"/>
                <a:cs typeface="Verdana" pitchFamily="34" charset="0"/>
              </a:rPr>
              <a:t>, beskedzone, læsezone, bevægelseszone mv.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endParaRPr lang="en-GB" sz="1200" dirty="0">
              <a:latin typeface="Verdana"/>
              <a:cs typeface="ＭＳ Ｐゴシック" pitchFamily="-111" charset="-128"/>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1933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b="1" kern="1200" dirty="0">
                <a:solidFill>
                  <a:schemeClr val="tx1"/>
                </a:solidFill>
                <a:effectLst/>
                <a:latin typeface="Verdana" pitchFamily="34" charset="0"/>
                <a:ea typeface="Verdana" pitchFamily="34" charset="0"/>
                <a:cs typeface="Verdana" pitchFamily="34" charset="0"/>
              </a:rPr>
              <a:t>Flerfunktionalitet</a:t>
            </a:r>
            <a:r>
              <a:rPr lang="da-DK" sz="1200" kern="1200" dirty="0">
                <a:solidFill>
                  <a:schemeClr val="tx1"/>
                </a:solidFill>
                <a:effectLst/>
                <a:latin typeface="Verdana" pitchFamily="34" charset="0"/>
                <a:ea typeface="Verdana" pitchFamily="34" charset="0"/>
                <a:cs typeface="Verdana" pitchFamily="34" charset="0"/>
              </a:rPr>
              <a:t> handler om, at de fysiske rum kan bruges på flere forskellige måder. Flerfunktionelle rum </a:t>
            </a:r>
            <a:r>
              <a:rPr lang="da-DK" sz="1200" b="0" kern="1200" dirty="0">
                <a:solidFill>
                  <a:schemeClr val="tx1"/>
                </a:solidFill>
                <a:effectLst/>
                <a:latin typeface="Verdana" pitchFamily="34" charset="0"/>
                <a:ea typeface="Verdana" pitchFamily="34" charset="0"/>
                <a:cs typeface="Verdana" pitchFamily="34" charset="0"/>
              </a:rPr>
              <a:t>muliggør og inviterer til forskellige lege og aktiviteter i det samme rum.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Flerfunktionelle rum bidrager til at skabe et inkluderende læringsmiljø ved at kunne understøtte </a:t>
            </a:r>
            <a:r>
              <a:rPr lang="da-DK" sz="1200" b="0" kern="1200" dirty="0">
                <a:solidFill>
                  <a:schemeClr val="tx1"/>
                </a:solidFill>
                <a:effectLst/>
                <a:latin typeface="Verdana" pitchFamily="34" charset="0"/>
                <a:ea typeface="Verdana" pitchFamily="34" charset="0"/>
                <a:cs typeface="Verdana" pitchFamily="34" charset="0"/>
              </a:rPr>
              <a:t>flere forskellige pædagogiske og didaktiske intentioner og ved at muliggøre forskellige deltagelsesformer og derigennem imødekomme børnenes forskellige behov i relation til fx arbejdsplads og arbejdsform.</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 en kontekst, hvor plads er en begrænsende faktor, og hvor både børnenes behov og de pædagogiske og didaktiske intentioner ændrer sig, er </a:t>
            </a:r>
            <a:r>
              <a:rPr lang="da-DK" sz="1200" b="1" kern="1200" dirty="0">
                <a:solidFill>
                  <a:schemeClr val="tx1"/>
                </a:solidFill>
                <a:effectLst/>
                <a:latin typeface="Verdana" pitchFamily="34" charset="0"/>
                <a:ea typeface="Verdana" pitchFamily="34" charset="0"/>
                <a:cs typeface="Verdana" pitchFamily="34" charset="0"/>
              </a:rPr>
              <a:t>fleksibilitet</a:t>
            </a:r>
            <a:r>
              <a:rPr lang="da-DK" sz="1200" kern="1200" dirty="0">
                <a:solidFill>
                  <a:schemeClr val="tx1"/>
                </a:solidFill>
                <a:effectLst/>
                <a:latin typeface="Verdana" pitchFamily="34" charset="0"/>
                <a:ea typeface="Verdana" pitchFamily="34" charset="0"/>
                <a:cs typeface="Verdana" pitchFamily="34" charset="0"/>
              </a:rPr>
              <a:t> en vigtig del af flerfunktionalitet. Med fleksibilitet menes et fysisk rum, der er designet og indrettet på en måde, som giver mulighed for fleksibel benyttelse.</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Flerfunktionalitet kan tænkes ind i skolens eller dagtilbuddets </a:t>
            </a:r>
            <a:r>
              <a:rPr lang="da-DK" sz="1200" b="1" kern="1200" dirty="0">
                <a:solidFill>
                  <a:schemeClr val="tx1"/>
                </a:solidFill>
                <a:effectLst/>
                <a:latin typeface="Verdana" pitchFamily="34" charset="0"/>
                <a:ea typeface="Verdana" pitchFamily="34" charset="0"/>
                <a:cs typeface="Verdana" pitchFamily="34" charset="0"/>
              </a:rPr>
              <a:t>samlede matrikel</a:t>
            </a:r>
            <a:r>
              <a:rPr lang="da-DK" sz="1200" kern="1200" dirty="0">
                <a:solidFill>
                  <a:schemeClr val="tx1"/>
                </a:solidFill>
                <a:effectLst/>
                <a:latin typeface="Verdana" pitchFamily="34" charset="0"/>
                <a:ea typeface="Verdana" pitchFamily="34" charset="0"/>
                <a:cs typeface="Verdana" pitchFamily="34" charset="0"/>
              </a:rPr>
              <a:t>, således at forskellige inde- og uderum designes og indrettes med forskellige funktioner og pædagogiske intentioner for øje. Hvilket fysisk rum, der anvendes, vil således afhænge af formen for og formålet med legen eller aktiviteten. De </a:t>
            </a:r>
            <a:r>
              <a:rPr lang="da-DK" sz="1200" b="1" kern="1200" dirty="0">
                <a:solidFill>
                  <a:schemeClr val="tx1"/>
                </a:solidFill>
                <a:effectLst/>
                <a:latin typeface="Verdana" pitchFamily="34" charset="0"/>
                <a:ea typeface="Verdana" pitchFamily="34" charset="0"/>
                <a:cs typeface="Verdana" pitchFamily="34" charset="0"/>
              </a:rPr>
              <a:t>enkelte rum</a:t>
            </a:r>
            <a:r>
              <a:rPr lang="da-DK" sz="1200" kern="1200" dirty="0">
                <a:solidFill>
                  <a:schemeClr val="tx1"/>
                </a:solidFill>
                <a:effectLst/>
                <a:latin typeface="Verdana" pitchFamily="34" charset="0"/>
                <a:ea typeface="Verdana" pitchFamily="34" charset="0"/>
                <a:cs typeface="Verdana" pitchFamily="34" charset="0"/>
              </a:rPr>
              <a:t> på skolen eller i dagtilbuddet kan imidlertid også designes og indrettes med høj grad af flerfunktionalitet og fleksibilitet. Forskningen giver flere forskellige bud på, hvordan dette kan gøres.</a:t>
            </a:r>
          </a:p>
          <a:p>
            <a:pPr mar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628639" marR="0" lvl="1"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Indretning af </a:t>
            </a:r>
            <a:r>
              <a:rPr lang="da-DK" sz="1200" b="0" kern="1200" dirty="0">
                <a:solidFill>
                  <a:schemeClr val="tx1"/>
                </a:solidFill>
                <a:effectLst/>
                <a:latin typeface="Verdana" pitchFamily="34" charset="0"/>
                <a:ea typeface="Verdana" pitchFamily="34" charset="0"/>
                <a:cs typeface="Verdana" pitchFamily="34" charset="0"/>
              </a:rPr>
              <a:t>flere </a:t>
            </a:r>
            <a:r>
              <a:rPr lang="da-DK" sz="1200" b="1" kern="1200" dirty="0">
                <a:solidFill>
                  <a:schemeClr val="tx1"/>
                </a:solidFill>
                <a:effectLst/>
                <a:latin typeface="Verdana" pitchFamily="34" charset="0"/>
                <a:ea typeface="Verdana" pitchFamily="34" charset="0"/>
                <a:cs typeface="Verdana" pitchFamily="34" charset="0"/>
              </a:rPr>
              <a:t>”rum i rummet” </a:t>
            </a:r>
            <a:r>
              <a:rPr lang="da-DK" sz="1200" b="0" kern="1200" dirty="0">
                <a:solidFill>
                  <a:schemeClr val="tx1"/>
                </a:solidFill>
                <a:effectLst/>
                <a:latin typeface="Verdana" pitchFamily="34" charset="0"/>
                <a:ea typeface="Verdana" pitchFamily="34" charset="0"/>
                <a:cs typeface="Verdana" pitchFamily="34" charset="0"/>
              </a:rPr>
              <a:t>eller </a:t>
            </a:r>
            <a:r>
              <a:rPr lang="da-DK" sz="1200" b="1" kern="1200" dirty="0">
                <a:solidFill>
                  <a:schemeClr val="tx1"/>
                </a:solidFill>
                <a:effectLst/>
                <a:latin typeface="Verdana" pitchFamily="34" charset="0"/>
                <a:ea typeface="Verdana" pitchFamily="34" charset="0"/>
                <a:cs typeface="Verdana" pitchFamily="34" charset="0"/>
              </a:rPr>
              <a:t>læringszoner </a:t>
            </a:r>
            <a:r>
              <a:rPr lang="da-DK" sz="1200" kern="1200" dirty="0">
                <a:solidFill>
                  <a:schemeClr val="tx1"/>
                </a:solidFill>
                <a:effectLst/>
                <a:latin typeface="Verdana" pitchFamily="34" charset="0"/>
                <a:ea typeface="Verdana" pitchFamily="34" charset="0"/>
                <a:cs typeface="Verdana" pitchFamily="34" charset="0"/>
              </a:rPr>
              <a:t>i rummet kan understøtte, at der kan foregå forskellige aktiviteter på samme tid – og at børnene ved, hvad der skal foregå i de enkelte zoner. Der er imidlertid også en opmærksomhed omkring, at det for nogle børn kan være svært med </a:t>
            </a:r>
            <a:r>
              <a:rPr lang="da-DK" sz="1200" i="1" kern="1200" dirty="0">
                <a:solidFill>
                  <a:schemeClr val="tx1"/>
                </a:solidFill>
                <a:effectLst/>
                <a:latin typeface="Verdana" pitchFamily="34" charset="0"/>
                <a:ea typeface="Verdana" pitchFamily="34" charset="0"/>
                <a:cs typeface="Verdana" pitchFamily="34" charset="0"/>
              </a:rPr>
              <a:t>for</a:t>
            </a:r>
            <a:r>
              <a:rPr lang="da-DK" sz="1200" kern="1200" dirty="0">
                <a:solidFill>
                  <a:schemeClr val="tx1"/>
                </a:solidFill>
                <a:effectLst/>
                <a:latin typeface="Verdana" pitchFamily="34" charset="0"/>
                <a:ea typeface="Verdana" pitchFamily="34" charset="0"/>
                <a:cs typeface="Verdana" pitchFamily="34" charset="0"/>
              </a:rPr>
              <a:t> meget fleksibilitet, forstået som for mange valg mellem forskellige aktiviteter eller deltagelsesformer. Lokaler i ”alternative” former giver et større potentiale for at lave forskellige aktiviteter og indrette flere læringszoner i samme rum sammenlignet med kvadratiske rum. </a:t>
            </a:r>
          </a:p>
          <a:p>
            <a:pPr mar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Lokaler med tydelige </a:t>
            </a:r>
            <a:r>
              <a:rPr lang="da-DK" sz="1200" b="1" kern="1200" dirty="0">
                <a:solidFill>
                  <a:schemeClr val="tx1"/>
                </a:solidFill>
                <a:effectLst/>
                <a:latin typeface="Verdana" pitchFamily="34" charset="0"/>
                <a:ea typeface="Verdana" pitchFamily="34" charset="0"/>
                <a:cs typeface="Verdana" pitchFamily="34" charset="0"/>
              </a:rPr>
              <a:t>”break out-zoner” </a:t>
            </a:r>
            <a:r>
              <a:rPr lang="da-DK" sz="1200" kern="1200" dirty="0">
                <a:solidFill>
                  <a:schemeClr val="tx1"/>
                </a:solidFill>
                <a:effectLst/>
                <a:latin typeface="Verdana" pitchFamily="34" charset="0"/>
                <a:ea typeface="Verdana" pitchFamily="34" charset="0"/>
                <a:cs typeface="Verdana" pitchFamily="34" charset="0"/>
              </a:rPr>
              <a:t>i selve lokalet eller i forlængelse af lokalet, hvor elever kan lave gruppearbejde, eller hvor lærerne kan give en-til-en støtte eller støtte til mindre grupper, har vist sig at virke fremmende for børnenes læring. </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være mulighed for afskærmning eller </a:t>
            </a:r>
            <a:r>
              <a:rPr lang="da-DK" sz="1200" b="1" kern="1200" dirty="0">
                <a:solidFill>
                  <a:schemeClr val="tx1"/>
                </a:solidFill>
                <a:effectLst/>
                <a:latin typeface="Verdana" pitchFamily="34" charset="0"/>
                <a:ea typeface="Verdana" pitchFamily="34" charset="0"/>
                <a:cs typeface="Verdana" pitchFamily="34" charset="0"/>
              </a:rPr>
              <a:t>”privathed”</a:t>
            </a:r>
            <a:r>
              <a:rPr lang="da-DK" sz="1200" b="0" kern="1200" dirty="0">
                <a:solidFill>
                  <a:schemeClr val="tx1"/>
                </a:solidFill>
                <a:effectLst/>
                <a:latin typeface="Verdana" pitchFamily="34" charset="0"/>
                <a:ea typeface="Verdana" pitchFamily="34" charset="0"/>
                <a:cs typeface="Verdana" pitchFamily="34" charset="0"/>
              </a:rPr>
              <a:t>, </a:t>
            </a:r>
            <a:r>
              <a:rPr lang="da-DK" sz="1200" kern="1200" dirty="0">
                <a:solidFill>
                  <a:schemeClr val="tx1"/>
                </a:solidFill>
                <a:effectLst/>
                <a:latin typeface="Verdana" pitchFamily="34" charset="0"/>
                <a:ea typeface="Verdana" pitchFamily="34" charset="0"/>
                <a:cs typeface="Verdana" pitchFamily="34" charset="0"/>
              </a:rPr>
              <a:t>så børn har mulighed for at trække sig tilbage og/eller kan skærmes fra sociale situationer, der kan virke forstyrrende. Privathed kan også være med til at skabe en følelse af tryghed hos barnet. Dog viser en undersøgelse på skoleområdet, at børn foretrækker at sidde i et hjørne af klasselokalet eller på anden vis sidde afskærmet/afsides, således at børnene ikke er helt isoleret, men bevarer den visuelle kontakt til de øvrige elever.</a:t>
            </a:r>
          </a:p>
          <a:p>
            <a:pPr marL="457189" lvl="1"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Møbler og udstyr, der er </a:t>
            </a:r>
            <a:r>
              <a:rPr lang="da-DK" sz="1200" b="1" kern="1200" dirty="0">
                <a:solidFill>
                  <a:schemeClr val="tx1"/>
                </a:solidFill>
                <a:effectLst/>
                <a:latin typeface="Verdana" pitchFamily="34" charset="0"/>
                <a:ea typeface="Verdana" pitchFamily="34" charset="0"/>
                <a:cs typeface="Verdana" pitchFamily="34" charset="0"/>
              </a:rPr>
              <a:t>mobilt</a:t>
            </a:r>
            <a:r>
              <a:rPr lang="da-DK" sz="1200" kern="1200" dirty="0">
                <a:solidFill>
                  <a:schemeClr val="tx1"/>
                </a:solidFill>
                <a:effectLst/>
                <a:latin typeface="Verdana" pitchFamily="34" charset="0"/>
                <a:ea typeface="Verdana" pitchFamily="34" charset="0"/>
                <a:cs typeface="Verdana" pitchFamily="34" charset="0"/>
              </a:rPr>
              <a:t> og kan anvendes på flere måder, gør det i højere grad muligt at variere læringsaktiviteter og indrette flere læringszoner.</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 </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kern="1200" dirty="0">
              <a:solidFill>
                <a:schemeClr val="tx1"/>
              </a:solidFill>
              <a:effectLst/>
              <a:latin typeface="Verdana" pitchFamily="34" charset="0"/>
              <a:ea typeface="Verdana" pitchFamily="34" charset="0"/>
              <a:cs typeface="Verdana" pitchFamily="34" charset="0"/>
            </a:endParaRPr>
          </a:p>
          <a:p>
            <a:endParaRPr lang="en-GB" sz="1200" dirty="0">
              <a:latin typeface="Verdana"/>
              <a:cs typeface="ＭＳ Ｐゴシック" pitchFamily="-111" charset="-128"/>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764273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da-DK" dirty="0"/>
          </a:p>
          <a:p>
            <a:r>
              <a:rPr lang="da-DK" dirty="0"/>
              <a:t>Billederne viser et eksempler på, forskellige zoner i dagtilbud, som understøtter forskellige aktiviteter:</a:t>
            </a:r>
          </a:p>
          <a:p>
            <a:pPr marL="171450" indent="-171450">
              <a:buFont typeface="Arial" panose="020B0604020202020204" pitchFamily="34" charset="0"/>
              <a:buChar char="•"/>
            </a:pPr>
            <a:r>
              <a:rPr lang="da-DK" dirty="0"/>
              <a:t>Konstruktionszonen inviterer til konstruktionslegen. Her er der kasser med eksempelvis klodser, bilbanedele og andre materialer, som børnene kan bruge til at konstruere forskellige former og genstande, og et tæppe, hvor børnene kan sidde med materialerne.</a:t>
            </a:r>
          </a:p>
          <a:p>
            <a:pPr marL="171450" indent="-171450">
              <a:buFont typeface="Arial" panose="020B0604020202020204" pitchFamily="34" charset="0"/>
              <a:buChar char="•"/>
            </a:pPr>
            <a:r>
              <a:rPr lang="da-DK" dirty="0"/>
              <a:t>Rollelegszonen inviterer til rollelegen. Zonen er indrettet med genstande/materialer fra et autentisk rum, som børnene kender. Som her kan det fx være et køkken, hvor børnene kan lege, at de laver mad til hinanden mv. </a:t>
            </a:r>
          </a:p>
          <a:p>
            <a:pPr marL="171450" indent="-171450">
              <a:buFont typeface="Arial" panose="020B0604020202020204" pitchFamily="34" charset="0"/>
              <a:buChar char="•"/>
            </a:pPr>
            <a:r>
              <a:rPr lang="da-DK" dirty="0"/>
              <a:t>Læsezonen understøtter, at børnene enten sidder selv og kigger i bøger eller får læst op af en voksen. Zonen er indrettet, så børnene kan sidde blødt og afskærmet, så de ikke forstyrres af andre børn og aktiviteter. Derudover kan der være placeret bøger, som inviterer børnene til selv at sætte sig og bladre i dem. </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Zonerne indrettes, så de afgrænses fra andre zoner (fx ved at bruge hjørner eller skillevægge), og så børnene afskærmes fra de øvrige aktiviteter, der foregår. Dette kan være med til at sikre, at børnenes fokus på legen/aktiviteten fastholdes. Casen til sidst i præsentationen kommer også ind på dette. </a:t>
            </a:r>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104429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endParaRPr lang="da-DK" sz="1200" b="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b="0" kern="1200" dirty="0">
                <a:solidFill>
                  <a:schemeClr val="tx1"/>
                </a:solidFill>
                <a:effectLst/>
                <a:latin typeface="Verdana" pitchFamily="34" charset="0"/>
                <a:ea typeface="Verdana" pitchFamily="34" charset="0"/>
                <a:cs typeface="Verdana" pitchFamily="34" charset="0"/>
              </a:rPr>
              <a:t>Med personlighed menes, at børnene identificerer sig med rummet. Forskningen indikerer, at et </a:t>
            </a:r>
            <a:r>
              <a:rPr lang="da-DK" sz="1200" b="1" kern="1200" dirty="0">
                <a:solidFill>
                  <a:schemeClr val="tx1"/>
                </a:solidFill>
                <a:effectLst/>
                <a:latin typeface="Verdana" pitchFamily="34" charset="0"/>
                <a:ea typeface="Verdana" pitchFamily="34" charset="0"/>
                <a:cs typeface="Verdana" pitchFamily="34" charset="0"/>
              </a:rPr>
              <a:t>personliggjort rum</a:t>
            </a:r>
            <a:r>
              <a:rPr lang="da-DK" sz="1200" b="0" kern="1200" dirty="0">
                <a:solidFill>
                  <a:schemeClr val="tx1"/>
                </a:solidFill>
                <a:effectLst/>
                <a:latin typeface="Verdana" pitchFamily="34" charset="0"/>
                <a:ea typeface="Verdana" pitchFamily="34" charset="0"/>
                <a:cs typeface="Verdana" pitchFamily="34" charset="0"/>
              </a:rPr>
              <a:t> kan bidrage til at skabe en følelse af medejerskab hos børnene, hvilket igen fremmer følelsen af tilhørsforhold og ansvar for læringsrummet. Personliggørelse af rum kan også have en positiv indvirkning på børnenes motivation for at deltage i lege og aktiviteter i rummet. </a:t>
            </a:r>
          </a:p>
          <a:p>
            <a:pPr mar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Et centralt element af at personliggøre rum er, at </a:t>
            </a:r>
            <a:r>
              <a:rPr lang="da-DK" sz="1200" b="1" kern="1200" dirty="0">
                <a:solidFill>
                  <a:schemeClr val="tx1"/>
                </a:solidFill>
                <a:effectLst/>
                <a:latin typeface="Verdana" pitchFamily="34" charset="0"/>
                <a:ea typeface="Verdana" pitchFamily="34" charset="0"/>
                <a:cs typeface="Verdana" pitchFamily="34" charset="0"/>
              </a:rPr>
              <a:t>børnene inddrages som ”meddesignere” </a:t>
            </a:r>
            <a:r>
              <a:rPr lang="da-DK" sz="1200" kern="1200" dirty="0">
                <a:solidFill>
                  <a:schemeClr val="tx1"/>
                </a:solidFill>
                <a:effectLst/>
                <a:latin typeface="Verdana" pitchFamily="34" charset="0"/>
                <a:ea typeface="Verdana" pitchFamily="34" charset="0"/>
                <a:cs typeface="Verdana" pitchFamily="34" charset="0"/>
              </a:rPr>
              <a:t>af det fysiske rum. Heri ligger, at børnene har medindflydelse på, hvordan rummene skal indrettes og dekoreres – inden for rammerne af de pædagogiske og didaktiske intentioner, som fortsat bør være afsættet. Børnene kan også være med til at gennemføre de konkrete forandringer.</a:t>
            </a:r>
          </a:p>
          <a:p>
            <a:pPr mar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Forskningen giver forskellige eksempler på, hvordan de fysiske rum kan designes, indrettes og dekoreres med høj grad af personlighed:</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Fysiske rum, der er designet, indrettet eller dekoreret med et </a:t>
            </a:r>
            <a:r>
              <a:rPr lang="da-DK" sz="1200" b="1" kern="1200" dirty="0">
                <a:solidFill>
                  <a:schemeClr val="tx1"/>
                </a:solidFill>
                <a:effectLst/>
                <a:latin typeface="Verdana" pitchFamily="34" charset="0"/>
                <a:ea typeface="Verdana" pitchFamily="34" charset="0"/>
                <a:cs typeface="Verdana" pitchFamily="34" charset="0"/>
              </a:rPr>
              <a:t>særpræg</a:t>
            </a:r>
            <a:r>
              <a:rPr lang="da-DK" sz="1200" kern="1200" dirty="0">
                <a:solidFill>
                  <a:schemeClr val="tx1"/>
                </a:solidFill>
                <a:effectLst/>
                <a:latin typeface="Verdana" pitchFamily="34" charset="0"/>
                <a:ea typeface="Verdana" pitchFamily="34" charset="0"/>
                <a:cs typeface="Verdana" pitchFamily="34" charset="0"/>
              </a:rPr>
              <a:t> og dermed adskiller sig fra andre rum.</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Fysiske rum, der dekoreres med kunstværker og/eller andre faglige </a:t>
            </a:r>
            <a:r>
              <a:rPr lang="da-DK" sz="1200" b="1" kern="1200" dirty="0">
                <a:solidFill>
                  <a:schemeClr val="tx1"/>
                </a:solidFill>
                <a:effectLst/>
                <a:latin typeface="Verdana" pitchFamily="34" charset="0"/>
                <a:ea typeface="Verdana" pitchFamily="34" charset="0"/>
                <a:cs typeface="Verdana" pitchFamily="34" charset="0"/>
              </a:rPr>
              <a:t>produkter, som børnene har udformet.</a:t>
            </a:r>
          </a:p>
          <a:p>
            <a:pPr marL="628639" lvl="1"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Personlige elementer </a:t>
            </a:r>
            <a:r>
              <a:rPr lang="da-DK" sz="1200" kern="1200" dirty="0">
                <a:solidFill>
                  <a:schemeClr val="tx1"/>
                </a:solidFill>
                <a:effectLst/>
                <a:latin typeface="Verdana" pitchFamily="34" charset="0"/>
                <a:ea typeface="Verdana" pitchFamily="34" charset="0"/>
                <a:cs typeface="Verdana" pitchFamily="34" charset="0"/>
              </a:rPr>
              <a:t>i rummene, fx knager, skabe eller skuffer med børnenes/elevernes navne på.</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Møbler og udstyr, som er </a:t>
            </a:r>
            <a:r>
              <a:rPr lang="da-DK" sz="1200" b="1" kern="1200" dirty="0">
                <a:solidFill>
                  <a:schemeClr val="tx1"/>
                </a:solidFill>
                <a:effectLst/>
                <a:latin typeface="Verdana" pitchFamily="34" charset="0"/>
                <a:ea typeface="Verdana" pitchFamily="34" charset="0"/>
                <a:cs typeface="Verdana" pitchFamily="34" charset="0"/>
              </a:rPr>
              <a:t>”børnecentreret”</a:t>
            </a:r>
            <a:r>
              <a:rPr lang="da-DK" sz="1200" b="0" kern="1200" dirty="0">
                <a:solidFill>
                  <a:schemeClr val="tx1"/>
                </a:solidFill>
                <a:effectLst/>
                <a:latin typeface="Verdana" pitchFamily="34" charset="0"/>
                <a:ea typeface="Verdana" pitchFamily="34" charset="0"/>
                <a:cs typeface="Verdana" pitchFamily="34" charset="0"/>
              </a:rPr>
              <a:t>,</a:t>
            </a:r>
            <a:r>
              <a:rPr lang="da-DK" sz="1200" b="1" kern="1200" dirty="0">
                <a:solidFill>
                  <a:schemeClr val="tx1"/>
                </a:solidFill>
                <a:effectLst/>
                <a:latin typeface="Verdana" pitchFamily="34" charset="0"/>
                <a:ea typeface="Verdana" pitchFamily="34" charset="0"/>
                <a:cs typeface="Verdana" pitchFamily="34" charset="0"/>
              </a:rPr>
              <a:t> </a:t>
            </a:r>
            <a:r>
              <a:rPr lang="da-DK" sz="1200" kern="1200" dirty="0">
                <a:solidFill>
                  <a:schemeClr val="tx1"/>
                </a:solidFill>
                <a:effectLst/>
                <a:latin typeface="Verdana" pitchFamily="34" charset="0"/>
                <a:ea typeface="Verdana" pitchFamily="34" charset="0"/>
                <a:cs typeface="Verdana" pitchFamily="34" charset="0"/>
              </a:rPr>
              <a:t>dvs. både interessante og spændende for børn samt komfortmæssigt og ergonomisk af høj kvalitet set i forhold til fysiske størrelse.</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kern="1200" dirty="0">
              <a:solidFill>
                <a:schemeClr val="tx1"/>
              </a:solidFill>
              <a:effectLst/>
              <a:latin typeface="Verdana" pitchFamily="34" charset="0"/>
              <a:ea typeface="Verdana" pitchFamily="34" charset="0"/>
              <a:cs typeface="Verdana" pitchFamily="34" charset="0"/>
            </a:endParaRPr>
          </a:p>
          <a:p>
            <a:endParaRPr lang="en-GB" sz="1200" dirty="0">
              <a:latin typeface="Verdana"/>
              <a:cs typeface="ＭＳ Ｐゴシック" pitchFamily="-111" charset="-128"/>
            </a:endParaRPr>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15099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youtube.com/watch?v=jGAFEr484A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eva.dk/" TargetMode="External"/><Relationship Id="rId2" Type="http://schemas.openxmlformats.org/officeDocument/2006/relationships/hyperlink" Target="http://www.dcum.dk/" TargetMode="External"/><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emu.dk/" TargetMode="External"/><Relationship Id="rId2" Type="http://schemas.openxmlformats.org/officeDocument/2006/relationships/hyperlink" Target="http://www.blivklog.dk/"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l="3649" t="2049" r="7726" b="21088"/>
          <a:stretch/>
        </p:blipFill>
        <p:spPr>
          <a:xfrm>
            <a:off x="0" y="1"/>
            <a:ext cx="12192000" cy="6858000"/>
          </a:xfrm>
          <a:prstGeom prst="rect">
            <a:avLst/>
          </a:prstGeom>
        </p:spPr>
      </p:pic>
      <p:sp>
        <p:nvSpPr>
          <p:cNvPr id="13" name="Ellipse 12"/>
          <p:cNvSpPr/>
          <p:nvPr userDrawn="1"/>
        </p:nvSpPr>
        <p:spPr>
          <a:xfrm>
            <a:off x="-605118" y="5536033"/>
            <a:ext cx="4195483" cy="1945984"/>
          </a:xfrm>
          <a:prstGeom prst="ellipse">
            <a:avLst/>
          </a:prstGeom>
          <a:solidFill>
            <a:schemeClr val="accent2">
              <a:lumMod val="75000"/>
              <a:alpha val="10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Ellipse 1"/>
          <p:cNvSpPr/>
          <p:nvPr userDrawn="1"/>
        </p:nvSpPr>
        <p:spPr>
          <a:xfrm>
            <a:off x="9883587" y="-174812"/>
            <a:ext cx="2594243" cy="1629699"/>
          </a:xfrm>
          <a:prstGeom prst="ellipse">
            <a:avLst/>
          </a:prstGeom>
          <a:solidFill>
            <a:schemeClr val="accent2">
              <a:lumMod val="75000"/>
              <a:alpha val="14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5" name="Rektangel 14"/>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0" y="3514292"/>
            <a:ext cx="12192000" cy="2520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Fysiske</a:t>
            </a:r>
            <a:r>
              <a:rPr lang="en-GB" sz="3200" dirty="0">
                <a:solidFill>
                  <a:schemeClr val="bg1"/>
                </a:solidFill>
                <a:latin typeface="+mj-lt"/>
              </a:rPr>
              <a:t> rammer, der </a:t>
            </a:r>
            <a:r>
              <a:rPr lang="en-GB" sz="3200" dirty="0" err="1">
                <a:solidFill>
                  <a:schemeClr val="bg1"/>
                </a:solidFill>
                <a:latin typeface="+mj-lt"/>
              </a:rPr>
              <a:t>understøtter</a:t>
            </a:r>
            <a:r>
              <a:rPr lang="en-GB" sz="3200" baseline="0" dirty="0">
                <a:solidFill>
                  <a:schemeClr val="bg1"/>
                </a:solidFill>
                <a:latin typeface="+mj-lt"/>
              </a:rPr>
              <a:t> </a:t>
            </a:r>
            <a:br>
              <a:rPr lang="en-GB" sz="3200" baseline="0" dirty="0">
                <a:solidFill>
                  <a:schemeClr val="bg1"/>
                </a:solidFill>
                <a:latin typeface="+mj-lt"/>
              </a:rPr>
            </a:br>
            <a:r>
              <a:rPr lang="en-GB" sz="3200" baseline="0" dirty="0" err="1">
                <a:solidFill>
                  <a:schemeClr val="bg1"/>
                </a:solidFill>
                <a:latin typeface="+mj-lt"/>
              </a:rPr>
              <a:t>inkluderende</a:t>
            </a:r>
            <a:r>
              <a:rPr lang="en-GB" sz="3200" baseline="0" dirty="0">
                <a:solidFill>
                  <a:schemeClr val="bg1"/>
                </a:solidFill>
                <a:latin typeface="+mj-lt"/>
              </a:rPr>
              <a:t> </a:t>
            </a:r>
            <a:r>
              <a:rPr lang="en-GB" sz="3200" baseline="0" dirty="0" err="1">
                <a:solidFill>
                  <a:schemeClr val="bg1"/>
                </a:solidFill>
                <a:latin typeface="+mj-lt"/>
              </a:rPr>
              <a:t>læringsmiljøer</a:t>
            </a:r>
            <a:endParaRPr lang="en-GB" sz="3200" dirty="0">
              <a:solidFill>
                <a:schemeClr val="bg1"/>
              </a:solidFill>
              <a:latin typeface="+mj-lt"/>
            </a:endParaRPr>
          </a:p>
        </p:txBody>
      </p:sp>
      <p:cxnSp>
        <p:nvCxnSpPr>
          <p:cNvPr id="14" name="Lige forbindelse 1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smtClean="0">
                <a:solidFill>
                  <a:schemeClr val="bg1"/>
                </a:solidFill>
                <a:latin typeface="+mj-lt"/>
              </a:rPr>
              <a:t>Vidensgrundlag</a:t>
            </a:r>
            <a:endParaRPr lang="en-GB" sz="1500" dirty="0">
              <a:solidFill>
                <a:schemeClr val="bg1"/>
              </a:solidFill>
              <a:latin typeface="+mj-lt"/>
            </a:endParaRPr>
          </a:p>
        </p:txBody>
      </p:sp>
      <p:pic>
        <p:nvPicPr>
          <p:cNvPr id="20" name="Billed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9"/>
          </a:xfrm>
          <a:prstGeom prst="rect">
            <a:avLst/>
          </a:prstGeom>
        </p:spPr>
      </p:pic>
      <p:pic>
        <p:nvPicPr>
          <p:cNvPr id="21" name="Billed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2928" y="-436588"/>
            <a:ext cx="4053840" cy="3785616"/>
          </a:xfrm>
          <a:prstGeom prst="rect">
            <a:avLst/>
          </a:prstGeom>
        </p:spPr>
      </p:pic>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p:cNvSpPr txBox="1"/>
          <p:nvPr userDrawn="1"/>
        </p:nvSpPr>
        <p:spPr>
          <a:xfrm>
            <a:off x="900001" y="2546469"/>
            <a:ext cx="5317919" cy="3616375"/>
          </a:xfrm>
          <a:prstGeom prst="rect">
            <a:avLst/>
          </a:prstGeom>
          <a:noFill/>
        </p:spPr>
        <p:txBody>
          <a:bodyPr wrap="square" lIns="0" tIns="0" rIns="0" bIns="0" rtlCol="0">
            <a:spAutoFit/>
          </a:bodyPr>
          <a:lstStyle/>
          <a:p>
            <a:pPr marL="0" indent="0">
              <a:spcAft>
                <a:spcPts val="1200"/>
              </a:spcAft>
              <a:buNone/>
            </a:pPr>
            <a:r>
              <a:rPr lang="da-DK" sz="1500" b="1" dirty="0"/>
              <a:t>Personlighed og eleverne som meddesignere</a:t>
            </a:r>
          </a:p>
          <a:p>
            <a:pPr marL="176400" indent="-177750">
              <a:spcAft>
                <a:spcPts val="1200"/>
              </a:spcAft>
              <a:buFont typeface="Arial" panose="020B0604020202020204" pitchFamily="34" charset="0"/>
              <a:buChar char="•"/>
            </a:pPr>
            <a:r>
              <a:rPr lang="da-DK" sz="1500" dirty="0"/>
              <a:t>Et personliggjort rum er et rum, som børnene identificerer sig med. </a:t>
            </a:r>
          </a:p>
          <a:p>
            <a:pPr marL="176400" indent="-177750">
              <a:spcAft>
                <a:spcPts val="1200"/>
              </a:spcAft>
              <a:buFont typeface="Arial" panose="020B0604020202020204" pitchFamily="34" charset="0"/>
              <a:buChar char="•"/>
            </a:pPr>
            <a:r>
              <a:rPr lang="da-DK" sz="1500" dirty="0"/>
              <a:t>Når man skal personliggøre et rum, kan man med fordel inddrage børnene som ”meddesignere”. </a:t>
            </a:r>
          </a:p>
          <a:p>
            <a:pPr marL="176400" indent="-177750">
              <a:spcAft>
                <a:spcPts val="1200"/>
              </a:spcAft>
              <a:buFont typeface="Arial" panose="020B0604020202020204" pitchFamily="34" charset="0"/>
              <a:buChar char="•"/>
            </a:pPr>
            <a:r>
              <a:rPr lang="da-DK" sz="1500" dirty="0"/>
              <a:t>Forskningen giver forskellige bud på, hvordan man kan indrette personliggjorte rum:</a:t>
            </a:r>
          </a:p>
          <a:p>
            <a:pPr marL="356400" lvl="1" indent="-177750">
              <a:spcAft>
                <a:spcPts val="1200"/>
              </a:spcAft>
              <a:buSzPct val="80000"/>
              <a:buFont typeface="Wingdings" charset="2"/>
              <a:buChar char="§"/>
            </a:pPr>
            <a:r>
              <a:rPr lang="da-DK" sz="1500" dirty="0"/>
              <a:t>Fysiske rum med særpræg</a:t>
            </a:r>
          </a:p>
          <a:p>
            <a:pPr marL="356400" lvl="1" indent="-177750">
              <a:spcAft>
                <a:spcPts val="1200"/>
              </a:spcAft>
              <a:buSzPct val="80000"/>
              <a:buFont typeface="Wingdings" charset="2"/>
              <a:buChar char="§"/>
            </a:pPr>
            <a:r>
              <a:rPr lang="da-DK" sz="1500" dirty="0"/>
              <a:t>Produkter, som børnene har lavet</a:t>
            </a:r>
          </a:p>
          <a:p>
            <a:pPr marL="356400" lvl="1" indent="-177750">
              <a:spcAft>
                <a:spcPts val="1200"/>
              </a:spcAft>
              <a:buSzPct val="80000"/>
              <a:buFont typeface="Wingdings" charset="2"/>
              <a:buChar char="§"/>
            </a:pPr>
            <a:r>
              <a:rPr lang="da-DK" sz="1500" dirty="0"/>
              <a:t>Personlige genstande</a:t>
            </a:r>
          </a:p>
          <a:p>
            <a:pPr marL="356400" lvl="1" indent="-177750">
              <a:spcAft>
                <a:spcPts val="1200"/>
              </a:spcAft>
              <a:buSzPct val="80000"/>
              <a:buFont typeface="Wingdings" charset="2"/>
              <a:buChar char="§"/>
            </a:pPr>
            <a:r>
              <a:rPr lang="da-DK" sz="1500" dirty="0"/>
              <a:t>Møbler tilpasset til og egnet for børn.</a:t>
            </a:r>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frundet rektangel 11"/>
          <p:cNvSpPr/>
          <p:nvPr userDrawn="1"/>
        </p:nvSpPr>
        <p:spPr>
          <a:xfrm>
            <a:off x="6745579" y="2556408"/>
            <a:ext cx="4253348" cy="2867362"/>
          </a:xfrm>
          <a:prstGeom prst="roundRect">
            <a:avLst>
              <a:gd name="adj" fmla="val 6344"/>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userDrawn="1"/>
        </p:nvSpPr>
        <p:spPr>
          <a:xfrm>
            <a:off x="7208058" y="2936411"/>
            <a:ext cx="3438710" cy="2077492"/>
          </a:xfrm>
          <a:prstGeom prst="rect">
            <a:avLst/>
          </a:prstGeom>
          <a:noFill/>
        </p:spPr>
        <p:txBody>
          <a:bodyPr wrap="square" lIns="0" tIns="0" rIns="0" bIns="0" rtlCol="0">
            <a:spAutoFit/>
          </a:bodyPr>
          <a:lstStyle/>
          <a:p>
            <a:pPr lvl="0" eaLnBrk="0" hangingPunct="0">
              <a:spcBef>
                <a:spcPts val="0"/>
              </a:spcBef>
              <a:spcAft>
                <a:spcPts val="1200"/>
              </a:spcAft>
              <a:buNone/>
              <a:defRPr/>
            </a:pPr>
            <a:r>
              <a:rPr lang="da-DK" sz="1500" dirty="0">
                <a:solidFill>
                  <a:schemeClr val="bg1"/>
                </a:solidFill>
              </a:rPr>
              <a:t>Et personliggjort rum kan:</a:t>
            </a:r>
          </a:p>
          <a:p>
            <a:pPr marL="177750" indent="-177750" eaLnBrk="0" hangingPunct="0">
              <a:spcBef>
                <a:spcPts val="0"/>
              </a:spcBef>
              <a:spcAft>
                <a:spcPts val="1200"/>
              </a:spcAft>
              <a:buFont typeface="Arial" panose="020B0604020202020204" pitchFamily="34" charset="0"/>
              <a:buChar char="•"/>
              <a:defRPr/>
            </a:pPr>
            <a:r>
              <a:rPr lang="da-DK" sz="1500" dirty="0">
                <a:solidFill>
                  <a:schemeClr val="bg1"/>
                </a:solidFill>
              </a:rPr>
              <a:t>Bidrage til at skabe en følelse af medejerskab hos børnene.</a:t>
            </a:r>
          </a:p>
          <a:p>
            <a:pPr marL="177750" indent="-177750" eaLnBrk="0" hangingPunct="0">
              <a:spcBef>
                <a:spcPts val="0"/>
              </a:spcBef>
              <a:spcAft>
                <a:spcPts val="1200"/>
              </a:spcAft>
              <a:buFont typeface="Arial" panose="020B0604020202020204" pitchFamily="34" charset="0"/>
              <a:buChar char="•"/>
              <a:defRPr/>
            </a:pPr>
            <a:r>
              <a:rPr lang="da-DK" sz="1500" dirty="0">
                <a:solidFill>
                  <a:schemeClr val="bg1"/>
                </a:solidFill>
              </a:rPr>
              <a:t>Fremme børnenes følelse af tilhørsforhold og ansvar for rummet.</a:t>
            </a:r>
          </a:p>
          <a:p>
            <a:pPr marL="177750" indent="-177750" eaLnBrk="0" hangingPunct="0">
              <a:spcBef>
                <a:spcPts val="0"/>
              </a:spcBef>
              <a:spcAft>
                <a:spcPts val="1200"/>
              </a:spcAft>
              <a:buFont typeface="Arial" panose="020B0604020202020204" pitchFamily="34" charset="0"/>
              <a:buChar char="•"/>
              <a:defRPr/>
            </a:pPr>
            <a:r>
              <a:rPr lang="da-DK" sz="1500" dirty="0">
                <a:solidFill>
                  <a:schemeClr val="bg1"/>
                </a:solidFill>
              </a:rPr>
              <a:t>Påvirke børnenes motivation for at deltage i lege og aktiviteter i rummet.</a:t>
            </a:r>
          </a:p>
        </p:txBody>
      </p:sp>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Brugerdefineret layout">
    <p:spTree>
      <p:nvGrpSpPr>
        <p:cNvPr id="1" name=""/>
        <p:cNvGrpSpPr/>
        <p:nvPr/>
      </p:nvGrpSpPr>
      <p:grpSpPr>
        <a:xfrm>
          <a:off x="0" y="0"/>
          <a:ext cx="0" cy="0"/>
          <a:chOff x="0" y="0"/>
          <a:chExt cx="0" cy="0"/>
        </a:xfrm>
      </p:grpSpPr>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387284">
            <a:off x="3077353" y="3910966"/>
            <a:ext cx="4053840" cy="3785616"/>
          </a:xfrm>
          <a:prstGeom prst="rect">
            <a:avLst/>
          </a:prstGeom>
        </p:spPr>
      </p:pic>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p:cNvSpPr txBox="1"/>
          <p:nvPr userDrawn="1"/>
        </p:nvSpPr>
        <p:spPr>
          <a:xfrm>
            <a:off x="900001" y="2546469"/>
            <a:ext cx="5317919" cy="2616101"/>
          </a:xfrm>
          <a:prstGeom prst="rect">
            <a:avLst/>
          </a:prstGeom>
          <a:noFill/>
        </p:spPr>
        <p:txBody>
          <a:bodyPr wrap="square" lIns="0" tIns="0" rIns="0" bIns="0" rtlCol="0">
            <a:spAutoFit/>
          </a:bodyPr>
          <a:lstStyle/>
          <a:p>
            <a:pPr marL="0" indent="0">
              <a:spcAft>
                <a:spcPts val="1200"/>
              </a:spcAft>
              <a:buNone/>
            </a:pPr>
            <a:r>
              <a:rPr lang="da-DK" sz="1500" b="1" dirty="0"/>
              <a:t>Et passende niveau af kompleksitet og farver</a:t>
            </a:r>
          </a:p>
          <a:p>
            <a:pPr marL="177750" indent="-177750">
              <a:spcAft>
                <a:spcPts val="1200"/>
              </a:spcAft>
              <a:buFont typeface="Arial" charset="0"/>
              <a:buChar char="•"/>
            </a:pPr>
            <a:r>
              <a:rPr lang="da-DK" sz="1500" dirty="0"/>
              <a:t>Kompleksitet: Dekoration af rum med forskellige materialer </a:t>
            </a:r>
            <a:br>
              <a:rPr lang="da-DK" sz="1500" dirty="0"/>
            </a:br>
            <a:r>
              <a:rPr lang="da-DK" sz="1500" dirty="0"/>
              <a:t>(fx plakater eller elevprodukter). </a:t>
            </a:r>
          </a:p>
          <a:p>
            <a:pPr marL="177750" indent="-177750">
              <a:spcAft>
                <a:spcPts val="1200"/>
              </a:spcAft>
              <a:buFont typeface="Arial" charset="0"/>
              <a:buChar char="•"/>
            </a:pPr>
            <a:r>
              <a:rPr lang="da-DK" sz="1500" dirty="0"/>
              <a:t>Farver: Valg af farver på gulv, vægge, loft og genstande i rummet. </a:t>
            </a:r>
          </a:p>
          <a:p>
            <a:pPr marL="177750" indent="-177750">
              <a:spcAft>
                <a:spcPts val="1200"/>
              </a:spcAft>
              <a:buFont typeface="Arial" charset="0"/>
              <a:buChar char="•"/>
            </a:pPr>
            <a:r>
              <a:rPr lang="da-DK" sz="1500" dirty="0"/>
              <a:t>De fysiske rammer indrettes, så der er balance i mængden og sammensætningen af farver og materialer i rummet. </a:t>
            </a:r>
          </a:p>
          <a:p>
            <a:pPr>
              <a:spcAft>
                <a:spcPts val="1200"/>
              </a:spcAft>
            </a:pPr>
            <a:endParaRPr lang="da-DK" sz="1500" dirty="0"/>
          </a:p>
          <a:p>
            <a:pPr marL="0" indent="0">
              <a:spcAft>
                <a:spcPts val="1200"/>
              </a:spcAft>
              <a:buNone/>
            </a:pPr>
            <a:endParaRPr lang="da-DK" sz="1500" dirty="0"/>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frundet rektangel 11"/>
          <p:cNvSpPr/>
          <p:nvPr userDrawn="1"/>
        </p:nvSpPr>
        <p:spPr>
          <a:xfrm>
            <a:off x="6745579" y="2556408"/>
            <a:ext cx="4253348" cy="2867362"/>
          </a:xfrm>
          <a:prstGeom prst="roundRect">
            <a:avLst>
              <a:gd name="adj" fmla="val 6344"/>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userDrawn="1"/>
        </p:nvSpPr>
        <p:spPr>
          <a:xfrm>
            <a:off x="7195532" y="2936411"/>
            <a:ext cx="3438710" cy="2000548"/>
          </a:xfrm>
          <a:prstGeom prst="rect">
            <a:avLst/>
          </a:prstGeom>
          <a:noFill/>
        </p:spPr>
        <p:txBody>
          <a:bodyPr wrap="square" lIns="0" tIns="0" rIns="0" bIns="0" rtlCol="0">
            <a:spAutoFit/>
          </a:bodyPr>
          <a:lstStyle/>
          <a:p>
            <a:pPr marL="177750" indent="-177750">
              <a:spcAft>
                <a:spcPts val="1200"/>
              </a:spcAft>
              <a:buFont typeface="Arial" panose="020B0604020202020204" pitchFamily="34" charset="0"/>
              <a:buChar char="•"/>
            </a:pPr>
            <a:r>
              <a:rPr lang="da-DK" sz="1500" dirty="0">
                <a:solidFill>
                  <a:schemeClr val="bg1"/>
                </a:solidFill>
                <a:latin typeface="+mn-lt"/>
              </a:rPr>
              <a:t>Dekoration af rum med forskellige farver og materialer kan være med til at stimulere børnene og til at kommunikere forskellige pædagogiske værdier og intentioner til børnene.</a:t>
            </a:r>
          </a:p>
          <a:p>
            <a:pPr marL="177750" indent="-177750">
              <a:spcAft>
                <a:spcPts val="1200"/>
              </a:spcAft>
              <a:buFont typeface="Arial" panose="020B0604020202020204" pitchFamily="34" charset="0"/>
              <a:buChar char="•"/>
            </a:pPr>
            <a:r>
              <a:rPr lang="da-DK" sz="1500" dirty="0">
                <a:solidFill>
                  <a:schemeClr val="bg1"/>
                </a:solidFill>
                <a:latin typeface="+mn-lt"/>
              </a:rPr>
              <a:t>Samtidig kan det være vanskeligt for børn at fastholde opmærksomheden, hvis der er for mange visuelle stimuli. </a:t>
            </a:r>
          </a:p>
        </p:txBody>
      </p:sp>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felt 13"/>
          <p:cNvSpPr txBox="1"/>
          <p:nvPr userDrawn="1"/>
        </p:nvSpPr>
        <p:spPr>
          <a:xfrm>
            <a:off x="900001" y="2546469"/>
            <a:ext cx="5574940" cy="2846933"/>
          </a:xfrm>
          <a:prstGeom prst="rect">
            <a:avLst/>
          </a:prstGeom>
          <a:noFill/>
        </p:spPr>
        <p:txBody>
          <a:bodyPr wrap="square" lIns="0" tIns="0" rIns="0" bIns="0" rtlCol="0">
            <a:spAutoFit/>
          </a:bodyPr>
          <a:lstStyle/>
          <a:p>
            <a:pPr marL="0" indent="0">
              <a:spcAft>
                <a:spcPts val="1200"/>
              </a:spcAft>
              <a:buNone/>
            </a:pPr>
            <a:r>
              <a:rPr lang="da-DK" sz="1500" b="1" dirty="0">
                <a:latin typeface="+mn-lt"/>
              </a:rPr>
              <a:t>Plads og adgang</a:t>
            </a:r>
          </a:p>
          <a:p>
            <a:pPr marL="177750" indent="-177750">
              <a:spcAft>
                <a:spcPts val="1200"/>
              </a:spcAft>
              <a:buFont typeface="Arial" charset="0"/>
              <a:buChar char="•"/>
            </a:pPr>
            <a:r>
              <a:rPr lang="da-DK" sz="1500" dirty="0">
                <a:latin typeface="+mn-lt"/>
              </a:rPr>
              <a:t>Godplads og let adgang for alle elever til materialer, zoner i rummet og til  andre læringsrum.</a:t>
            </a:r>
          </a:p>
          <a:p>
            <a:pPr marL="177750" indent="-177750">
              <a:spcAft>
                <a:spcPts val="1200"/>
              </a:spcAft>
              <a:buFont typeface="Arial" charset="0"/>
              <a:buChar char="•"/>
            </a:pPr>
            <a:r>
              <a:rPr lang="da-DK" sz="1500" dirty="0">
                <a:latin typeface="+mn-lt"/>
              </a:rPr>
              <a:t>Hvad kan man gøre med de rum, man har?</a:t>
            </a:r>
          </a:p>
          <a:p>
            <a:pPr marL="357750" lvl="0" indent="-177750">
              <a:spcAft>
                <a:spcPts val="1200"/>
              </a:spcAft>
              <a:buSzPct val="80000"/>
              <a:buFont typeface="Wingdings" charset="2"/>
              <a:buChar char="§"/>
            </a:pPr>
            <a:r>
              <a:rPr lang="da-DK" sz="1500" dirty="0">
                <a:latin typeface="+mn-lt"/>
              </a:rPr>
              <a:t>Undgå for meget opbevaring.</a:t>
            </a:r>
          </a:p>
          <a:p>
            <a:pPr marL="357750" lvl="0" indent="-177750">
              <a:spcAft>
                <a:spcPts val="1200"/>
              </a:spcAft>
              <a:buSzPct val="80000"/>
              <a:buFont typeface="Wingdings" charset="2"/>
              <a:buChar char="§"/>
            </a:pPr>
            <a:r>
              <a:rPr lang="da-DK" sz="1500" dirty="0">
                <a:latin typeface="+mn-lt"/>
              </a:rPr>
              <a:t>Fjern overflødige møbler.</a:t>
            </a:r>
          </a:p>
          <a:p>
            <a:pPr marL="357750" lvl="0" indent="-177750">
              <a:spcAft>
                <a:spcPts val="1200"/>
              </a:spcAft>
              <a:buSzPct val="80000"/>
              <a:buFont typeface="Wingdings" charset="2"/>
              <a:buChar char="§"/>
            </a:pPr>
            <a:r>
              <a:rPr lang="da-DK" sz="1500" dirty="0">
                <a:latin typeface="+mn-lt"/>
              </a:rPr>
              <a:t>Arranger møbler og udstyr, så uønskede bevægelsesmønstre (”trafikmønstre”) brydes, fx ved at bevare udstyr i møbler på hjul, som kan flyttes derhen, hvor eleverne skal bruge det. </a:t>
            </a:r>
          </a:p>
        </p:txBody>
      </p:sp>
      <p:sp>
        <p:nvSpPr>
          <p:cNvPr id="20" name="Afrundet rektangel 19"/>
          <p:cNvSpPr/>
          <p:nvPr userDrawn="1"/>
        </p:nvSpPr>
        <p:spPr>
          <a:xfrm>
            <a:off x="7033677" y="2556408"/>
            <a:ext cx="4253348" cy="2328743"/>
          </a:xfrm>
          <a:prstGeom prst="roundRect">
            <a:avLst>
              <a:gd name="adj" fmla="val 8039"/>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7496156" y="2936411"/>
            <a:ext cx="3438710" cy="1615827"/>
          </a:xfrm>
          <a:prstGeom prst="rect">
            <a:avLst/>
          </a:prstGeom>
          <a:noFill/>
        </p:spPr>
        <p:txBody>
          <a:bodyPr wrap="square" lIns="0" tIns="0" rIns="0" bIns="0" rtlCol="0">
            <a:spAutoFit/>
          </a:bodyPr>
          <a:lstStyle/>
          <a:p>
            <a:pPr eaLnBrk="0" hangingPunct="0">
              <a:spcBef>
                <a:spcPct val="30000"/>
              </a:spcBef>
              <a:spcAft>
                <a:spcPct val="0"/>
              </a:spcAft>
              <a:buNone/>
              <a:defRPr/>
            </a:pPr>
            <a:r>
              <a:rPr lang="da-DK" sz="1500" dirty="0">
                <a:solidFill>
                  <a:schemeClr val="bg1"/>
                </a:solidFill>
                <a:latin typeface="+mn-lt"/>
              </a:rPr>
              <a:t>God plads og let adgang understøtter, at børn kan bevæge sig rundt og interagere med hinanden på </a:t>
            </a:r>
            <a:br>
              <a:rPr lang="da-DK" sz="1500" dirty="0">
                <a:solidFill>
                  <a:schemeClr val="bg1"/>
                </a:solidFill>
                <a:latin typeface="+mn-lt"/>
              </a:rPr>
            </a:br>
            <a:r>
              <a:rPr lang="da-DK" sz="1500" dirty="0">
                <a:solidFill>
                  <a:schemeClr val="bg1"/>
                </a:solidFill>
                <a:latin typeface="+mn-lt"/>
              </a:rPr>
              <a:t>en hensigtsmæssig </a:t>
            </a:r>
            <a:br>
              <a:rPr lang="da-DK" sz="1500" dirty="0">
                <a:solidFill>
                  <a:schemeClr val="bg1"/>
                </a:solidFill>
                <a:latin typeface="+mn-lt"/>
              </a:rPr>
            </a:br>
            <a:r>
              <a:rPr lang="da-DK" sz="1500" dirty="0">
                <a:solidFill>
                  <a:schemeClr val="bg1"/>
                </a:solidFill>
                <a:latin typeface="+mn-lt"/>
              </a:rPr>
              <a:t>måde, så de undgår </a:t>
            </a:r>
            <a:br>
              <a:rPr lang="da-DK" sz="1500" dirty="0">
                <a:solidFill>
                  <a:schemeClr val="bg1"/>
                </a:solidFill>
                <a:latin typeface="+mn-lt"/>
              </a:rPr>
            </a:br>
            <a:r>
              <a:rPr lang="da-DK" sz="1500" dirty="0">
                <a:solidFill>
                  <a:schemeClr val="bg1"/>
                </a:solidFill>
                <a:latin typeface="+mn-lt"/>
              </a:rPr>
              <a:t>forstyrrelser og </a:t>
            </a:r>
            <a:br>
              <a:rPr lang="da-DK" sz="1500" dirty="0">
                <a:solidFill>
                  <a:schemeClr val="bg1"/>
                </a:solidFill>
                <a:latin typeface="+mn-lt"/>
              </a:rPr>
            </a:br>
            <a:r>
              <a:rPr lang="da-DK" sz="1500" dirty="0">
                <a:solidFill>
                  <a:schemeClr val="bg1"/>
                </a:solidFill>
                <a:latin typeface="+mn-lt"/>
              </a:rPr>
              <a:t>konflikt. </a:t>
            </a:r>
          </a:p>
        </p:txBody>
      </p:sp>
      <p:pic>
        <p:nvPicPr>
          <p:cNvPr id="22" name="Billede 21">
            <a:extLst>
              <a:ext uri="{FF2B5EF4-FFF2-40B4-BE49-F238E27FC236}">
                <a16:creationId xmlns="" xmlns:a16="http://schemas.microsoft.com/office/drawing/2014/main" id="{3E6AE78C-0A1F-4238-A214-DD32F5262AFA}"/>
              </a:ext>
            </a:extLst>
          </p:cNvPr>
          <p:cNvPicPr>
            <a:picLocks noChangeAspect="1"/>
          </p:cNvPicPr>
          <p:nvPr userDrawn="1"/>
        </p:nvPicPr>
        <p:blipFill rotWithShape="1">
          <a:blip r:embed="rId3"/>
          <a:srcRect l="8227" t="17731" b="10584"/>
          <a:stretch/>
        </p:blipFill>
        <p:spPr>
          <a:xfrm>
            <a:off x="9381994" y="3670126"/>
            <a:ext cx="2243901" cy="2336992"/>
          </a:xfrm>
          <a:prstGeom prst="roundRect">
            <a:avLst>
              <a:gd name="adj" fmla="val 8219"/>
            </a:avLst>
          </a:prstGeom>
          <a:ln w="25400">
            <a:solidFill>
              <a:schemeClr val="accent5"/>
            </a:solidFill>
          </a:ln>
        </p:spPr>
      </p:pic>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rugerdefineret layout">
    <p:bg>
      <p:bgPr>
        <a:solidFill>
          <a:schemeClr val="accent5"/>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da-DK" sz="4800" b="1" dirty="0">
                <a:solidFill>
                  <a:schemeClr val="bg1"/>
                </a:solidFill>
                <a:latin typeface="+mj-lt"/>
              </a:rPr>
              <a:t>Eksempel fra praksis</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Hvordan kan ovenstående</a:t>
            </a:r>
            <a:r>
              <a:rPr lang="da-DK" sz="3600" b="0" baseline="0" dirty="0">
                <a:solidFill>
                  <a:schemeClr val="bg1"/>
                </a:solidFill>
                <a:latin typeface="+mj-lt"/>
              </a:rPr>
              <a:t> fem</a:t>
            </a:r>
            <a:br>
              <a:rPr lang="da-DK" sz="3600" b="0" baseline="0" dirty="0">
                <a:solidFill>
                  <a:schemeClr val="bg1"/>
                </a:solidFill>
                <a:latin typeface="+mj-lt"/>
              </a:rPr>
            </a:br>
            <a:r>
              <a:rPr lang="da-DK" sz="3600" b="0" baseline="0" dirty="0">
                <a:solidFill>
                  <a:schemeClr val="bg1"/>
                </a:solidFill>
                <a:latin typeface="+mj-lt"/>
              </a:rPr>
              <a:t>elementer omsættes i praksis</a:t>
            </a:r>
            <a:r>
              <a:rPr lang="da-DK" sz="3600" b="0" dirty="0">
                <a:solidFill>
                  <a:schemeClr val="bg1"/>
                </a:solidFill>
                <a:latin typeface="+mj-lt"/>
              </a:rPr>
              <a:t>?</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5">
                <a:lumMod val="75000"/>
                <a:alpha val="94000"/>
              </a:scheme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Brugerdefineret layout">
    <p:spTree>
      <p:nvGrpSpPr>
        <p:cNvPr id="1" name=""/>
        <p:cNvGrpSpPr/>
        <p:nvPr/>
      </p:nvGrpSpPr>
      <p:grpSpPr>
        <a:xfrm>
          <a:off x="0" y="0"/>
          <a:ext cx="0" cy="0"/>
          <a:chOff x="0" y="0"/>
          <a:chExt cx="0" cy="0"/>
        </a:xfrm>
      </p:grpSpPr>
      <p:sp>
        <p:nvSpPr>
          <p:cNvPr id="3" name="Tekstfelt 2"/>
          <p:cNvSpPr txBox="1"/>
          <p:nvPr userDrawn="1"/>
        </p:nvSpPr>
        <p:spPr>
          <a:xfrm>
            <a:off x="900000" y="719999"/>
            <a:ext cx="870746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Hvordan kan de fem</a:t>
            </a:r>
            <a:r>
              <a:rPr lang="da-DK" sz="3200" b="0" baseline="0" dirty="0">
                <a:latin typeface="+mj-lt"/>
              </a:rPr>
              <a:t> elementer fra forskningen omsættes i praksis?</a:t>
            </a:r>
            <a:endParaRPr lang="en-GB" sz="3200" dirty="0">
              <a:solidFill>
                <a:schemeClr val="tx1"/>
              </a:solidFill>
              <a:latin typeface="+mj-lt"/>
            </a:endParaRPr>
          </a:p>
        </p:txBody>
      </p:sp>
      <p:sp>
        <p:nvSpPr>
          <p:cNvPr id="6" name="Tekstfelt 5"/>
          <p:cNvSpPr txBox="1"/>
          <p:nvPr userDrawn="1"/>
        </p:nvSpPr>
        <p:spPr>
          <a:xfrm>
            <a:off x="900000" y="818623"/>
            <a:ext cx="1692000"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Eksempel fra praksis</a:t>
            </a:r>
            <a:endParaRPr lang="da-DK" sz="1400" dirty="0">
              <a:solidFill>
                <a:schemeClr val="bg1"/>
              </a:solidFill>
            </a:endParaRPr>
          </a:p>
        </p:txBody>
      </p:sp>
      <p:sp>
        <p:nvSpPr>
          <p:cNvPr id="8"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1" name="Tekstfelt 10"/>
          <p:cNvSpPr txBox="1"/>
          <p:nvPr userDrawn="1"/>
        </p:nvSpPr>
        <p:spPr>
          <a:xfrm>
            <a:off x="900000" y="2591134"/>
            <a:ext cx="8288780"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500" b="1" dirty="0">
                <a:latin typeface="+mn-lt"/>
              </a:rPr>
              <a:t>Høsterkøb Skole – Rum til læring</a:t>
            </a:r>
            <a:r>
              <a:rPr lang="da-DK" sz="1500" dirty="0">
                <a:solidFill>
                  <a:schemeClr val="accent5"/>
                </a:solidFill>
                <a:latin typeface="+mn-lt"/>
              </a:rPr>
              <a:t>:</a:t>
            </a:r>
            <a:r>
              <a:rPr lang="da-DK" sz="1500" baseline="0" dirty="0">
                <a:solidFill>
                  <a:schemeClr val="accent5"/>
                </a:solidFill>
                <a:latin typeface="+mn-lt"/>
              </a:rPr>
              <a:t> </a:t>
            </a:r>
            <a:r>
              <a:rPr lang="da-DK" sz="1500" u="none" dirty="0">
                <a:solidFill>
                  <a:schemeClr val="accent5"/>
                </a:solidFill>
                <a:latin typeface="+mn-lt"/>
                <a:hlinkClick r:id="rId3"/>
              </a:rPr>
              <a:t>www.youtube.com/watch?v=jGAFEr484Ag</a:t>
            </a:r>
            <a:r>
              <a:rPr lang="da-DK" sz="1500" u="none" dirty="0">
                <a:solidFill>
                  <a:schemeClr val="accent5"/>
                </a:solidFill>
                <a:latin typeface="+mn-lt"/>
              </a:rPr>
              <a:t> </a:t>
            </a:r>
          </a:p>
        </p:txBody>
      </p:sp>
      <p:pic>
        <p:nvPicPr>
          <p:cNvPr id="12" name="Picture 1">
            <a:extLst>
              <a:ext uri="{FF2B5EF4-FFF2-40B4-BE49-F238E27FC236}">
                <a16:creationId xmlns="" xmlns:a16="http://schemas.microsoft.com/office/drawing/2014/main" id="{E75A33E9-B378-4B42-B79A-4CDBD31A95F7}"/>
              </a:ext>
            </a:extLst>
          </p:cNvPr>
          <p:cNvPicPr>
            <a:picLocks noChangeAspect="1"/>
          </p:cNvPicPr>
          <p:nvPr userDrawn="1"/>
        </p:nvPicPr>
        <p:blipFill>
          <a:blip r:embed="rId4"/>
          <a:stretch>
            <a:fillRect/>
          </a:stretch>
        </p:blipFill>
        <p:spPr>
          <a:xfrm>
            <a:off x="900000" y="3051806"/>
            <a:ext cx="6329685" cy="2923110"/>
          </a:xfrm>
          <a:prstGeom prst="roundRect">
            <a:avLst>
              <a:gd name="adj" fmla="val 5954"/>
            </a:avLst>
          </a:prstGeom>
          <a:ln w="25400">
            <a:solidFill>
              <a:schemeClr val="accent5"/>
            </a:solidFill>
          </a:ln>
        </p:spPr>
      </p:pic>
      <p:cxnSp>
        <p:nvCxnSpPr>
          <p:cNvPr id="13" name="Lige forbindelse 12"/>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6837364" y="2067937"/>
            <a:ext cx="5540197" cy="5520434"/>
          </a:xfrm>
          <a:prstGeom prst="rect">
            <a:avLst/>
          </a:prstGeom>
        </p:spPr>
      </p:pic>
    </p:spTree>
  </p:cSld>
  <p:clrMapOvr>
    <a:masterClrMapping/>
  </p:clrMapOvr>
  <p:extLst mod="1">
    <p:ext uri="{DCECCB84-F9BA-43D5-87BE-67443E8EF086}">
      <p15:sldGuideLst xmlns:p15="http://schemas.microsoft.com/office/powerpoint/2012/main" xmlns="">
        <p15:guide id="1" orient="horz" pos="2160" userDrawn="1">
          <p15:clr>
            <a:srgbClr val="FBAE40"/>
          </p15:clr>
        </p15:guide>
        <p15:guide id="2" pos="41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5"/>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25" b="16309"/>
          <a:stretch/>
        </p:blipFill>
        <p:spPr>
          <a:xfrm>
            <a:off x="0" y="3635"/>
            <a:ext cx="12192000" cy="6854365"/>
          </a:xfrm>
          <a:prstGeom prst="rect">
            <a:avLst/>
          </a:prstGeom>
        </p:spPr>
      </p:pic>
      <p:sp>
        <p:nvSpPr>
          <p:cNvPr id="3" name="Tekstfelt 2"/>
          <p:cNvSpPr txBox="1"/>
          <p:nvPr userDrawn="1"/>
        </p:nvSpPr>
        <p:spPr>
          <a:xfrm>
            <a:off x="763979" y="2487446"/>
            <a:ext cx="10664042" cy="1384995"/>
          </a:xfrm>
          <a:prstGeom prst="rect">
            <a:avLst/>
          </a:prstGeom>
          <a:noFill/>
        </p:spPr>
        <p:txBody>
          <a:bodyPr wrap="square" rtlCol="0">
            <a:spAutoFit/>
          </a:bodyPr>
          <a:lstStyle/>
          <a:p>
            <a:pPr algn="ctr"/>
            <a:r>
              <a:rPr lang="da-DK" sz="4800" b="1" dirty="0">
                <a:solidFill>
                  <a:schemeClr val="bg1"/>
                </a:solidFill>
                <a:latin typeface="+mj-lt"/>
              </a:rPr>
              <a:t>Case</a:t>
            </a:r>
            <a:r>
              <a:rPr lang="en-GB" sz="5400" dirty="0">
                <a:solidFill>
                  <a:schemeClr val="bg1"/>
                </a:solidFill>
                <a:latin typeface="+mj-lt"/>
              </a:rPr>
              <a:t/>
            </a:r>
            <a:br>
              <a:rPr lang="en-GB" sz="5400" dirty="0">
                <a:solidFill>
                  <a:schemeClr val="bg1"/>
                </a:solidFill>
                <a:latin typeface="+mj-lt"/>
              </a:rPr>
            </a:br>
            <a:r>
              <a:rPr lang="en-GB" sz="3600" dirty="0" err="1">
                <a:solidFill>
                  <a:schemeClr val="bg1"/>
                </a:solidFill>
                <a:latin typeface="+mj-lt"/>
              </a:rPr>
              <a:t>Fysiske</a:t>
            </a:r>
            <a:r>
              <a:rPr lang="en-GB" sz="3600" dirty="0">
                <a:solidFill>
                  <a:schemeClr val="bg1"/>
                </a:solidFill>
                <a:latin typeface="+mj-lt"/>
              </a:rPr>
              <a:t> rammer, der </a:t>
            </a:r>
            <a:r>
              <a:rPr lang="en-GB" sz="3600" dirty="0" err="1">
                <a:solidFill>
                  <a:schemeClr val="bg1"/>
                </a:solidFill>
                <a:latin typeface="+mj-lt"/>
              </a:rPr>
              <a:t>understøtter</a:t>
            </a:r>
            <a:r>
              <a:rPr lang="en-GB" sz="3600" dirty="0">
                <a:solidFill>
                  <a:schemeClr val="bg1"/>
                </a:solidFill>
                <a:latin typeface="+mj-lt"/>
              </a:rPr>
              <a:t> </a:t>
            </a:r>
            <a:r>
              <a:rPr lang="en-GB" sz="3600" dirty="0" err="1">
                <a:solidFill>
                  <a:schemeClr val="bg1"/>
                </a:solidFill>
                <a:latin typeface="+mj-lt"/>
              </a:rPr>
              <a:t>fordybelse</a:t>
            </a:r>
            <a:endParaRPr lang="da-DK" sz="3600" dirty="0">
              <a:solidFill>
                <a:schemeClr val="bg1"/>
              </a:solidFill>
              <a:latin typeface="+mj-lt"/>
            </a:endParaRPr>
          </a:p>
        </p:txBody>
      </p:sp>
      <p:pic>
        <p:nvPicPr>
          <p:cNvPr id="4" name="Bille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5">
                <a:lumMod val="75000"/>
                <a:alpha val="94000"/>
              </a:scheme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Brugerdefineret layout">
    <p:spTree>
      <p:nvGrpSpPr>
        <p:cNvPr id="1" name=""/>
        <p:cNvGrpSpPr/>
        <p:nvPr/>
      </p:nvGrpSpPr>
      <p:grpSpPr>
        <a:xfrm>
          <a:off x="0" y="0"/>
          <a:ext cx="0" cy="0"/>
          <a:chOff x="0" y="0"/>
          <a:chExt cx="0" cy="0"/>
        </a:xfrm>
      </p:grpSpPr>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8431" y="2120477"/>
            <a:ext cx="599010" cy="599010"/>
          </a:xfrm>
          <a:prstGeom prst="rect">
            <a:avLst/>
          </a:prstGeom>
        </p:spPr>
      </p:pic>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Udfordring og formål/mål</a:t>
            </a:r>
            <a:endParaRPr lang="en-GB" sz="3200" dirty="0">
              <a:solidFill>
                <a:schemeClr val="tx1"/>
              </a:solidFill>
              <a:latin typeface="+mj-lt"/>
            </a:endParaRPr>
          </a:p>
        </p:txBody>
      </p:sp>
      <p:sp>
        <p:nvSpPr>
          <p:cNvPr id="5" name="Tekstfelt 4"/>
          <p:cNvSpPr txBox="1"/>
          <p:nvPr userDrawn="1"/>
        </p:nvSpPr>
        <p:spPr>
          <a:xfrm>
            <a:off x="899520" y="2884234"/>
            <a:ext cx="4223625" cy="1538883"/>
          </a:xfrm>
          <a:prstGeom prst="rect">
            <a:avLst/>
          </a:prstGeom>
          <a:noFill/>
        </p:spPr>
        <p:txBody>
          <a:bodyPr wrap="square" lIns="0" tIns="0" rIns="0" bIns="0" rtlCol="0">
            <a:spAutoFit/>
          </a:bodyPr>
          <a:lstStyle/>
          <a:p>
            <a:pPr marL="177750" indent="-177750">
              <a:spcAft>
                <a:spcPts val="1200"/>
              </a:spcAft>
              <a:buFont typeface="Arial" charset="0"/>
              <a:buChar char="•"/>
            </a:pPr>
            <a:r>
              <a:rPr lang="en-GB" sz="1500" dirty="0" err="1">
                <a:solidFill>
                  <a:schemeClr val="tx1"/>
                </a:solidFill>
              </a:rPr>
              <a:t>Særligt</a:t>
            </a:r>
            <a:r>
              <a:rPr lang="en-GB" sz="1500" dirty="0">
                <a:solidFill>
                  <a:schemeClr val="tx1"/>
                </a:solidFill>
              </a:rPr>
              <a:t> </a:t>
            </a:r>
            <a:r>
              <a:rPr lang="en-GB" sz="1500" dirty="0" err="1">
                <a:solidFill>
                  <a:schemeClr val="tx1"/>
                </a:solidFill>
              </a:rPr>
              <a:t>nogle</a:t>
            </a:r>
            <a:r>
              <a:rPr lang="en-GB" sz="1500" dirty="0">
                <a:solidFill>
                  <a:schemeClr val="tx1"/>
                </a:solidFill>
              </a:rPr>
              <a:t> </a:t>
            </a:r>
            <a:r>
              <a:rPr lang="en-GB" sz="1500" dirty="0" err="1">
                <a:solidFill>
                  <a:schemeClr val="tx1"/>
                </a:solidFill>
              </a:rPr>
              <a:t>børn</a:t>
            </a:r>
            <a:r>
              <a:rPr lang="en-GB" sz="1500" dirty="0">
                <a:solidFill>
                  <a:schemeClr val="tx1"/>
                </a:solidFill>
              </a:rPr>
              <a:t> </a:t>
            </a:r>
            <a:r>
              <a:rPr lang="en-GB" sz="1500" dirty="0" err="1">
                <a:solidFill>
                  <a:schemeClr val="tx1"/>
                </a:solidFill>
              </a:rPr>
              <a:t>har</a:t>
            </a:r>
            <a:r>
              <a:rPr lang="en-GB" sz="1500" dirty="0">
                <a:solidFill>
                  <a:schemeClr val="tx1"/>
                </a:solidFill>
              </a:rPr>
              <a:t> </a:t>
            </a:r>
            <a:r>
              <a:rPr lang="en-GB" sz="1500" dirty="0" err="1">
                <a:solidFill>
                  <a:schemeClr val="tx1"/>
                </a:solidFill>
              </a:rPr>
              <a:t>svært</a:t>
            </a:r>
            <a:r>
              <a:rPr lang="en-GB" sz="1500" dirty="0">
                <a:solidFill>
                  <a:schemeClr val="tx1"/>
                </a:solidFill>
              </a:rPr>
              <a:t> </a:t>
            </a:r>
            <a:r>
              <a:rPr lang="en-GB" sz="1500" dirty="0" err="1">
                <a:solidFill>
                  <a:schemeClr val="tx1"/>
                </a:solidFill>
              </a:rPr>
              <a:t>ved</a:t>
            </a:r>
            <a:r>
              <a:rPr lang="en-GB" sz="1500" dirty="0">
                <a:solidFill>
                  <a:schemeClr val="tx1"/>
                </a:solidFill>
              </a:rPr>
              <a:t> at </a:t>
            </a:r>
            <a:r>
              <a:rPr lang="en-GB" sz="1500" dirty="0" err="1">
                <a:solidFill>
                  <a:schemeClr val="tx1"/>
                </a:solidFill>
              </a:rPr>
              <a:t>fordybe</a:t>
            </a:r>
            <a:r>
              <a:rPr lang="en-GB" sz="1500" dirty="0">
                <a:solidFill>
                  <a:schemeClr val="tx1"/>
                </a:solidFill>
              </a:rPr>
              <a:t> sig </a:t>
            </a:r>
            <a:r>
              <a:rPr lang="en-GB" sz="1500" dirty="0" err="1">
                <a:solidFill>
                  <a:schemeClr val="tx1"/>
                </a:solidFill>
              </a:rPr>
              <a:t>i</a:t>
            </a:r>
            <a:r>
              <a:rPr lang="en-GB" sz="1500" dirty="0">
                <a:solidFill>
                  <a:schemeClr val="tx1"/>
                </a:solidFill>
              </a:rPr>
              <a:t> </a:t>
            </a:r>
            <a:r>
              <a:rPr lang="en-GB" sz="1500" dirty="0" err="1">
                <a:solidFill>
                  <a:schemeClr val="tx1"/>
                </a:solidFill>
              </a:rPr>
              <a:t>én</a:t>
            </a:r>
            <a:r>
              <a:rPr lang="en-GB" sz="1500" dirty="0">
                <a:solidFill>
                  <a:schemeClr val="tx1"/>
                </a:solidFill>
              </a:rPr>
              <a:t> leg </a:t>
            </a:r>
            <a:r>
              <a:rPr lang="en-GB" sz="1500" dirty="0" err="1">
                <a:solidFill>
                  <a:schemeClr val="tx1"/>
                </a:solidFill>
              </a:rPr>
              <a:t>eller</a:t>
            </a:r>
            <a:r>
              <a:rPr lang="en-GB" sz="1500" dirty="0">
                <a:solidFill>
                  <a:schemeClr val="tx1"/>
                </a:solidFill>
              </a:rPr>
              <a:t> </a:t>
            </a:r>
            <a:r>
              <a:rPr lang="en-GB" sz="1500" dirty="0" err="1">
                <a:solidFill>
                  <a:schemeClr val="tx1"/>
                </a:solidFill>
              </a:rPr>
              <a:t>aktivitet</a:t>
            </a:r>
            <a:r>
              <a:rPr lang="en-GB" sz="1500" dirty="0">
                <a:solidFill>
                  <a:schemeClr val="tx1"/>
                </a:solidFill>
              </a:rPr>
              <a:t> over </a:t>
            </a:r>
            <a:r>
              <a:rPr lang="en-GB" sz="1500" dirty="0" err="1">
                <a:solidFill>
                  <a:schemeClr val="tx1"/>
                </a:solidFill>
              </a:rPr>
              <a:t>længere</a:t>
            </a:r>
            <a:r>
              <a:rPr lang="en-GB" sz="1500" dirty="0">
                <a:solidFill>
                  <a:schemeClr val="tx1"/>
                </a:solidFill>
              </a:rPr>
              <a:t> </a:t>
            </a:r>
            <a:r>
              <a:rPr lang="en-GB" sz="1500" dirty="0" err="1">
                <a:solidFill>
                  <a:schemeClr val="tx1"/>
                </a:solidFill>
              </a:rPr>
              <a:t>tid</a:t>
            </a:r>
            <a:r>
              <a:rPr lang="en-GB" sz="1500" dirty="0">
                <a:solidFill>
                  <a:schemeClr val="tx1"/>
                </a:solidFill>
              </a:rPr>
              <a:t>, </a:t>
            </a:r>
            <a:r>
              <a:rPr lang="en-GB" sz="1500" dirty="0" err="1">
                <a:solidFill>
                  <a:schemeClr val="tx1"/>
                </a:solidFill>
              </a:rPr>
              <a:t>hvorved</a:t>
            </a:r>
            <a:r>
              <a:rPr lang="en-GB" sz="1500" dirty="0">
                <a:solidFill>
                  <a:schemeClr val="tx1"/>
                </a:solidFill>
              </a:rPr>
              <a:t> </a:t>
            </a:r>
            <a:r>
              <a:rPr lang="en-GB" sz="1500" dirty="0" err="1">
                <a:solidFill>
                  <a:schemeClr val="tx1"/>
                </a:solidFill>
              </a:rPr>
              <a:t>deres</a:t>
            </a:r>
            <a:r>
              <a:rPr lang="en-GB" sz="1500" dirty="0">
                <a:solidFill>
                  <a:schemeClr val="tx1"/>
                </a:solidFill>
              </a:rPr>
              <a:t> </a:t>
            </a:r>
            <a:r>
              <a:rPr lang="en-GB" sz="1500" dirty="0" err="1">
                <a:solidFill>
                  <a:schemeClr val="tx1"/>
                </a:solidFill>
              </a:rPr>
              <a:t>deltagelse</a:t>
            </a:r>
            <a:r>
              <a:rPr lang="en-GB" sz="1500" dirty="0">
                <a:solidFill>
                  <a:schemeClr val="tx1"/>
                </a:solidFill>
              </a:rPr>
              <a:t> </a:t>
            </a:r>
            <a:r>
              <a:rPr lang="en-GB" sz="1500" dirty="0" err="1">
                <a:solidFill>
                  <a:schemeClr val="tx1"/>
                </a:solidFill>
              </a:rPr>
              <a:t>bliver</a:t>
            </a:r>
            <a:r>
              <a:rPr lang="en-GB" sz="1500" dirty="0">
                <a:solidFill>
                  <a:schemeClr val="tx1"/>
                </a:solidFill>
              </a:rPr>
              <a:t> </a:t>
            </a:r>
            <a:r>
              <a:rPr lang="en-GB" sz="1500" dirty="0" err="1">
                <a:solidFill>
                  <a:schemeClr val="tx1"/>
                </a:solidFill>
              </a:rPr>
              <a:t>sporadisk</a:t>
            </a:r>
            <a:r>
              <a:rPr lang="en-GB" sz="1500" dirty="0">
                <a:solidFill>
                  <a:schemeClr val="tx1"/>
                </a:solidFill>
              </a:rPr>
              <a:t>.</a:t>
            </a:r>
          </a:p>
          <a:p>
            <a:pPr marL="177750" indent="-177750">
              <a:spcAft>
                <a:spcPts val="1200"/>
              </a:spcAft>
              <a:buFont typeface="Arial" charset="0"/>
              <a:buChar char="•"/>
            </a:pPr>
            <a:r>
              <a:rPr lang="en-GB" sz="1500" dirty="0" err="1">
                <a:solidFill>
                  <a:schemeClr val="tx1"/>
                </a:solidFill>
              </a:rPr>
              <a:t>Det</a:t>
            </a:r>
            <a:r>
              <a:rPr lang="en-GB" sz="1500" dirty="0">
                <a:solidFill>
                  <a:schemeClr val="tx1"/>
                </a:solidFill>
              </a:rPr>
              <a:t> </a:t>
            </a:r>
            <a:r>
              <a:rPr lang="en-GB" sz="1500" dirty="0" err="1">
                <a:solidFill>
                  <a:schemeClr val="tx1"/>
                </a:solidFill>
              </a:rPr>
              <a:t>er</a:t>
            </a:r>
            <a:r>
              <a:rPr lang="en-GB" sz="1500" dirty="0">
                <a:solidFill>
                  <a:schemeClr val="tx1"/>
                </a:solidFill>
              </a:rPr>
              <a:t> </a:t>
            </a:r>
            <a:r>
              <a:rPr lang="en-GB" sz="1500" dirty="0" err="1">
                <a:solidFill>
                  <a:schemeClr val="tx1"/>
                </a:solidFill>
              </a:rPr>
              <a:t>vanskeligt</a:t>
            </a:r>
            <a:r>
              <a:rPr lang="en-GB" sz="1500" dirty="0">
                <a:solidFill>
                  <a:schemeClr val="tx1"/>
                </a:solidFill>
              </a:rPr>
              <a:t> for </a:t>
            </a:r>
            <a:r>
              <a:rPr lang="en-GB" sz="1500" dirty="0" err="1">
                <a:solidFill>
                  <a:schemeClr val="tx1"/>
                </a:solidFill>
              </a:rPr>
              <a:t>personalet</a:t>
            </a:r>
            <a:r>
              <a:rPr lang="en-GB" sz="1500" dirty="0">
                <a:solidFill>
                  <a:schemeClr val="tx1"/>
                </a:solidFill>
              </a:rPr>
              <a:t> at </a:t>
            </a:r>
            <a:r>
              <a:rPr lang="en-GB" sz="1500" dirty="0" err="1">
                <a:solidFill>
                  <a:schemeClr val="tx1"/>
                </a:solidFill>
              </a:rPr>
              <a:t>rammesætte</a:t>
            </a:r>
            <a:r>
              <a:rPr lang="en-GB" sz="1500" dirty="0">
                <a:solidFill>
                  <a:schemeClr val="tx1"/>
                </a:solidFill>
              </a:rPr>
              <a:t> leg </a:t>
            </a:r>
            <a:r>
              <a:rPr lang="en-GB" sz="1500" dirty="0" err="1">
                <a:solidFill>
                  <a:schemeClr val="tx1"/>
                </a:solidFill>
              </a:rPr>
              <a:t>og</a:t>
            </a:r>
            <a:r>
              <a:rPr lang="en-GB" sz="1500" dirty="0">
                <a:solidFill>
                  <a:schemeClr val="tx1"/>
                </a:solidFill>
              </a:rPr>
              <a:t> </a:t>
            </a:r>
            <a:r>
              <a:rPr lang="en-GB" sz="1500" dirty="0" err="1">
                <a:solidFill>
                  <a:schemeClr val="tx1"/>
                </a:solidFill>
              </a:rPr>
              <a:t>aktiviteter</a:t>
            </a:r>
            <a:r>
              <a:rPr lang="en-GB" sz="1500" dirty="0">
                <a:solidFill>
                  <a:schemeClr val="tx1"/>
                </a:solidFill>
              </a:rPr>
              <a:t>, der </a:t>
            </a:r>
            <a:r>
              <a:rPr lang="en-GB" sz="1500" dirty="0" err="1">
                <a:solidFill>
                  <a:schemeClr val="tx1"/>
                </a:solidFill>
              </a:rPr>
              <a:t>understøtter</a:t>
            </a:r>
            <a:r>
              <a:rPr lang="en-GB" sz="1500" dirty="0">
                <a:solidFill>
                  <a:schemeClr val="tx1"/>
                </a:solidFill>
              </a:rPr>
              <a:t>, at </a:t>
            </a:r>
            <a:r>
              <a:rPr lang="en-GB" sz="1500" dirty="0" err="1">
                <a:solidFill>
                  <a:schemeClr val="tx1"/>
                </a:solidFill>
              </a:rPr>
              <a:t>børnenes</a:t>
            </a:r>
            <a:r>
              <a:rPr lang="en-GB" sz="1500" dirty="0">
                <a:solidFill>
                  <a:schemeClr val="tx1"/>
                </a:solidFill>
              </a:rPr>
              <a:t> </a:t>
            </a:r>
            <a:r>
              <a:rPr lang="en-GB" sz="1500" dirty="0" err="1">
                <a:solidFill>
                  <a:schemeClr val="tx1"/>
                </a:solidFill>
              </a:rPr>
              <a:t>fokus</a:t>
            </a:r>
            <a:r>
              <a:rPr lang="en-GB" sz="1500" dirty="0">
                <a:solidFill>
                  <a:schemeClr val="tx1"/>
                </a:solidFill>
              </a:rPr>
              <a:t> </a:t>
            </a:r>
            <a:r>
              <a:rPr lang="en-GB" sz="1500" dirty="0" err="1">
                <a:solidFill>
                  <a:schemeClr val="tx1"/>
                </a:solidFill>
              </a:rPr>
              <a:t>på</a:t>
            </a:r>
            <a:r>
              <a:rPr lang="en-GB" sz="1500" dirty="0">
                <a:solidFill>
                  <a:schemeClr val="tx1"/>
                </a:solidFill>
              </a:rPr>
              <a:t> </a:t>
            </a:r>
            <a:r>
              <a:rPr lang="en-GB" sz="1500" dirty="0" err="1">
                <a:solidFill>
                  <a:schemeClr val="tx1"/>
                </a:solidFill>
              </a:rPr>
              <a:t>og</a:t>
            </a:r>
            <a:r>
              <a:rPr lang="en-GB" sz="1500" dirty="0">
                <a:solidFill>
                  <a:schemeClr val="tx1"/>
                </a:solidFill>
              </a:rPr>
              <a:t> engagement </a:t>
            </a:r>
            <a:r>
              <a:rPr lang="en-GB" sz="1500" dirty="0" err="1">
                <a:solidFill>
                  <a:schemeClr val="tx1"/>
                </a:solidFill>
              </a:rPr>
              <a:t>fastholdes</a:t>
            </a:r>
            <a:r>
              <a:rPr lang="en-GB" sz="1500" dirty="0">
                <a:solidFill>
                  <a:schemeClr val="tx1"/>
                </a:solidFill>
              </a:rPr>
              <a:t>. </a:t>
            </a: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520" y="2118793"/>
            <a:ext cx="599010" cy="599010"/>
          </a:xfrm>
          <a:prstGeom prst="rect">
            <a:avLst/>
          </a:prstGeom>
        </p:spPr>
      </p:pic>
      <p:sp>
        <p:nvSpPr>
          <p:cNvPr id="10" name="Tekstfelt 9"/>
          <p:cNvSpPr txBox="1"/>
          <p:nvPr userDrawn="1"/>
        </p:nvSpPr>
        <p:spPr>
          <a:xfrm>
            <a:off x="1664480" y="2172076"/>
            <a:ext cx="3550721" cy="492443"/>
          </a:xfrm>
          <a:prstGeom prst="rect">
            <a:avLst/>
          </a:prstGeom>
          <a:noFill/>
        </p:spPr>
        <p:txBody>
          <a:bodyPr wrap="square" lIns="0" tIns="0" rIns="0" bIns="0" rtlCol="0">
            <a:spAutoFit/>
          </a:bodyPr>
          <a:lstStyle/>
          <a:p>
            <a:pPr marL="0" indent="0">
              <a:buNone/>
            </a:pPr>
            <a:r>
              <a:rPr lang="da-DK" sz="1600" b="1" dirty="0">
                <a:solidFill>
                  <a:schemeClr val="accent5"/>
                </a:solidFill>
              </a:rPr>
              <a:t>Udfordring: Manglende</a:t>
            </a:r>
            <a:r>
              <a:rPr lang="da-DK" sz="1600" b="1" baseline="0" dirty="0">
                <a:solidFill>
                  <a:schemeClr val="accent5"/>
                </a:solidFill>
              </a:rPr>
              <a:t> rum til fordybelse i børnefællesskabet</a:t>
            </a:r>
            <a:endParaRPr lang="da-DK" sz="1600" b="1" dirty="0">
              <a:solidFill>
                <a:schemeClr val="accent5"/>
              </a:solidFill>
            </a:endParaRPr>
          </a:p>
        </p:txBody>
      </p:sp>
      <p:sp>
        <p:nvSpPr>
          <p:cNvPr id="11" name="Tekstfelt 10"/>
          <p:cNvSpPr txBox="1"/>
          <p:nvPr userDrawn="1"/>
        </p:nvSpPr>
        <p:spPr>
          <a:xfrm>
            <a:off x="6821580" y="2277482"/>
            <a:ext cx="1956659" cy="246221"/>
          </a:xfrm>
          <a:prstGeom prst="rect">
            <a:avLst/>
          </a:prstGeom>
          <a:noFill/>
        </p:spPr>
        <p:txBody>
          <a:bodyPr wrap="square" lIns="0" tIns="0" rIns="0" bIns="0" rtlCol="0">
            <a:spAutoFit/>
          </a:bodyPr>
          <a:lstStyle/>
          <a:p>
            <a:pPr marL="0" indent="0">
              <a:buNone/>
            </a:pPr>
            <a:r>
              <a:rPr lang="da-DK" sz="1600" b="1" dirty="0">
                <a:solidFill>
                  <a:schemeClr val="accent5"/>
                </a:solidFill>
              </a:rPr>
              <a:t>Formål:</a:t>
            </a:r>
          </a:p>
        </p:txBody>
      </p:sp>
      <p:sp>
        <p:nvSpPr>
          <p:cNvPr id="12" name="Tekstfelt 11"/>
          <p:cNvSpPr txBox="1"/>
          <p:nvPr userDrawn="1"/>
        </p:nvSpPr>
        <p:spPr>
          <a:xfrm>
            <a:off x="6028431" y="2884234"/>
            <a:ext cx="4718901" cy="1692771"/>
          </a:xfrm>
          <a:prstGeom prst="rect">
            <a:avLst/>
          </a:prstGeom>
          <a:noFill/>
        </p:spPr>
        <p:txBody>
          <a:bodyPr wrap="square" lIns="0" tIns="0" rIns="0" bIns="0" rtlCol="0">
            <a:spAutoFit/>
          </a:bodyPr>
          <a:lstStyle/>
          <a:p>
            <a:pPr marL="177750" lvl="0" indent="-177750">
              <a:spcAft>
                <a:spcPts val="1200"/>
              </a:spcAft>
              <a:buFont typeface="Arial" charset="0"/>
              <a:buChar char="•"/>
            </a:pPr>
            <a:r>
              <a:rPr lang="da-DK" sz="1500" dirty="0"/>
              <a:t>Alle børn deltager i fordybelsesaktiviteter, som optager børnene i længere tid ad gangen.</a:t>
            </a:r>
          </a:p>
          <a:p>
            <a:pPr marL="177750" lvl="0" indent="-177750">
              <a:spcAft>
                <a:spcPts val="1200"/>
              </a:spcAft>
              <a:buFont typeface="Arial" charset="0"/>
              <a:buChar char="•"/>
            </a:pPr>
            <a:r>
              <a:rPr lang="da-DK" sz="1500" dirty="0"/>
              <a:t>Alle børn fastholder deres nysgerrighed, interesse og engagement i lege.</a:t>
            </a:r>
          </a:p>
          <a:p>
            <a:pPr marL="177750" lvl="0" indent="-177750">
              <a:spcAft>
                <a:spcPts val="1200"/>
              </a:spcAft>
              <a:buFont typeface="Arial" charset="0"/>
              <a:buChar char="•"/>
            </a:pPr>
            <a:r>
              <a:rPr lang="da-DK" sz="1500" dirty="0"/>
              <a:t>Børnene søger i højere grad selv fordybelsesaktiviteter som fx leg og aktiviteter i smågrupper.</a:t>
            </a:r>
          </a:p>
        </p:txBody>
      </p:sp>
      <p:sp>
        <p:nvSpPr>
          <p:cNvPr id="13" name="Afrundet rektangel 12"/>
          <p:cNvSpPr/>
          <p:nvPr userDrawn="1"/>
        </p:nvSpPr>
        <p:spPr>
          <a:xfrm>
            <a:off x="8403504" y="4992414"/>
            <a:ext cx="3272496" cy="1092923"/>
          </a:xfrm>
          <a:prstGeom prst="roundRect">
            <a:avLst>
              <a:gd name="adj" fmla="val 16290"/>
            </a:avLst>
          </a:prstGeom>
          <a:solidFill>
            <a:schemeClr val="accent5">
              <a:alpha val="8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8598105" y="5153797"/>
            <a:ext cx="2950892" cy="784830"/>
          </a:xfrm>
          <a:prstGeom prst="rect">
            <a:avLst/>
          </a:prstGeom>
          <a:noFill/>
        </p:spPr>
        <p:txBody>
          <a:bodyPr wrap="square" rtlCol="0">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Kommune: Hjørring</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 Vuggestuen Lundtoftevej</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Institutionstype: Vuggestue</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felt 17"/>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dirty="0">
                <a:latin typeface="+mj-lt"/>
              </a:rPr>
              <a:t>Fokus</a:t>
            </a:r>
            <a:r>
              <a:rPr lang="da-DK" sz="3200" baseline="0" dirty="0">
                <a:latin typeface="+mj-lt"/>
              </a:rPr>
              <a:t> på fordybelse</a:t>
            </a:r>
            <a:endParaRPr lang="en-GB" sz="3200" dirty="0">
              <a:solidFill>
                <a:schemeClr val="tx1"/>
              </a:solidFill>
              <a:latin typeface="+mj-lt"/>
            </a:endParaRPr>
          </a:p>
        </p:txBody>
      </p:sp>
      <p:cxnSp>
        <p:nvCxnSpPr>
          <p:cNvPr id="19" name="Lige forbindelse 18"/>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felt 19"/>
          <p:cNvSpPr txBox="1"/>
          <p:nvPr userDrawn="1"/>
        </p:nvSpPr>
        <p:spPr>
          <a:xfrm>
            <a:off x="899999" y="818623"/>
            <a:ext cx="756000" cy="307777"/>
          </a:xfrm>
          <a:prstGeom prst="rect">
            <a:avLst/>
          </a:prstGeom>
          <a:solidFill>
            <a:schemeClr val="accent5"/>
          </a:solidFill>
        </p:spPr>
        <p:txBody>
          <a:bodyPr wrap="square" rtlCol="0">
            <a:spAutoFit/>
          </a:bodyPr>
          <a:lstStyle/>
          <a:p>
            <a:r>
              <a:rPr lang="da-DK" sz="1400" kern="1200">
                <a:solidFill>
                  <a:schemeClr val="bg1"/>
                </a:solidFill>
                <a:latin typeface="+mn-lt"/>
                <a:ea typeface="+mn-ea"/>
                <a:cs typeface="+mn-cs"/>
              </a:rPr>
              <a:t>Indhold</a:t>
            </a:r>
            <a:endParaRPr lang="da-DK" sz="1400" dirty="0">
              <a:solidFill>
                <a:schemeClr val="bg1"/>
              </a:solidFill>
            </a:endParaRPr>
          </a:p>
        </p:txBody>
      </p:sp>
      <p:sp>
        <p:nvSpPr>
          <p:cNvPr id="21" name="Tekstfelt 20"/>
          <p:cNvSpPr txBox="1"/>
          <p:nvPr userDrawn="1"/>
        </p:nvSpPr>
        <p:spPr>
          <a:xfrm>
            <a:off x="900002" y="2546469"/>
            <a:ext cx="4185566" cy="1538883"/>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solidFill>
                  <a:schemeClr val="tx1"/>
                </a:solidFill>
              </a:rPr>
              <a:t>Vuggestuen har indrettet de fysiske rammer ud fra en fælles pædagogisk intention om fordybelse.</a:t>
            </a:r>
          </a:p>
          <a:p>
            <a:pPr marL="177750" indent="-177750">
              <a:spcAft>
                <a:spcPts val="1200"/>
              </a:spcAft>
              <a:buFont typeface="Arial" charset="0"/>
              <a:buChar char="•"/>
            </a:pPr>
            <a:r>
              <a:rPr lang="da-DK" sz="1500" dirty="0">
                <a:solidFill>
                  <a:schemeClr val="tx1"/>
                </a:solidFill>
              </a:rPr>
              <a:t>Børn har brug for at kunne finde rum til at fokusere på og fastholde interessen for lege og aktiviteter over en længere tidsperiode for derigennem både at lære nyt og træne det kendte.</a:t>
            </a:r>
          </a:p>
        </p:txBody>
      </p:sp>
      <p:pic>
        <p:nvPicPr>
          <p:cNvPr id="6" name="Bille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0903" y="1453019"/>
            <a:ext cx="6122468" cy="4608598"/>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oogle Shape;359;p45">
            <a:extLst>
              <a:ext uri="{FF2B5EF4-FFF2-40B4-BE49-F238E27FC236}">
                <a16:creationId xmlns="" xmlns:a16="http://schemas.microsoft.com/office/drawing/2014/main" id="{0AA877FC-7D4B-4F7E-9525-3EFCE6CE9DCD}"/>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rot="10800000" flipH="1" flipV="1">
            <a:off x="946627" y="2117930"/>
            <a:ext cx="4772438" cy="3564599"/>
          </a:xfrm>
          <a:prstGeom prst="roundRect">
            <a:avLst>
              <a:gd name="adj" fmla="val 5219"/>
            </a:avLst>
          </a:prstGeom>
          <a:noFill/>
          <a:ln w="25400">
            <a:solidFill>
              <a:schemeClr val="accent5"/>
            </a:solidFill>
          </a:ln>
        </p:spPr>
      </p:pic>
      <p:pic>
        <p:nvPicPr>
          <p:cNvPr id="11" name="Billed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2" name="Tekstfelt 11"/>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Vuggestuen</a:t>
            </a:r>
            <a:r>
              <a:rPr lang="da-DK" sz="3200" kern="1200" baseline="0" dirty="0">
                <a:solidFill>
                  <a:schemeClr val="tx1"/>
                </a:solidFill>
                <a:latin typeface="+mj-lt"/>
                <a:ea typeface="+mn-ea"/>
                <a:cs typeface="+mn-cs"/>
              </a:rPr>
              <a:t> </a:t>
            </a:r>
            <a:r>
              <a:rPr lang="da-DK" sz="3200" kern="1200" dirty="0">
                <a:solidFill>
                  <a:schemeClr val="tx1"/>
                </a:solidFill>
                <a:latin typeface="+mj-lt"/>
                <a:ea typeface="+mn-ea"/>
                <a:cs typeface="+mn-cs"/>
              </a:rPr>
              <a:t>før</a:t>
            </a:r>
            <a:endParaRPr lang="en-GB" sz="3200" kern="1200" dirty="0">
              <a:solidFill>
                <a:schemeClr val="tx1"/>
              </a:solidFill>
              <a:latin typeface="+mj-lt"/>
              <a:ea typeface="+mn-ea"/>
              <a:cs typeface="+mn-cs"/>
            </a:endParaRPr>
          </a:p>
        </p:txBody>
      </p:sp>
      <p:cxnSp>
        <p:nvCxnSpPr>
          <p:cNvPr id="13" name="Lige forbindelse 12"/>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9627" y="-2655"/>
            <a:ext cx="5152373" cy="6871627"/>
          </a:xfrm>
          <a:prstGeom prst="rect">
            <a:avLst/>
          </a:prstGeom>
        </p:spPr>
      </p:pic>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
        <p:nvSpPr>
          <p:cNvPr id="11" name="Tekstfelt 10"/>
          <p:cNvSpPr txBox="1"/>
          <p:nvPr userDrawn="1"/>
        </p:nvSpPr>
        <p:spPr>
          <a:xfrm>
            <a:off x="900002" y="2188121"/>
            <a:ext cx="5363012" cy="2308324"/>
          </a:xfrm>
          <a:prstGeom prst="rect">
            <a:avLst/>
          </a:prstGeom>
          <a:noFill/>
        </p:spPr>
        <p:txBody>
          <a:bodyPr wrap="square" lIns="0" tIns="0" rIns="0" bIns="0" rtlCol="0">
            <a:spAutoFit/>
          </a:bodyPr>
          <a:lstStyle/>
          <a:p>
            <a:pPr marL="0" indent="0">
              <a:spcAft>
                <a:spcPts val="1200"/>
              </a:spcAft>
              <a:buNone/>
            </a:pPr>
            <a:r>
              <a:rPr lang="da-DK" sz="1500" b="1" dirty="0" smtClean="0">
                <a:solidFill>
                  <a:schemeClr val="tx1"/>
                </a:solidFill>
                <a:latin typeface="+mn-lt"/>
              </a:rPr>
              <a:t>Når parasollen er slået op, er det tid til fordybelse</a:t>
            </a:r>
            <a:endParaRPr lang="da-DK" sz="1500" b="1" dirty="0">
              <a:solidFill>
                <a:schemeClr val="tx1"/>
              </a:solidFill>
              <a:latin typeface="+mn-lt"/>
            </a:endParaRPr>
          </a:p>
          <a:p>
            <a:pPr marL="177750" indent="-177750">
              <a:spcAft>
                <a:spcPts val="1200"/>
              </a:spcAft>
              <a:buFont typeface="Arial" charset="0"/>
              <a:buChar char="•"/>
            </a:pPr>
            <a:r>
              <a:rPr lang="da-DK" sz="1500" dirty="0">
                <a:solidFill>
                  <a:schemeClr val="tx1"/>
                </a:solidFill>
                <a:latin typeface="+mn-lt"/>
              </a:rPr>
              <a:t>Når parasollen er </a:t>
            </a:r>
            <a:r>
              <a:rPr lang="da-DK" sz="1500" dirty="0" smtClean="0">
                <a:solidFill>
                  <a:schemeClr val="tx1"/>
                </a:solidFill>
                <a:latin typeface="+mn-lt"/>
              </a:rPr>
              <a:t>slået</a:t>
            </a:r>
            <a:r>
              <a:rPr lang="da-DK" sz="1500" baseline="0" dirty="0" smtClean="0">
                <a:solidFill>
                  <a:schemeClr val="tx1"/>
                </a:solidFill>
                <a:latin typeface="+mn-lt"/>
              </a:rPr>
              <a:t> op</a:t>
            </a:r>
            <a:r>
              <a:rPr lang="da-DK" sz="1500" dirty="0" smtClean="0">
                <a:solidFill>
                  <a:schemeClr val="tx1"/>
                </a:solidFill>
                <a:latin typeface="+mn-lt"/>
              </a:rPr>
              <a:t>, </a:t>
            </a:r>
            <a:r>
              <a:rPr lang="da-DK" sz="1500" dirty="0">
                <a:solidFill>
                  <a:schemeClr val="tx1"/>
                </a:solidFill>
                <a:latin typeface="+mn-lt"/>
              </a:rPr>
              <a:t>er det signal til børnene om at ligge eller sidde på madrassen under parasollen. </a:t>
            </a:r>
          </a:p>
          <a:p>
            <a:pPr marL="177750" indent="-177750">
              <a:spcAft>
                <a:spcPts val="1200"/>
              </a:spcAft>
              <a:buFont typeface="Arial" charset="0"/>
              <a:buChar char="•"/>
            </a:pPr>
            <a:r>
              <a:rPr lang="da-DK" sz="1500" dirty="0">
                <a:solidFill>
                  <a:schemeClr val="tx1"/>
                </a:solidFill>
                <a:latin typeface="+mn-lt"/>
              </a:rPr>
              <a:t>Under parasollen sætter personalet forskellige aktiviteter i gang med det formål at skabe rum til udforskning, afslapning og fordybelse.</a:t>
            </a:r>
          </a:p>
          <a:p>
            <a:pPr marL="177750" indent="-177750">
              <a:spcAft>
                <a:spcPts val="1200"/>
              </a:spcAft>
              <a:buFont typeface="Arial" charset="0"/>
              <a:buChar char="•"/>
            </a:pPr>
            <a:r>
              <a:rPr lang="da-DK" sz="1500" dirty="0">
                <a:solidFill>
                  <a:schemeClr val="tx1"/>
                </a:solidFill>
                <a:latin typeface="+mn-lt"/>
              </a:rPr>
              <a:t>Når parasollen er </a:t>
            </a:r>
            <a:r>
              <a:rPr lang="da-DK" sz="1500" dirty="0" smtClean="0">
                <a:solidFill>
                  <a:schemeClr val="tx1"/>
                </a:solidFill>
                <a:latin typeface="+mn-lt"/>
              </a:rPr>
              <a:t>slået ned, </a:t>
            </a:r>
            <a:r>
              <a:rPr lang="da-DK" sz="1500" dirty="0">
                <a:solidFill>
                  <a:schemeClr val="tx1"/>
                </a:solidFill>
                <a:latin typeface="+mn-lt"/>
              </a:rPr>
              <a:t>kan børnene lege, som de har lyst i hjørnet. </a:t>
            </a:r>
            <a:endParaRPr lang="en-GB" sz="1500" dirty="0">
              <a:solidFill>
                <a:schemeClr val="tx1"/>
              </a:solidFill>
              <a:latin typeface="+mn-lt"/>
            </a:endParaRP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0" name="Tekstfelt 9"/>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Vuggestuen</a:t>
            </a:r>
            <a:r>
              <a:rPr lang="da-DK" sz="3200" kern="1200" baseline="0" dirty="0">
                <a:solidFill>
                  <a:schemeClr val="tx1"/>
                </a:solidFill>
                <a:latin typeface="+mj-lt"/>
                <a:ea typeface="+mn-ea"/>
                <a:cs typeface="+mn-cs"/>
              </a:rPr>
              <a:t> efter</a:t>
            </a:r>
            <a:endParaRPr lang="en-GB" sz="3200" kern="1200" dirty="0">
              <a:solidFill>
                <a:schemeClr val="tx1"/>
              </a:solidFill>
              <a:latin typeface="+mj-lt"/>
              <a:ea typeface="+mn-ea"/>
              <a:cs typeface="+mn-cs"/>
            </a:endParaRPr>
          </a:p>
        </p:txBody>
      </p:sp>
      <p:cxnSp>
        <p:nvCxnSpPr>
          <p:cNvPr id="12" name="Lige forbindelse 11"/>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mj-lt"/>
              </a:rPr>
              <a:t>Om </a:t>
            </a:r>
            <a:r>
              <a:rPr lang="en-GB" sz="3200" dirty="0" err="1">
                <a:solidFill>
                  <a:schemeClr val="tx1"/>
                </a:solidFill>
                <a:latin typeface="+mj-lt"/>
              </a:rPr>
              <a:t>vidensgrundlaget</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101933"/>
            <a:ext cx="5429548" cy="230832"/>
          </a:xfrm>
          <a:prstGeom prst="rect">
            <a:avLst/>
          </a:prstGeom>
          <a:noFill/>
        </p:spPr>
        <p:txBody>
          <a:bodyPr wrap="square" lIns="0" tIns="0" rIns="0" bIns="0" rtlCol="0">
            <a:spAutoFit/>
          </a:bodyPr>
          <a:lstStyle/>
          <a:p>
            <a:pPr marL="0" indent="0">
              <a:spcAft>
                <a:spcPts val="1200"/>
              </a:spcAft>
              <a:buNone/>
            </a:pPr>
            <a:r>
              <a:rPr lang="en-GB" sz="1500" b="1" dirty="0" err="1"/>
              <a:t>Vidensgrundlaget</a:t>
            </a:r>
            <a:r>
              <a:rPr lang="en-GB" sz="1500" b="1" dirty="0"/>
              <a:t> </a:t>
            </a:r>
            <a:r>
              <a:rPr lang="en-GB" sz="1500" b="1" dirty="0" err="1"/>
              <a:t>er</a:t>
            </a:r>
            <a:r>
              <a:rPr lang="en-GB" sz="1500" b="1" dirty="0"/>
              <a:t> </a:t>
            </a:r>
            <a:r>
              <a:rPr lang="en-GB" sz="1500" b="1" dirty="0" err="1"/>
              <a:t>baseret</a:t>
            </a:r>
            <a:r>
              <a:rPr lang="en-GB" sz="1500" b="1" dirty="0"/>
              <a:t> </a:t>
            </a:r>
            <a:r>
              <a:rPr lang="en-GB" sz="1500" b="1" dirty="0" err="1"/>
              <a:t>på</a:t>
            </a:r>
            <a:r>
              <a:rPr lang="en-GB" sz="1500" b="1" dirty="0"/>
              <a:t> </a:t>
            </a:r>
            <a:r>
              <a:rPr lang="en-GB" sz="1500" b="1" dirty="0" err="1"/>
              <a:t>tre</a:t>
            </a:r>
            <a:r>
              <a:rPr lang="en-GB" sz="1500" b="1" dirty="0"/>
              <a:t> </a:t>
            </a:r>
            <a:r>
              <a:rPr lang="en-GB" sz="1500" b="1" dirty="0" err="1"/>
              <a:t>typer</a:t>
            </a:r>
            <a:r>
              <a:rPr lang="en-GB" sz="1500" b="1" dirty="0"/>
              <a:t> </a:t>
            </a:r>
            <a:r>
              <a:rPr lang="en-GB" sz="1500" b="1" dirty="0" err="1"/>
              <a:t>af</a:t>
            </a:r>
            <a:r>
              <a:rPr lang="en-GB" sz="1500" b="1" dirty="0"/>
              <a:t> </a:t>
            </a:r>
            <a:r>
              <a:rPr lang="en-GB" sz="1500" b="1" dirty="0" err="1"/>
              <a:t>viden</a:t>
            </a:r>
            <a:r>
              <a:rPr lang="en-GB" sz="1500" b="1" dirty="0"/>
              <a:t>:</a:t>
            </a:r>
          </a:p>
        </p:txBody>
      </p:sp>
      <p:pic>
        <p:nvPicPr>
          <p:cNvPr id="8" name="Billed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62030" r="50000"/>
          <a:stretch/>
        </p:blipFill>
        <p:spPr>
          <a:xfrm>
            <a:off x="8022303" y="0"/>
            <a:ext cx="4169698" cy="4602049"/>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747" y="4051790"/>
            <a:ext cx="605929" cy="605929"/>
          </a:xfrm>
          <a:prstGeom prst="rect">
            <a:avLst/>
          </a:prstGeom>
        </p:spPr>
      </p:pic>
      <p:pic>
        <p:nvPicPr>
          <p:cNvPr id="12" name="Bille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748" y="3277203"/>
            <a:ext cx="605929" cy="605929"/>
          </a:xfrm>
          <a:prstGeom prst="rect">
            <a:avLst/>
          </a:prstGeom>
        </p:spPr>
      </p:pic>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8750" y="2502616"/>
            <a:ext cx="605929" cy="605929"/>
          </a:xfrm>
          <a:prstGeom prst="rect">
            <a:avLst/>
          </a:prstGeom>
        </p:spPr>
      </p:pic>
      <p:sp>
        <p:nvSpPr>
          <p:cNvPr id="2" name="Tekstfelt 1"/>
          <p:cNvSpPr txBox="1"/>
          <p:nvPr userDrawn="1"/>
        </p:nvSpPr>
        <p:spPr>
          <a:xfrm>
            <a:off x="1505184" y="4102665"/>
            <a:ext cx="5058888" cy="553998"/>
          </a:xfrm>
          <a:prstGeom prst="rect">
            <a:avLst/>
          </a:prstGeom>
          <a:noFill/>
        </p:spPr>
        <p:txBody>
          <a:bodyPr wrap="square" rtlCol="0">
            <a:spAutoFit/>
          </a:bodyPr>
          <a:lstStyle/>
          <a:p>
            <a:pPr marL="0" indent="0">
              <a:buNone/>
            </a:pPr>
            <a:r>
              <a:rPr lang="en-GB" sz="1500" dirty="0"/>
              <a:t>case, der </a:t>
            </a:r>
            <a:r>
              <a:rPr lang="en-GB" sz="1500" dirty="0" err="1"/>
              <a:t>formidler</a:t>
            </a:r>
            <a:r>
              <a:rPr lang="en-GB" sz="1500" dirty="0"/>
              <a:t> </a:t>
            </a:r>
            <a:r>
              <a:rPr lang="en-GB" sz="1500" dirty="0" err="1"/>
              <a:t>erfaringer</a:t>
            </a:r>
            <a:r>
              <a:rPr lang="en-GB" sz="1500" dirty="0"/>
              <a:t> med at </a:t>
            </a:r>
            <a:r>
              <a:rPr lang="en-GB" sz="1500" dirty="0" err="1"/>
              <a:t>forandre</a:t>
            </a:r>
            <a:r>
              <a:rPr lang="en-GB" sz="1500" dirty="0"/>
              <a:t> de </a:t>
            </a:r>
            <a:r>
              <a:rPr lang="en-GB" sz="1500" dirty="0" err="1"/>
              <a:t>fysiske</a:t>
            </a:r>
            <a:r>
              <a:rPr lang="en-GB" sz="1500" dirty="0"/>
              <a:t> rammer, </a:t>
            </a:r>
            <a:r>
              <a:rPr lang="en-GB" sz="1500" dirty="0" err="1"/>
              <a:t>så</a:t>
            </a:r>
            <a:r>
              <a:rPr lang="en-GB" sz="1500" dirty="0"/>
              <a:t> de </a:t>
            </a:r>
            <a:r>
              <a:rPr lang="en-GB" sz="1500" dirty="0" err="1"/>
              <a:t>understøtter</a:t>
            </a:r>
            <a:r>
              <a:rPr lang="en-GB" sz="1500" dirty="0"/>
              <a:t> </a:t>
            </a:r>
            <a:r>
              <a:rPr lang="en-GB" sz="1500" dirty="0" err="1"/>
              <a:t>inkluderende</a:t>
            </a:r>
            <a:r>
              <a:rPr lang="en-GB" sz="1500" dirty="0"/>
              <a:t> </a:t>
            </a:r>
            <a:r>
              <a:rPr lang="en-GB" sz="1500" dirty="0" err="1"/>
              <a:t>læringsmiljøer</a:t>
            </a:r>
            <a:r>
              <a:rPr lang="en-GB" sz="1500" dirty="0"/>
              <a:t>.</a:t>
            </a:r>
          </a:p>
        </p:txBody>
      </p:sp>
      <p:sp>
        <p:nvSpPr>
          <p:cNvPr id="3" name="Tekstfelt 2"/>
          <p:cNvSpPr txBox="1"/>
          <p:nvPr userDrawn="1"/>
        </p:nvSpPr>
        <p:spPr>
          <a:xfrm>
            <a:off x="1505184" y="2631590"/>
            <a:ext cx="6737068" cy="323165"/>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err="1"/>
              <a:t>forskningsviden</a:t>
            </a:r>
            <a:r>
              <a:rPr lang="en-GB" sz="1500" dirty="0"/>
              <a:t>.</a:t>
            </a:r>
          </a:p>
        </p:txBody>
      </p:sp>
      <p:sp>
        <p:nvSpPr>
          <p:cNvPr id="7" name="Tekstfelt 6"/>
          <p:cNvSpPr txBox="1"/>
          <p:nvPr userDrawn="1"/>
        </p:nvSpPr>
        <p:spPr>
          <a:xfrm>
            <a:off x="1505184" y="3389956"/>
            <a:ext cx="6517117" cy="323165"/>
          </a:xfrm>
          <a:prstGeom prst="rect">
            <a:avLst/>
          </a:prstGeom>
          <a:noFill/>
        </p:spPr>
        <p:txBody>
          <a:bodyPr wrap="square" rtlCol="0">
            <a:spAutoFit/>
          </a:bodyPr>
          <a:lstStyle/>
          <a:p>
            <a:pPr marL="0" indent="0">
              <a:buNone/>
            </a:pPr>
            <a:r>
              <a:rPr lang="en-GB" sz="1500" dirty="0" err="1"/>
              <a:t>eksempel</a:t>
            </a:r>
            <a:r>
              <a:rPr lang="en-GB" sz="1500" dirty="0"/>
              <a:t> </a:t>
            </a:r>
            <a:r>
              <a:rPr lang="en-GB" sz="1500" dirty="0" err="1"/>
              <a:t>på</a:t>
            </a:r>
            <a:r>
              <a:rPr lang="en-GB" sz="1500" dirty="0"/>
              <a:t>, </a:t>
            </a:r>
            <a:r>
              <a:rPr lang="en-GB" sz="1500" dirty="0" err="1"/>
              <a:t>hvordan</a:t>
            </a:r>
            <a:r>
              <a:rPr lang="en-GB" sz="1500" dirty="0"/>
              <a:t> </a:t>
            </a:r>
            <a:r>
              <a:rPr lang="da-DK" sz="1500" dirty="0"/>
              <a:t>viden fra forskning kan omsættes i praksis.</a:t>
            </a:r>
            <a:endParaRPr lang="en-GB" sz="1500" dirty="0"/>
          </a:p>
        </p:txBody>
      </p:sp>
    </p:spTree>
    <p:extLst>
      <p:ext uri="{BB962C8B-B14F-4D97-AF65-F5344CB8AC3E}">
        <p14:creationId xmlns:p14="http://schemas.microsoft.com/office/powerpoint/2010/main" val="167239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1" name="Tekstfelt 10"/>
          <p:cNvSpPr txBox="1"/>
          <p:nvPr userDrawn="1"/>
        </p:nvSpPr>
        <p:spPr>
          <a:xfrm>
            <a:off x="900002" y="2188121"/>
            <a:ext cx="5363012" cy="2385268"/>
          </a:xfrm>
          <a:prstGeom prst="rect">
            <a:avLst/>
          </a:prstGeom>
          <a:noFill/>
        </p:spPr>
        <p:txBody>
          <a:bodyPr wrap="square" lIns="0" tIns="0" rIns="0" bIns="0" rtlCol="0">
            <a:spAutoFit/>
          </a:bodyPr>
          <a:lstStyle/>
          <a:p>
            <a:pPr marL="0" indent="0">
              <a:spcAft>
                <a:spcPts val="1200"/>
              </a:spcAft>
              <a:buNone/>
            </a:pPr>
            <a:r>
              <a:rPr lang="da-DK" sz="1500" b="1" dirty="0">
                <a:latin typeface="+mn-lt"/>
              </a:rPr>
              <a:t>Indretning af temazoner</a:t>
            </a:r>
          </a:p>
          <a:p>
            <a:pPr marL="177750" indent="-177750">
              <a:spcAft>
                <a:spcPts val="1200"/>
              </a:spcAft>
              <a:buFont typeface="Arial" charset="0"/>
              <a:buChar char="•"/>
            </a:pPr>
            <a:r>
              <a:rPr lang="da-DK" sz="1500" dirty="0">
                <a:latin typeface="+mn-lt"/>
              </a:rPr>
              <a:t>Temazonerne kommunikerer med</a:t>
            </a:r>
            <a:r>
              <a:rPr lang="da-DK" sz="1500" b="1" dirty="0">
                <a:latin typeface="+mn-lt"/>
              </a:rPr>
              <a:t> </a:t>
            </a:r>
            <a:r>
              <a:rPr lang="da-DK" sz="1500" dirty="0">
                <a:latin typeface="+mn-lt"/>
              </a:rPr>
              <a:t>indretningen og de fysiske materialer og visuelle udtryk, hvilke aktiviteter der kan foregå. </a:t>
            </a:r>
          </a:p>
          <a:p>
            <a:pPr marL="177750" indent="-177750">
              <a:spcAft>
                <a:spcPts val="1200"/>
              </a:spcAft>
              <a:buFont typeface="Arial" charset="0"/>
              <a:buChar char="•"/>
            </a:pPr>
            <a:r>
              <a:rPr lang="da-DK" sz="1500" dirty="0">
                <a:latin typeface="+mn-lt"/>
              </a:rPr>
              <a:t>Eksempler på temazoner:</a:t>
            </a:r>
          </a:p>
          <a:p>
            <a:pPr marL="357750" lvl="0" indent="-177750">
              <a:spcAft>
                <a:spcPts val="1200"/>
              </a:spcAft>
              <a:buSzPct val="80000"/>
              <a:buFont typeface="Wingdings" charset="2"/>
              <a:buChar char="§"/>
            </a:pPr>
            <a:r>
              <a:rPr lang="da-DK" sz="1500" dirty="0">
                <a:latin typeface="+mn-lt"/>
              </a:rPr>
              <a:t>Læsehjørne</a:t>
            </a:r>
          </a:p>
          <a:p>
            <a:pPr marL="357750" lvl="0" indent="-177750">
              <a:spcAft>
                <a:spcPts val="1200"/>
              </a:spcAft>
              <a:buSzPct val="80000"/>
              <a:buFont typeface="Wingdings" charset="2"/>
              <a:buChar char="§"/>
            </a:pPr>
            <a:r>
              <a:rPr lang="da-DK" sz="1500" dirty="0">
                <a:latin typeface="+mn-lt"/>
              </a:rPr>
              <a:t>Køkkenhjørne</a:t>
            </a:r>
          </a:p>
          <a:p>
            <a:pPr marL="357750" lvl="0" indent="-177750">
              <a:spcAft>
                <a:spcPts val="1200"/>
              </a:spcAft>
              <a:buSzPct val="80000"/>
              <a:buFont typeface="Wingdings" charset="2"/>
              <a:buChar char="§"/>
            </a:pPr>
            <a:r>
              <a:rPr lang="da-DK" sz="1500" dirty="0">
                <a:latin typeface="+mn-lt"/>
              </a:rPr>
              <a:t>Bilbaneområde.</a:t>
            </a:r>
          </a:p>
        </p:txBody>
      </p:sp>
      <p:pic>
        <p:nvPicPr>
          <p:cNvPr id="10" name="Google Shape;387;p48">
            <a:extLst>
              <a:ext uri="{FF2B5EF4-FFF2-40B4-BE49-F238E27FC236}">
                <a16:creationId xmlns="" xmlns:a16="http://schemas.microsoft.com/office/drawing/2014/main" id="{0DF79E34-E36D-41F2-A040-EDD28AC6D31C}"/>
              </a:ext>
            </a:extLst>
          </p:cNvPr>
          <p:cNvPicPr preferRelativeResize="0"/>
          <p:nvPr userDrawn="1"/>
        </p:nvPicPr>
        <p:blipFill rotWithShape="1">
          <a:blip r:embed="rId2">
            <a:alphaModFix/>
          </a:blip>
          <a:srcRect l="21722" t="14421" r="22579" b="12409"/>
          <a:stretch/>
        </p:blipFill>
        <p:spPr>
          <a:xfrm>
            <a:off x="6656366" y="2352338"/>
            <a:ext cx="4379870" cy="3234576"/>
          </a:xfrm>
          <a:prstGeom prst="roundRect">
            <a:avLst>
              <a:gd name="adj" fmla="val 5824"/>
            </a:avLst>
          </a:prstGeom>
          <a:noFill/>
          <a:ln w="25400">
            <a:solidFill>
              <a:schemeClr val="accent5"/>
            </a:solidFill>
          </a:ln>
        </p:spPr>
      </p:pic>
      <p:sp>
        <p:nvSpPr>
          <p:cNvPr id="12"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3" name="Lige forbindelse 12"/>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le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7" name="Tekstfelt 1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Vuggestuen</a:t>
            </a:r>
            <a:r>
              <a:rPr lang="da-DK" sz="3200" kern="1200" baseline="0" dirty="0">
                <a:solidFill>
                  <a:schemeClr val="tx1"/>
                </a:solidFill>
                <a:latin typeface="+mj-lt"/>
                <a:ea typeface="+mn-ea"/>
                <a:cs typeface="+mn-cs"/>
              </a:rPr>
              <a:t> efter</a:t>
            </a:r>
            <a:endParaRPr lang="en-GB" sz="3200" kern="1200" dirty="0">
              <a:solidFill>
                <a:schemeClr val="tx1"/>
              </a:solidFill>
              <a:latin typeface="+mj-lt"/>
              <a:ea typeface="+mn-ea"/>
              <a:cs typeface="+mn-cs"/>
            </a:endParaRPr>
          </a:p>
        </p:txBody>
      </p:sp>
      <p:cxnSp>
        <p:nvCxnSpPr>
          <p:cNvPr id="21" name="Lige forbindelse 20"/>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sp>
        <p:nvSpPr>
          <p:cNvPr id="11" name="Tekstfelt 10"/>
          <p:cNvSpPr txBox="1"/>
          <p:nvPr userDrawn="1"/>
        </p:nvSpPr>
        <p:spPr>
          <a:xfrm>
            <a:off x="900003" y="2188119"/>
            <a:ext cx="4598924" cy="3539430"/>
          </a:xfrm>
          <a:prstGeom prst="rect">
            <a:avLst/>
          </a:prstGeom>
          <a:noFill/>
        </p:spPr>
        <p:txBody>
          <a:bodyPr wrap="square" lIns="0" tIns="0" rIns="0" bIns="0" rtlCol="0">
            <a:spAutoFit/>
          </a:bodyPr>
          <a:lstStyle/>
          <a:p>
            <a:pPr marL="0" indent="0">
              <a:spcAft>
                <a:spcPts val="1200"/>
              </a:spcAft>
              <a:buNone/>
            </a:pPr>
            <a:r>
              <a:rPr lang="da-DK" sz="1500" b="1" dirty="0">
                <a:solidFill>
                  <a:schemeClr val="tx1"/>
                </a:solidFill>
                <a:latin typeface="+mn-lt"/>
              </a:rPr>
              <a:t>Brug af alle flader til fordybelse</a:t>
            </a:r>
          </a:p>
          <a:p>
            <a:pPr marL="177750" lvl="0" indent="-177750">
              <a:spcAft>
                <a:spcPts val="1200"/>
              </a:spcAft>
              <a:buFont typeface="Arial" charset="0"/>
              <a:buChar char="•"/>
            </a:pPr>
            <a:r>
              <a:rPr lang="da-DK" sz="1500" dirty="0">
                <a:solidFill>
                  <a:schemeClr val="tx1"/>
                </a:solidFill>
                <a:latin typeface="+mn-lt"/>
              </a:rPr>
              <a:t>’Pilfingervæg’ i børnehøjde med mange forskellige muligheder for at røre og træne motorik, fx </a:t>
            </a:r>
            <a:r>
              <a:rPr lang="da-DK" sz="1500" dirty="0" err="1">
                <a:solidFill>
                  <a:schemeClr val="tx1"/>
                </a:solidFill>
                <a:latin typeface="+mn-lt"/>
              </a:rPr>
              <a:t>velcrobånd</a:t>
            </a:r>
            <a:r>
              <a:rPr lang="da-DK" sz="1500" dirty="0">
                <a:solidFill>
                  <a:schemeClr val="tx1"/>
                </a:solidFill>
                <a:latin typeface="+mn-lt"/>
              </a:rPr>
              <a:t>, lynlås mv. </a:t>
            </a:r>
          </a:p>
          <a:p>
            <a:pPr marL="177750" lvl="0" indent="-177750">
              <a:spcAft>
                <a:spcPts val="1200"/>
              </a:spcAft>
              <a:buFont typeface="Arial" charset="0"/>
              <a:buChar char="•"/>
            </a:pPr>
            <a:r>
              <a:rPr lang="da-DK" sz="1500" dirty="0">
                <a:solidFill>
                  <a:schemeClr val="tx1"/>
                </a:solidFill>
                <a:latin typeface="+mn-lt"/>
              </a:rPr>
              <a:t>Små huler på gangen, hvor børnene kan kravle ind og få rolige stunder.</a:t>
            </a:r>
          </a:p>
          <a:p>
            <a:pPr marL="177750" lvl="0" indent="-177750">
              <a:spcAft>
                <a:spcPts val="1200"/>
              </a:spcAft>
              <a:buFont typeface="Arial" charset="0"/>
              <a:buChar char="•"/>
            </a:pPr>
            <a:r>
              <a:rPr lang="da-DK" sz="1500" dirty="0">
                <a:solidFill>
                  <a:schemeClr val="tx1"/>
                </a:solidFill>
                <a:latin typeface="+mn-lt"/>
              </a:rPr>
              <a:t>Bilbane på gulv og væg ude i gangarealet.</a:t>
            </a:r>
          </a:p>
          <a:p>
            <a:pPr marL="177750" lvl="0" indent="-177750">
              <a:spcAft>
                <a:spcPts val="1200"/>
              </a:spcAft>
              <a:buFont typeface="Arial" charset="0"/>
              <a:buChar char="•"/>
            </a:pPr>
            <a:r>
              <a:rPr lang="da-DK" sz="1500" dirty="0">
                <a:solidFill>
                  <a:schemeClr val="tx1"/>
                </a:solidFill>
                <a:latin typeface="+mn-lt"/>
              </a:rPr>
              <a:t>Spejle i børnehøjde, hvor børnene kan studere og spejle sig selv.</a:t>
            </a:r>
          </a:p>
          <a:p>
            <a:pPr marL="177750" lvl="0" indent="-177750">
              <a:spcAft>
                <a:spcPts val="1200"/>
              </a:spcAft>
              <a:buFont typeface="Arial" charset="0"/>
              <a:buChar char="•"/>
            </a:pPr>
            <a:r>
              <a:rPr lang="da-DK" sz="1500" dirty="0">
                <a:solidFill>
                  <a:schemeClr val="tx1"/>
                </a:solidFill>
                <a:latin typeface="+mn-lt"/>
              </a:rPr>
              <a:t>Klistermærker med dyr på gulv, vægge og møbler, som børnene har lyst til at undersøge og derved bliver optaget af.</a:t>
            </a:r>
          </a:p>
        </p:txBody>
      </p:sp>
      <p:sp>
        <p:nvSpPr>
          <p:cNvPr id="12"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3" name="Lige forbindelse 12"/>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2699" y="1704885"/>
            <a:ext cx="3243137" cy="2422333"/>
          </a:xfrm>
          <a:prstGeom prst="roundRect">
            <a:avLst>
              <a:gd name="adj" fmla="val 7293"/>
            </a:avLst>
          </a:prstGeom>
          <a:ln w="25400">
            <a:solidFill>
              <a:schemeClr val="accent5"/>
            </a:solidFill>
          </a:ln>
        </p:spPr>
      </p:pic>
      <p:pic>
        <p:nvPicPr>
          <p:cNvPr id="2" name="Billede 1"/>
          <p:cNvPicPr>
            <a:picLocks noChangeAspect="1"/>
          </p:cNvPicPr>
          <p:nvPr userDrawn="1"/>
        </p:nvPicPr>
        <p:blipFill rotWithShape="1">
          <a:blip r:embed="rId3">
            <a:extLst>
              <a:ext uri="{28A0092B-C50C-407E-A947-70E740481C1C}">
                <a14:useLocalDpi xmlns:a14="http://schemas.microsoft.com/office/drawing/2010/main" val="0"/>
              </a:ext>
            </a:extLst>
          </a:blip>
          <a:srcRect l="2486" t="3315" r="6227"/>
          <a:stretch/>
        </p:blipFill>
        <p:spPr>
          <a:xfrm>
            <a:off x="8580329" y="3577607"/>
            <a:ext cx="3095671" cy="2448993"/>
          </a:xfrm>
          <a:prstGeom prst="roundRect">
            <a:avLst>
              <a:gd name="adj" fmla="val 7703"/>
            </a:avLst>
          </a:prstGeom>
          <a:ln w="25400">
            <a:solidFill>
              <a:schemeClr val="accent5"/>
            </a:solidFill>
          </a:ln>
        </p:spPr>
      </p:pic>
      <p:pic>
        <p:nvPicPr>
          <p:cNvPr id="14" name="Billed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7" name="Tekstfelt 16"/>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Vuggestuen</a:t>
            </a:r>
            <a:r>
              <a:rPr lang="da-DK" sz="3200" kern="1200" baseline="0" dirty="0">
                <a:solidFill>
                  <a:schemeClr val="tx1"/>
                </a:solidFill>
                <a:latin typeface="+mj-lt"/>
                <a:ea typeface="+mn-ea"/>
                <a:cs typeface="+mn-cs"/>
              </a:rPr>
              <a:t> efter</a:t>
            </a:r>
            <a:endParaRPr lang="en-GB" sz="3200" kern="1200" dirty="0">
              <a:solidFill>
                <a:schemeClr val="tx1"/>
              </a:solidFill>
              <a:latin typeface="+mj-lt"/>
              <a:ea typeface="+mn-ea"/>
              <a:cs typeface="+mn-cs"/>
            </a:endParaRPr>
          </a:p>
        </p:txBody>
      </p:sp>
      <p:cxnSp>
        <p:nvCxnSpPr>
          <p:cNvPr id="21" name="Lige forbindelse 20"/>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xmlns="">
        <p15:guide id="1" orient="horz" pos="822"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4" name="Tekstfelt 3"/>
          <p:cNvSpPr txBox="1"/>
          <p:nvPr userDrawn="1"/>
        </p:nvSpPr>
        <p:spPr>
          <a:xfrm>
            <a:off x="900002" y="2052000"/>
            <a:ext cx="4652899" cy="2231380"/>
          </a:xfrm>
          <a:prstGeom prst="rect">
            <a:avLst/>
          </a:prstGeom>
          <a:noFill/>
        </p:spPr>
        <p:txBody>
          <a:bodyPr wrap="square" lIns="0" tIns="0" rIns="0" bIns="0" rtlCol="0">
            <a:spAutoFit/>
          </a:bodyPr>
          <a:lstStyle/>
          <a:p>
            <a:r>
              <a:rPr lang="da-DK" sz="1500" b="1" kern="1200" dirty="0">
                <a:solidFill>
                  <a:schemeClr val="tx1"/>
                </a:solidFill>
                <a:effectLst/>
                <a:latin typeface="+mn-lt"/>
                <a:ea typeface="+mn-ea"/>
                <a:cs typeface="+mn-cs"/>
              </a:rPr>
              <a:t>Dansk Center for Undervisningsmiljø</a:t>
            </a:r>
            <a:endParaRPr lang="da-DK" sz="1500" kern="1200" dirty="0">
              <a:solidFill>
                <a:schemeClr val="tx1"/>
              </a:solidFill>
              <a:effectLst/>
              <a:latin typeface="+mn-lt"/>
              <a:ea typeface="+mn-ea"/>
              <a:cs typeface="+mn-cs"/>
            </a:endParaRPr>
          </a:p>
          <a:p>
            <a:pPr marL="177750" indent="-177750">
              <a:spcAft>
                <a:spcPts val="1200"/>
              </a:spcAft>
              <a:buFont typeface="Arial" charset="0"/>
              <a:buChar char="•"/>
            </a:pPr>
            <a:r>
              <a:rPr lang="da-DK" sz="1500" kern="1200" dirty="0">
                <a:solidFill>
                  <a:schemeClr val="tx1"/>
                </a:solidFill>
                <a:effectLst/>
                <a:latin typeface="+mn-lt"/>
                <a:ea typeface="+mn-ea"/>
                <a:cs typeface="+mn-cs"/>
              </a:rPr>
              <a:t>Dansk Center for Undervisningsmiljø har samlet en række artikler om de fysiske rammer. Artiklerne findes på</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hlinkClick r:id="rId2"/>
              </a:rPr>
              <a:t>www.dcum.dk</a:t>
            </a:r>
            <a:r>
              <a:rPr lang="da-DK" sz="1500" kern="1200" dirty="0">
                <a:solidFill>
                  <a:schemeClr val="tx1"/>
                </a:solidFill>
                <a:effectLst/>
                <a:latin typeface="+mn-lt"/>
                <a:ea typeface="+mn-ea"/>
                <a:cs typeface="+mn-cs"/>
              </a:rPr>
              <a:t>. </a:t>
            </a:r>
          </a:p>
          <a:p>
            <a:r>
              <a:rPr lang="da-DK" sz="1500" b="1" kern="1200" dirty="0">
                <a:solidFill>
                  <a:schemeClr val="tx1"/>
                </a:solidFill>
                <a:effectLst/>
                <a:latin typeface="+mn-lt"/>
                <a:ea typeface="+mn-ea"/>
                <a:cs typeface="+mn-cs"/>
              </a:rPr>
              <a:t>Danmarks Evalueringsinstitut (EVA) </a:t>
            </a:r>
            <a:endParaRPr lang="da-DK" sz="1500" kern="1200" dirty="0">
              <a:solidFill>
                <a:schemeClr val="tx1"/>
              </a:solidFill>
              <a:effectLst/>
              <a:latin typeface="+mn-lt"/>
              <a:ea typeface="+mn-ea"/>
              <a:cs typeface="+mn-cs"/>
            </a:endParaRPr>
          </a:p>
          <a:p>
            <a:pPr marL="177750" lvl="0" indent="-177750">
              <a:buFont typeface="Arial" charset="0"/>
              <a:buChar char="•"/>
            </a:pPr>
            <a:r>
              <a:rPr lang="da-DK" sz="1500" kern="1200" dirty="0">
                <a:solidFill>
                  <a:schemeClr val="tx1"/>
                </a:solidFill>
                <a:effectLst/>
                <a:latin typeface="+mn-lt"/>
                <a:ea typeface="+mn-ea"/>
                <a:cs typeface="+mn-cs"/>
              </a:rPr>
              <a:t>EVA har udarbejdet et inspirationsmateriale, om Organisering af et godt læringsmiljø, for ministeriet MBUL, hvor der er et tema om brug af fysiske rammer. Kan tilgås på </a:t>
            </a:r>
            <a:r>
              <a:rPr lang="da-DK" sz="1500" kern="1200" dirty="0">
                <a:solidFill>
                  <a:schemeClr val="tx1"/>
                </a:solidFill>
                <a:effectLst/>
                <a:latin typeface="+mn-lt"/>
                <a:ea typeface="+mn-ea"/>
                <a:cs typeface="+mn-cs"/>
                <a:hlinkClick r:id="rId3"/>
              </a:rPr>
              <a:t>www.eva.dk</a:t>
            </a:r>
            <a:r>
              <a:rPr lang="da-DK" sz="1500" kern="1200" dirty="0">
                <a:solidFill>
                  <a:schemeClr val="tx1"/>
                </a:solidFill>
                <a:effectLst/>
                <a:latin typeface="+mn-lt"/>
                <a:ea typeface="+mn-ea"/>
                <a:cs typeface="+mn-cs"/>
              </a:rPr>
              <a:t>. </a:t>
            </a:r>
          </a:p>
        </p:txBody>
      </p: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kstfelt 9"/>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Hvis du vil vide mere</a:t>
            </a:r>
            <a:endParaRPr lang="en-GB" sz="3200" kern="1200" dirty="0">
              <a:solidFill>
                <a:schemeClr val="tx1"/>
              </a:solidFill>
              <a:latin typeface="+mj-lt"/>
              <a:ea typeface="+mn-ea"/>
              <a:cs typeface="+mn-cs"/>
            </a:endParaRPr>
          </a:p>
        </p:txBody>
      </p:sp>
      <p:cxnSp>
        <p:nvCxnSpPr>
          <p:cNvPr id="11" name="Lige forbindelse 10"/>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Bille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3186" y="1888861"/>
            <a:ext cx="5681380" cy="5661113"/>
          </a:xfrm>
          <a:prstGeom prst="rect">
            <a:avLst/>
          </a:prstGeom>
        </p:spPr>
      </p:pic>
    </p:spTree>
    <p:extLst>
      <p:ext uri="{BB962C8B-B14F-4D97-AF65-F5344CB8AC3E}">
        <p14:creationId xmlns:p14="http://schemas.microsoft.com/office/powerpoint/2010/main" val="113199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2" y="2052000"/>
            <a:ext cx="10322180" cy="403200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Andersen &amp; Antorini (2017): Kloge Kvadratmeter. Skjulte ressourcer til bedre læringsmiljøer”. PRAXIS.</a:t>
            </a:r>
          </a:p>
          <a:p>
            <a:pPr>
              <a:spcAft>
                <a:spcPts val="1200"/>
              </a:spcAft>
            </a:pPr>
            <a:r>
              <a:rPr lang="da-DK" sz="1500" kern="1200" dirty="0">
                <a:solidFill>
                  <a:schemeClr val="tx1"/>
                </a:solidFill>
                <a:effectLst/>
                <a:latin typeface="+mn-lt"/>
                <a:ea typeface="+mn-ea"/>
                <a:cs typeface="+mn-cs"/>
              </a:rPr>
              <a:t>Barrett, Zhang, Davies &amp; Barrett (2015a): “</a:t>
            </a:r>
            <a:r>
              <a:rPr lang="da-DK" sz="1500" kern="1200" dirty="0" err="1">
                <a:solidFill>
                  <a:schemeClr val="tx1"/>
                </a:solidFill>
                <a:effectLst/>
                <a:latin typeface="+mn-lt"/>
                <a:ea typeface="+mn-ea"/>
                <a:cs typeface="+mn-cs"/>
              </a:rPr>
              <a:t>Clever</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Classrooms</a:t>
            </a:r>
            <a:r>
              <a:rPr lang="da-DK" sz="1500" kern="1200" dirty="0">
                <a:solidFill>
                  <a:schemeClr val="tx1"/>
                </a:solidFill>
                <a:effectLst/>
                <a:latin typeface="+mn-lt"/>
                <a:ea typeface="+mn-ea"/>
                <a:cs typeface="+mn-cs"/>
              </a:rPr>
              <a:t>. Summary </a:t>
            </a:r>
            <a:r>
              <a:rPr lang="da-DK" sz="1500" kern="1200" dirty="0" err="1">
                <a:solidFill>
                  <a:schemeClr val="tx1"/>
                </a:solidFill>
                <a:effectLst/>
                <a:latin typeface="+mn-lt"/>
                <a:ea typeface="+mn-ea"/>
                <a:cs typeface="+mn-cs"/>
              </a:rPr>
              <a:t>report</a:t>
            </a:r>
            <a:r>
              <a:rPr lang="da-DK" sz="1500" kern="1200" dirty="0">
                <a:solidFill>
                  <a:schemeClr val="tx1"/>
                </a:solidFill>
                <a:effectLst/>
                <a:latin typeface="+mn-lt"/>
                <a:ea typeface="+mn-ea"/>
                <a:cs typeface="+mn-cs"/>
              </a:rPr>
              <a:t> of the HEAD Project”.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Salford</a:t>
            </a:r>
            <a:r>
              <a:rPr lang="da-DK" sz="1500" kern="1200" dirty="0">
                <a:solidFill>
                  <a:schemeClr val="tx1"/>
                </a:solidFill>
                <a:effectLst/>
                <a:latin typeface="+mn-lt"/>
                <a:ea typeface="+mn-ea"/>
                <a:cs typeface="+mn-cs"/>
              </a:rPr>
              <a:t>, Manchester.  </a:t>
            </a:r>
          </a:p>
          <a:p>
            <a:pPr>
              <a:spcAft>
                <a:spcPts val="1200"/>
              </a:spcAft>
            </a:pPr>
            <a:r>
              <a:rPr lang="da-DK" sz="1500" kern="1200" dirty="0">
                <a:solidFill>
                  <a:schemeClr val="tx1"/>
                </a:solidFill>
                <a:effectLst/>
                <a:latin typeface="+mn-lt"/>
                <a:ea typeface="+mn-ea"/>
                <a:cs typeface="+mn-cs"/>
              </a:rPr>
              <a:t>Barrett, Zhang, Davies &amp; Barrett (2015b): “The </a:t>
            </a:r>
            <a:r>
              <a:rPr lang="da-DK" sz="1500" kern="1200" dirty="0" err="1">
                <a:solidFill>
                  <a:schemeClr val="tx1"/>
                </a:solidFill>
                <a:effectLst/>
                <a:latin typeface="+mn-lt"/>
                <a:ea typeface="+mn-ea"/>
                <a:cs typeface="+mn-cs"/>
              </a:rPr>
              <a:t>impact</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classroom</a:t>
            </a:r>
            <a:r>
              <a:rPr lang="da-DK" sz="1500" kern="1200" dirty="0">
                <a:solidFill>
                  <a:schemeClr val="tx1"/>
                </a:solidFill>
                <a:effectLst/>
                <a:latin typeface="+mn-lt"/>
                <a:ea typeface="+mn-ea"/>
                <a:cs typeface="+mn-cs"/>
              </a:rPr>
              <a:t> design on pupils’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Final </a:t>
            </a:r>
            <a:r>
              <a:rPr lang="da-DK" sz="1500" kern="1200" dirty="0" err="1">
                <a:solidFill>
                  <a:schemeClr val="tx1"/>
                </a:solidFill>
                <a:effectLst/>
                <a:latin typeface="+mn-lt"/>
                <a:ea typeface="+mn-ea"/>
                <a:cs typeface="+mn-cs"/>
              </a:rPr>
              <a:t>results</a:t>
            </a:r>
            <a:r>
              <a:rPr lang="da-DK" sz="1500" kern="1200" dirty="0">
                <a:solidFill>
                  <a:schemeClr val="tx1"/>
                </a:solidFill>
                <a:effectLst/>
                <a:latin typeface="+mn-lt"/>
                <a:ea typeface="+mn-ea"/>
                <a:cs typeface="+mn-cs"/>
              </a:rPr>
              <a:t> of a </a:t>
            </a:r>
            <a:r>
              <a:rPr lang="da-DK" sz="1500" kern="1200" dirty="0" err="1">
                <a:solidFill>
                  <a:schemeClr val="tx1"/>
                </a:solidFill>
                <a:effectLst/>
                <a:latin typeface="+mn-lt"/>
                <a:ea typeface="+mn-ea"/>
                <a:cs typeface="+mn-cs"/>
              </a:rPr>
              <a:t>holistic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multilevel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analysis</a:t>
            </a:r>
            <a:r>
              <a:rPr lang="da-DK" sz="1500" kern="1200" dirty="0">
                <a:solidFill>
                  <a:schemeClr val="tx1"/>
                </a:solidFill>
                <a:effectLst/>
                <a:latin typeface="+mn-lt"/>
                <a:ea typeface="+mn-ea"/>
                <a:cs typeface="+mn-cs"/>
              </a:rPr>
              <a:t>”. Building and Environment.</a:t>
            </a:r>
          </a:p>
          <a:p>
            <a:pPr>
              <a:spcAft>
                <a:spcPts val="1200"/>
              </a:spcAft>
            </a:pPr>
            <a:r>
              <a:rPr lang="da-DK" sz="1500" kern="1200" dirty="0" err="1">
                <a:solidFill>
                  <a:schemeClr val="tx1"/>
                </a:solidFill>
                <a:effectLst/>
                <a:latin typeface="+mn-lt"/>
                <a:ea typeface="+mn-ea"/>
                <a:cs typeface="+mn-cs"/>
              </a:rPr>
              <a:t>Blackmore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Bateman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Loughlin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O’Mara</a:t>
            </a:r>
            <a:r>
              <a:rPr lang="da-DK" sz="1500" kern="1200" dirty="0">
                <a:solidFill>
                  <a:schemeClr val="tx1"/>
                </a:solidFill>
                <a:effectLst/>
                <a:latin typeface="+mn-lt"/>
                <a:ea typeface="+mn-ea"/>
                <a:cs typeface="+mn-cs"/>
              </a:rPr>
              <a:t> &amp; </a:t>
            </a:r>
            <a:r>
              <a:rPr lang="da-DK" sz="1500" kern="1200" dirty="0" err="1">
                <a:solidFill>
                  <a:schemeClr val="tx1"/>
                </a:solidFill>
                <a:effectLst/>
                <a:latin typeface="+mn-lt"/>
                <a:ea typeface="+mn-ea"/>
                <a:cs typeface="+mn-cs"/>
              </a:rPr>
              <a:t>Aranda</a:t>
            </a:r>
            <a:r>
              <a:rPr lang="da-DK" sz="1500" kern="1200" dirty="0">
                <a:solidFill>
                  <a:schemeClr val="tx1"/>
                </a:solidFill>
                <a:effectLst/>
                <a:latin typeface="+mn-lt"/>
                <a:ea typeface="+mn-ea"/>
                <a:cs typeface="+mn-cs"/>
              </a:rPr>
              <a:t> (2011): “Research </a:t>
            </a:r>
            <a:r>
              <a:rPr lang="da-DK" sz="1500" kern="1200" dirty="0" err="1">
                <a:solidFill>
                  <a:schemeClr val="tx1"/>
                </a:solidFill>
                <a:effectLst/>
                <a:latin typeface="+mn-lt"/>
                <a:ea typeface="+mn-ea"/>
                <a:cs typeface="+mn-cs"/>
              </a:rPr>
              <a:t>into</a:t>
            </a:r>
            <a:r>
              <a:rPr lang="da-DK" sz="1500" kern="1200" dirty="0">
                <a:solidFill>
                  <a:schemeClr val="tx1"/>
                </a:solidFill>
                <a:effectLst/>
                <a:latin typeface="+mn-lt"/>
                <a:ea typeface="+mn-ea"/>
                <a:cs typeface="+mn-cs"/>
              </a:rPr>
              <a:t> the </a:t>
            </a:r>
            <a:r>
              <a:rPr lang="da-DK" sz="1500" kern="1200" dirty="0" err="1">
                <a:solidFill>
                  <a:schemeClr val="tx1"/>
                </a:solidFill>
                <a:effectLst/>
                <a:latin typeface="+mn-lt"/>
                <a:ea typeface="+mn-ea"/>
                <a:cs typeface="+mn-cs"/>
              </a:rPr>
              <a:t>connection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between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built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spaces</a:t>
            </a:r>
            <a:r>
              <a:rPr lang="da-DK" sz="1500" kern="1200" dirty="0">
                <a:solidFill>
                  <a:schemeClr val="tx1"/>
                </a:solidFill>
                <a:effectLst/>
                <a:latin typeface="+mn-lt"/>
                <a:ea typeface="+mn-ea"/>
                <a:cs typeface="+mn-cs"/>
              </a:rPr>
              <a:t> and student </a:t>
            </a:r>
            <a:r>
              <a:rPr lang="da-DK" sz="1500" kern="1200" dirty="0" err="1">
                <a:solidFill>
                  <a:schemeClr val="tx1"/>
                </a:solidFill>
                <a:effectLst/>
                <a:latin typeface="+mn-lt"/>
                <a:ea typeface="+mn-ea"/>
                <a:cs typeface="+mn-cs"/>
              </a:rPr>
              <a:t>outcomes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Literature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Paper No. 22”. Department of Education and </a:t>
            </a:r>
            <a:r>
              <a:rPr lang="da-DK" sz="1500" kern="1200" dirty="0" err="1">
                <a:solidFill>
                  <a:schemeClr val="tx1"/>
                </a:solidFill>
                <a:effectLst/>
                <a:latin typeface="+mn-lt"/>
                <a:ea typeface="+mn-ea"/>
                <a:cs typeface="+mn-cs"/>
              </a:rPr>
              <a:t>Early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Childhood</a:t>
            </a:r>
            <a:r>
              <a:rPr lang="da-DK" sz="1500" kern="1200" dirty="0">
                <a:solidFill>
                  <a:schemeClr val="tx1"/>
                </a:solidFill>
                <a:effectLst/>
                <a:latin typeface="+mn-lt"/>
                <a:ea typeface="+mn-ea"/>
                <a:cs typeface="+mn-cs"/>
              </a:rPr>
              <a:t> Development.</a:t>
            </a:r>
          </a:p>
          <a:p>
            <a:pPr>
              <a:spcAft>
                <a:spcPts val="1200"/>
              </a:spcAft>
            </a:pPr>
            <a:r>
              <a:rPr lang="da-DK" sz="1500" kern="1200" dirty="0">
                <a:solidFill>
                  <a:schemeClr val="tx1"/>
                </a:solidFill>
                <a:effectLst/>
                <a:latin typeface="+mn-lt"/>
                <a:ea typeface="+mn-ea"/>
                <a:cs typeface="+mn-cs"/>
              </a:rPr>
              <a:t>Børne- og Socialministeriet (2018): Den styrkede pædagogiske læreplan. Rammer og indhold.</a:t>
            </a:r>
          </a:p>
          <a:p>
            <a:pPr>
              <a:spcAft>
                <a:spcPts val="1200"/>
              </a:spcAft>
            </a:pPr>
            <a:r>
              <a:rPr lang="da-DK" sz="1500" kern="1200" dirty="0">
                <a:solidFill>
                  <a:schemeClr val="tx1"/>
                </a:solidFill>
                <a:effectLst/>
                <a:latin typeface="+mn-lt"/>
                <a:ea typeface="+mn-ea"/>
                <a:cs typeface="+mn-cs"/>
              </a:rPr>
              <a:t>Christoffersen, M.N. et al. (2014). Daginstitutioners betydning for børns udvikling. En forskningsoversigt.  SFI – Det Nationale Forskningscenter for Velfærd.</a:t>
            </a:r>
          </a:p>
          <a:p>
            <a:pPr>
              <a:spcAft>
                <a:spcPts val="1200"/>
              </a:spcAft>
            </a:pPr>
            <a:r>
              <a:rPr lang="da-DK" sz="1500" kern="1200" dirty="0">
                <a:solidFill>
                  <a:schemeClr val="tx1"/>
                </a:solidFill>
                <a:effectLst/>
                <a:latin typeface="+mn-lt"/>
                <a:ea typeface="+mn-ea"/>
                <a:cs typeface="+mn-cs"/>
              </a:rPr>
              <a:t>Davies, </a:t>
            </a:r>
            <a:r>
              <a:rPr lang="da-DK" sz="1500" kern="1200" dirty="0" err="1">
                <a:solidFill>
                  <a:schemeClr val="tx1"/>
                </a:solidFill>
                <a:effectLst/>
                <a:latin typeface="+mn-lt"/>
                <a:ea typeface="+mn-ea"/>
                <a:cs typeface="+mn-cs"/>
              </a:rPr>
              <a:t>Jindal-Snape</a:t>
            </a:r>
            <a:r>
              <a:rPr lang="da-DK" sz="1500" kern="1200" dirty="0">
                <a:solidFill>
                  <a:schemeClr val="tx1"/>
                </a:solidFill>
                <a:effectLst/>
                <a:latin typeface="+mn-lt"/>
                <a:ea typeface="+mn-ea"/>
                <a:cs typeface="+mn-cs"/>
              </a:rPr>
              <a:t>, Collier, </a:t>
            </a:r>
            <a:r>
              <a:rPr lang="da-DK" sz="1500" kern="1200" dirty="0" err="1">
                <a:solidFill>
                  <a:schemeClr val="tx1"/>
                </a:solidFill>
                <a:effectLst/>
                <a:latin typeface="+mn-lt"/>
                <a:ea typeface="+mn-ea"/>
                <a:cs typeface="+mn-cs"/>
              </a:rPr>
              <a:t>Digby</a:t>
            </a:r>
            <a:r>
              <a:rPr lang="da-DK" sz="1500" kern="1200" dirty="0">
                <a:solidFill>
                  <a:schemeClr val="tx1"/>
                </a:solidFill>
                <a:effectLst/>
                <a:latin typeface="+mn-lt"/>
                <a:ea typeface="+mn-ea"/>
                <a:cs typeface="+mn-cs"/>
              </a:rPr>
              <a:t>, Hay &amp; </a:t>
            </a:r>
            <a:r>
              <a:rPr lang="da-DK" sz="1500" kern="1200" dirty="0" err="1">
                <a:solidFill>
                  <a:schemeClr val="tx1"/>
                </a:solidFill>
                <a:effectLst/>
                <a:latin typeface="+mn-lt"/>
                <a:ea typeface="+mn-ea"/>
                <a:cs typeface="+mn-cs"/>
              </a:rPr>
              <a:t>Howe</a:t>
            </a:r>
            <a:r>
              <a:rPr lang="da-DK" sz="1500" kern="1200" dirty="0">
                <a:solidFill>
                  <a:schemeClr val="tx1"/>
                </a:solidFill>
                <a:effectLst/>
                <a:latin typeface="+mn-lt"/>
                <a:ea typeface="+mn-ea"/>
                <a:cs typeface="+mn-cs"/>
              </a:rPr>
              <a:t> (2012): “Creative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environments</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education</a:t>
            </a:r>
            <a:r>
              <a:rPr lang="da-DK" sz="1500" kern="1200" dirty="0">
                <a:solidFill>
                  <a:schemeClr val="tx1"/>
                </a:solidFill>
                <a:effectLst/>
                <a:latin typeface="+mn-lt"/>
                <a:ea typeface="+mn-ea"/>
                <a:cs typeface="+mn-cs"/>
              </a:rPr>
              <a:t> – A </a:t>
            </a:r>
            <a:r>
              <a:rPr lang="da-DK" sz="1500" kern="1200" dirty="0" err="1">
                <a:solidFill>
                  <a:schemeClr val="tx1"/>
                </a:solidFill>
                <a:effectLst/>
                <a:latin typeface="+mn-lt"/>
                <a:ea typeface="+mn-ea"/>
                <a:cs typeface="+mn-cs"/>
              </a:rPr>
              <a:t>systematic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literature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Thinking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Skills</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Creativity</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Danmarks Evalueringsinstitut (2017): Kvalitet i dagtilbud. Pointer fra forskning. </a:t>
            </a:r>
          </a:p>
          <a:p>
            <a:pPr>
              <a:spcAft>
                <a:spcPts val="1200"/>
              </a:spcAft>
            </a:pPr>
            <a:r>
              <a:rPr lang="da-DK" sz="1500" kern="1200" dirty="0">
                <a:solidFill>
                  <a:schemeClr val="tx1"/>
                </a:solidFill>
                <a:effectLst/>
                <a:latin typeface="+mn-lt"/>
                <a:ea typeface="+mn-ea"/>
                <a:cs typeface="+mn-cs"/>
              </a:rPr>
              <a:t>Garibaldi &amp; Josias (2015): “</a:t>
            </a:r>
            <a:r>
              <a:rPr lang="da-DK" sz="1500" kern="1200" dirty="0" err="1">
                <a:solidFill>
                  <a:schemeClr val="tx1"/>
                </a:solidFill>
                <a:effectLst/>
                <a:latin typeface="+mn-lt"/>
                <a:ea typeface="+mn-ea"/>
                <a:cs typeface="+mn-cs"/>
              </a:rPr>
              <a:t>Designing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schools</a:t>
            </a:r>
            <a:r>
              <a:rPr lang="da-DK" sz="1500" kern="1200" dirty="0">
                <a:solidFill>
                  <a:schemeClr val="tx1"/>
                </a:solidFill>
                <a:effectLst/>
                <a:latin typeface="+mn-lt"/>
                <a:ea typeface="+mn-ea"/>
                <a:cs typeface="+mn-cs"/>
              </a:rPr>
              <a:t> to support </a:t>
            </a:r>
            <a:r>
              <a:rPr lang="da-DK" sz="1500" kern="1200" dirty="0" err="1">
                <a:solidFill>
                  <a:schemeClr val="tx1"/>
                </a:solidFill>
                <a:effectLst/>
                <a:latin typeface="+mn-lt"/>
                <a:ea typeface="+mn-ea"/>
                <a:cs typeface="+mn-cs"/>
              </a:rPr>
              <a:t>socialization</a:t>
            </a:r>
            <a:r>
              <a:rPr lang="da-DK" sz="1500" kern="1200" dirty="0">
                <a:solidFill>
                  <a:schemeClr val="tx1"/>
                </a:solidFill>
                <a:effectLst/>
                <a:latin typeface="+mn-lt"/>
                <a:ea typeface="+mn-ea"/>
                <a:cs typeface="+mn-cs"/>
              </a:rPr>
              <a:t> processes of students”. </a:t>
            </a:r>
            <a:r>
              <a:rPr lang="da-DK" sz="1500" kern="1200" dirty="0" err="1">
                <a:solidFill>
                  <a:schemeClr val="tx1"/>
                </a:solidFill>
                <a:effectLst/>
                <a:latin typeface="+mn-lt"/>
                <a:ea typeface="+mn-ea"/>
                <a:cs typeface="+mn-cs"/>
              </a:rPr>
              <a:t>Procedia</a:t>
            </a:r>
            <a:r>
              <a:rPr lang="da-DK" sz="1500" kern="1200" dirty="0">
                <a:solidFill>
                  <a:schemeClr val="tx1"/>
                </a:solidFill>
                <a:effectLst/>
                <a:latin typeface="+mn-lt"/>
                <a:ea typeface="+mn-ea"/>
                <a:cs typeface="+mn-cs"/>
              </a:rPr>
              <a:t> Manufacturing. </a:t>
            </a:r>
          </a:p>
          <a:p>
            <a:pPr>
              <a:spcAft>
                <a:spcPts val="1200"/>
              </a:spcAft>
            </a:pPr>
            <a:r>
              <a:rPr lang="da-DK" sz="1500" kern="1200" dirty="0" err="1">
                <a:solidFill>
                  <a:schemeClr val="tx1"/>
                </a:solidFill>
                <a:effectLst/>
                <a:latin typeface="+mn-lt"/>
                <a:ea typeface="+mn-ea"/>
                <a:cs typeface="+mn-cs"/>
              </a:rPr>
              <a:t>Jindal-Snape</a:t>
            </a:r>
            <a:r>
              <a:rPr lang="da-DK" sz="1500" kern="1200" dirty="0">
                <a:solidFill>
                  <a:schemeClr val="tx1"/>
                </a:solidFill>
                <a:effectLst/>
                <a:latin typeface="+mn-lt"/>
                <a:ea typeface="+mn-ea"/>
                <a:cs typeface="+mn-cs"/>
              </a:rPr>
              <a:t>, Davies, Collier, </a:t>
            </a:r>
            <a:r>
              <a:rPr lang="da-DK" sz="1500" kern="1200" dirty="0" err="1">
                <a:solidFill>
                  <a:schemeClr val="tx1"/>
                </a:solidFill>
                <a:effectLst/>
                <a:latin typeface="+mn-lt"/>
                <a:ea typeface="+mn-ea"/>
                <a:cs typeface="+mn-cs"/>
              </a:rPr>
              <a:t>Howe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Digby</a:t>
            </a:r>
            <a:r>
              <a:rPr lang="da-DK" sz="1500" kern="1200" dirty="0">
                <a:solidFill>
                  <a:schemeClr val="tx1"/>
                </a:solidFill>
                <a:effectLst/>
                <a:latin typeface="+mn-lt"/>
                <a:ea typeface="+mn-ea"/>
                <a:cs typeface="+mn-cs"/>
              </a:rPr>
              <a:t>, &amp; Hay (2013): “The </a:t>
            </a:r>
            <a:r>
              <a:rPr lang="da-DK" sz="1500" kern="1200" dirty="0" err="1">
                <a:solidFill>
                  <a:schemeClr val="tx1"/>
                </a:solidFill>
                <a:effectLst/>
                <a:latin typeface="+mn-lt"/>
                <a:ea typeface="+mn-ea"/>
                <a:cs typeface="+mn-cs"/>
              </a:rPr>
              <a:t>impact</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creative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environments</a:t>
            </a:r>
            <a:r>
              <a:rPr lang="da-DK" sz="1500" kern="1200" dirty="0">
                <a:solidFill>
                  <a:schemeClr val="tx1"/>
                </a:solidFill>
                <a:effectLst/>
                <a:latin typeface="+mn-lt"/>
                <a:ea typeface="+mn-ea"/>
                <a:cs typeface="+mn-cs"/>
              </a:rPr>
              <a:t> on </a:t>
            </a:r>
            <a:r>
              <a:rPr lang="da-DK" sz="1500" kern="1200" dirty="0" err="1">
                <a:solidFill>
                  <a:schemeClr val="tx1"/>
                </a:solidFill>
                <a:effectLst/>
                <a:latin typeface="+mn-lt"/>
                <a:ea typeface="+mn-ea"/>
                <a:cs typeface="+mn-cs"/>
              </a:rPr>
              <a:t>learners</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systematic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literature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Improving</a:t>
            </a:r>
            <a:r>
              <a:rPr lang="da-DK" sz="1500" kern="1200" dirty="0">
                <a:solidFill>
                  <a:schemeClr val="tx1"/>
                </a:solidFill>
                <a:effectLst/>
                <a:latin typeface="+mn-lt"/>
                <a:ea typeface="+mn-ea"/>
                <a:cs typeface="+mn-cs"/>
              </a:rPr>
              <a:t> Schools. </a:t>
            </a:r>
          </a:p>
        </p:txBody>
      </p: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kstfelt 9"/>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cxnSp>
        <p:nvCxnSpPr>
          <p:cNvPr id="11" name="Lige forbindelse 10"/>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2" y="2052000"/>
            <a:ext cx="10322180" cy="315471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Lerche (2017a): “Skab et roligt arbejdsmiljø med </a:t>
            </a:r>
            <a:r>
              <a:rPr lang="da-DK" sz="1500" kern="1200" dirty="0" err="1">
                <a:solidFill>
                  <a:schemeClr val="tx1"/>
                </a:solidFill>
                <a:effectLst/>
                <a:latin typeface="+mn-lt"/>
                <a:ea typeface="+mn-ea"/>
                <a:cs typeface="+mn-cs"/>
              </a:rPr>
              <a:t>nudging</a:t>
            </a:r>
            <a:r>
              <a:rPr lang="da-DK" sz="1500" kern="1200" dirty="0">
                <a:solidFill>
                  <a:schemeClr val="tx1"/>
                </a:solidFill>
                <a:effectLst/>
                <a:latin typeface="+mn-lt"/>
                <a:ea typeface="+mn-ea"/>
                <a:cs typeface="+mn-cs"/>
              </a:rPr>
              <a:t>”. Alinea – </a:t>
            </a:r>
            <a:r>
              <a:rPr lang="da-DK" sz="1500" kern="1200" dirty="0" err="1">
                <a:solidFill>
                  <a:schemeClr val="tx1"/>
                </a:solidFill>
                <a:effectLst/>
                <a:latin typeface="+mn-lt"/>
                <a:ea typeface="+mn-ea"/>
                <a:cs typeface="+mn-cs"/>
              </a:rPr>
              <a:t>BlivKlog</a:t>
            </a:r>
            <a:r>
              <a:rPr lang="da-DK" sz="1500" kern="1200" dirty="0">
                <a:solidFill>
                  <a:schemeClr val="tx1"/>
                </a:solidFill>
                <a:effectLst/>
                <a:latin typeface="+mn-lt"/>
                <a:ea typeface="+mn-ea"/>
                <a:cs typeface="+mn-cs"/>
              </a:rPr>
              <a:t>. Kan tilgås på </a:t>
            </a:r>
            <a:r>
              <a:rPr lang="da-DK" sz="1500" kern="1200" dirty="0">
                <a:solidFill>
                  <a:schemeClr val="tx1"/>
                </a:solidFill>
                <a:effectLst/>
                <a:latin typeface="+mn-lt"/>
                <a:ea typeface="+mn-ea"/>
                <a:cs typeface="+mn-cs"/>
                <a:hlinkClick r:id="rId2"/>
              </a:rPr>
              <a:t>www.blivklog.dk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Lerche (2017b): ”Klasserummets indretning har stor betydning for elevernes adfærd”. Alinea – </a:t>
            </a:r>
            <a:r>
              <a:rPr lang="da-DK" sz="1500" kern="1200" dirty="0" err="1">
                <a:solidFill>
                  <a:schemeClr val="tx1"/>
                </a:solidFill>
                <a:effectLst/>
                <a:latin typeface="+mn-lt"/>
                <a:ea typeface="+mn-ea"/>
                <a:cs typeface="+mn-cs"/>
              </a:rPr>
              <a:t>BlivKlog</a:t>
            </a:r>
            <a:r>
              <a:rPr lang="da-DK" sz="1500" kern="1200" dirty="0">
                <a:solidFill>
                  <a:schemeClr val="tx1"/>
                </a:solidFill>
                <a:effectLst/>
                <a:latin typeface="+mn-lt"/>
                <a:ea typeface="+mn-ea"/>
                <a:cs typeface="+mn-cs"/>
              </a:rPr>
              <a:t>. Kan tilgås på </a:t>
            </a:r>
            <a:r>
              <a:rPr lang="da-DK" sz="1500" kern="1200" dirty="0">
                <a:solidFill>
                  <a:schemeClr val="tx1"/>
                </a:solidFill>
                <a:effectLst/>
                <a:latin typeface="+mn-lt"/>
                <a:ea typeface="+mn-ea"/>
                <a:cs typeface="+mn-cs"/>
                <a:hlinkClick r:id="rId2"/>
              </a:rPr>
              <a:t>www.blivklog.dk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Mitchell (2015): ”Hvad der virker i inkluderende undervisning – evidensbaserede undervisningsstrategier”. </a:t>
            </a:r>
            <a:r>
              <a:rPr lang="da-DK" sz="1500" kern="1200" dirty="0" err="1">
                <a:solidFill>
                  <a:schemeClr val="tx1"/>
                </a:solidFill>
                <a:effectLst/>
                <a:latin typeface="+mn-lt"/>
                <a:ea typeface="+mn-ea"/>
                <a:cs typeface="+mn-cs"/>
              </a:rPr>
              <a:t>Dafolo</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Rambøll, NCS, UCC og VIA 2017: ”Inspirationskatalog. Inkluderende og stimulerende læringsmiljøer i dagtilbuddene”. Udarbejdet for Undervisningsministeriet i samarbejde med Børne- og Socialministeriet. Kan tilgås på </a:t>
            </a:r>
            <a:r>
              <a:rPr lang="da-DK" sz="1500" kern="1200" dirty="0">
                <a:solidFill>
                  <a:schemeClr val="tx1"/>
                </a:solidFill>
                <a:effectLst/>
                <a:latin typeface="+mn-lt"/>
                <a:ea typeface="+mn-ea"/>
                <a:cs typeface="+mn-cs"/>
                <a:hlinkClick r:id="rId3"/>
              </a:rPr>
              <a:t>www.emu.dk</a:t>
            </a:r>
            <a:r>
              <a:rPr lang="da-DK" sz="1500" kern="1200" dirty="0">
                <a:solidFill>
                  <a:schemeClr val="tx1"/>
                </a:solidFill>
                <a:effectLst/>
                <a:latin typeface="+mn-lt"/>
                <a:ea typeface="+mn-ea"/>
                <a:cs typeface="+mn-cs"/>
              </a:rPr>
              <a:t>.  </a:t>
            </a:r>
          </a:p>
        </p:txBody>
      </p: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40925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kstfelt 9"/>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cxnSp>
        <p:nvCxnSpPr>
          <p:cNvPr id="11" name="Lige forbindelse 10"/>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t="6631" b="8267"/>
          <a:stretch/>
        </p:blipFill>
        <p:spPr>
          <a:xfrm>
            <a:off x="0" y="0"/>
            <a:ext cx="12192000" cy="6858000"/>
          </a:xfrm>
          <a:prstGeom prst="rect">
            <a:avLst/>
          </a:prstGeom>
        </p:spPr>
      </p:pic>
      <p:sp>
        <p:nvSpPr>
          <p:cNvPr id="7" name="Afrundet rektangel 6"/>
          <p:cNvSpPr/>
          <p:nvPr userDrawn="1"/>
        </p:nvSpPr>
        <p:spPr>
          <a:xfrm>
            <a:off x="673298" y="2545492"/>
            <a:ext cx="6581455" cy="3747863"/>
          </a:xfrm>
          <a:prstGeom prst="roundRect">
            <a:avLst>
              <a:gd name="adj" fmla="val 4476"/>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1127788" y="2874830"/>
            <a:ext cx="6186599" cy="400110"/>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bg1"/>
                </a:solidFill>
                <a:latin typeface="+mj-lt"/>
              </a:rPr>
              <a:t>Hvad</a:t>
            </a:r>
            <a:r>
              <a:rPr lang="en-GB" sz="2600" dirty="0">
                <a:solidFill>
                  <a:schemeClr val="bg1"/>
                </a:solidFill>
                <a:latin typeface="+mj-lt"/>
              </a:rPr>
              <a:t> </a:t>
            </a:r>
            <a:r>
              <a:rPr lang="en-GB" sz="2600" dirty="0" err="1">
                <a:solidFill>
                  <a:schemeClr val="bg1"/>
                </a:solidFill>
                <a:latin typeface="+mj-lt"/>
              </a:rPr>
              <a:t>forstår</a:t>
            </a:r>
            <a:r>
              <a:rPr lang="en-GB" sz="2600" baseline="0" dirty="0">
                <a:solidFill>
                  <a:schemeClr val="bg1"/>
                </a:solidFill>
                <a:latin typeface="+mj-lt"/>
              </a:rPr>
              <a:t> vi </a:t>
            </a:r>
            <a:r>
              <a:rPr lang="en-GB" sz="2600" baseline="0" dirty="0" err="1">
                <a:solidFill>
                  <a:schemeClr val="bg1"/>
                </a:solidFill>
                <a:latin typeface="+mj-lt"/>
              </a:rPr>
              <a:t>ved</a:t>
            </a:r>
            <a:r>
              <a:rPr lang="en-GB" sz="2600" baseline="0" dirty="0">
                <a:solidFill>
                  <a:schemeClr val="bg1"/>
                </a:solidFill>
                <a:latin typeface="+mj-lt"/>
              </a:rPr>
              <a:t> </a:t>
            </a:r>
            <a:r>
              <a:rPr lang="en-GB" sz="2600" baseline="0" dirty="0" err="1">
                <a:solidFill>
                  <a:schemeClr val="bg1"/>
                </a:solidFill>
                <a:latin typeface="+mj-lt"/>
              </a:rPr>
              <a:t>fysiske</a:t>
            </a:r>
            <a:r>
              <a:rPr lang="en-GB" sz="2600" baseline="0" dirty="0">
                <a:solidFill>
                  <a:schemeClr val="bg1"/>
                </a:solidFill>
                <a:latin typeface="+mj-lt"/>
              </a:rPr>
              <a:t> rammer</a:t>
            </a:r>
            <a:r>
              <a:rPr lang="en-GB" sz="2600" dirty="0">
                <a:solidFill>
                  <a:schemeClr val="bg1"/>
                </a:solidFill>
                <a:latin typeface="+mj-lt"/>
              </a:rPr>
              <a:t>?</a:t>
            </a:r>
          </a:p>
        </p:txBody>
      </p:sp>
      <p:sp>
        <p:nvSpPr>
          <p:cNvPr id="5" name="Tekstfelt 4"/>
          <p:cNvSpPr txBox="1"/>
          <p:nvPr userDrawn="1"/>
        </p:nvSpPr>
        <p:spPr>
          <a:xfrm>
            <a:off x="1154249" y="3441963"/>
            <a:ext cx="5913816" cy="2462213"/>
          </a:xfrm>
          <a:prstGeom prst="rect">
            <a:avLst/>
          </a:prstGeom>
          <a:noFill/>
        </p:spPr>
        <p:txBody>
          <a:bodyPr wrap="square" lIns="0" tIns="0" rIns="0" bIns="0" rtlCol="0">
            <a:spAutoFit/>
          </a:bodyPr>
          <a:lstStyle/>
          <a:p>
            <a:pPr marL="0" indent="0" eaLnBrk="0" hangingPunct="0">
              <a:spcAft>
                <a:spcPts val="1200"/>
              </a:spcAft>
              <a:buFont typeface="Arial" charset="0"/>
              <a:buNone/>
              <a:defRPr/>
            </a:pPr>
            <a:r>
              <a:rPr lang="da-DK" sz="1500" b="1" dirty="0">
                <a:solidFill>
                  <a:schemeClr val="bg1"/>
                </a:solidFill>
                <a:latin typeface="+mn-lt"/>
              </a:rPr>
              <a:t>Tre dimensioner af fysiske rammer</a:t>
            </a:r>
          </a:p>
          <a:p>
            <a:pPr marL="177750" lvl="0" indent="-177750">
              <a:spcAft>
                <a:spcPts val="1200"/>
              </a:spcAft>
              <a:buFont typeface="Arial" charset="0"/>
              <a:buChar char="•"/>
            </a:pPr>
            <a:r>
              <a:rPr lang="da-DK" sz="1500" b="1" dirty="0">
                <a:solidFill>
                  <a:schemeClr val="bg1"/>
                </a:solidFill>
              </a:rPr>
              <a:t>De fysiske rammers design</a:t>
            </a:r>
            <a:r>
              <a:rPr lang="da-DK" sz="1500" dirty="0">
                <a:solidFill>
                  <a:schemeClr val="bg1"/>
                </a:solidFill>
              </a:rPr>
              <a:t>: Loft, gulve, vægge, døre, vinduer, legehuse, forskellige udendørs underlag mv., som tilsammen skaber de fysiske rum.</a:t>
            </a:r>
          </a:p>
          <a:p>
            <a:pPr marL="177750" lvl="0" indent="-177750">
              <a:spcAft>
                <a:spcPts val="1200"/>
              </a:spcAft>
              <a:buFont typeface="Arial" charset="0"/>
              <a:buChar char="•"/>
            </a:pPr>
            <a:r>
              <a:rPr lang="da-DK" sz="1500" b="1" dirty="0">
                <a:solidFill>
                  <a:schemeClr val="bg1"/>
                </a:solidFill>
              </a:rPr>
              <a:t>De fysiske rammers indretning</a:t>
            </a:r>
            <a:r>
              <a:rPr lang="da-DK" sz="1500" dirty="0">
                <a:solidFill>
                  <a:schemeClr val="bg1"/>
                </a:solidFill>
              </a:rPr>
              <a:t>: Borde, stole, tavle, reoler, skillevægge, legeredskaber, puder mv. placeret i de indendørs og udendørs  rum. </a:t>
            </a:r>
          </a:p>
          <a:p>
            <a:pPr marL="177750" lvl="0" indent="-177750">
              <a:spcAft>
                <a:spcPts val="1200"/>
              </a:spcAft>
              <a:buFont typeface="Arial" charset="0"/>
              <a:buChar char="•"/>
            </a:pPr>
            <a:r>
              <a:rPr lang="da-DK" sz="1500" b="1" dirty="0">
                <a:solidFill>
                  <a:schemeClr val="bg1"/>
                </a:solidFill>
              </a:rPr>
              <a:t>De fysiske rammers dekoration</a:t>
            </a:r>
            <a:r>
              <a:rPr lang="da-DK" sz="1500" dirty="0">
                <a:solidFill>
                  <a:schemeClr val="bg1"/>
                </a:solidFill>
              </a:rPr>
              <a:t>: Plakater, maling af asfalt eller flader, planter, buske mv. placeret indendørs såvel som udendørs i rum.</a:t>
            </a:r>
          </a:p>
          <a:p>
            <a:pPr marL="0" lvl="0" indent="0" algn="l">
              <a:buFont typeface="Arial" charset="0"/>
              <a:buNone/>
            </a:pPr>
            <a:r>
              <a:rPr lang="da-DK" sz="1500" b="1" i="1" dirty="0">
                <a:solidFill>
                  <a:schemeClr val="bg1"/>
                </a:solidFill>
                <a:latin typeface="+mn-lt"/>
              </a:rPr>
              <a:t>Husk at medtænke alle indendørs og udendørs rum!</a:t>
            </a:r>
          </a:p>
        </p:txBody>
      </p:sp>
      <p:sp>
        <p:nvSpPr>
          <p:cNvPr id="10"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5"/>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en-GB" sz="4800" b="1" dirty="0" err="1">
                <a:solidFill>
                  <a:schemeClr val="bg1"/>
                </a:solidFill>
                <a:latin typeface="+mj-lt"/>
              </a:rPr>
              <a:t>Hvad</a:t>
            </a:r>
            <a:r>
              <a:rPr lang="en-GB" sz="4800" b="1" baseline="0" dirty="0">
                <a:solidFill>
                  <a:schemeClr val="bg1"/>
                </a:solidFill>
                <a:latin typeface="+mj-lt"/>
              </a:rPr>
              <a:t> </a:t>
            </a:r>
            <a:r>
              <a:rPr lang="en-GB" sz="4800" b="1" baseline="0" dirty="0" err="1">
                <a:solidFill>
                  <a:schemeClr val="bg1"/>
                </a:solidFill>
                <a:latin typeface="+mj-lt"/>
              </a:rPr>
              <a:t>peger</a:t>
            </a:r>
            <a:r>
              <a:rPr lang="en-GB" sz="4800" b="1" baseline="0" dirty="0">
                <a:solidFill>
                  <a:schemeClr val="bg1"/>
                </a:solidFill>
                <a:latin typeface="+mj-lt"/>
              </a:rPr>
              <a:t> </a:t>
            </a:r>
            <a:r>
              <a:rPr lang="en-GB" sz="4800" b="1" dirty="0" err="1">
                <a:solidFill>
                  <a:schemeClr val="bg1"/>
                </a:solidFill>
                <a:latin typeface="+mj-lt"/>
              </a:rPr>
              <a:t>forskningen</a:t>
            </a:r>
            <a:r>
              <a:rPr lang="en-GB" sz="4800" b="1" dirty="0">
                <a:solidFill>
                  <a:schemeClr val="bg1"/>
                </a:solidFill>
                <a:latin typeface="+mj-lt"/>
              </a:rPr>
              <a:t> </a:t>
            </a:r>
            <a:r>
              <a:rPr lang="en-GB" sz="4800" b="1" dirty="0" err="1">
                <a:solidFill>
                  <a:schemeClr val="bg1"/>
                </a:solidFill>
                <a:latin typeface="+mj-lt"/>
              </a:rPr>
              <a:t>på</a:t>
            </a:r>
            <a:r>
              <a:rPr lang="en-GB" sz="4800" b="1" dirty="0">
                <a:solidFill>
                  <a:schemeClr val="bg1"/>
                </a:solidFill>
                <a:latin typeface="+mj-lt"/>
              </a:rPr>
              <a:t>?</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Hovedpointer fra eksisterende viden om</a:t>
            </a:r>
          </a:p>
          <a:p>
            <a:pPr algn="ctr"/>
            <a:r>
              <a:rPr lang="da-DK" sz="3600" b="0" dirty="0">
                <a:solidFill>
                  <a:schemeClr val="bg1"/>
                </a:solidFill>
                <a:latin typeface="+mj-lt"/>
              </a:rPr>
              <a:t>fysiske rammer i skoler og dagtilbud</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5">
                <a:lumMod val="75000"/>
                <a:alpha val="94000"/>
              </a:schemeClr>
            </a:outerShdw>
          </a:effectLst>
        </p:spPr>
      </p:pic>
    </p:spTree>
    <p:extLst>
      <p:ext uri="{BB962C8B-B14F-4D97-AF65-F5344CB8AC3E}">
        <p14:creationId xmlns:p14="http://schemas.microsoft.com/office/powerpoint/2010/main" val="141990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Hvorfor</a:t>
            </a:r>
            <a:r>
              <a:rPr lang="en-GB" sz="3200" dirty="0">
                <a:solidFill>
                  <a:schemeClr val="tx1"/>
                </a:solidFill>
                <a:latin typeface="+mj-lt"/>
              </a:rPr>
              <a:t> </a:t>
            </a:r>
            <a:r>
              <a:rPr lang="en-GB" sz="3200" dirty="0" err="1">
                <a:solidFill>
                  <a:schemeClr val="tx1"/>
                </a:solidFill>
                <a:latin typeface="+mj-lt"/>
              </a:rPr>
              <a:t>arbejde</a:t>
            </a:r>
            <a:r>
              <a:rPr lang="en-GB" sz="3200" dirty="0">
                <a:solidFill>
                  <a:schemeClr val="tx1"/>
                </a:solidFill>
                <a:latin typeface="+mj-lt"/>
              </a:rPr>
              <a:t> med de</a:t>
            </a:r>
            <a:r>
              <a:rPr lang="en-GB" sz="3200" baseline="0" dirty="0">
                <a:solidFill>
                  <a:schemeClr val="tx1"/>
                </a:solidFill>
                <a:latin typeface="+mj-lt"/>
              </a:rPr>
              <a:t> </a:t>
            </a:r>
            <a:r>
              <a:rPr lang="en-GB" sz="3200" baseline="0" dirty="0" err="1">
                <a:solidFill>
                  <a:schemeClr val="tx1"/>
                </a:solidFill>
                <a:latin typeface="+mj-lt"/>
              </a:rPr>
              <a:t>fysiske</a:t>
            </a:r>
            <a:r>
              <a:rPr lang="en-GB" sz="3200" baseline="0" dirty="0">
                <a:solidFill>
                  <a:schemeClr val="tx1"/>
                </a:solidFill>
                <a:latin typeface="+mj-lt"/>
              </a:rPr>
              <a:t> rammer </a:t>
            </a:r>
            <a:r>
              <a:rPr lang="en-GB" sz="3200" baseline="0" dirty="0" err="1">
                <a:solidFill>
                  <a:schemeClr val="tx1"/>
                </a:solidFill>
                <a:latin typeface="+mj-lt"/>
              </a:rPr>
              <a:t>i</a:t>
            </a:r>
            <a:r>
              <a:rPr lang="en-GB" sz="3200" dirty="0">
                <a:solidFill>
                  <a:schemeClr val="tx1"/>
                </a:solidFill>
                <a:latin typeface="+mj-lt"/>
              </a:rPr>
              <a:t> </a:t>
            </a:r>
            <a:r>
              <a:rPr lang="en-GB" sz="3200" dirty="0" err="1">
                <a:solidFill>
                  <a:schemeClr val="tx1"/>
                </a:solidFill>
                <a:latin typeface="+mj-lt"/>
              </a:rPr>
              <a:t>udviklingen</a:t>
            </a:r>
            <a:r>
              <a:rPr lang="en-GB" sz="3200" dirty="0">
                <a:solidFill>
                  <a:schemeClr val="tx1"/>
                </a:solidFill>
                <a:latin typeface="+mj-lt"/>
              </a:rPr>
              <a:t> </a:t>
            </a:r>
            <a:r>
              <a:rPr lang="en-GB" sz="3200" dirty="0" err="1">
                <a:solidFill>
                  <a:schemeClr val="tx1"/>
                </a:solidFill>
                <a:latin typeface="+mj-lt"/>
              </a:rPr>
              <a:t>af</a:t>
            </a:r>
            <a:r>
              <a:rPr lang="en-GB" sz="3200" dirty="0">
                <a:solidFill>
                  <a:schemeClr val="tx1"/>
                </a:solidFill>
                <a:latin typeface="+mj-lt"/>
              </a:rPr>
              <a:t> </a:t>
            </a:r>
            <a:r>
              <a:rPr lang="en-GB" sz="3200" dirty="0" err="1">
                <a:solidFill>
                  <a:schemeClr val="tx1"/>
                </a:solidFill>
                <a:latin typeface="+mj-lt"/>
              </a:rPr>
              <a:t>inkluderende</a:t>
            </a:r>
            <a:r>
              <a:rPr lang="en-GB" sz="3200" dirty="0">
                <a:solidFill>
                  <a:schemeClr val="tx1"/>
                </a:solidFill>
                <a:latin typeface="+mj-lt"/>
              </a:rPr>
              <a:t> </a:t>
            </a:r>
            <a:r>
              <a:rPr lang="en-GB" sz="3200" dirty="0" err="1">
                <a:solidFill>
                  <a:schemeClr val="tx1"/>
                </a:solidFill>
                <a:latin typeface="+mj-lt"/>
              </a:rPr>
              <a:t>læringsmiljøer</a:t>
            </a:r>
            <a:r>
              <a:rPr lang="en-GB" sz="3200" dirty="0">
                <a:solidFill>
                  <a:schemeClr val="tx1"/>
                </a:solidFill>
                <a:latin typeface="+mj-lt"/>
              </a:rPr>
              <a:t>?</a:t>
            </a:r>
            <a:r>
              <a:rPr lang="en-GB" sz="3200" b="0" dirty="0">
                <a:solidFill>
                  <a:schemeClr val="tx1"/>
                </a:solidFill>
                <a:latin typeface="+mj-lt"/>
              </a:rPr>
              <a:t/>
            </a:r>
            <a:br>
              <a:rPr lang="en-GB" sz="3200" b="0" dirty="0">
                <a:solidFill>
                  <a:schemeClr val="tx1"/>
                </a:solidFill>
                <a:latin typeface="+mj-lt"/>
              </a:rPr>
            </a:br>
            <a:endParaRPr lang="en-GB" sz="3200" dirty="0">
              <a:solidFill>
                <a:schemeClr val="tx1"/>
              </a:solidFill>
              <a:latin typeface="+mj-lt"/>
            </a:endParaRPr>
          </a:p>
        </p:txBody>
      </p:sp>
      <p:sp>
        <p:nvSpPr>
          <p:cNvPr id="7" name="Afrundet rektangel 6"/>
          <p:cNvSpPr/>
          <p:nvPr userDrawn="1"/>
        </p:nvSpPr>
        <p:spPr>
          <a:xfrm>
            <a:off x="900000" y="2197328"/>
            <a:ext cx="6581455" cy="3474423"/>
          </a:xfrm>
          <a:prstGeom prst="roundRect">
            <a:avLst>
              <a:gd name="adj" fmla="val 5076"/>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41755" y="2560706"/>
            <a:ext cx="5790565" cy="2693045"/>
          </a:xfrm>
          <a:prstGeom prst="rect">
            <a:avLst/>
          </a:prstGeom>
          <a:noFill/>
        </p:spPr>
        <p:txBody>
          <a:bodyPr wrap="square" lIns="0" tIns="0" rIns="0" bIns="0" rtlCol="0">
            <a:spAutoFit/>
          </a:bodyPr>
          <a:lstStyle/>
          <a:p>
            <a:pPr>
              <a:spcAft>
                <a:spcPts val="1200"/>
              </a:spcAft>
              <a:buNone/>
            </a:pPr>
            <a:r>
              <a:rPr lang="da-DK" sz="1500" b="1" dirty="0">
                <a:solidFill>
                  <a:schemeClr val="bg1"/>
                </a:solidFill>
              </a:rPr>
              <a:t>Rummet som den ”tredje pædagog eller lærer”</a:t>
            </a:r>
          </a:p>
          <a:p>
            <a:pPr marL="177750" indent="-177750">
              <a:spcAft>
                <a:spcPts val="1200"/>
              </a:spcAft>
              <a:buFont typeface="Arial" charset="0"/>
              <a:buChar char="•"/>
            </a:pPr>
            <a:r>
              <a:rPr lang="da-DK" sz="1500" dirty="0">
                <a:solidFill>
                  <a:schemeClr val="bg1"/>
                </a:solidFill>
              </a:rPr>
              <a:t>De fysiske rammer inviterer børnene til forskellige lege og aktiviteter samt måder at handle på i rummet.</a:t>
            </a:r>
          </a:p>
          <a:p>
            <a:pPr marL="177750" indent="-177750">
              <a:spcAft>
                <a:spcPts val="1200"/>
              </a:spcAft>
              <a:buFont typeface="Arial" charset="0"/>
              <a:buChar char="•"/>
            </a:pPr>
            <a:r>
              <a:rPr lang="da-DK" sz="1500" dirty="0">
                <a:solidFill>
                  <a:schemeClr val="bg1"/>
                </a:solidFill>
              </a:rPr>
              <a:t>De fysiske rammer kan både skabe mulighed for og begrænse de sociale interaktioner, der kan foregå mellem børn og mellem børn og voksne.</a:t>
            </a:r>
          </a:p>
          <a:p>
            <a:pPr marL="177750" indent="-177750">
              <a:spcAft>
                <a:spcPts val="1200"/>
              </a:spcAft>
              <a:buFont typeface="Arial" charset="0"/>
              <a:buChar char="•"/>
            </a:pPr>
            <a:r>
              <a:rPr lang="da-DK" sz="1500" dirty="0">
                <a:solidFill>
                  <a:schemeClr val="bg1"/>
                </a:solidFill>
                <a:cs typeface="ＭＳ Ｐゴシック" pitchFamily="-111" charset="-128"/>
              </a:rPr>
              <a:t>De fysiske rammer kan i større eller mindre grad understøtte forskellige lege- og aktivitetsformer samt pædagogiske intentioner.</a:t>
            </a:r>
            <a:r>
              <a:rPr lang="da-DK" sz="1500" dirty="0">
                <a:solidFill>
                  <a:schemeClr val="bg1"/>
                </a:solidFill>
              </a:rPr>
              <a:t> </a:t>
            </a:r>
          </a:p>
          <a:p>
            <a:pPr marL="177750" indent="-177750">
              <a:spcAft>
                <a:spcPts val="1200"/>
              </a:spcAft>
              <a:buFont typeface="Arial" charset="0"/>
              <a:buChar char="•"/>
            </a:pPr>
            <a:r>
              <a:rPr lang="da-DK" sz="1500" dirty="0">
                <a:solidFill>
                  <a:schemeClr val="bg1"/>
                </a:solidFill>
              </a:rPr>
              <a:t>De fysiske rammer kan understøtte et inkluderende læringsmiljø ved både at s</a:t>
            </a:r>
            <a:r>
              <a:rPr lang="da-DK" sz="1500" i="1" dirty="0">
                <a:solidFill>
                  <a:schemeClr val="bg1"/>
                </a:solidFill>
              </a:rPr>
              <a:t>kubbe</a:t>
            </a:r>
            <a:r>
              <a:rPr lang="da-DK" sz="1500" dirty="0">
                <a:solidFill>
                  <a:schemeClr val="bg1"/>
                </a:solidFill>
              </a:rPr>
              <a:t> og s</a:t>
            </a:r>
            <a:r>
              <a:rPr lang="da-DK" sz="1500" i="1" dirty="0">
                <a:solidFill>
                  <a:schemeClr val="bg1"/>
                </a:solidFill>
              </a:rPr>
              <a:t>kærme</a:t>
            </a:r>
            <a:r>
              <a:rPr lang="da-DK" sz="1500" dirty="0">
                <a:solidFill>
                  <a:schemeClr val="bg1"/>
                </a:solidFill>
              </a:rPr>
              <a:t> børnene.</a:t>
            </a: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4" name="Tekstfelt 3"/>
          <p:cNvSpPr txBox="1"/>
          <p:nvPr userDrawn="1"/>
        </p:nvSpPr>
        <p:spPr>
          <a:xfrm>
            <a:off x="7519455" y="2511500"/>
            <a:ext cx="4054712" cy="104131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200"/>
              </a:spcAft>
              <a:buClrTx/>
              <a:buSzTx/>
              <a:buFontTx/>
              <a:buNone/>
              <a:tabLst/>
              <a:defRPr/>
            </a:pPr>
            <a:r>
              <a:rPr lang="da-DK" sz="2200" b="1" i="1" dirty="0">
                <a:solidFill>
                  <a:schemeClr val="accent5"/>
                </a:solidFill>
                <a:latin typeface="+mn-lt"/>
              </a:rPr>
              <a:t>”Vi former vores bygninger, derefter former de os.”</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1500" b="1" i="1" dirty="0">
                <a:solidFill>
                  <a:schemeClr val="accent5"/>
                </a:solidFill>
                <a:latin typeface="+mn-lt"/>
              </a:rPr>
              <a:t>(Churchill)</a:t>
            </a:r>
            <a:r>
              <a:rPr lang="da-DK" sz="1500" i="1" dirty="0">
                <a:solidFill>
                  <a:schemeClr val="accent5"/>
                </a:solidFill>
                <a:latin typeface="+mn-lt"/>
              </a:rPr>
              <a:t> </a:t>
            </a:r>
            <a:endParaRPr lang="da-DK" sz="1500" b="1" i="1" dirty="0">
              <a:solidFill>
                <a:schemeClr val="accent5"/>
              </a:solidFill>
              <a:latin typeface="+mn-lt"/>
            </a:endParaRPr>
          </a:p>
        </p:txBody>
      </p:sp>
      <p:sp>
        <p:nvSpPr>
          <p:cNvPr id="12" name="Afrundet rektangel 11"/>
          <p:cNvSpPr/>
          <p:nvPr userDrawn="1"/>
        </p:nvSpPr>
        <p:spPr>
          <a:xfrm>
            <a:off x="7633295" y="3842950"/>
            <a:ext cx="3827033" cy="1828801"/>
          </a:xfrm>
          <a:prstGeom prst="roundRect">
            <a:avLst>
              <a:gd name="adj" fmla="val 10807"/>
            </a:avLst>
          </a:prstGeom>
          <a:solidFill>
            <a:schemeClr val="accent5">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userDrawn="1"/>
        </p:nvSpPr>
        <p:spPr>
          <a:xfrm>
            <a:off x="8050194" y="4144868"/>
            <a:ext cx="3271810" cy="1231106"/>
          </a:xfrm>
          <a:prstGeom prst="rect">
            <a:avLst/>
          </a:prstGeom>
          <a:noFill/>
        </p:spPr>
        <p:txBody>
          <a:bodyPr wrap="square" lIns="0" tIns="0" rIns="0" bIns="0" rtlCol="0">
            <a:spAutoFit/>
          </a:bodyPr>
          <a:lstStyle/>
          <a:p>
            <a:pPr>
              <a:spcAft>
                <a:spcPts val="1200"/>
              </a:spcAft>
              <a:buNone/>
            </a:pPr>
            <a:r>
              <a:rPr lang="da-DK" sz="1500" b="1" dirty="0">
                <a:solidFill>
                  <a:schemeClr val="bg1"/>
                </a:solidFill>
              </a:rPr>
              <a:t>De fysiske rammer kan understøtte et inkluderende læringsmiljø ved at: </a:t>
            </a:r>
          </a:p>
          <a:p>
            <a:pPr marL="177750" indent="-177750">
              <a:spcAft>
                <a:spcPts val="1200"/>
              </a:spcAft>
              <a:buFont typeface="Arial" panose="020B0604020202020204" pitchFamily="34" charset="0"/>
              <a:buChar char="•"/>
            </a:pPr>
            <a:r>
              <a:rPr lang="da-DK" sz="1500" i="1" dirty="0">
                <a:solidFill>
                  <a:schemeClr val="bg1"/>
                </a:solidFill>
              </a:rPr>
              <a:t>Skubbe</a:t>
            </a:r>
            <a:r>
              <a:rPr lang="da-DK" sz="1500" dirty="0">
                <a:solidFill>
                  <a:schemeClr val="bg1"/>
                </a:solidFill>
              </a:rPr>
              <a:t> børnene.</a:t>
            </a:r>
          </a:p>
          <a:p>
            <a:pPr marL="177750" indent="-177750">
              <a:spcAft>
                <a:spcPts val="1200"/>
              </a:spcAft>
              <a:buFont typeface="Arial" panose="020B0604020202020204" pitchFamily="34" charset="0"/>
              <a:buChar char="•"/>
            </a:pPr>
            <a:r>
              <a:rPr lang="da-DK" sz="1500" i="1" dirty="0">
                <a:solidFill>
                  <a:schemeClr val="bg1"/>
                </a:solidFill>
              </a:rPr>
              <a:t>Skærme</a:t>
            </a:r>
            <a:r>
              <a:rPr lang="da-DK" sz="1500" dirty="0">
                <a:solidFill>
                  <a:schemeClr val="bg1"/>
                </a:solidFill>
              </a:rPr>
              <a:t> børnene.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5" name="Billede 4"/>
          <p:cNvPicPr>
            <a:picLocks noChangeAspect="1"/>
          </p:cNvPicPr>
          <p:nvPr userDrawn="1"/>
        </p:nvPicPr>
        <p:blipFill rotWithShape="1">
          <a:blip r:embed="rId2">
            <a:extLst>
              <a:ext uri="{28A0092B-C50C-407E-A947-70E740481C1C}">
                <a14:useLocalDpi xmlns:a14="http://schemas.microsoft.com/office/drawing/2010/main" val="0"/>
              </a:ext>
            </a:extLst>
          </a:blip>
          <a:srcRect l="24644" r="22674"/>
          <a:stretch/>
        </p:blipFill>
        <p:spPr>
          <a:xfrm>
            <a:off x="6635749" y="0"/>
            <a:ext cx="5556251" cy="6858000"/>
          </a:xfrm>
          <a:prstGeom prst="rect">
            <a:avLst/>
          </a:prstGeom>
        </p:spPr>
      </p:pic>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p:cNvSpPr txBox="1"/>
          <p:nvPr userDrawn="1"/>
        </p:nvSpPr>
        <p:spPr>
          <a:xfrm>
            <a:off x="900002" y="2546469"/>
            <a:ext cx="4870604" cy="2693045"/>
          </a:xfrm>
          <a:prstGeom prst="rect">
            <a:avLst/>
          </a:prstGeom>
          <a:noFill/>
        </p:spPr>
        <p:txBody>
          <a:bodyPr wrap="square" lIns="0" tIns="0" rIns="0" bIns="0" rtlCol="0">
            <a:spAutoFit/>
          </a:bodyPr>
          <a:lstStyle/>
          <a:p>
            <a:pPr marL="0" indent="0">
              <a:spcAft>
                <a:spcPts val="0"/>
              </a:spcAft>
              <a:buNone/>
            </a:pPr>
            <a:r>
              <a:rPr lang="da-DK" sz="1500" dirty="0"/>
              <a:t>Hvad virker ifølge forskningen, når de fysiske rammer skal understøtte inkluderende læringsmiljøer?</a:t>
            </a:r>
          </a:p>
          <a:p>
            <a:pPr marL="0" indent="0">
              <a:spcAft>
                <a:spcPts val="0"/>
              </a:spcAft>
              <a:buNone/>
            </a:pPr>
            <a:endParaRPr lang="da-DK" sz="1500" b="1" dirty="0"/>
          </a:p>
          <a:p>
            <a:pPr marL="198900" indent="-198900">
              <a:spcAft>
                <a:spcPts val="1200"/>
              </a:spcAft>
              <a:buFont typeface="+mj-lt"/>
              <a:buAutoNum type="arabicPeriod"/>
            </a:pPr>
            <a:r>
              <a:rPr lang="da-DK" sz="1500" dirty="0"/>
              <a:t>Udgangspunkt i pædagogiske intentioner og mål</a:t>
            </a:r>
          </a:p>
          <a:p>
            <a:pPr marL="198900" indent="-198900">
              <a:spcAft>
                <a:spcPts val="1200"/>
              </a:spcAft>
              <a:buFont typeface="+mj-lt"/>
              <a:buAutoNum type="arabicPeriod"/>
            </a:pPr>
            <a:r>
              <a:rPr lang="da-DK" sz="1500" dirty="0"/>
              <a:t>Flerfunktionelle rum og høj grad af fleksibilitet i anvendelse</a:t>
            </a:r>
            <a:r>
              <a:rPr lang="da-DK" sz="1500" baseline="0" dirty="0"/>
              <a:t> af rummene</a:t>
            </a:r>
            <a:endParaRPr lang="da-DK" sz="1500" dirty="0"/>
          </a:p>
          <a:p>
            <a:pPr marL="198900" indent="-198900">
              <a:spcAft>
                <a:spcPts val="1200"/>
              </a:spcAft>
              <a:buFont typeface="+mj-lt"/>
              <a:buAutoNum type="arabicPeriod"/>
            </a:pPr>
            <a:r>
              <a:rPr lang="da-DK" sz="1500" dirty="0"/>
              <a:t>Personlighed og eleverne som meddesignere</a:t>
            </a:r>
          </a:p>
          <a:p>
            <a:pPr marL="198900" indent="-198900">
              <a:spcAft>
                <a:spcPts val="1200"/>
              </a:spcAft>
              <a:buFont typeface="+mj-lt"/>
              <a:buAutoNum type="arabicPeriod"/>
            </a:pPr>
            <a:r>
              <a:rPr lang="da-DK" sz="1500" dirty="0"/>
              <a:t>Et passende niveau af kompleksitet og farver</a:t>
            </a:r>
          </a:p>
          <a:p>
            <a:pPr marL="198900" indent="-198900">
              <a:spcAft>
                <a:spcPts val="1200"/>
              </a:spcAft>
              <a:buFont typeface="+mj-lt"/>
              <a:buAutoNum type="arabicPeriod"/>
            </a:pPr>
            <a:r>
              <a:rPr lang="da-DK" sz="1500" dirty="0"/>
              <a:t>Plads og adgang.</a:t>
            </a:r>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2160" userDrawn="1">
          <p15:clr>
            <a:srgbClr val="FBAE40"/>
          </p15:clr>
        </p15:guide>
        <p15:guide id="2" pos="41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t="40437"/>
          <a:stretch/>
        </p:blipFill>
        <p:spPr>
          <a:xfrm>
            <a:off x="6920638" y="-2387773"/>
            <a:ext cx="6767523" cy="5858266"/>
          </a:xfrm>
          <a:prstGeom prst="rect">
            <a:avLst/>
          </a:prstGeom>
        </p:spPr>
      </p:pic>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p:cNvSpPr txBox="1"/>
          <p:nvPr userDrawn="1"/>
        </p:nvSpPr>
        <p:spPr>
          <a:xfrm>
            <a:off x="900001" y="2546469"/>
            <a:ext cx="4636095" cy="3462486"/>
          </a:xfrm>
          <a:prstGeom prst="rect">
            <a:avLst/>
          </a:prstGeom>
          <a:noFill/>
        </p:spPr>
        <p:txBody>
          <a:bodyPr wrap="square" lIns="0" tIns="0" rIns="0" bIns="0" rtlCol="0">
            <a:spAutoFit/>
          </a:bodyPr>
          <a:lstStyle/>
          <a:p>
            <a:pPr marL="0" indent="0">
              <a:spcAft>
                <a:spcPts val="1200"/>
              </a:spcAft>
              <a:buFont typeface="Arial" charset="0"/>
              <a:buNone/>
            </a:pPr>
            <a:r>
              <a:rPr lang="da-DK" sz="1500" b="1" dirty="0"/>
              <a:t>Udgangspunkt i pædagogiske intentioner og mål</a:t>
            </a:r>
          </a:p>
          <a:p>
            <a:pPr marL="177750" indent="-177750">
              <a:spcAft>
                <a:spcPts val="1200"/>
              </a:spcAft>
              <a:buFont typeface="Arial" charset="0"/>
              <a:buChar char="•"/>
            </a:pPr>
            <a:r>
              <a:rPr lang="da-DK" sz="1500" dirty="0"/>
              <a:t>De fysiske rum designes, indrettes og dekoreres med afsæt i pædagogiske og didaktiske intentioner. </a:t>
            </a:r>
          </a:p>
          <a:p>
            <a:pPr marL="177750" indent="-177750">
              <a:spcAft>
                <a:spcPts val="1200"/>
              </a:spcAft>
              <a:buFont typeface="Arial" charset="0"/>
              <a:buChar char="•"/>
            </a:pPr>
            <a:r>
              <a:rPr lang="da-DK" sz="1500" dirty="0"/>
              <a:t>Spørg jer selv: </a:t>
            </a:r>
          </a:p>
          <a:p>
            <a:pPr marL="357750" lvl="0" indent="-177750">
              <a:spcAft>
                <a:spcPts val="1200"/>
              </a:spcAft>
              <a:buSzPct val="80000"/>
              <a:buFont typeface="Wingdings" charset="2"/>
              <a:buChar char="§"/>
            </a:pPr>
            <a:r>
              <a:rPr lang="da-DK" sz="1500" i="1" dirty="0"/>
              <a:t>Hvilke værdier ligger der i de fysiske rammer ude og inde, og er de i overensstemmelse med de pædagogiske mål og børnenes behov?</a:t>
            </a:r>
          </a:p>
          <a:p>
            <a:pPr marL="357750" lvl="0" indent="-177750">
              <a:spcAft>
                <a:spcPts val="1200"/>
              </a:spcAft>
              <a:buSzPct val="80000"/>
              <a:buFont typeface="Wingdings" charset="2"/>
              <a:buChar char="§"/>
            </a:pPr>
            <a:r>
              <a:rPr lang="da-DK" sz="1500" i="1" dirty="0"/>
              <a:t>Hvad skal rummene kommunikere til børnene? </a:t>
            </a:r>
          </a:p>
          <a:p>
            <a:pPr marL="357750" lvl="0" indent="-177750">
              <a:spcAft>
                <a:spcPts val="1200"/>
              </a:spcAft>
              <a:buSzPct val="80000"/>
              <a:buFont typeface="Wingdings" charset="2"/>
              <a:buChar char="§"/>
            </a:pPr>
            <a:r>
              <a:rPr lang="da-DK" sz="1500" i="1" dirty="0"/>
              <a:t>Hvilke lege og aktiviteter skal rummene understøtte? </a:t>
            </a:r>
          </a:p>
          <a:p>
            <a:pPr marL="357750" lvl="0" indent="-177750">
              <a:spcAft>
                <a:spcPts val="1200"/>
              </a:spcAft>
              <a:buSzPct val="80000"/>
              <a:buFont typeface="Wingdings" charset="2"/>
              <a:buChar char="§"/>
            </a:pPr>
            <a:r>
              <a:rPr lang="da-DK" sz="1500" i="1" dirty="0"/>
              <a:t>Hvilket deltagelses- og udviklingsmuligheder skal børnene have? </a:t>
            </a:r>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frundet rektangel 11"/>
          <p:cNvSpPr/>
          <p:nvPr userDrawn="1"/>
        </p:nvSpPr>
        <p:spPr>
          <a:xfrm>
            <a:off x="5961802" y="2556408"/>
            <a:ext cx="5428441" cy="3417009"/>
          </a:xfrm>
          <a:prstGeom prst="roundRect">
            <a:avLst>
              <a:gd name="adj" fmla="val 5470"/>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userDrawn="1"/>
        </p:nvSpPr>
        <p:spPr>
          <a:xfrm>
            <a:off x="6436808" y="2936411"/>
            <a:ext cx="4555871" cy="2616101"/>
          </a:xfrm>
          <a:prstGeom prst="rect">
            <a:avLst/>
          </a:prstGeom>
          <a:noFill/>
        </p:spPr>
        <p:txBody>
          <a:bodyPr wrap="square" lIns="0" tIns="0" rIns="0" bIns="0" rtlCol="0">
            <a:spAutoFit/>
          </a:bodyPr>
          <a:lstStyle/>
          <a:p>
            <a:pPr>
              <a:spcAft>
                <a:spcPts val="1200"/>
              </a:spcAft>
              <a:buNone/>
            </a:pPr>
            <a:r>
              <a:rPr lang="da-DK" sz="1500" dirty="0">
                <a:solidFill>
                  <a:schemeClr val="bg1"/>
                </a:solidFill>
              </a:rPr>
              <a:t>De fysiske rammer kan bidrage til at skubbe børnene ved at invitere til forskellige lege og læring i de pædagogiske læringsmiljøer:</a:t>
            </a:r>
          </a:p>
          <a:p>
            <a:pPr marL="177750" indent="-177750">
              <a:spcAft>
                <a:spcPts val="1200"/>
              </a:spcAft>
              <a:buFont typeface="Arial" charset="0"/>
              <a:buChar char="•"/>
            </a:pPr>
            <a:r>
              <a:rPr lang="da-DK" sz="1500" dirty="0">
                <a:solidFill>
                  <a:schemeClr val="bg1"/>
                </a:solidFill>
              </a:rPr>
              <a:t>Indretning af tydelige </a:t>
            </a:r>
            <a:r>
              <a:rPr lang="da-DK" sz="1500" b="1" dirty="0">
                <a:solidFill>
                  <a:schemeClr val="bg1"/>
                </a:solidFill>
              </a:rPr>
              <a:t>”rum i rummet” </a:t>
            </a:r>
            <a:r>
              <a:rPr lang="da-DK" sz="1500" dirty="0">
                <a:solidFill>
                  <a:schemeClr val="bg1"/>
                </a:solidFill>
              </a:rPr>
              <a:t>kan fx være en måde at invitere børn i dagtilbud til forskellige former for leg og samvær med hinanden og rummet.</a:t>
            </a:r>
          </a:p>
          <a:p>
            <a:pPr marL="177750" indent="-177750">
              <a:spcAft>
                <a:spcPts val="1200"/>
              </a:spcAft>
              <a:buFont typeface="Arial" charset="0"/>
              <a:buChar char="•"/>
            </a:pPr>
            <a:r>
              <a:rPr lang="da-DK" sz="1500" dirty="0">
                <a:solidFill>
                  <a:schemeClr val="bg1"/>
                </a:solidFill>
              </a:rPr>
              <a:t>I skoler kan man fx indrette </a:t>
            </a:r>
            <a:r>
              <a:rPr lang="da-DK" sz="1500" b="1" dirty="0">
                <a:solidFill>
                  <a:schemeClr val="bg1"/>
                </a:solidFill>
              </a:rPr>
              <a:t>læringszoner</a:t>
            </a:r>
            <a:r>
              <a:rPr lang="da-DK" sz="1500" dirty="0">
                <a:solidFill>
                  <a:schemeClr val="bg1"/>
                </a:solidFill>
              </a:rPr>
              <a:t> med afsæt i, hvilke konkrete læringsaktiviteter de skal understøtte. Læringszoner kan være med til at tydeliggøre over for børnene, hvilke forventninger der er til deres adfærd. </a:t>
            </a:r>
          </a:p>
        </p:txBody>
      </p:sp>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38784"/>
            <a:ext cx="6300216" cy="6288024"/>
          </a:xfrm>
          <a:prstGeom prst="rect">
            <a:avLst/>
          </a:prstGeom>
        </p:spPr>
      </p:pic>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cxnSp>
        <p:nvCxnSpPr>
          <p:cNvPr id="4" name="Lige forbindelse 3"/>
          <p:cNvCxnSpPr/>
          <p:nvPr userDrawn="1"/>
        </p:nvCxnSpPr>
        <p:spPr>
          <a:xfrm>
            <a:off x="900000" y="201134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p:cNvSpPr txBox="1"/>
          <p:nvPr userDrawn="1"/>
        </p:nvSpPr>
        <p:spPr>
          <a:xfrm>
            <a:off x="900001" y="2546469"/>
            <a:ext cx="5845578" cy="3616375"/>
          </a:xfrm>
          <a:prstGeom prst="rect">
            <a:avLst/>
          </a:prstGeom>
          <a:noFill/>
        </p:spPr>
        <p:txBody>
          <a:bodyPr wrap="square" lIns="0" tIns="0" rIns="0" bIns="0" rtlCol="0">
            <a:spAutoFit/>
          </a:bodyPr>
          <a:lstStyle/>
          <a:p>
            <a:pPr marL="0" indent="0">
              <a:spcAft>
                <a:spcPts val="1200"/>
              </a:spcAft>
              <a:buNone/>
            </a:pPr>
            <a:r>
              <a:rPr lang="da-DK" sz="1500" b="1" dirty="0"/>
              <a:t>Flerfunktionelle rum og høj grad af fleksibilitet i anvendelse af rummene</a:t>
            </a:r>
          </a:p>
          <a:p>
            <a:pPr marL="176400" indent="-177750">
              <a:spcAft>
                <a:spcPts val="1200"/>
              </a:spcAft>
              <a:buFont typeface="Arial" charset="0"/>
              <a:buChar char="•"/>
            </a:pPr>
            <a:r>
              <a:rPr lang="da-DK" sz="1500" i="1" dirty="0"/>
              <a:t>Flerfunktionelle</a:t>
            </a:r>
            <a:r>
              <a:rPr lang="da-DK" sz="1500" dirty="0"/>
              <a:t> rum muliggør og inviterer til forskellige lege og aktiviteter i det samme rum. </a:t>
            </a:r>
          </a:p>
          <a:p>
            <a:pPr marL="176400" indent="-177750">
              <a:spcAft>
                <a:spcPts val="1200"/>
              </a:spcAft>
              <a:buFont typeface="Arial" charset="0"/>
              <a:buChar char="•"/>
            </a:pPr>
            <a:r>
              <a:rPr lang="da-DK" sz="1500" dirty="0"/>
              <a:t>Hvis pladsen er begrænset, kan man lave en </a:t>
            </a:r>
            <a:r>
              <a:rPr lang="da-DK" sz="1500" i="1" dirty="0"/>
              <a:t>fleksibel</a:t>
            </a:r>
            <a:r>
              <a:rPr lang="da-DK" sz="1500" dirty="0"/>
              <a:t> indretning, så indretningen kan ændres afhængigt af behovet.</a:t>
            </a:r>
          </a:p>
          <a:p>
            <a:pPr marL="176400" indent="-177750">
              <a:spcAft>
                <a:spcPts val="1200"/>
              </a:spcAft>
              <a:buFont typeface="Arial" charset="0"/>
              <a:buChar char="•"/>
            </a:pPr>
            <a:r>
              <a:rPr lang="da-DK" sz="1500" dirty="0"/>
              <a:t>Forskningen giver forskellige bud på, hvordan man kan indrette flerfunktionelle rum:</a:t>
            </a:r>
          </a:p>
          <a:p>
            <a:pPr marL="356400" lvl="1" indent="-177750">
              <a:spcAft>
                <a:spcPts val="1200"/>
              </a:spcAft>
              <a:buSzPct val="80000"/>
              <a:buFont typeface="Wingdings" charset="2"/>
              <a:buChar char="§"/>
            </a:pPr>
            <a:r>
              <a:rPr lang="da-DK" sz="1500" dirty="0"/>
              <a:t>Indretning af ”rum i rummet”/læringszoner.</a:t>
            </a:r>
          </a:p>
          <a:p>
            <a:pPr marL="356400" lvl="1" indent="-177750">
              <a:spcAft>
                <a:spcPts val="1200"/>
              </a:spcAft>
              <a:buSzPct val="80000"/>
              <a:buFont typeface="Wingdings" charset="2"/>
              <a:buChar char="§"/>
            </a:pPr>
            <a:r>
              <a:rPr lang="da-DK" sz="1500" dirty="0"/>
              <a:t>Indretning af ”break out”-zoner.</a:t>
            </a:r>
          </a:p>
          <a:p>
            <a:pPr marL="356400" lvl="1" indent="-177750">
              <a:spcAft>
                <a:spcPts val="1200"/>
              </a:spcAft>
              <a:buSzPct val="80000"/>
              <a:buFont typeface="Wingdings" charset="2"/>
              <a:buChar char="§"/>
            </a:pPr>
            <a:r>
              <a:rPr lang="da-DK" sz="1500" dirty="0"/>
              <a:t>Afskærmning og mulighed for privathed.</a:t>
            </a:r>
          </a:p>
          <a:p>
            <a:pPr marL="356400" lvl="1" indent="-177750">
              <a:spcAft>
                <a:spcPts val="1200"/>
              </a:spcAft>
              <a:buSzPct val="80000"/>
              <a:buFont typeface="Wingdings" charset="2"/>
              <a:buChar char="§"/>
            </a:pPr>
            <a:r>
              <a:rPr lang="da-DK" sz="1500" dirty="0"/>
              <a:t>Møbler og udstyr, der er mobilt.</a:t>
            </a:r>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frundet rektangel 11"/>
          <p:cNvSpPr/>
          <p:nvPr userDrawn="1"/>
        </p:nvSpPr>
        <p:spPr>
          <a:xfrm>
            <a:off x="7153356" y="2556408"/>
            <a:ext cx="4017155" cy="2498918"/>
          </a:xfrm>
          <a:prstGeom prst="roundRect">
            <a:avLst>
              <a:gd name="adj" fmla="val 7172"/>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userDrawn="1"/>
        </p:nvSpPr>
        <p:spPr>
          <a:xfrm>
            <a:off x="7628361" y="2936411"/>
            <a:ext cx="3146733" cy="1692771"/>
          </a:xfrm>
          <a:prstGeom prst="rect">
            <a:avLst/>
          </a:prstGeom>
          <a:noFill/>
        </p:spPr>
        <p:txBody>
          <a:bodyPr wrap="square" lIns="0" tIns="0" rIns="0" bIns="0" rtlCol="0">
            <a:spAutoFit/>
          </a:bodyPr>
          <a:lstStyle/>
          <a:p>
            <a:pPr lvl="0" eaLnBrk="0" hangingPunct="0">
              <a:spcBef>
                <a:spcPts val="0"/>
              </a:spcBef>
              <a:spcAft>
                <a:spcPts val="1200"/>
              </a:spcAft>
              <a:buNone/>
              <a:defRPr/>
            </a:pPr>
            <a:r>
              <a:rPr lang="da-DK" sz="1500" dirty="0">
                <a:solidFill>
                  <a:schemeClr val="bg1"/>
                </a:solidFill>
              </a:rPr>
              <a:t>Flerfunktionelle rum kan:</a:t>
            </a:r>
          </a:p>
          <a:p>
            <a:pPr marL="177750" indent="-177750" eaLnBrk="0" hangingPunct="0">
              <a:spcBef>
                <a:spcPts val="0"/>
              </a:spcBef>
              <a:spcAft>
                <a:spcPts val="1200"/>
              </a:spcAft>
              <a:buFont typeface="Arial" panose="020B0604020202020204" pitchFamily="34" charset="0"/>
              <a:buChar char="•"/>
              <a:defRPr/>
            </a:pPr>
            <a:r>
              <a:rPr lang="da-DK" sz="1500" dirty="0">
                <a:solidFill>
                  <a:schemeClr val="bg1"/>
                </a:solidFill>
              </a:rPr>
              <a:t>Understøtte forskellige pædagogiske og didaktiske intentioner og mål.</a:t>
            </a:r>
          </a:p>
          <a:p>
            <a:pPr marL="177750" indent="-177750" eaLnBrk="0" hangingPunct="0">
              <a:spcBef>
                <a:spcPts val="0"/>
              </a:spcBef>
              <a:spcAft>
                <a:spcPts val="1200"/>
              </a:spcAft>
              <a:buFont typeface="Arial" panose="020B0604020202020204" pitchFamily="34" charset="0"/>
              <a:buChar char="•"/>
              <a:defRPr/>
            </a:pPr>
            <a:r>
              <a:rPr lang="da-DK" sz="1500" dirty="0">
                <a:solidFill>
                  <a:schemeClr val="bg1"/>
                </a:solidFill>
              </a:rPr>
              <a:t>Muliggøre forskellige deltagelsesformer og imødekomme forskellige behov hos børnene. </a:t>
            </a:r>
          </a:p>
        </p:txBody>
      </p:sp>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1" y="1209999"/>
            <a:ext cx="5002036"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Fem</a:t>
            </a:r>
            <a:r>
              <a:rPr lang="da-DK" sz="3200" b="0" baseline="0" dirty="0">
                <a:solidFill>
                  <a:schemeClr val="tx1"/>
                </a:solidFill>
                <a:latin typeface="+mj-lt"/>
              </a:rPr>
              <a:t> centrale elementer</a:t>
            </a:r>
            <a:endParaRPr lang="en-GB" sz="3200" dirty="0">
              <a:solidFill>
                <a:schemeClr val="tx1"/>
              </a:solidFill>
              <a:latin typeface="+mj-lt"/>
            </a:endParaRPr>
          </a:p>
        </p:txBody>
      </p:sp>
      <p:sp>
        <p:nvSpPr>
          <p:cNvPr id="6" name="Tekstfelt 5"/>
          <p:cNvSpPr txBox="1"/>
          <p:nvPr userDrawn="1"/>
        </p:nvSpPr>
        <p:spPr>
          <a:xfrm>
            <a:off x="899999" y="818623"/>
            <a:ext cx="4717029"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Fysiske rammer, der </a:t>
            </a:r>
            <a:r>
              <a:rPr lang="da-DK" sz="1400" kern="1200">
                <a:solidFill>
                  <a:schemeClr val="bg1"/>
                </a:solidFill>
                <a:latin typeface="+mn-lt"/>
                <a:ea typeface="+mn-ea"/>
                <a:cs typeface="+mn-cs"/>
              </a:rPr>
              <a:t>understøtter</a:t>
            </a:r>
            <a:r>
              <a:rPr lang="da-DK" sz="1400" kern="1200" baseline="0">
                <a:solidFill>
                  <a:schemeClr val="bg1"/>
                </a:solidFill>
                <a:latin typeface="+mn-lt"/>
                <a:ea typeface="+mn-ea"/>
                <a:cs typeface="+mn-cs"/>
              </a:rPr>
              <a:t> inkluderende læringsmiljøer</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felt 13"/>
          <p:cNvSpPr txBox="1"/>
          <p:nvPr userDrawn="1"/>
        </p:nvSpPr>
        <p:spPr>
          <a:xfrm>
            <a:off x="900001" y="1995325"/>
            <a:ext cx="9511096" cy="230832"/>
          </a:xfrm>
          <a:prstGeom prst="rect">
            <a:avLst/>
          </a:prstGeom>
          <a:noFill/>
        </p:spPr>
        <p:txBody>
          <a:bodyPr wrap="square" lIns="0" tIns="0" rIns="0" bIns="0" rtlCol="0">
            <a:spAutoFit/>
          </a:bodyPr>
          <a:lstStyle/>
          <a:p>
            <a:pPr marL="0" indent="0">
              <a:spcAft>
                <a:spcPts val="1200"/>
              </a:spcAft>
              <a:buNone/>
            </a:pPr>
            <a:r>
              <a:rPr lang="da-DK" sz="1500" b="1" dirty="0"/>
              <a:t>Flerfunktionelle rum og høj grad af fleksibilitet:</a:t>
            </a:r>
            <a:r>
              <a:rPr lang="da-DK" sz="1500" b="1" baseline="0" dirty="0"/>
              <a:t> </a:t>
            </a:r>
            <a:r>
              <a:rPr lang="da-DK" sz="1500" b="0" baseline="0" dirty="0"/>
              <a:t>Eksempel på indretning af ”rum i rummet”</a:t>
            </a:r>
            <a:endParaRPr lang="da-DK" sz="1500" b="0" dirty="0"/>
          </a:p>
        </p:txBody>
      </p:sp>
      <p:sp>
        <p:nvSpPr>
          <p:cNvPr id="2" name="Tekstfelt 1"/>
          <p:cNvSpPr txBox="1"/>
          <p:nvPr userDrawn="1"/>
        </p:nvSpPr>
        <p:spPr>
          <a:xfrm>
            <a:off x="905324" y="2515979"/>
            <a:ext cx="3500178" cy="246221"/>
          </a:xfrm>
          <a:prstGeom prst="rect">
            <a:avLst/>
          </a:prstGeom>
          <a:noFill/>
        </p:spPr>
        <p:txBody>
          <a:bodyPr wrap="square" lIns="0" tIns="0" rIns="0" bIns="0" rtlCol="0">
            <a:spAutoFit/>
          </a:bodyPr>
          <a:lstStyle/>
          <a:p>
            <a:r>
              <a:rPr kumimoji="0" lang="en-GB" sz="1600" b="1"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Konstruktionszone</a:t>
            </a:r>
            <a:endParaRPr lang="da-DK" sz="1500" b="1" dirty="0">
              <a:latin typeface="+mn-lt"/>
            </a:endParaRPr>
          </a:p>
        </p:txBody>
      </p:sp>
      <p:sp>
        <p:nvSpPr>
          <p:cNvPr id="15" name="Tekstfelt 14"/>
          <p:cNvSpPr txBox="1"/>
          <p:nvPr userDrawn="1"/>
        </p:nvSpPr>
        <p:spPr>
          <a:xfrm>
            <a:off x="4196887" y="2515439"/>
            <a:ext cx="3500178" cy="246221"/>
          </a:xfrm>
          <a:prstGeom prst="rect">
            <a:avLst/>
          </a:prstGeom>
          <a:noFill/>
        </p:spPr>
        <p:txBody>
          <a:bodyPr wrap="square" lIns="0" tIns="0" rIns="0" bIns="0" rtlCol="0">
            <a:spAutoFit/>
          </a:bodyPr>
          <a:lstStyle/>
          <a:p>
            <a:r>
              <a:rPr kumimoji="0" lang="en-GB" sz="1600" b="1"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Rollelegszone</a:t>
            </a:r>
            <a:endParaRPr lang="da-DK" sz="1500" b="1" dirty="0">
              <a:latin typeface="+mn-lt"/>
            </a:endParaRPr>
          </a:p>
        </p:txBody>
      </p:sp>
      <p:sp>
        <p:nvSpPr>
          <p:cNvPr id="16" name="Tekstfelt 15"/>
          <p:cNvSpPr txBox="1"/>
          <p:nvPr userDrawn="1"/>
        </p:nvSpPr>
        <p:spPr>
          <a:xfrm>
            <a:off x="7518493" y="2515439"/>
            <a:ext cx="3500178" cy="246221"/>
          </a:xfrm>
          <a:prstGeom prst="rect">
            <a:avLst/>
          </a:prstGeom>
          <a:noFill/>
        </p:spPr>
        <p:txBody>
          <a:bodyPr wrap="square" lIns="0" tIns="0" rIns="0" bIns="0" rtlCol="0">
            <a:spAutoFit/>
          </a:bodyPr>
          <a:lstStyle/>
          <a:p>
            <a:r>
              <a:rPr kumimoji="0" lang="en-GB" sz="1600" b="1"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Læsezone</a:t>
            </a:r>
            <a:endParaRPr lang="da-DK" sz="1500" b="1" dirty="0">
              <a:latin typeface="+mn-lt"/>
            </a:endParaRPr>
          </a:p>
        </p:txBody>
      </p:sp>
      <p:pic>
        <p:nvPicPr>
          <p:cNvPr id="17" name="Billede 43" descr="https://scontent-arn2-1.xx.fbcdn.net/v/t34.0-12/26241654_10155556624366773_1180754320_n.jpg?oh=44730cc40a88d0fceda60d60d95141e8&amp;oe=5A509123">
            <a:extLst>
              <a:ext uri="{FF2B5EF4-FFF2-40B4-BE49-F238E27FC236}">
                <a16:creationId xmlns="" xmlns:a16="http://schemas.microsoft.com/office/drawing/2014/main" id="{32205265-5FD5-4FAD-AB56-EDA462369699}"/>
              </a:ext>
            </a:extLst>
          </p:cNvPr>
          <p:cNvPicPr/>
          <p:nvPr userDrawn="1"/>
        </p:nvPicPr>
        <p:blipFill rotWithShape="1">
          <a:blip r:embed="rId3"/>
          <a:srcRect t="14414" b="6548"/>
          <a:stretch/>
        </p:blipFill>
        <p:spPr bwMode="auto">
          <a:xfrm>
            <a:off x="899998" y="2889703"/>
            <a:ext cx="2828091" cy="2980385"/>
          </a:xfrm>
          <a:prstGeom prst="roundRect">
            <a:avLst>
              <a:gd name="adj" fmla="val 6447"/>
            </a:avLst>
          </a:prstGeom>
          <a:noFill/>
          <a:ln w="25400">
            <a:solidFill>
              <a:schemeClr val="accent5"/>
            </a:solidFill>
            <a:miter lim="800000"/>
            <a:headEnd/>
            <a:tailEnd/>
          </a:ln>
        </p:spPr>
      </p:pic>
      <p:pic>
        <p:nvPicPr>
          <p:cNvPr id="18" name="Billede 55" descr="https://scontent-arn2-1.xx.fbcdn.net/v/t34.0-12/26241444_10155556624396773_1222723607_n.jpg?oh=fdfee72af6f8fdedba7bef51d3593b8e&amp;oe=5A506D16">
            <a:extLst>
              <a:ext uri="{FF2B5EF4-FFF2-40B4-BE49-F238E27FC236}">
                <a16:creationId xmlns="" xmlns:a16="http://schemas.microsoft.com/office/drawing/2014/main" id="{FB90677D-0319-4E75-A2CD-2BB3FB03ED6F}"/>
              </a:ext>
            </a:extLst>
          </p:cNvPr>
          <p:cNvPicPr/>
          <p:nvPr userDrawn="1"/>
        </p:nvPicPr>
        <p:blipFill rotWithShape="1">
          <a:blip r:embed="rId4"/>
          <a:srcRect l="6686" r="21209"/>
          <a:stretch/>
        </p:blipFill>
        <p:spPr bwMode="auto">
          <a:xfrm>
            <a:off x="4184361" y="2889703"/>
            <a:ext cx="2865334" cy="2980384"/>
          </a:xfrm>
          <a:prstGeom prst="roundRect">
            <a:avLst>
              <a:gd name="adj" fmla="val 6122"/>
            </a:avLst>
          </a:prstGeom>
          <a:noFill/>
          <a:ln w="25400">
            <a:solidFill>
              <a:schemeClr val="accent5"/>
            </a:solidFill>
          </a:ln>
          <a:extLst>
            <a:ext uri="{53640926-AAD7-44D8-BBD7-CCE9431645EC}">
              <a14:shadowObscured xmlns:a14="http://schemas.microsoft.com/office/drawing/2010/main"/>
            </a:ext>
          </a:extLst>
        </p:spPr>
      </p:pic>
      <p:pic>
        <p:nvPicPr>
          <p:cNvPr id="19" name="Billede 7">
            <a:extLst>
              <a:ext uri="{FF2B5EF4-FFF2-40B4-BE49-F238E27FC236}">
                <a16:creationId xmlns="" xmlns:a16="http://schemas.microsoft.com/office/drawing/2014/main" id="{8AEB6698-1B5C-4421-9094-7CB02FB21BB1}"/>
              </a:ext>
            </a:extLst>
          </p:cNvPr>
          <p:cNvPicPr/>
          <p:nvPr userDrawn="1"/>
        </p:nvPicPr>
        <p:blipFill rotWithShape="1">
          <a:blip r:embed="rId5">
            <a:extLst>
              <a:ext uri="{28A0092B-C50C-407E-A947-70E740481C1C}">
                <a14:useLocalDpi xmlns:a14="http://schemas.microsoft.com/office/drawing/2010/main" val="0"/>
              </a:ext>
            </a:extLst>
          </a:blip>
          <a:srcRect l="8441" r="6913"/>
          <a:stretch/>
        </p:blipFill>
        <p:spPr bwMode="auto">
          <a:xfrm>
            <a:off x="7505967" y="2889703"/>
            <a:ext cx="3780508" cy="2964254"/>
          </a:xfrm>
          <a:prstGeom prst="roundRect">
            <a:avLst>
              <a:gd name="adj" fmla="val 6185"/>
            </a:avLst>
          </a:prstGeom>
          <a:noFill/>
          <a:ln w="25400">
            <a:solidFill>
              <a:schemeClr val="accent5"/>
            </a:solidFill>
          </a:ln>
          <a:extLst>
            <a:ext uri="{53640926-AAD7-44D8-BBD7-CCE9431645EC}">
              <a14:shadowObscured xmlns:a14="http://schemas.microsoft.com/office/drawing/2010/main"/>
            </a:ext>
          </a:extLst>
        </p:spPr>
      </p:pic>
      <p:sp>
        <p:nvSpPr>
          <p:cNvPr id="20" name="Tekstfelt 19"/>
          <p:cNvSpPr txBox="1"/>
          <p:nvPr userDrawn="1"/>
        </p:nvSpPr>
        <p:spPr>
          <a:xfrm>
            <a:off x="899998" y="6007162"/>
            <a:ext cx="9511096" cy="184666"/>
          </a:xfrm>
          <a:prstGeom prst="rect">
            <a:avLst/>
          </a:prstGeom>
          <a:noFill/>
        </p:spPr>
        <p:txBody>
          <a:bodyPr wrap="square" lIns="0" tIns="0" rIns="0" bIns="0" rtlCol="0">
            <a:spAutoFit/>
          </a:bodyPr>
          <a:lstStyle/>
          <a:p>
            <a:pPr marL="0" indent="0">
              <a:spcAft>
                <a:spcPts val="1200"/>
              </a:spcAft>
              <a:buNone/>
            </a:pPr>
            <a:r>
              <a:rPr lang="da-DK" sz="1200" b="0" i="1" kern="1200" dirty="0">
                <a:solidFill>
                  <a:schemeClr val="tx1"/>
                </a:solidFill>
                <a:effectLst/>
                <a:latin typeface="+mn-lt"/>
                <a:ea typeface="+mn-ea"/>
                <a:cs typeface="+mn-cs"/>
              </a:rPr>
              <a:t>Billeder</a:t>
            </a:r>
            <a:r>
              <a:rPr lang="da-DK" sz="1200" b="0" i="1" kern="1200" baseline="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af </a:t>
            </a:r>
            <a:r>
              <a:rPr lang="da-DK" sz="1200" b="0" i="1" kern="1200" dirty="0" err="1">
                <a:solidFill>
                  <a:schemeClr val="tx1"/>
                </a:solidFill>
                <a:effectLst/>
                <a:latin typeface="+mn-lt"/>
                <a:ea typeface="+mn-ea"/>
                <a:cs typeface="+mn-cs"/>
              </a:rPr>
              <a:t>Friis&amp;Clemme</a:t>
            </a:r>
            <a:r>
              <a:rPr lang="da-DK" sz="1200" b="0" i="1" kern="1200" dirty="0">
                <a:solidFill>
                  <a:schemeClr val="tx1"/>
                </a:solidFill>
                <a:effectLst/>
                <a:latin typeface="+mn-lt"/>
                <a:ea typeface="+mn-ea"/>
                <a:cs typeface="+mn-cs"/>
              </a:rPr>
              <a:t>.</a:t>
            </a:r>
            <a:endParaRPr lang="da-DK" sz="1200" b="0" dirty="0"/>
          </a:p>
        </p:txBody>
      </p:sp>
    </p:spTree>
  </p:cSld>
  <p:clrMapOvr>
    <a:masterClrMapping/>
  </p:clrMapOvr>
  <p:extLst mod="1">
    <p:ext uri="{DCECCB84-F9BA-43D5-87BE-67443E8EF086}">
      <p15:sldGuideLst xmlns:p15="http://schemas.microsoft.com/office/powerpoint/2012/main" xmlns="">
        <p15:guide id="1" orient="horz" pos="2160">
          <p15:clr>
            <a:srgbClr val="FBAE40"/>
          </p15:clr>
        </p15:guide>
        <p15:guide id="2" pos="41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0" r:id="rId7"/>
    <p:sldLayoutId id="2147483671" r:id="rId8"/>
    <p:sldLayoutId id="2147483672" r:id="rId9"/>
    <p:sldLayoutId id="2147483673" r:id="rId10"/>
    <p:sldLayoutId id="2147483674" r:id="rId11"/>
    <p:sldLayoutId id="2147483675" r:id="rId12"/>
    <p:sldLayoutId id="2147483658" r:id="rId13"/>
    <p:sldLayoutId id="2147483659" r:id="rId14"/>
    <p:sldLayoutId id="2147483664" r:id="rId15"/>
    <p:sldLayoutId id="2147483665" r:id="rId16"/>
    <p:sldLayoutId id="2147483676" r:id="rId17"/>
    <p:sldLayoutId id="2147483677" r:id="rId18"/>
    <p:sldLayoutId id="2147483678" r:id="rId19"/>
    <p:sldLayoutId id="2147483679" r:id="rId20"/>
    <p:sldLayoutId id="2147483680" r:id="rId21"/>
    <p:sldLayoutId id="2147483681" r:id="rId22"/>
    <p:sldLayoutId id="2147483683" r:id="rId23"/>
    <p:sldLayoutId id="2147483682"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dirty="0"/>
          </a:p>
        </p:txBody>
      </p:sp>
    </p:spTree>
    <p:extLst>
      <p:ext uri="{BB962C8B-B14F-4D97-AF65-F5344CB8AC3E}">
        <p14:creationId xmlns:p14="http://schemas.microsoft.com/office/powerpoint/2010/main" val="3277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11</a:t>
            </a:fld>
            <a:endParaRPr lang="da-DK" dirty="0"/>
          </a:p>
        </p:txBody>
      </p:sp>
    </p:spTree>
    <p:extLst>
      <p:ext uri="{BB962C8B-B14F-4D97-AF65-F5344CB8AC3E}">
        <p14:creationId xmlns:p14="http://schemas.microsoft.com/office/powerpoint/2010/main" val="116556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25697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191865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9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149503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149128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18</a:t>
            </a:fld>
            <a:endParaRPr lang="da-DK" dirty="0"/>
          </a:p>
        </p:txBody>
      </p:sp>
    </p:spTree>
    <p:extLst>
      <p:ext uri="{BB962C8B-B14F-4D97-AF65-F5344CB8AC3E}">
        <p14:creationId xmlns:p14="http://schemas.microsoft.com/office/powerpoint/2010/main" val="67691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165186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135048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18199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77765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55504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23</a:t>
            </a:fld>
            <a:endParaRPr lang="da-DK" dirty="0"/>
          </a:p>
        </p:txBody>
      </p:sp>
    </p:spTree>
    <p:extLst>
      <p:ext uri="{BB962C8B-B14F-4D97-AF65-F5344CB8AC3E}">
        <p14:creationId xmlns:p14="http://schemas.microsoft.com/office/powerpoint/2010/main" val="207504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24</a:t>
            </a:fld>
            <a:endParaRPr lang="da-DK" dirty="0"/>
          </a:p>
        </p:txBody>
      </p:sp>
    </p:spTree>
    <p:extLst>
      <p:ext uri="{BB962C8B-B14F-4D97-AF65-F5344CB8AC3E}">
        <p14:creationId xmlns:p14="http://schemas.microsoft.com/office/powerpoint/2010/main" val="154013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3</a:t>
            </a:fld>
            <a:endParaRPr lang="da-DK" dirty="0"/>
          </a:p>
        </p:txBody>
      </p:sp>
    </p:spTree>
    <p:extLst>
      <p:ext uri="{BB962C8B-B14F-4D97-AF65-F5344CB8AC3E}">
        <p14:creationId xmlns:p14="http://schemas.microsoft.com/office/powerpoint/2010/main" val="80978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23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5</a:t>
            </a:fld>
            <a:endParaRPr lang="da-DK" dirty="0"/>
          </a:p>
        </p:txBody>
      </p:sp>
    </p:spTree>
    <p:extLst>
      <p:ext uri="{BB962C8B-B14F-4D97-AF65-F5344CB8AC3E}">
        <p14:creationId xmlns:p14="http://schemas.microsoft.com/office/powerpoint/2010/main" val="155490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63919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127600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022201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267047873"/>
      </p:ext>
    </p:extLst>
  </p:cSld>
  <p:clrMapOvr>
    <a:masterClrMapping/>
  </p:clrMapOvr>
</p:sld>
</file>

<file path=ppt/theme/theme1.xml><?xml version="1.0" encoding="utf-8"?>
<a:theme xmlns:a="http://schemas.openxmlformats.org/drawingml/2006/main" name="Kontortema">
  <a:themeElements>
    <a:clrScheme name="UV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5E6970"/>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3278</Words>
  <Application>Microsoft Office PowerPoint</Application>
  <PresentationFormat>Brugerdefineret</PresentationFormat>
  <Paragraphs>179</Paragraphs>
  <Slides>24</Slides>
  <Notes>19</Notes>
  <HiddenSlides>0</HiddenSlides>
  <MMClips>0</MMClips>
  <ScaleCrop>false</ScaleCrop>
  <HeadingPairs>
    <vt:vector size="4" baseType="variant">
      <vt:variant>
        <vt:lpstr>Tema</vt:lpstr>
      </vt:variant>
      <vt:variant>
        <vt:i4>1</vt:i4>
      </vt:variant>
      <vt:variant>
        <vt:lpstr>Diastitler</vt:lpstr>
      </vt:variant>
      <vt:variant>
        <vt:i4>24</vt:i4>
      </vt:variant>
    </vt:vector>
  </HeadingPairs>
  <TitlesOfParts>
    <vt:vector size="25"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83</cp:revision>
  <dcterms:created xsi:type="dcterms:W3CDTF">2019-01-14T09:57:19Z</dcterms:created>
  <dcterms:modified xsi:type="dcterms:W3CDTF">2019-02-06T15:02:46Z</dcterms:modified>
</cp:coreProperties>
</file>