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50"/>
    <p:restoredTop sz="74578"/>
  </p:normalViewPr>
  <p:slideViewPr>
    <p:cSldViewPr snapToGrid="0" snapToObjects="1">
      <p:cViewPr varScale="1">
        <p:scale>
          <a:sx n="108" d="100"/>
          <a:sy n="108" d="100"/>
        </p:scale>
        <p:origin x="20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01/02/2019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emu.dk/"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en-GB" dirty="0">
                <a:solidFill>
                  <a:srgbClr val="FF0000"/>
                </a:solidFill>
              </a:rPr>
              <a:t>Denne </a:t>
            </a:r>
            <a:r>
              <a:rPr lang="en-GB" dirty="0" err="1">
                <a:solidFill>
                  <a:srgbClr val="FF0000"/>
                </a:solidFill>
              </a:rPr>
              <a:t>slidepakke</a:t>
            </a:r>
            <a:r>
              <a:rPr lang="en-GB" dirty="0"/>
              <a:t> </a:t>
            </a:r>
            <a:r>
              <a:rPr lang="en-GB" dirty="0" err="1"/>
              <a:t>indeholder</a:t>
            </a:r>
            <a:r>
              <a:rPr lang="en-GB" dirty="0"/>
              <a:t> inspiration </a:t>
            </a:r>
            <a:r>
              <a:rPr lang="en-GB" dirty="0" err="1"/>
              <a:t>til</a:t>
            </a:r>
            <a:r>
              <a:rPr lang="en-GB" dirty="0"/>
              <a:t> </a:t>
            </a:r>
            <a:r>
              <a:rPr lang="en-GB" dirty="0" err="1"/>
              <a:t>videreudvikling</a:t>
            </a:r>
            <a:r>
              <a:rPr lang="en-GB" dirty="0"/>
              <a:t> </a:t>
            </a:r>
            <a:r>
              <a:rPr lang="en-GB" dirty="0" err="1"/>
              <a:t>af</a:t>
            </a:r>
            <a:r>
              <a:rPr lang="en-GB" dirty="0"/>
              <a:t> </a:t>
            </a:r>
            <a:r>
              <a:rPr lang="en-GB" dirty="0" err="1"/>
              <a:t>egen</a:t>
            </a:r>
            <a:r>
              <a:rPr lang="en-GB" dirty="0"/>
              <a:t> </a:t>
            </a:r>
            <a:r>
              <a:rPr lang="en-GB" dirty="0" err="1"/>
              <a:t>praksis</a:t>
            </a:r>
            <a:r>
              <a:rPr lang="en-GB" dirty="0"/>
              <a:t>. </a:t>
            </a:r>
            <a:r>
              <a:rPr lang="en-GB" dirty="0" err="1"/>
              <a:t>Slidepakken</a:t>
            </a:r>
            <a:r>
              <a:rPr lang="en-GB" dirty="0"/>
              <a:t> </a:t>
            </a:r>
            <a:r>
              <a:rPr lang="en-GB" dirty="0" err="1"/>
              <a:t>er</a:t>
            </a:r>
            <a:r>
              <a:rPr lang="en-GB" dirty="0"/>
              <a:t> </a:t>
            </a:r>
            <a:r>
              <a:rPr lang="en-GB" dirty="0" err="1">
                <a:solidFill>
                  <a:srgbClr val="FF0000"/>
                </a:solidFill>
              </a:rPr>
              <a:t>bygget</a:t>
            </a:r>
            <a:r>
              <a:rPr lang="en-GB" dirty="0">
                <a:solidFill>
                  <a:srgbClr val="FF0000"/>
                </a:solidFill>
              </a:rPr>
              <a:t> op over</a:t>
            </a:r>
            <a:r>
              <a:rPr lang="en-GB" dirty="0"/>
              <a:t> fire </a:t>
            </a:r>
            <a:r>
              <a:rPr lang="en-GB" dirty="0" err="1"/>
              <a:t>faser</a:t>
            </a:r>
            <a:r>
              <a:rPr lang="en-GB" dirty="0"/>
              <a:t>, </a:t>
            </a:r>
            <a:r>
              <a:rPr lang="en-GB" dirty="0" err="1"/>
              <a:t>som</a:t>
            </a:r>
            <a:r>
              <a:rPr lang="en-GB" dirty="0"/>
              <a:t> </a:t>
            </a:r>
            <a:r>
              <a:rPr lang="en-GB" dirty="0" err="1">
                <a:solidFill>
                  <a:srgbClr val="FF0000"/>
                </a:solidFill>
              </a:rPr>
              <a:t>kendetegner</a:t>
            </a:r>
            <a:r>
              <a:rPr lang="en-GB" dirty="0">
                <a:solidFill>
                  <a:srgbClr val="FF0000"/>
                </a:solidFill>
              </a:rPr>
              <a:t> </a:t>
            </a:r>
            <a:r>
              <a:rPr lang="en-GB" dirty="0" err="1"/>
              <a:t>en</a:t>
            </a:r>
            <a:r>
              <a:rPr lang="en-GB" dirty="0"/>
              <a:t> god </a:t>
            </a:r>
            <a:r>
              <a:rPr lang="en-GB" dirty="0" err="1"/>
              <a:t>udviklingsproces</a:t>
            </a:r>
            <a:r>
              <a:rPr lang="en-GB" dirty="0"/>
              <a:t>. I </a:t>
            </a:r>
            <a:r>
              <a:rPr lang="en-GB" dirty="0" err="1"/>
              <a:t>kan</a:t>
            </a:r>
            <a:r>
              <a:rPr lang="en-GB" dirty="0"/>
              <a:t> </a:t>
            </a:r>
            <a:r>
              <a:rPr lang="en-GB" dirty="0" err="1"/>
              <a:t>følge</a:t>
            </a:r>
            <a:r>
              <a:rPr lang="en-GB" dirty="0"/>
              <a:t> </a:t>
            </a:r>
            <a:r>
              <a:rPr lang="en-GB" dirty="0" err="1"/>
              <a:t>strukturen</a:t>
            </a:r>
            <a:r>
              <a:rPr lang="en-GB" dirty="0"/>
              <a:t> </a:t>
            </a:r>
            <a:r>
              <a:rPr lang="en-GB" dirty="0" err="1"/>
              <a:t>i</a:t>
            </a:r>
            <a:r>
              <a:rPr lang="en-GB" dirty="0"/>
              <a:t> </a:t>
            </a:r>
            <a:r>
              <a:rPr lang="en-GB" dirty="0" err="1"/>
              <a:t>slidepakken</a:t>
            </a:r>
            <a:r>
              <a:rPr lang="en-GB" dirty="0"/>
              <a:t> </a:t>
            </a:r>
            <a:r>
              <a:rPr lang="en-GB" dirty="0" err="1"/>
              <a:t>og</a:t>
            </a:r>
            <a:r>
              <a:rPr lang="en-GB" dirty="0"/>
              <a:t> de fire </a:t>
            </a:r>
            <a:r>
              <a:rPr lang="en-GB" dirty="0" err="1"/>
              <a:t>faser</a:t>
            </a:r>
            <a:r>
              <a:rPr lang="en-GB" dirty="0"/>
              <a:t> </a:t>
            </a:r>
            <a:r>
              <a:rPr lang="en-GB" dirty="0" err="1"/>
              <a:t>i</a:t>
            </a:r>
            <a:r>
              <a:rPr lang="en-GB" dirty="0"/>
              <a:t> </a:t>
            </a:r>
            <a:r>
              <a:rPr lang="en-GB" dirty="0" err="1"/>
              <a:t>processen</a:t>
            </a:r>
            <a:r>
              <a:rPr lang="en-GB" dirty="0"/>
              <a:t>, </a:t>
            </a:r>
            <a:r>
              <a:rPr lang="en-GB" dirty="0" err="1"/>
              <a:t>og</a:t>
            </a:r>
            <a:r>
              <a:rPr lang="en-GB" dirty="0"/>
              <a:t> I </a:t>
            </a:r>
            <a:r>
              <a:rPr lang="en-GB" dirty="0" err="1"/>
              <a:t>kan</a:t>
            </a:r>
            <a:r>
              <a:rPr lang="en-GB" dirty="0"/>
              <a:t> </a:t>
            </a:r>
            <a:r>
              <a:rPr lang="en-GB" dirty="0" err="1"/>
              <a:t>tilpasse</a:t>
            </a:r>
            <a:r>
              <a:rPr lang="en-GB" dirty="0"/>
              <a:t> </a:t>
            </a:r>
            <a:r>
              <a:rPr lang="en-GB" dirty="0" err="1"/>
              <a:t>materialet</a:t>
            </a:r>
            <a:r>
              <a:rPr lang="en-GB" dirty="0"/>
              <a:t> </a:t>
            </a:r>
            <a:r>
              <a:rPr lang="en-GB" dirty="0" err="1"/>
              <a:t>til</a:t>
            </a:r>
            <a:r>
              <a:rPr lang="en-GB" dirty="0"/>
              <a:t> </a:t>
            </a:r>
            <a:r>
              <a:rPr lang="en-GB" dirty="0" err="1"/>
              <a:t>jeres</a:t>
            </a:r>
            <a:r>
              <a:rPr lang="en-GB" dirty="0"/>
              <a:t> </a:t>
            </a:r>
            <a:r>
              <a:rPr lang="en-GB" dirty="0" err="1"/>
              <a:t>kontekst</a:t>
            </a:r>
            <a:r>
              <a:rPr lang="en-GB" dirty="0"/>
              <a:t> </a:t>
            </a:r>
            <a:r>
              <a:rPr lang="en-GB" dirty="0" err="1"/>
              <a:t>ved</a:t>
            </a:r>
            <a:r>
              <a:rPr lang="en-GB" dirty="0"/>
              <a:t> at </a:t>
            </a:r>
            <a:r>
              <a:rPr lang="en-GB" dirty="0" err="1"/>
              <a:t>bruge</a:t>
            </a:r>
            <a:r>
              <a:rPr lang="en-GB" dirty="0"/>
              <a:t> de </a:t>
            </a:r>
            <a:r>
              <a:rPr lang="en-GB" dirty="0">
                <a:solidFill>
                  <a:srgbClr val="FF0000"/>
                </a:solidFill>
              </a:rPr>
              <a:t>dele</a:t>
            </a:r>
            <a:r>
              <a:rPr lang="en-GB" dirty="0"/>
              <a:t>, </a:t>
            </a:r>
            <a:r>
              <a:rPr lang="en-GB" dirty="0" err="1"/>
              <a:t>som</a:t>
            </a:r>
            <a:r>
              <a:rPr lang="en-GB" dirty="0"/>
              <a:t> passer </a:t>
            </a:r>
            <a:r>
              <a:rPr lang="en-GB" dirty="0" err="1"/>
              <a:t>til</a:t>
            </a:r>
            <a:r>
              <a:rPr lang="en-GB" dirty="0"/>
              <a:t> </a:t>
            </a:r>
            <a:r>
              <a:rPr lang="en-GB" dirty="0" err="1"/>
              <a:t>jeres</a:t>
            </a:r>
            <a:r>
              <a:rPr lang="en-GB" dirty="0"/>
              <a:t> </a:t>
            </a:r>
            <a:r>
              <a:rPr lang="en-GB" dirty="0" err="1"/>
              <a:t>konkret</a:t>
            </a:r>
            <a:r>
              <a:rPr lang="en-GB" dirty="0" err="1">
                <a:solidFill>
                  <a:srgbClr val="FF0000"/>
                </a:solidFill>
              </a:rPr>
              <a:t>e</a:t>
            </a:r>
            <a:r>
              <a:rPr lang="en-GB" dirty="0">
                <a:solidFill>
                  <a:srgbClr val="FF0000"/>
                </a:solidFill>
              </a:rPr>
              <a:t> </a:t>
            </a:r>
            <a:r>
              <a:rPr lang="en-GB" dirty="0" err="1">
                <a:solidFill>
                  <a:srgbClr val="FF0000"/>
                </a:solidFill>
              </a:rPr>
              <a:t>b</a:t>
            </a:r>
            <a:r>
              <a:rPr lang="en-GB" dirty="0" err="1"/>
              <a:t>ehov</a:t>
            </a:r>
            <a:r>
              <a:rPr lang="en-GB" dirty="0"/>
              <a:t>.</a:t>
            </a:r>
          </a:p>
          <a:p>
            <a:endParaRPr lang="en-GB" dirty="0"/>
          </a:p>
          <a:p>
            <a:r>
              <a:rPr lang="en-GB" dirty="0"/>
              <a:t>De </a:t>
            </a:r>
            <a:r>
              <a:rPr lang="en-GB" dirty="0" err="1"/>
              <a:t>første</a:t>
            </a:r>
            <a:r>
              <a:rPr lang="en-GB" dirty="0"/>
              <a:t> </a:t>
            </a:r>
            <a:r>
              <a:rPr lang="en-GB" dirty="0" err="1"/>
              <a:t>tre</a:t>
            </a:r>
            <a:r>
              <a:rPr lang="en-GB" dirty="0"/>
              <a:t> </a:t>
            </a:r>
            <a:r>
              <a:rPr lang="en-GB" dirty="0" err="1"/>
              <a:t>faser</a:t>
            </a:r>
            <a:r>
              <a:rPr lang="en-GB" dirty="0"/>
              <a:t> </a:t>
            </a:r>
            <a:r>
              <a:rPr lang="en-GB" dirty="0" err="1">
                <a:solidFill>
                  <a:srgbClr val="FF0000"/>
                </a:solidFill>
              </a:rPr>
              <a:t>i</a:t>
            </a:r>
            <a:r>
              <a:rPr lang="en-GB" dirty="0">
                <a:solidFill>
                  <a:srgbClr val="FF0000"/>
                </a:solidFill>
              </a:rPr>
              <a:t> </a:t>
            </a:r>
            <a:r>
              <a:rPr lang="en-GB" dirty="0" err="1"/>
              <a:t>processen</a:t>
            </a:r>
            <a:r>
              <a:rPr lang="en-GB" dirty="0"/>
              <a:t> </a:t>
            </a:r>
            <a:r>
              <a:rPr lang="en-GB" dirty="0" err="1"/>
              <a:t>kan</a:t>
            </a:r>
            <a:r>
              <a:rPr lang="en-GB" dirty="0"/>
              <a:t> med </a:t>
            </a:r>
            <a:r>
              <a:rPr lang="en-GB" dirty="0" err="1"/>
              <a:t>fordel</a:t>
            </a:r>
            <a:r>
              <a:rPr lang="en-GB" dirty="0"/>
              <a:t> </a:t>
            </a:r>
            <a:r>
              <a:rPr lang="en-GB" dirty="0" err="1"/>
              <a:t>gennemføres</a:t>
            </a:r>
            <a:r>
              <a:rPr lang="en-GB" dirty="0"/>
              <a:t> over </a:t>
            </a:r>
            <a:r>
              <a:rPr lang="en-GB" dirty="0" err="1"/>
              <a:t>en</a:t>
            </a:r>
            <a:r>
              <a:rPr lang="en-GB" dirty="0"/>
              <a:t> </a:t>
            </a:r>
            <a:r>
              <a:rPr lang="en-GB" dirty="0" err="1"/>
              <a:t>kort</a:t>
            </a:r>
            <a:r>
              <a:rPr lang="en-GB" dirty="0"/>
              <a:t> </a:t>
            </a:r>
            <a:r>
              <a:rPr lang="en-GB" dirty="0" err="1"/>
              <a:t>periode</a:t>
            </a:r>
            <a:r>
              <a:rPr lang="en-GB" dirty="0"/>
              <a:t>, </a:t>
            </a:r>
            <a:r>
              <a:rPr lang="en-GB" dirty="0" err="1"/>
              <a:t>fx</a:t>
            </a:r>
            <a:r>
              <a:rPr lang="en-GB" dirty="0"/>
              <a:t> </a:t>
            </a:r>
            <a:r>
              <a:rPr lang="en-GB" dirty="0" err="1"/>
              <a:t>på</a:t>
            </a:r>
            <a:r>
              <a:rPr lang="en-GB" dirty="0"/>
              <a:t> et </a:t>
            </a:r>
            <a:r>
              <a:rPr lang="en-GB" dirty="0" err="1"/>
              <a:t>halv</a:t>
            </a:r>
            <a:r>
              <a:rPr lang="en-GB" dirty="0"/>
              <a:t>- </a:t>
            </a:r>
            <a:r>
              <a:rPr lang="en-GB" dirty="0" err="1"/>
              <a:t>eller</a:t>
            </a:r>
            <a:r>
              <a:rPr lang="en-GB" dirty="0"/>
              <a:t> </a:t>
            </a:r>
            <a:r>
              <a:rPr lang="en-GB" dirty="0" err="1"/>
              <a:t>heldagsmøde</a:t>
            </a:r>
            <a:r>
              <a:rPr lang="en-GB" dirty="0"/>
              <a:t> </a:t>
            </a:r>
            <a:r>
              <a:rPr lang="en-GB" dirty="0" err="1"/>
              <a:t>eller</a:t>
            </a:r>
            <a:r>
              <a:rPr lang="en-GB" dirty="0"/>
              <a:t> </a:t>
            </a:r>
            <a:r>
              <a:rPr lang="en-GB" dirty="0" err="1"/>
              <a:t>på</a:t>
            </a:r>
            <a:r>
              <a:rPr lang="en-GB" dirty="0"/>
              <a:t> to </a:t>
            </a:r>
            <a:r>
              <a:rPr lang="en-GB" dirty="0" err="1"/>
              <a:t>møder</a:t>
            </a:r>
            <a:r>
              <a:rPr lang="en-GB" dirty="0"/>
              <a:t> med </a:t>
            </a:r>
            <a:r>
              <a:rPr lang="en-GB" dirty="0" err="1"/>
              <a:t>kort</a:t>
            </a:r>
            <a:r>
              <a:rPr lang="en-GB" dirty="0"/>
              <a:t> interval </a:t>
            </a:r>
            <a:r>
              <a:rPr lang="en-GB" dirty="0" err="1"/>
              <a:t>imellem</a:t>
            </a:r>
            <a:r>
              <a:rPr lang="en-GB" dirty="0"/>
              <a:t>. </a:t>
            </a:r>
            <a:r>
              <a:rPr lang="en-GB" dirty="0" err="1"/>
              <a:t>Trin</a:t>
            </a:r>
            <a:r>
              <a:rPr lang="en-GB" dirty="0"/>
              <a:t> 4 handler </a:t>
            </a:r>
            <a:r>
              <a:rPr lang="en-GB" dirty="0">
                <a:solidFill>
                  <a:srgbClr val="FF0000"/>
                </a:solidFill>
              </a:rPr>
              <a:t>om </a:t>
            </a:r>
            <a:r>
              <a:rPr lang="en-GB" dirty="0" err="1">
                <a:solidFill>
                  <a:srgbClr val="FF0000"/>
                </a:solidFill>
              </a:rPr>
              <a:t>afprøvning</a:t>
            </a:r>
            <a:r>
              <a:rPr lang="en-GB" dirty="0"/>
              <a:t> </a:t>
            </a:r>
            <a:r>
              <a:rPr lang="en-GB" dirty="0" err="1"/>
              <a:t>og</a:t>
            </a:r>
            <a:r>
              <a:rPr lang="en-GB" dirty="0"/>
              <a:t> </a:t>
            </a:r>
            <a:r>
              <a:rPr lang="en-GB" dirty="0" err="1"/>
              <a:t>gennemførelse</a:t>
            </a:r>
            <a:r>
              <a:rPr lang="en-GB" dirty="0"/>
              <a:t> </a:t>
            </a:r>
            <a:r>
              <a:rPr lang="en-GB" dirty="0" err="1"/>
              <a:t>af</a:t>
            </a:r>
            <a:r>
              <a:rPr lang="en-GB" dirty="0"/>
              <a:t> </a:t>
            </a:r>
            <a:r>
              <a:rPr lang="en-GB" dirty="0" err="1"/>
              <a:t>nye</a:t>
            </a:r>
            <a:r>
              <a:rPr lang="en-GB" dirty="0"/>
              <a:t> </a:t>
            </a:r>
            <a:r>
              <a:rPr lang="en-GB" dirty="0" err="1"/>
              <a:t>tiltag</a:t>
            </a:r>
            <a:r>
              <a:rPr lang="en-GB" dirty="0"/>
              <a:t> </a:t>
            </a:r>
            <a:r>
              <a:rPr lang="en-GB" dirty="0" err="1"/>
              <a:t>og</a:t>
            </a:r>
            <a:r>
              <a:rPr lang="en-GB" dirty="0"/>
              <a:t> </a:t>
            </a:r>
            <a:r>
              <a:rPr lang="en-GB" dirty="0" err="1"/>
              <a:t>forandringe</a:t>
            </a:r>
            <a:r>
              <a:rPr lang="en-GB" dirty="0" err="1">
                <a:solidFill>
                  <a:srgbClr val="FF0000"/>
                </a:solidFill>
              </a:rPr>
              <a:t>r</a:t>
            </a:r>
            <a:r>
              <a:rPr lang="en-GB" dirty="0">
                <a:solidFill>
                  <a:srgbClr val="FF0000"/>
                </a:solidFill>
              </a:rPr>
              <a:t>.</a:t>
            </a:r>
            <a:r>
              <a:rPr lang="en-GB" dirty="0"/>
              <a:t> Denne </a:t>
            </a:r>
            <a:r>
              <a:rPr lang="en-GB" dirty="0" err="1"/>
              <a:t>proces</a:t>
            </a:r>
            <a:r>
              <a:rPr lang="en-GB" dirty="0"/>
              <a:t> </a:t>
            </a:r>
            <a:r>
              <a:rPr lang="en-GB" dirty="0" err="1"/>
              <a:t>kan</a:t>
            </a:r>
            <a:r>
              <a:rPr lang="en-GB" dirty="0"/>
              <a:t> med </a:t>
            </a:r>
            <a:r>
              <a:rPr lang="en-GB" dirty="0" err="1"/>
              <a:t>fordel</a:t>
            </a:r>
            <a:r>
              <a:rPr lang="en-GB" dirty="0"/>
              <a:t> </a:t>
            </a:r>
            <a:r>
              <a:rPr lang="en-GB" dirty="0" err="1"/>
              <a:t>strække</a:t>
            </a:r>
            <a:r>
              <a:rPr lang="en-GB" dirty="0"/>
              <a:t> sig over </a:t>
            </a:r>
            <a:r>
              <a:rPr lang="en-GB" dirty="0" err="1"/>
              <a:t>en</a:t>
            </a:r>
            <a:r>
              <a:rPr lang="en-GB" dirty="0"/>
              <a:t> </a:t>
            </a:r>
            <a:r>
              <a:rPr lang="en-GB" dirty="0" err="1"/>
              <a:t>længere</a:t>
            </a:r>
            <a:r>
              <a:rPr lang="en-GB" dirty="0"/>
              <a:t> </a:t>
            </a:r>
            <a:r>
              <a:rPr lang="en-GB" dirty="0" err="1"/>
              <a:t>periode</a:t>
            </a:r>
            <a:r>
              <a:rPr lang="en-GB" dirty="0"/>
              <a:t> (se </a:t>
            </a:r>
            <a:r>
              <a:rPr lang="en-GB" dirty="0" err="1"/>
              <a:t>noter</a:t>
            </a:r>
            <a:r>
              <a:rPr lang="en-GB" dirty="0"/>
              <a:t> </a:t>
            </a:r>
            <a:r>
              <a:rPr lang="en-GB" dirty="0" err="1"/>
              <a:t>til</a:t>
            </a:r>
            <a:r>
              <a:rPr lang="en-GB" dirty="0"/>
              <a:t> </a:t>
            </a:r>
            <a:r>
              <a:rPr lang="en-GB" dirty="0" err="1"/>
              <a:t>næste</a:t>
            </a:r>
            <a:r>
              <a:rPr lang="en-GB" dirty="0"/>
              <a:t> slide). Her </a:t>
            </a:r>
            <a:r>
              <a:rPr lang="en-GB" dirty="0" err="1"/>
              <a:t>vil</a:t>
            </a:r>
            <a:r>
              <a:rPr lang="en-GB" dirty="0"/>
              <a:t> der </a:t>
            </a:r>
            <a:r>
              <a:rPr lang="en-GB" dirty="0" err="1"/>
              <a:t>være</a:t>
            </a:r>
            <a:r>
              <a:rPr lang="en-GB" dirty="0"/>
              <a:t> </a:t>
            </a:r>
            <a:r>
              <a:rPr lang="en-GB" dirty="0" err="1"/>
              <a:t>behov</a:t>
            </a:r>
            <a:r>
              <a:rPr lang="en-GB" dirty="0"/>
              <a:t> for at </a:t>
            </a:r>
            <a:r>
              <a:rPr lang="en-GB" dirty="0" err="1"/>
              <a:t>mødes</a:t>
            </a:r>
            <a:r>
              <a:rPr lang="en-GB" dirty="0"/>
              <a:t> </a:t>
            </a:r>
            <a:r>
              <a:rPr lang="en-GB" dirty="0" err="1"/>
              <a:t>løbende</a:t>
            </a:r>
            <a:r>
              <a:rPr lang="en-GB" dirty="0"/>
              <a:t>. </a:t>
            </a:r>
            <a:r>
              <a:rPr lang="en-GB" dirty="0" err="1"/>
              <a:t>Sidst</a:t>
            </a:r>
            <a:r>
              <a:rPr lang="en-GB" dirty="0"/>
              <a:t> </a:t>
            </a:r>
            <a:r>
              <a:rPr lang="en-GB" dirty="0" err="1"/>
              <a:t>i</a:t>
            </a:r>
            <a:r>
              <a:rPr lang="en-GB" dirty="0"/>
              <a:t> </a:t>
            </a:r>
            <a:r>
              <a:rPr lang="en-GB" dirty="0" err="1"/>
              <a:t>slidepakken</a:t>
            </a:r>
            <a:r>
              <a:rPr lang="en-GB" dirty="0"/>
              <a:t> </a:t>
            </a:r>
            <a:r>
              <a:rPr lang="en-GB" dirty="0" err="1"/>
              <a:t>indgår</a:t>
            </a:r>
            <a:r>
              <a:rPr lang="en-GB" dirty="0"/>
              <a:t> </a:t>
            </a:r>
            <a:r>
              <a:rPr lang="en-GB" dirty="0" err="1"/>
              <a:t>en</a:t>
            </a:r>
            <a:r>
              <a:rPr lang="en-GB" dirty="0"/>
              <a:t> </a:t>
            </a:r>
            <a:r>
              <a:rPr lang="en-GB" dirty="0" err="1"/>
              <a:t>række</a:t>
            </a:r>
            <a:r>
              <a:rPr lang="en-GB" dirty="0"/>
              <a:t> </a:t>
            </a:r>
            <a:r>
              <a:rPr lang="en-GB" dirty="0" err="1"/>
              <a:t>redskaber</a:t>
            </a:r>
            <a:r>
              <a:rPr lang="en-GB" dirty="0"/>
              <a:t>, der </a:t>
            </a:r>
            <a:r>
              <a:rPr lang="en-GB" dirty="0" err="1"/>
              <a:t>kan</a:t>
            </a:r>
            <a:r>
              <a:rPr lang="en-GB" dirty="0"/>
              <a:t> </a:t>
            </a:r>
            <a:r>
              <a:rPr lang="en-GB" dirty="0" err="1"/>
              <a:t>understøtte</a:t>
            </a:r>
            <a:r>
              <a:rPr lang="en-GB" dirty="0"/>
              <a:t> </a:t>
            </a:r>
            <a:r>
              <a:rPr lang="en-GB" dirty="0" err="1"/>
              <a:t>jeres</a:t>
            </a:r>
            <a:r>
              <a:rPr lang="en-GB" dirty="0"/>
              <a:t> </a:t>
            </a:r>
            <a:r>
              <a:rPr lang="en-GB" dirty="0" err="1"/>
              <a:t>arbejde</a:t>
            </a:r>
            <a:r>
              <a:rPr lang="en-GB" dirty="0"/>
              <a:t> med </a:t>
            </a:r>
            <a:r>
              <a:rPr lang="en-GB" dirty="0" err="1"/>
              <a:t>afprøvningern</a:t>
            </a:r>
            <a:r>
              <a:rPr lang="en-GB" dirty="0" err="1">
                <a:solidFill>
                  <a:srgbClr val="FF0000"/>
                </a:solidFill>
              </a:rPr>
              <a:t>e</a:t>
            </a:r>
            <a:r>
              <a:rPr lang="en-GB" dirty="0">
                <a:solidFill>
                  <a:srgbClr val="FF0000"/>
                </a:solidFill>
              </a:rPr>
              <a:t>.</a:t>
            </a:r>
            <a:r>
              <a:rPr lang="en-GB" dirty="0"/>
              <a:t> </a:t>
            </a:r>
          </a:p>
          <a:p>
            <a:endParaRPr lang="en-GB" dirty="0"/>
          </a:p>
          <a:p>
            <a:r>
              <a:rPr lang="da-DK" b="1" dirty="0"/>
              <a:t>Noter til </a:t>
            </a:r>
            <a:r>
              <a:rPr lang="da-DK" b="1" dirty="0" err="1"/>
              <a:t>facilitator</a:t>
            </a:r>
            <a:r>
              <a:rPr lang="da-DK" b="1" dirty="0"/>
              <a:t>:</a:t>
            </a:r>
          </a:p>
          <a:p>
            <a:r>
              <a:rPr lang="da-DK" dirty="0"/>
              <a:t>I de følgende slides gennemgås de fire faser i udviklingsprocessen. Første slide formidler et overblik over formål og indhold i de fire faser, og derefter følger en række slide</a:t>
            </a:r>
            <a:r>
              <a:rPr lang="da-DK" dirty="0">
                <a:solidFill>
                  <a:srgbClr val="FF0000"/>
                </a:solidFill>
              </a:rPr>
              <a:t>s, d</a:t>
            </a:r>
            <a:r>
              <a:rPr lang="da-DK" dirty="0"/>
              <a:t>er udfolder indhold og proces i hver af de fire faser. </a:t>
            </a:r>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r>
              <a:rPr lang="da-DK" dirty="0">
                <a:solidFill>
                  <a:srgbClr val="FF0000"/>
                </a:solidFill>
              </a:rPr>
              <a:t>.</a:t>
            </a:r>
            <a:r>
              <a:rPr lang="da-DK"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solidFill>
                  <a:srgbClr val="FF0000"/>
                </a:solidFill>
              </a:rPr>
              <a:t>Notér,</a:t>
            </a:r>
            <a:r>
              <a:rPr lang="da-DK" dirty="0"/>
              <a:t> hvilke nøgleord der afspejler de forandringer</a:t>
            </a:r>
            <a:r>
              <a:rPr lang="da-DK" dirty="0">
                <a:solidFill>
                  <a:srgbClr val="FF0000"/>
                </a:solidFill>
              </a:rPr>
              <a:t>, </a:t>
            </a:r>
            <a:r>
              <a:rPr lang="da-DK" dirty="0"/>
              <a:t>I ønsker at skabe gennem et systematisk arbejde med at inddrage børns perspektiver.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a:t>
            </a:r>
            <a:r>
              <a:rPr lang="en-GB" dirty="0" err="1">
                <a:solidFill>
                  <a:srgbClr val="FF0000"/>
                </a:solidFill>
              </a:rPr>
              <a:t>e</a:t>
            </a:r>
            <a:r>
              <a:rPr lang="en-GB" dirty="0">
                <a:solidFill>
                  <a:srgbClr val="FF0000"/>
                </a:solidFill>
              </a:rPr>
              <a:t>,</a:t>
            </a:r>
            <a:r>
              <a:rPr lang="en-GB" dirty="0"/>
              <a:t> </a:t>
            </a:r>
            <a:r>
              <a:rPr lang="en-GB" dirty="0" err="1"/>
              <a:t>hvilke</a:t>
            </a:r>
            <a:r>
              <a:rPr lang="en-GB" dirty="0"/>
              <a:t> </a:t>
            </a:r>
            <a:r>
              <a:rPr lang="en-GB" dirty="0" err="1">
                <a:solidFill>
                  <a:srgbClr val="FF0000"/>
                </a:solidFill>
              </a:rPr>
              <a:t>forandringer</a:t>
            </a:r>
            <a:r>
              <a:rPr lang="en-GB" dirty="0">
                <a:solidFill>
                  <a:srgbClr val="FF0000"/>
                </a:solidFill>
              </a:rPr>
              <a:t> </a:t>
            </a:r>
            <a:r>
              <a:rPr lang="en-GB" dirty="0"/>
              <a:t>der </a:t>
            </a:r>
            <a:r>
              <a:rPr lang="en-GB" dirty="0" err="1"/>
              <a:t>er</a:t>
            </a:r>
            <a:r>
              <a:rPr lang="en-GB" dirty="0"/>
              <a:t> </a:t>
            </a:r>
            <a:r>
              <a:rPr lang="en-GB" dirty="0" err="1"/>
              <a:t>mest</a:t>
            </a:r>
            <a:r>
              <a:rPr lang="en-GB" dirty="0"/>
              <a:t> </a:t>
            </a:r>
            <a:r>
              <a:rPr lang="en-GB" dirty="0" err="1"/>
              <a:t>relevante</a:t>
            </a:r>
            <a:r>
              <a:rPr lang="en-GB" dirty="0"/>
              <a:t> </a:t>
            </a:r>
            <a:r>
              <a:rPr lang="en-GB" dirty="0" err="1"/>
              <a:t>og</a:t>
            </a:r>
            <a:r>
              <a:rPr lang="en-GB" dirty="0"/>
              <a:t> </a:t>
            </a:r>
            <a:r>
              <a:rPr lang="en-GB" dirty="0" err="1"/>
              <a:t>realistiske</a:t>
            </a:r>
            <a:r>
              <a:rPr lang="en-GB" dirty="0"/>
              <a:t> at </a:t>
            </a:r>
            <a:r>
              <a:rPr lang="en-GB" dirty="0" err="1"/>
              <a:t>arbejde</a:t>
            </a:r>
            <a:r>
              <a:rPr lang="en-GB" dirty="0"/>
              <a:t> </a:t>
            </a:r>
            <a:r>
              <a:rPr lang="en-GB" dirty="0" err="1"/>
              <a:t>videre</a:t>
            </a:r>
            <a:r>
              <a:rPr lang="en-GB" dirty="0"/>
              <a:t> med.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Sørg</a:t>
            </a:r>
            <a:r>
              <a:rPr lang="en-GB" dirty="0"/>
              <a:t> for, at der </a:t>
            </a:r>
            <a:r>
              <a:rPr lang="en-GB" dirty="0" err="1"/>
              <a:t>er</a:t>
            </a:r>
            <a:r>
              <a:rPr lang="en-GB" dirty="0"/>
              <a:t> </a:t>
            </a:r>
            <a:r>
              <a:rPr lang="en-GB" dirty="0" err="1"/>
              <a:t>opbakning</a:t>
            </a:r>
            <a:r>
              <a:rPr lang="en-GB" dirty="0"/>
              <a:t> </a:t>
            </a:r>
            <a:r>
              <a:rPr lang="en-GB" dirty="0" err="1"/>
              <a:t>og</a:t>
            </a:r>
            <a:r>
              <a:rPr lang="en-GB" dirty="0"/>
              <a:t> </a:t>
            </a:r>
            <a:r>
              <a:rPr lang="en-GB" dirty="0" err="1"/>
              <a:t>fælles</a:t>
            </a:r>
            <a:r>
              <a:rPr lang="en-GB" dirty="0"/>
              <a:t> </a:t>
            </a:r>
            <a:r>
              <a:rPr lang="en-GB" dirty="0" err="1"/>
              <a:t>forståelse</a:t>
            </a:r>
            <a:r>
              <a:rPr lang="en-GB" dirty="0"/>
              <a:t> </a:t>
            </a:r>
            <a:r>
              <a:rPr lang="en-GB" dirty="0" err="1"/>
              <a:t>blandt</a:t>
            </a:r>
            <a:r>
              <a:rPr lang="en-GB" dirty="0"/>
              <a:t> </a:t>
            </a:r>
            <a:r>
              <a:rPr lang="en-GB" dirty="0" err="1"/>
              <a:t>deltagerne</a:t>
            </a:r>
            <a:r>
              <a:rPr lang="en-GB" dirty="0"/>
              <a:t>. </a:t>
            </a: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116303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1"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a:t>
            </a:r>
            <a:r>
              <a:rPr lang="da-DK" dirty="0">
                <a:solidFill>
                  <a:srgbClr val="FF0000"/>
                </a:solidFill>
              </a:rPr>
              <a:t>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beskrive</a:t>
            </a:r>
            <a:r>
              <a:rPr lang="en-GB" dirty="0"/>
              <a:t> </a:t>
            </a:r>
            <a:r>
              <a:rPr lang="en-GB" dirty="0" err="1"/>
              <a:t>deres</a:t>
            </a:r>
            <a:r>
              <a:rPr lang="en-GB" dirty="0"/>
              <a:t> </a:t>
            </a:r>
            <a:r>
              <a:rPr lang="en-GB" dirty="0" err="1"/>
              <a:t>konkrete</a:t>
            </a:r>
            <a:r>
              <a:rPr lang="en-GB" dirty="0"/>
              <a:t> </a:t>
            </a:r>
            <a:r>
              <a:rPr lang="en-GB" dirty="0" err="1"/>
              <a:t>erfaringer</a:t>
            </a:r>
            <a:r>
              <a:rPr lang="en-GB" dirty="0"/>
              <a:t> med at </a:t>
            </a:r>
            <a:r>
              <a:rPr lang="en-GB" dirty="0" err="1"/>
              <a:t>arbejde</a:t>
            </a:r>
            <a:r>
              <a:rPr lang="en-GB" dirty="0"/>
              <a:t> med </a:t>
            </a:r>
            <a:r>
              <a:rPr lang="en-GB" dirty="0" err="1"/>
              <a:t>børneperspektiver</a:t>
            </a:r>
            <a:r>
              <a:rPr lang="en-GB" dirty="0">
                <a:solidFill>
                  <a:srgbClr val="FF0000"/>
                </a:solidFill>
              </a:rPr>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I </a:t>
            </a:r>
            <a:r>
              <a:rPr lang="en-GB" dirty="0" err="1"/>
              <a:t>fællesska</a:t>
            </a:r>
            <a:r>
              <a:rPr lang="en-GB" dirty="0" err="1">
                <a:solidFill>
                  <a:srgbClr val="FF0000"/>
                </a:solidFill>
              </a:rPr>
              <a:t>b</a:t>
            </a:r>
            <a:r>
              <a:rPr lang="en-GB" dirty="0">
                <a:solidFill>
                  <a:srgbClr val="FF0000"/>
                </a:solidFill>
              </a:rPr>
              <a:t>,</a:t>
            </a:r>
            <a:r>
              <a:rPr lang="en-GB" dirty="0"/>
              <a:t> om der </a:t>
            </a:r>
            <a:r>
              <a:rPr lang="en-GB" dirty="0" err="1"/>
              <a:t>er</a:t>
            </a:r>
            <a:r>
              <a:rPr lang="en-GB" dirty="0"/>
              <a:t> </a:t>
            </a:r>
            <a:r>
              <a:rPr lang="en-GB" dirty="0" err="1"/>
              <a:t>eksisterende</a:t>
            </a:r>
            <a:r>
              <a:rPr lang="en-GB" dirty="0"/>
              <a:t> </a:t>
            </a:r>
            <a:r>
              <a:rPr lang="en-GB" dirty="0" err="1"/>
              <a:t>indsatse</a:t>
            </a:r>
            <a:r>
              <a:rPr lang="en-GB" dirty="0" err="1">
                <a:solidFill>
                  <a:srgbClr val="FF0000"/>
                </a:solidFill>
              </a:rPr>
              <a:t>r</a:t>
            </a:r>
            <a:r>
              <a:rPr lang="en-GB" dirty="0">
                <a:solidFill>
                  <a:srgbClr val="FF0000"/>
                </a:solidFill>
              </a:rPr>
              <a:t>,</a:t>
            </a:r>
            <a:r>
              <a:rPr lang="en-GB" dirty="0"/>
              <a:t> I med </a:t>
            </a:r>
            <a:r>
              <a:rPr lang="en-GB" dirty="0" err="1"/>
              <a:t>fordel</a:t>
            </a:r>
            <a:r>
              <a:rPr lang="en-GB" dirty="0"/>
              <a:t> </a:t>
            </a:r>
            <a:r>
              <a:rPr lang="en-GB" dirty="0" err="1"/>
              <a:t>kan</a:t>
            </a:r>
            <a:r>
              <a:rPr lang="en-GB" dirty="0"/>
              <a:t> </a:t>
            </a:r>
            <a:r>
              <a:rPr lang="en-GB" dirty="0" err="1"/>
              <a:t>bygge</a:t>
            </a:r>
            <a:r>
              <a:rPr lang="en-GB" dirty="0"/>
              <a:t> </a:t>
            </a:r>
            <a:r>
              <a:rPr lang="en-GB" dirty="0" err="1"/>
              <a:t>videre</a:t>
            </a:r>
            <a:r>
              <a:rPr lang="en-GB" dirty="0"/>
              <a:t> </a:t>
            </a:r>
            <a:r>
              <a:rPr lang="en-GB" dirty="0" err="1"/>
              <a:t>på</a:t>
            </a:r>
            <a:r>
              <a:rPr lang="en-GB" dirty="0"/>
              <a:t> </a:t>
            </a:r>
            <a:r>
              <a:rPr lang="en-GB" dirty="0" err="1"/>
              <a:t>eller</a:t>
            </a:r>
            <a:r>
              <a:rPr lang="en-GB" dirty="0"/>
              <a:t> </a:t>
            </a:r>
            <a:r>
              <a:rPr lang="en-GB" dirty="0" err="1"/>
              <a:t>skal</a:t>
            </a:r>
            <a:r>
              <a:rPr lang="en-GB" dirty="0"/>
              <a:t> </a:t>
            </a:r>
            <a:r>
              <a:rPr lang="en-GB" dirty="0" err="1"/>
              <a:t>sørge</a:t>
            </a:r>
            <a:r>
              <a:rPr lang="en-GB" dirty="0"/>
              <a:t> for at </a:t>
            </a:r>
            <a:r>
              <a:rPr lang="en-GB" dirty="0" err="1">
                <a:solidFill>
                  <a:srgbClr val="FF0000"/>
                </a:solidFill>
              </a:rPr>
              <a:t>forholde</a:t>
            </a:r>
            <a:r>
              <a:rPr lang="en-GB" dirty="0">
                <a:solidFill>
                  <a:srgbClr val="FF0000"/>
                </a:solidFill>
              </a:rPr>
              <a:t> </a:t>
            </a:r>
            <a:r>
              <a:rPr lang="en-GB" dirty="0" err="1">
                <a:solidFill>
                  <a:srgbClr val="FF0000"/>
                </a:solidFill>
              </a:rPr>
              <a:t>jer</a:t>
            </a:r>
            <a:r>
              <a:rPr lang="en-GB" dirty="0">
                <a:solidFill>
                  <a:srgbClr val="FF0000"/>
                </a:solidFill>
              </a:rPr>
              <a:t> </a:t>
            </a:r>
            <a:r>
              <a:rPr lang="en-GB" dirty="0" err="1"/>
              <a:t>til</a:t>
            </a:r>
            <a:r>
              <a:rPr lang="en-GB" dirty="0"/>
              <a:t>. Her </a:t>
            </a:r>
            <a:r>
              <a:rPr lang="en-GB" dirty="0" err="1"/>
              <a:t>er</a:t>
            </a:r>
            <a:r>
              <a:rPr lang="en-GB" dirty="0"/>
              <a:t> </a:t>
            </a:r>
            <a:r>
              <a:rPr lang="en-GB" dirty="0" err="1"/>
              <a:t>det</a:t>
            </a:r>
            <a:r>
              <a:rPr lang="en-GB" dirty="0"/>
              <a:t> </a:t>
            </a:r>
            <a:r>
              <a:rPr lang="en-GB" dirty="0" err="1"/>
              <a:t>vigtigt</a:t>
            </a:r>
            <a:r>
              <a:rPr lang="en-GB" dirty="0"/>
              <a:t> at </a:t>
            </a:r>
            <a:r>
              <a:rPr lang="en-GB" dirty="0" err="1"/>
              <a:t>hjælpe</a:t>
            </a:r>
            <a:r>
              <a:rPr lang="en-GB" dirty="0"/>
              <a:t> </a:t>
            </a:r>
            <a:r>
              <a:rPr lang="en-GB" dirty="0" err="1"/>
              <a:t>deltagerne</a:t>
            </a:r>
            <a:r>
              <a:rPr lang="en-GB" dirty="0"/>
              <a:t> </a:t>
            </a:r>
            <a:r>
              <a:rPr lang="en-GB" dirty="0" err="1"/>
              <a:t>til</a:t>
            </a:r>
            <a:r>
              <a:rPr lang="en-GB" dirty="0"/>
              <a:t> </a:t>
            </a:r>
            <a:r>
              <a:rPr lang="en-GB" dirty="0" err="1"/>
              <a:t>en</a:t>
            </a:r>
            <a:r>
              <a:rPr lang="en-GB" dirty="0"/>
              <a:t> </a:t>
            </a:r>
            <a:r>
              <a:rPr lang="en-GB" dirty="0" err="1"/>
              <a:t>oplevelse</a:t>
            </a:r>
            <a:r>
              <a:rPr lang="en-GB" dirty="0"/>
              <a:t> </a:t>
            </a:r>
            <a:r>
              <a:rPr lang="en-GB" dirty="0" err="1"/>
              <a:t>af</a:t>
            </a:r>
            <a:r>
              <a:rPr lang="en-GB" dirty="0">
                <a:solidFill>
                  <a:srgbClr val="FF0000"/>
                </a:solidFill>
              </a:rPr>
              <a:t>, at</a:t>
            </a:r>
            <a:r>
              <a:rPr lang="en-GB" dirty="0"/>
              <a:t> der </a:t>
            </a:r>
            <a:r>
              <a:rPr lang="en-GB" dirty="0" err="1">
                <a:solidFill>
                  <a:srgbClr val="FF0000"/>
                </a:solidFill>
              </a:rPr>
              <a:t>er</a:t>
            </a:r>
            <a:r>
              <a:rPr lang="en-GB" dirty="0">
                <a:solidFill>
                  <a:srgbClr val="FF0000"/>
                </a:solidFill>
              </a:rPr>
              <a:t> </a:t>
            </a:r>
            <a:r>
              <a:rPr lang="en-GB" dirty="0" err="1">
                <a:solidFill>
                  <a:srgbClr val="FF0000"/>
                </a:solidFill>
              </a:rPr>
              <a:t>en</a:t>
            </a:r>
            <a:r>
              <a:rPr lang="en-GB" dirty="0">
                <a:solidFill>
                  <a:srgbClr val="FF0000"/>
                </a:solidFill>
              </a:rPr>
              <a:t> </a:t>
            </a:r>
            <a:r>
              <a:rPr lang="en-GB" dirty="0" err="1"/>
              <a:t>rød</a:t>
            </a:r>
            <a:r>
              <a:rPr lang="en-GB" dirty="0"/>
              <a:t> </a:t>
            </a:r>
            <a:r>
              <a:rPr lang="en-GB" dirty="0" err="1"/>
              <a:t>tråd</a:t>
            </a:r>
            <a:r>
              <a:rPr lang="en-GB" dirty="0"/>
              <a:t> </a:t>
            </a:r>
            <a:r>
              <a:rPr lang="en-GB" dirty="0" err="1"/>
              <a:t>mellem</a:t>
            </a:r>
            <a:r>
              <a:rPr lang="en-GB" dirty="0"/>
              <a:t> </a:t>
            </a:r>
            <a:r>
              <a:rPr lang="en-GB" dirty="0" err="1"/>
              <a:t>d</a:t>
            </a:r>
            <a:r>
              <a:rPr lang="en-GB" dirty="0" err="1">
                <a:solidFill>
                  <a:srgbClr val="FF0000"/>
                </a:solidFill>
              </a:rPr>
              <a:t>et</a:t>
            </a:r>
            <a:r>
              <a:rPr lang="en-GB" dirty="0">
                <a:solidFill>
                  <a:srgbClr val="FF0000"/>
                </a:solidFill>
              </a:rPr>
              <a:t>,</a:t>
            </a:r>
            <a:r>
              <a:rPr lang="en-GB" dirty="0"/>
              <a:t> I </a:t>
            </a:r>
            <a:r>
              <a:rPr lang="en-GB" dirty="0" err="1"/>
              <a:t>igangsætte</a:t>
            </a:r>
            <a:r>
              <a:rPr lang="en-GB" dirty="0" err="1">
                <a:solidFill>
                  <a:srgbClr val="FF0000"/>
                </a:solidFill>
              </a:rPr>
              <a:t>r</a:t>
            </a:r>
            <a:r>
              <a:rPr lang="en-GB" dirty="0">
                <a:solidFill>
                  <a:srgbClr val="FF0000"/>
                </a:solidFill>
              </a:rPr>
              <a:t>,</a:t>
            </a:r>
            <a:r>
              <a:rPr lang="en-GB" dirty="0"/>
              <a:t> </a:t>
            </a:r>
            <a:r>
              <a:rPr lang="en-GB" dirty="0" err="1"/>
              <a:t>og</a:t>
            </a:r>
            <a:r>
              <a:rPr lang="en-GB" dirty="0"/>
              <a:t> </a:t>
            </a:r>
            <a:r>
              <a:rPr lang="en-GB" dirty="0" err="1"/>
              <a:t>det</a:t>
            </a:r>
            <a:r>
              <a:rPr lang="en-GB" dirty="0"/>
              <a:t>, der </a:t>
            </a:r>
            <a:r>
              <a:rPr lang="en-GB" dirty="0" err="1"/>
              <a:t>allerede</a:t>
            </a:r>
            <a:r>
              <a:rPr lang="en-GB" dirty="0"/>
              <a:t> </a:t>
            </a:r>
            <a:r>
              <a:rPr lang="en-GB" dirty="0" err="1"/>
              <a:t>er</a:t>
            </a:r>
            <a:r>
              <a:rPr lang="en-GB" dirty="0"/>
              <a:t> </a:t>
            </a:r>
            <a:r>
              <a:rPr lang="en-GB" dirty="0" err="1">
                <a:solidFill>
                  <a:srgbClr val="FF0000"/>
                </a:solidFill>
              </a:rPr>
              <a:t>i</a:t>
            </a:r>
            <a:r>
              <a:rPr lang="en-GB" dirty="0">
                <a:solidFill>
                  <a:srgbClr val="FF0000"/>
                </a:solidFill>
              </a:rPr>
              <a:t> </a:t>
            </a:r>
            <a:r>
              <a:rPr lang="en-GB" dirty="0"/>
              <a:t>gang.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på</a:t>
            </a:r>
            <a:r>
              <a:rPr lang="en-GB" dirty="0"/>
              <a:t> </a:t>
            </a:r>
            <a:r>
              <a:rPr lang="en-GB" dirty="0" err="1"/>
              <a:t>baggrund</a:t>
            </a:r>
            <a:r>
              <a:rPr lang="en-GB" dirty="0"/>
              <a:t> </a:t>
            </a:r>
            <a:r>
              <a:rPr lang="en-GB" dirty="0" err="1"/>
              <a:t>af</a:t>
            </a:r>
            <a:r>
              <a:rPr lang="en-GB" dirty="0"/>
              <a:t> </a:t>
            </a:r>
            <a:r>
              <a:rPr lang="en-GB" dirty="0" err="1"/>
              <a:t>jeres</a:t>
            </a:r>
            <a:r>
              <a:rPr lang="en-GB" dirty="0"/>
              <a:t> </a:t>
            </a:r>
            <a:r>
              <a:rPr lang="en-GB" dirty="0" err="1"/>
              <a:t>eksisterende</a:t>
            </a:r>
            <a:r>
              <a:rPr lang="en-GB" dirty="0"/>
              <a:t> </a:t>
            </a:r>
            <a:r>
              <a:rPr lang="en-GB" dirty="0" err="1"/>
              <a:t>erfaringe</a:t>
            </a:r>
            <a:r>
              <a:rPr lang="en-GB" dirty="0" err="1">
                <a:solidFill>
                  <a:srgbClr val="FF0000"/>
                </a:solidFill>
              </a:rPr>
              <a:t>r</a:t>
            </a:r>
            <a:r>
              <a:rPr lang="en-GB" dirty="0">
                <a:solidFill>
                  <a:srgbClr val="FF0000"/>
                </a:solidFill>
              </a:rPr>
              <a:t>, </a:t>
            </a:r>
            <a:r>
              <a:rPr lang="en-GB" dirty="0" err="1">
                <a:solidFill>
                  <a:srgbClr val="FF0000"/>
                </a:solidFill>
              </a:rPr>
              <a:t>h</a:t>
            </a:r>
            <a:r>
              <a:rPr lang="en-GB" dirty="0" err="1"/>
              <a:t>vordan</a:t>
            </a:r>
            <a:r>
              <a:rPr lang="en-GB" dirty="0"/>
              <a:t> I </a:t>
            </a:r>
            <a:r>
              <a:rPr lang="en-GB" dirty="0">
                <a:solidFill>
                  <a:srgbClr val="FF0000"/>
                </a:solidFill>
              </a:rPr>
              <a:t>nu</a:t>
            </a:r>
            <a:r>
              <a:rPr lang="en-GB" dirty="0"/>
              <a:t> </a:t>
            </a:r>
            <a:r>
              <a:rPr lang="en-GB" dirty="0" err="1"/>
              <a:t>forstå</a:t>
            </a:r>
            <a:r>
              <a:rPr lang="en-GB" dirty="0" err="1">
                <a:solidFill>
                  <a:srgbClr val="FF0000"/>
                </a:solidFill>
              </a:rPr>
              <a:t>r</a:t>
            </a:r>
            <a:r>
              <a:rPr lang="en-GB" dirty="0">
                <a:solidFill>
                  <a:srgbClr val="FF0000"/>
                </a:solidFill>
              </a:rPr>
              <a:t>,</a:t>
            </a:r>
            <a:r>
              <a:rPr lang="en-GB" dirty="0"/>
              <a:t> at </a:t>
            </a:r>
            <a:r>
              <a:rPr lang="en-GB" dirty="0" err="1"/>
              <a:t>inddragelse</a:t>
            </a:r>
            <a:r>
              <a:rPr lang="en-GB" dirty="0"/>
              <a:t> </a:t>
            </a:r>
            <a:r>
              <a:rPr lang="en-GB" dirty="0" err="1"/>
              <a:t>af</a:t>
            </a:r>
            <a:r>
              <a:rPr lang="en-GB" dirty="0"/>
              <a:t> </a:t>
            </a:r>
            <a:r>
              <a:rPr lang="en-GB" dirty="0" err="1"/>
              <a:t>børns</a:t>
            </a:r>
            <a:r>
              <a:rPr lang="en-GB" dirty="0"/>
              <a:t> </a:t>
            </a:r>
            <a:r>
              <a:rPr lang="en-GB" dirty="0" err="1"/>
              <a:t>perspektiver</a:t>
            </a:r>
            <a:r>
              <a:rPr lang="en-GB" dirty="0"/>
              <a:t> </a:t>
            </a:r>
            <a:r>
              <a:rPr lang="en-GB" dirty="0" err="1"/>
              <a:t>kan</a:t>
            </a:r>
            <a:r>
              <a:rPr lang="en-GB" dirty="0"/>
              <a:t> </a:t>
            </a:r>
            <a:r>
              <a:rPr lang="en-GB" dirty="0" err="1"/>
              <a:t>være</a:t>
            </a:r>
            <a:r>
              <a:rPr lang="en-GB" dirty="0"/>
              <a:t> med </a:t>
            </a:r>
            <a:r>
              <a:rPr lang="en-GB" dirty="0" err="1"/>
              <a:t>til</a:t>
            </a:r>
            <a:r>
              <a:rPr lang="en-GB" dirty="0"/>
              <a:t> at </a:t>
            </a:r>
            <a:r>
              <a:rPr lang="en-GB" dirty="0" err="1"/>
              <a:t>styrke</a:t>
            </a:r>
            <a:r>
              <a:rPr lang="en-GB" dirty="0"/>
              <a:t> </a:t>
            </a:r>
            <a:r>
              <a:rPr lang="en-GB" dirty="0" err="1"/>
              <a:t>udviklingen</a:t>
            </a:r>
            <a:r>
              <a:rPr lang="en-GB" dirty="0"/>
              <a:t> </a:t>
            </a:r>
            <a:r>
              <a:rPr lang="en-GB" dirty="0" err="1"/>
              <a:t>af</a:t>
            </a:r>
            <a:r>
              <a:rPr lang="en-GB" dirty="0"/>
              <a:t> </a:t>
            </a:r>
            <a:r>
              <a:rPr lang="en-GB" dirty="0" err="1"/>
              <a:t>inkluderende</a:t>
            </a:r>
            <a:r>
              <a:rPr lang="en-GB" dirty="0"/>
              <a:t> </a:t>
            </a:r>
            <a:r>
              <a:rPr lang="en-GB" dirty="0" err="1"/>
              <a:t>læringsmiljøer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solidFill>
                  <a:srgbClr val="FF0000"/>
                </a:solidFill>
              </a:rPr>
              <a:t>Noter</a:t>
            </a:r>
            <a:r>
              <a:rPr lang="en-GB" dirty="0"/>
              <a:t> </a:t>
            </a:r>
            <a:r>
              <a:rPr lang="en-GB" dirty="0" err="1"/>
              <a:t>nøgleor</a:t>
            </a:r>
            <a:r>
              <a:rPr lang="en-GB" dirty="0" err="1">
                <a:solidFill>
                  <a:srgbClr val="FF0000"/>
                </a:solidFill>
              </a:rPr>
              <a:t>d</a:t>
            </a:r>
            <a:r>
              <a:rPr lang="en-GB" dirty="0">
                <a:solidFill>
                  <a:srgbClr val="FF0000"/>
                </a:solidFill>
              </a:rPr>
              <a:t>,</a:t>
            </a:r>
            <a:r>
              <a:rPr lang="en-GB" dirty="0"/>
              <a:t> der </a:t>
            </a:r>
            <a:r>
              <a:rPr lang="en-GB" dirty="0" err="1"/>
              <a:t>beskriver</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og</a:t>
            </a:r>
            <a:r>
              <a:rPr lang="en-GB" dirty="0"/>
              <a:t> </a:t>
            </a:r>
            <a:r>
              <a:rPr lang="en-GB" dirty="0" err="1"/>
              <a:t>praksis</a:t>
            </a:r>
            <a:r>
              <a:rPr lang="en-GB" dirty="0"/>
              <a:t> </a:t>
            </a:r>
            <a:r>
              <a:rPr lang="en-GB" dirty="0" err="1"/>
              <a:t>samt</a:t>
            </a:r>
            <a:r>
              <a:rPr lang="en-GB" dirty="0"/>
              <a:t> </a:t>
            </a:r>
            <a:r>
              <a:rPr lang="en-GB" dirty="0" err="1"/>
              <a:t>jeres</a:t>
            </a:r>
            <a:r>
              <a:rPr lang="en-GB" dirty="0"/>
              <a:t> </a:t>
            </a:r>
            <a:r>
              <a:rPr lang="en-GB" dirty="0" err="1"/>
              <a:t>antagelser</a:t>
            </a:r>
            <a:r>
              <a:rPr lang="en-GB" dirty="0"/>
              <a:t> om </a:t>
            </a:r>
            <a:r>
              <a:rPr lang="en-GB" dirty="0" err="1"/>
              <a:t>sammenhængen</a:t>
            </a:r>
            <a:r>
              <a:rPr lang="en-GB" dirty="0"/>
              <a:t> </a:t>
            </a:r>
            <a:r>
              <a:rPr lang="en-GB" dirty="0" err="1"/>
              <a:t>til</a:t>
            </a:r>
            <a:r>
              <a:rPr lang="en-GB" dirty="0"/>
              <a:t> </a:t>
            </a:r>
            <a:r>
              <a:rPr lang="en-GB" dirty="0" err="1"/>
              <a:t>arbejdet</a:t>
            </a:r>
            <a:r>
              <a:rPr lang="en-GB" dirty="0"/>
              <a:t> med at </a:t>
            </a:r>
            <a:r>
              <a:rPr lang="en-GB" dirty="0" err="1"/>
              <a:t>skabe</a:t>
            </a:r>
            <a:r>
              <a:rPr lang="en-GB" dirty="0"/>
              <a:t> </a:t>
            </a:r>
            <a:r>
              <a:rPr lang="en-GB" dirty="0" err="1"/>
              <a:t>inkluderende</a:t>
            </a:r>
            <a:r>
              <a:rPr lang="en-GB" dirty="0"/>
              <a:t> </a:t>
            </a:r>
            <a:r>
              <a:rPr lang="en-GB" dirty="0" err="1"/>
              <a:t>læringsmiljøer</a:t>
            </a:r>
            <a:r>
              <a:rPr lang="en-GB" dirty="0">
                <a:solidFill>
                  <a:srgbClr val="FF0000"/>
                </a:solidFill>
              </a:rPr>
              <a:t>.</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70851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solidFill>
                  <a:srgbClr val="FF0000"/>
                </a:solidFill>
              </a:rPr>
              <a:t>Formålet</a:t>
            </a:r>
            <a:r>
              <a:rPr lang="en-GB" dirty="0">
                <a:solidFill>
                  <a:srgbClr val="FF0000"/>
                </a:solidFill>
              </a:rPr>
              <a:t> </a:t>
            </a:r>
            <a:r>
              <a:rPr lang="en-GB" dirty="0"/>
              <a:t>med </a:t>
            </a:r>
            <a:r>
              <a:rPr lang="en-GB" dirty="0" err="1"/>
              <a:t>denne</a:t>
            </a:r>
            <a:r>
              <a:rPr lang="en-GB" dirty="0"/>
              <a:t> </a:t>
            </a:r>
            <a:r>
              <a:rPr lang="en-GB" dirty="0" err="1"/>
              <a:t>fase</a:t>
            </a:r>
            <a:r>
              <a:rPr lang="en-GB" dirty="0"/>
              <a:t> </a:t>
            </a:r>
            <a:r>
              <a:rPr lang="en-GB" dirty="0" err="1"/>
              <a:t>er</a:t>
            </a:r>
            <a:r>
              <a:rPr lang="en-GB" dirty="0"/>
              <a:t> at </a:t>
            </a:r>
            <a:r>
              <a:rPr lang="en-GB" dirty="0" err="1"/>
              <a:t>konkretisere</a:t>
            </a:r>
            <a:r>
              <a:rPr lang="en-GB" dirty="0"/>
              <a:t> </a:t>
            </a:r>
            <a:r>
              <a:rPr lang="en-GB" dirty="0" err="1"/>
              <a:t>en</a:t>
            </a:r>
            <a:r>
              <a:rPr lang="en-GB" dirty="0"/>
              <a:t> </a:t>
            </a:r>
            <a:r>
              <a:rPr lang="en-GB" dirty="0" err="1"/>
              <a:t>indsats</a:t>
            </a:r>
            <a:r>
              <a:rPr lang="en-GB" dirty="0"/>
              <a:t> </a:t>
            </a:r>
            <a:r>
              <a:rPr lang="en-GB" dirty="0" err="1"/>
              <a:t>eller</a:t>
            </a:r>
            <a:r>
              <a:rPr lang="en-GB" dirty="0"/>
              <a:t> et </a:t>
            </a:r>
            <a:r>
              <a:rPr lang="en-GB" dirty="0" err="1"/>
              <a:t>projekt</a:t>
            </a:r>
            <a:r>
              <a:rPr lang="en-GB" dirty="0"/>
              <a:t>, </a:t>
            </a:r>
            <a:r>
              <a:rPr lang="en-GB" dirty="0" err="1"/>
              <a:t>som</a:t>
            </a:r>
            <a:r>
              <a:rPr lang="en-GB" dirty="0"/>
              <a:t> </a:t>
            </a:r>
            <a:r>
              <a:rPr lang="en-GB" dirty="0" err="1"/>
              <a:t>tager</a:t>
            </a:r>
            <a:r>
              <a:rPr lang="en-GB" dirty="0"/>
              <a:t> </a:t>
            </a:r>
            <a:r>
              <a:rPr lang="en-GB" dirty="0" err="1"/>
              <a:t>afsæt</a:t>
            </a:r>
            <a:r>
              <a:rPr lang="en-GB" dirty="0"/>
              <a:t> </a:t>
            </a:r>
            <a:r>
              <a:rPr lang="en-GB" dirty="0" err="1"/>
              <a:t>i</a:t>
            </a:r>
            <a:r>
              <a:rPr lang="en-GB" dirty="0"/>
              <a:t> de </a:t>
            </a:r>
            <a:r>
              <a:rPr lang="en-GB" dirty="0" err="1"/>
              <a:t>udfordringer</a:t>
            </a:r>
            <a:r>
              <a:rPr lang="en-GB" dirty="0"/>
              <a:t> </a:t>
            </a:r>
            <a:r>
              <a:rPr lang="en-GB" dirty="0" err="1"/>
              <a:t>og</a:t>
            </a:r>
            <a:r>
              <a:rPr lang="en-GB" dirty="0"/>
              <a:t> </a:t>
            </a:r>
            <a:r>
              <a:rPr lang="en-GB" dirty="0" err="1"/>
              <a:t>beho</a:t>
            </a:r>
            <a:r>
              <a:rPr lang="en-GB" dirty="0" err="1">
                <a:solidFill>
                  <a:srgbClr val="FF0000"/>
                </a:solidFill>
              </a:rPr>
              <a:t>v</a:t>
            </a:r>
            <a:r>
              <a:rPr lang="en-GB" dirty="0">
                <a:solidFill>
                  <a:srgbClr val="FF0000"/>
                </a:solidFill>
              </a:rPr>
              <a:t>,</a:t>
            </a:r>
            <a:r>
              <a:rPr lang="en-GB" dirty="0"/>
              <a:t> I </a:t>
            </a:r>
            <a:r>
              <a:rPr lang="en-GB" dirty="0" err="1"/>
              <a:t>ønsker</a:t>
            </a:r>
            <a:r>
              <a:rPr lang="en-GB" dirty="0"/>
              <a:t> at </a:t>
            </a:r>
            <a:r>
              <a:rPr lang="en-GB" dirty="0" err="1"/>
              <a:t>adressere</a:t>
            </a:r>
            <a:r>
              <a:rPr lang="en-GB" dirty="0"/>
              <a:t>, </a:t>
            </a:r>
            <a:r>
              <a:rPr lang="en-GB" dirty="0" err="1"/>
              <a:t>og</a:t>
            </a:r>
            <a:r>
              <a:rPr lang="en-GB" dirty="0"/>
              <a:t> </a:t>
            </a:r>
            <a:r>
              <a:rPr lang="en-GB" dirty="0" err="1"/>
              <a:t>som</a:t>
            </a:r>
            <a:r>
              <a:rPr lang="en-GB" dirty="0"/>
              <a:t> </a:t>
            </a:r>
            <a:r>
              <a:rPr lang="en-GB" dirty="0" err="1"/>
              <a:t>indeholder</a:t>
            </a:r>
            <a:r>
              <a:rPr lang="en-GB" dirty="0"/>
              <a:t> </a:t>
            </a:r>
            <a:r>
              <a:rPr lang="en-GB" dirty="0" err="1"/>
              <a:t>mulige</a:t>
            </a:r>
            <a:r>
              <a:rPr lang="en-GB" dirty="0"/>
              <a:t> </a:t>
            </a:r>
            <a:r>
              <a:rPr lang="en-GB" dirty="0" err="1"/>
              <a:t>svar</a:t>
            </a:r>
            <a:r>
              <a:rPr lang="en-GB" dirty="0"/>
              <a:t> </a:t>
            </a:r>
            <a:r>
              <a:rPr lang="en-GB" dirty="0" err="1"/>
              <a:t>og</a:t>
            </a:r>
            <a:r>
              <a:rPr lang="en-GB" dirty="0"/>
              <a:t> </a:t>
            </a:r>
            <a:r>
              <a:rPr lang="en-GB" dirty="0" err="1"/>
              <a:t>løsninger</a:t>
            </a:r>
            <a:r>
              <a:rPr lang="en-GB" dirty="0"/>
              <a:t>, </a:t>
            </a:r>
            <a:r>
              <a:rPr lang="en-GB" dirty="0" err="1"/>
              <a:t>som</a:t>
            </a:r>
            <a:r>
              <a:rPr lang="en-GB" dirty="0"/>
              <a:t> I </a:t>
            </a:r>
            <a:r>
              <a:rPr lang="en-GB" dirty="0" err="1"/>
              <a:t>har</a:t>
            </a:r>
            <a:r>
              <a:rPr lang="en-GB" dirty="0"/>
              <a:t> </a:t>
            </a:r>
            <a:r>
              <a:rPr lang="en-GB" dirty="0" err="1"/>
              <a:t>tiltro</a:t>
            </a:r>
            <a:r>
              <a:rPr lang="en-GB" dirty="0"/>
              <a:t> </a:t>
            </a:r>
            <a:r>
              <a:rPr lang="en-GB" dirty="0" err="1">
                <a:solidFill>
                  <a:srgbClr val="FF0000"/>
                </a:solidFill>
              </a:rPr>
              <a:t>til</a:t>
            </a:r>
            <a:r>
              <a:rPr lang="en-GB" dirty="0"/>
              <a:t> </a:t>
            </a:r>
            <a:r>
              <a:rPr lang="en-GB" dirty="0" err="1"/>
              <a:t>vil</a:t>
            </a:r>
            <a:r>
              <a:rPr lang="en-GB" dirty="0"/>
              <a:t> </a:t>
            </a:r>
            <a:r>
              <a:rPr lang="en-GB" dirty="0" err="1"/>
              <a:t>kunne</a:t>
            </a:r>
            <a:r>
              <a:rPr lang="en-GB" dirty="0"/>
              <a:t> </a:t>
            </a:r>
            <a:r>
              <a:rPr lang="en-GB" dirty="0" err="1"/>
              <a:t>skabe</a:t>
            </a:r>
            <a:r>
              <a:rPr lang="en-GB" dirty="0"/>
              <a:t> de </a:t>
            </a:r>
            <a:r>
              <a:rPr lang="en-GB" dirty="0" err="1"/>
              <a:t>ønskede</a:t>
            </a:r>
            <a:r>
              <a:rPr lang="en-GB" dirty="0"/>
              <a:t> </a:t>
            </a:r>
            <a:r>
              <a:rPr lang="en-GB" dirty="0" err="1"/>
              <a:t>forandringe</a:t>
            </a:r>
            <a:r>
              <a:rPr lang="en-GB" dirty="0" err="1">
                <a:solidFill>
                  <a:srgbClr val="FF0000"/>
                </a:solidFill>
              </a:rPr>
              <a:t>r</a:t>
            </a:r>
            <a:r>
              <a:rPr lang="en-GB" dirty="0">
                <a:solidFill>
                  <a:srgbClr val="FF0000"/>
                </a:solidFill>
              </a:rPr>
              <a:t>.</a:t>
            </a:r>
            <a:r>
              <a:rPr lang="en-GB" dirty="0"/>
              <a:t> </a:t>
            </a:r>
          </a:p>
          <a:p>
            <a:endParaRPr lang="en-GB" dirty="0"/>
          </a:p>
          <a:p>
            <a:r>
              <a:rPr lang="en-GB" b="1" dirty="0" err="1"/>
              <a:t>Proces</a:t>
            </a:r>
            <a:r>
              <a:rPr lang="en-GB" b="1" dirty="0"/>
              <a:t>:</a:t>
            </a:r>
          </a:p>
          <a:p>
            <a:pPr marL="171450" indent="-171450">
              <a:buFont typeface="Arial" panose="020B0604020202020204" pitchFamily="34" charset="0"/>
              <a:buChar char="•"/>
            </a:pPr>
            <a:r>
              <a:rPr lang="en-GB" dirty="0" err="1"/>
              <a:t>Drøft</a:t>
            </a:r>
            <a:r>
              <a:rPr lang="en-GB" dirty="0"/>
              <a:t> </a:t>
            </a:r>
            <a:r>
              <a:rPr lang="en-GB" dirty="0" err="1"/>
              <a:t>spørgsmålene</a:t>
            </a:r>
            <a:r>
              <a:rPr lang="en-GB" dirty="0"/>
              <a:t> </a:t>
            </a:r>
            <a:r>
              <a:rPr lang="en-GB" dirty="0" err="1"/>
              <a:t>grundig</a:t>
            </a:r>
            <a:r>
              <a:rPr lang="en-GB" dirty="0" err="1">
                <a:solidFill>
                  <a:srgbClr val="FF0000"/>
                </a:solidFill>
              </a:rPr>
              <a:t>t</a:t>
            </a:r>
            <a:r>
              <a:rPr lang="en-GB" dirty="0">
                <a:solidFill>
                  <a:srgbClr val="FF0000"/>
                </a:solidFill>
              </a:rPr>
              <a:t>,</a:t>
            </a:r>
            <a:r>
              <a:rPr lang="en-GB" dirty="0"/>
              <a:t> </a:t>
            </a:r>
            <a:r>
              <a:rPr lang="en-GB" dirty="0" err="1"/>
              <a:t>og</a:t>
            </a:r>
            <a:r>
              <a:rPr lang="en-GB" dirty="0"/>
              <a:t> </a:t>
            </a:r>
            <a:r>
              <a:rPr lang="en-GB" dirty="0" err="1"/>
              <a:t>sørg</a:t>
            </a:r>
            <a:r>
              <a:rPr lang="en-GB" dirty="0"/>
              <a:t> for at </a:t>
            </a:r>
            <a:r>
              <a:rPr lang="en-GB" dirty="0" err="1"/>
              <a:t>samle</a:t>
            </a:r>
            <a:r>
              <a:rPr lang="en-GB" dirty="0"/>
              <a:t> op </a:t>
            </a:r>
            <a:r>
              <a:rPr lang="en-GB" dirty="0" err="1"/>
              <a:t>på</a:t>
            </a:r>
            <a:r>
              <a:rPr lang="en-GB" dirty="0"/>
              <a:t> </a:t>
            </a:r>
            <a:r>
              <a:rPr lang="en-GB" dirty="0" err="1"/>
              <a:t>alle</a:t>
            </a:r>
            <a:r>
              <a:rPr lang="en-GB" dirty="0"/>
              <a:t> </a:t>
            </a:r>
            <a:r>
              <a:rPr lang="en-GB" dirty="0" err="1"/>
              <a:t>spørgsmå</a:t>
            </a:r>
            <a:r>
              <a:rPr lang="en-GB" dirty="0" err="1">
                <a:solidFill>
                  <a:srgbClr val="FF0000"/>
                </a:solidFill>
              </a:rPr>
              <a:t>l</a:t>
            </a:r>
            <a:r>
              <a:rPr lang="en-GB" dirty="0">
                <a:solidFill>
                  <a:srgbClr val="FF0000"/>
                </a:solidFill>
              </a:rPr>
              <a:t>,</a:t>
            </a:r>
            <a:r>
              <a:rPr lang="en-GB" dirty="0"/>
              <a:t> </a:t>
            </a:r>
            <a:r>
              <a:rPr lang="en-GB" dirty="0" err="1"/>
              <a:t>så</a:t>
            </a:r>
            <a:r>
              <a:rPr lang="en-GB" dirty="0"/>
              <a:t> der </a:t>
            </a:r>
            <a:r>
              <a:rPr lang="en-GB" dirty="0" err="1"/>
              <a:t>er</a:t>
            </a:r>
            <a:r>
              <a:rPr lang="en-GB" dirty="0"/>
              <a:t> </a:t>
            </a:r>
            <a:r>
              <a:rPr lang="en-GB" dirty="0" err="1"/>
              <a:t>enighed</a:t>
            </a:r>
            <a:r>
              <a:rPr lang="en-GB" dirty="0"/>
              <a:t> om </a:t>
            </a:r>
            <a:r>
              <a:rPr lang="en-GB" dirty="0" err="1"/>
              <a:t>indsatsens</a:t>
            </a:r>
            <a:r>
              <a:rPr lang="en-GB" dirty="0"/>
              <a:t>/</a:t>
            </a:r>
            <a:r>
              <a:rPr lang="en-GB" dirty="0" err="1"/>
              <a:t>projektets</a:t>
            </a:r>
            <a:r>
              <a:rPr lang="en-GB" dirty="0"/>
              <a:t> </a:t>
            </a:r>
            <a:r>
              <a:rPr lang="en-GB" dirty="0" err="1"/>
              <a:t>indhold</a:t>
            </a:r>
            <a:r>
              <a:rPr lang="en-GB" dirty="0"/>
              <a:t>. </a:t>
            </a:r>
          </a:p>
          <a:p>
            <a:pPr marL="171450" indent="-171450">
              <a:buFont typeface="Arial" panose="020B0604020202020204" pitchFamily="34" charset="0"/>
              <a:buChar char="•"/>
            </a:pPr>
            <a:r>
              <a:rPr lang="en-GB" dirty="0" err="1"/>
              <a:t>Det</a:t>
            </a:r>
            <a:r>
              <a:rPr lang="en-GB" dirty="0"/>
              <a:t> </a:t>
            </a:r>
            <a:r>
              <a:rPr lang="en-GB" dirty="0" err="1"/>
              <a:t>kan</a:t>
            </a:r>
            <a:r>
              <a:rPr lang="en-GB" dirty="0"/>
              <a:t> </a:t>
            </a:r>
            <a:r>
              <a:rPr lang="en-GB" dirty="0" err="1"/>
              <a:t>være</a:t>
            </a:r>
            <a:r>
              <a:rPr lang="en-GB" dirty="0"/>
              <a:t> </a:t>
            </a:r>
            <a:r>
              <a:rPr lang="en-GB" dirty="0" err="1"/>
              <a:t>en</a:t>
            </a:r>
            <a:r>
              <a:rPr lang="en-GB" dirty="0"/>
              <a:t> god ide at </a:t>
            </a:r>
            <a:r>
              <a:rPr lang="en-GB" dirty="0" err="1"/>
              <a:t>skrive</a:t>
            </a:r>
            <a:r>
              <a:rPr lang="en-GB" dirty="0"/>
              <a:t> ned, </a:t>
            </a:r>
            <a:r>
              <a:rPr lang="en-GB" dirty="0" err="1"/>
              <a:t>hvad</a:t>
            </a:r>
            <a:r>
              <a:rPr lang="en-GB" dirty="0"/>
              <a:t> I </a:t>
            </a:r>
            <a:r>
              <a:rPr lang="en-GB" dirty="0" err="1"/>
              <a:t>aftale</a:t>
            </a:r>
            <a:r>
              <a:rPr lang="en-GB" dirty="0" err="1">
                <a:solidFill>
                  <a:srgbClr val="FF0000"/>
                </a:solidFill>
              </a:rPr>
              <a:t>r</a:t>
            </a:r>
            <a:r>
              <a:rPr lang="en-GB" dirty="0">
                <a:solidFill>
                  <a:srgbClr val="FF0000"/>
                </a:solidFill>
              </a:rPr>
              <a:t>,</a:t>
            </a:r>
            <a:r>
              <a:rPr lang="en-GB" dirty="0"/>
              <a:t> </a:t>
            </a:r>
            <a:r>
              <a:rPr lang="en-GB" dirty="0" err="1"/>
              <a:t>og</a:t>
            </a:r>
            <a:r>
              <a:rPr lang="en-GB" dirty="0"/>
              <a:t> </a:t>
            </a:r>
            <a:r>
              <a:rPr lang="en-GB" dirty="0" err="1"/>
              <a:t>konkretisere</a:t>
            </a:r>
            <a:r>
              <a:rPr lang="en-GB" dirty="0"/>
              <a:t> </a:t>
            </a:r>
            <a:r>
              <a:rPr lang="en-GB" dirty="0" err="1"/>
              <a:t>indholdet</a:t>
            </a:r>
            <a:r>
              <a:rPr lang="en-GB" dirty="0"/>
              <a:t> </a:t>
            </a:r>
            <a:r>
              <a:rPr lang="en-GB" dirty="0" err="1"/>
              <a:t>mest</a:t>
            </a:r>
            <a:r>
              <a:rPr lang="en-GB" dirty="0"/>
              <a:t> </a:t>
            </a:r>
            <a:r>
              <a:rPr lang="en-GB" dirty="0" err="1"/>
              <a:t>mulig</a:t>
            </a:r>
            <a:r>
              <a:rPr lang="en-GB" dirty="0" err="1">
                <a:solidFill>
                  <a:srgbClr val="FF0000"/>
                </a:solidFill>
              </a:rPr>
              <a:t>t</a:t>
            </a:r>
            <a:r>
              <a:rPr lang="en-GB" dirty="0">
                <a:solidFill>
                  <a:srgbClr val="FF0000"/>
                </a:solidFill>
              </a:rPr>
              <a:t>.</a:t>
            </a:r>
          </a:p>
          <a:p>
            <a:pPr marL="0" indent="0">
              <a:buFont typeface="Arial" panose="020B0604020202020204" pitchFamily="34" charset="0"/>
              <a:buNone/>
            </a:pPr>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26809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Som</a:t>
            </a:r>
            <a:r>
              <a:rPr lang="en-GB" dirty="0"/>
              <a:t> </a:t>
            </a:r>
            <a:r>
              <a:rPr lang="en-GB" dirty="0" err="1"/>
              <a:t>opsamling</a:t>
            </a:r>
            <a:r>
              <a:rPr lang="en-GB" dirty="0"/>
              <a:t> </a:t>
            </a:r>
            <a:r>
              <a:rPr lang="en-GB" dirty="0" err="1"/>
              <a:t>på</a:t>
            </a:r>
            <a:r>
              <a:rPr lang="en-GB" dirty="0"/>
              <a:t> </a:t>
            </a:r>
            <a:r>
              <a:rPr lang="en-GB" dirty="0" err="1"/>
              <a:t>jeres</a:t>
            </a:r>
            <a:r>
              <a:rPr lang="en-GB" dirty="0"/>
              <a:t> </a:t>
            </a:r>
            <a:r>
              <a:rPr lang="en-GB" dirty="0" err="1"/>
              <a:t>drøftelser</a:t>
            </a:r>
            <a:r>
              <a:rPr lang="en-GB" dirty="0"/>
              <a:t> </a:t>
            </a:r>
            <a:r>
              <a:rPr lang="en-GB" dirty="0" err="1"/>
              <a:t>indtil</a:t>
            </a:r>
            <a:r>
              <a:rPr lang="en-GB" dirty="0"/>
              <a:t> </a:t>
            </a:r>
            <a:r>
              <a:rPr lang="en-GB" dirty="0" err="1"/>
              <a:t>videre</a:t>
            </a:r>
            <a:r>
              <a:rPr lang="en-GB" dirty="0"/>
              <a:t> </a:t>
            </a:r>
            <a:r>
              <a:rPr lang="en-GB" dirty="0" err="1">
                <a:solidFill>
                  <a:srgbClr val="FF0000"/>
                </a:solidFill>
              </a:rPr>
              <a:t>samles</a:t>
            </a:r>
            <a:r>
              <a:rPr lang="en-GB" dirty="0">
                <a:solidFill>
                  <a:srgbClr val="FF0000"/>
                </a:solidFill>
              </a:rPr>
              <a:t> op </a:t>
            </a:r>
            <a:r>
              <a:rPr lang="en-GB" dirty="0" err="1">
                <a:solidFill>
                  <a:srgbClr val="FF0000"/>
                </a:solidFill>
              </a:rPr>
              <a:t>på</a:t>
            </a:r>
            <a:r>
              <a:rPr lang="en-GB" dirty="0">
                <a:solidFill>
                  <a:srgbClr val="FF0000"/>
                </a:solidFill>
              </a:rPr>
              <a:t>,</a:t>
            </a:r>
            <a:r>
              <a:rPr lang="en-GB" dirty="0"/>
              <a:t> </a:t>
            </a:r>
            <a:r>
              <a:rPr lang="en-GB" dirty="0" err="1"/>
              <a:t>hvilke</a:t>
            </a:r>
            <a:r>
              <a:rPr lang="en-GB" dirty="0"/>
              <a:t> </a:t>
            </a:r>
            <a:r>
              <a:rPr lang="en-GB" dirty="0" err="1"/>
              <a:t>konkrete</a:t>
            </a:r>
            <a:r>
              <a:rPr lang="en-GB" dirty="0"/>
              <a:t> </a:t>
            </a:r>
            <a:r>
              <a:rPr lang="en-GB" dirty="0" err="1"/>
              <a:t>handlinger</a:t>
            </a:r>
            <a:r>
              <a:rPr lang="en-GB" dirty="0"/>
              <a:t> </a:t>
            </a:r>
            <a:r>
              <a:rPr lang="en-GB" dirty="0">
                <a:solidFill>
                  <a:srgbClr val="FF0000"/>
                </a:solidFill>
              </a:rPr>
              <a:t>der </a:t>
            </a:r>
            <a:r>
              <a:rPr lang="en-GB" dirty="0" err="1">
                <a:solidFill>
                  <a:srgbClr val="FF0000"/>
                </a:solidFill>
              </a:rPr>
              <a:t>skal</a:t>
            </a:r>
            <a:r>
              <a:rPr lang="en-GB" dirty="0">
                <a:solidFill>
                  <a:srgbClr val="FF0000"/>
                </a:solidFill>
              </a:rPr>
              <a:t> </a:t>
            </a:r>
            <a:r>
              <a:rPr lang="en-GB" dirty="0" err="1">
                <a:solidFill>
                  <a:srgbClr val="FF0000"/>
                </a:solidFill>
              </a:rPr>
              <a:t>til</a:t>
            </a:r>
            <a:r>
              <a:rPr lang="en-GB" dirty="0">
                <a:solidFill>
                  <a:srgbClr val="FF0000"/>
                </a:solidFill>
              </a:rPr>
              <a:t> </a:t>
            </a:r>
            <a:r>
              <a:rPr lang="en-GB" dirty="0"/>
              <a:t>for at </a:t>
            </a:r>
            <a:r>
              <a:rPr lang="en-GB" dirty="0" err="1"/>
              <a:t>sætte</a:t>
            </a:r>
            <a:r>
              <a:rPr lang="en-GB" dirty="0"/>
              <a:t> </a:t>
            </a:r>
            <a:r>
              <a:rPr lang="en-GB" dirty="0" err="1"/>
              <a:t>projektet</a:t>
            </a:r>
            <a:r>
              <a:rPr lang="en-GB" dirty="0"/>
              <a:t> </a:t>
            </a:r>
            <a:r>
              <a:rPr lang="en-GB" dirty="0" err="1">
                <a:solidFill>
                  <a:srgbClr val="FF0000"/>
                </a:solidFill>
              </a:rPr>
              <a:t>i</a:t>
            </a:r>
            <a:r>
              <a:rPr lang="en-GB" dirty="0">
                <a:solidFill>
                  <a:srgbClr val="FF0000"/>
                </a:solidFill>
              </a:rPr>
              <a:t> </a:t>
            </a:r>
            <a:r>
              <a:rPr lang="en-GB" dirty="0"/>
              <a:t>gang. </a:t>
            </a:r>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43834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err="1">
                <a:solidFill>
                  <a:srgbClr val="FF0000"/>
                </a:solidFill>
              </a:rPr>
              <a:t>Formålet</a:t>
            </a:r>
            <a:r>
              <a:rPr lang="en-GB" dirty="0">
                <a:solidFill>
                  <a:srgbClr val="FF0000"/>
                </a:solidFill>
              </a:rPr>
              <a:t> </a:t>
            </a:r>
            <a:r>
              <a:rPr lang="en-GB" dirty="0"/>
              <a:t>med </a:t>
            </a:r>
            <a:r>
              <a:rPr lang="en-GB" dirty="0" err="1"/>
              <a:t>afprøvningsfasen</a:t>
            </a:r>
            <a:r>
              <a:rPr lang="en-GB" dirty="0"/>
              <a:t> </a:t>
            </a:r>
            <a:r>
              <a:rPr lang="en-GB" dirty="0" err="1"/>
              <a:t>er</a:t>
            </a:r>
            <a:r>
              <a:rPr lang="en-GB" dirty="0"/>
              <a:t> at </a:t>
            </a:r>
            <a:r>
              <a:rPr lang="en-GB" dirty="0" err="1"/>
              <a:t>omsætte</a:t>
            </a:r>
            <a:r>
              <a:rPr lang="en-GB" dirty="0"/>
              <a:t> </a:t>
            </a:r>
            <a:r>
              <a:rPr lang="en-GB" dirty="0" err="1"/>
              <a:t>viden</a:t>
            </a:r>
            <a:r>
              <a:rPr lang="en-GB" dirty="0"/>
              <a:t> </a:t>
            </a:r>
            <a:r>
              <a:rPr lang="en-GB" dirty="0" err="1"/>
              <a:t>og</a:t>
            </a:r>
            <a:r>
              <a:rPr lang="en-GB" dirty="0"/>
              <a:t> </a:t>
            </a:r>
            <a:r>
              <a:rPr lang="en-GB" dirty="0" err="1"/>
              <a:t>faglige</a:t>
            </a:r>
            <a:r>
              <a:rPr lang="en-GB" dirty="0"/>
              <a:t> </a:t>
            </a:r>
            <a:r>
              <a:rPr lang="en-GB" dirty="0" err="1"/>
              <a:t>intentioner</a:t>
            </a:r>
            <a:r>
              <a:rPr lang="en-GB" dirty="0"/>
              <a:t> </a:t>
            </a:r>
            <a:r>
              <a:rPr lang="en-GB" dirty="0" err="1"/>
              <a:t>i</a:t>
            </a:r>
            <a:r>
              <a:rPr lang="en-GB" dirty="0"/>
              <a:t> </a:t>
            </a:r>
            <a:r>
              <a:rPr lang="en-GB" dirty="0" err="1"/>
              <a:t>videreudvikling</a:t>
            </a:r>
            <a:r>
              <a:rPr lang="en-GB" dirty="0" err="1">
                <a:solidFill>
                  <a:srgbClr val="FF0000"/>
                </a:solidFill>
              </a:rPr>
              <a:t>en</a:t>
            </a:r>
            <a:r>
              <a:rPr lang="en-GB" dirty="0"/>
              <a:t> </a:t>
            </a:r>
            <a:r>
              <a:rPr lang="en-GB" dirty="0" err="1"/>
              <a:t>af</a:t>
            </a:r>
            <a:r>
              <a:rPr lang="en-GB" dirty="0"/>
              <a:t> </a:t>
            </a:r>
            <a:r>
              <a:rPr lang="en-GB" dirty="0" err="1"/>
              <a:t>jeres</a:t>
            </a:r>
            <a:r>
              <a:rPr lang="en-GB" dirty="0"/>
              <a:t> </a:t>
            </a:r>
            <a:r>
              <a:rPr lang="en-GB" dirty="0" err="1"/>
              <a:t>pædagogiske</a:t>
            </a:r>
            <a:r>
              <a:rPr lang="en-GB" dirty="0"/>
              <a:t> </a:t>
            </a:r>
            <a:r>
              <a:rPr lang="en-GB" dirty="0" err="1"/>
              <a:t>praksis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Denne fase foregår over en længere periode, hvor I kan få behov for at mødes løbende. </a:t>
            </a:r>
            <a:r>
              <a:rPr lang="da-DK" dirty="0">
                <a:solidFill>
                  <a:srgbClr val="FF0000"/>
                </a:solidFill>
              </a:rPr>
              <a:t>De</a:t>
            </a:r>
            <a:r>
              <a:rPr lang="da-DK" dirty="0"/>
              <a:t> følgende slides gives bud på, hvad der er vigtigt i afprøvningsfase</a:t>
            </a:r>
            <a:r>
              <a:rPr lang="da-DK" dirty="0">
                <a:solidFill>
                  <a:srgbClr val="FF0000"/>
                </a:solidFill>
              </a:rPr>
              <a:t>n, o</a:t>
            </a:r>
            <a:r>
              <a:rPr lang="da-DK" dirty="0"/>
              <a:t>g eksempler på redskaber</a:t>
            </a:r>
            <a:r>
              <a:rPr lang="da-DK" dirty="0">
                <a:solidFill>
                  <a:srgbClr val="FF0000"/>
                </a:solidFill>
              </a:rPr>
              <a:t>, I</a:t>
            </a:r>
            <a:r>
              <a:rPr lang="da-DK" dirty="0"/>
              <a:t> kan anvende.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Proces</a:t>
            </a:r>
            <a:r>
              <a:rPr lang="en-GB" b="1" dirty="0"/>
              <a:t>: </a:t>
            </a:r>
          </a:p>
          <a:p>
            <a:pPr marL="171450" indent="-171450">
              <a:buFont typeface="Arial" panose="020B0604020202020204" pitchFamily="34" charset="0"/>
              <a:buChar char="•"/>
            </a:pPr>
            <a:r>
              <a:rPr lang="da-DK" dirty="0"/>
              <a:t>Det kan være en god ide, at udvikling og afprøvning af indsatsen foregår parallelt i </a:t>
            </a:r>
            <a:r>
              <a:rPr lang="da-DK" b="1" dirty="0"/>
              <a:t>’loops’</a:t>
            </a:r>
            <a:r>
              <a:rPr lang="da-DK" dirty="0"/>
              <a:t>.</a:t>
            </a:r>
          </a:p>
          <a:p>
            <a:pPr marL="171450" indent="-171450">
              <a:buFont typeface="Arial" panose="020B0604020202020204" pitchFamily="34" charset="0"/>
              <a:buChar char="•"/>
            </a:pPr>
            <a:r>
              <a:rPr lang="da-DK" dirty="0"/>
              <a:t>I kan med inspiration fra </a:t>
            </a:r>
            <a:r>
              <a:rPr lang="da-DK" b="1" dirty="0"/>
              <a:t>aktionslæring</a:t>
            </a:r>
            <a:r>
              <a:rPr lang="da-DK" dirty="0"/>
              <a:t> som metode planlægge konkrete prøvehandlinger/afgrænsede indsatse</a:t>
            </a:r>
            <a:r>
              <a:rPr lang="da-DK" dirty="0">
                <a:solidFill>
                  <a:srgbClr val="FF0000"/>
                </a:solidFill>
              </a:rPr>
              <a:t>r, s</a:t>
            </a:r>
            <a:r>
              <a:rPr lang="da-DK" dirty="0"/>
              <a:t>om I løbende gennemfører, evaluerer og justerer, i takt med, at I gør jer erfaringer og producerer ny viden. </a:t>
            </a:r>
          </a:p>
          <a:p>
            <a:pPr marL="171450" indent="-171450">
              <a:buFont typeface="Arial" panose="020B0604020202020204" pitchFamily="34" charset="0"/>
              <a:buChar char="•"/>
            </a:pPr>
            <a:r>
              <a:rPr lang="en-GB" dirty="0"/>
              <a:t>I </a:t>
            </a:r>
            <a:r>
              <a:rPr lang="en-GB" dirty="0" err="1"/>
              <a:t>afprøvningsfasen</a:t>
            </a:r>
            <a:r>
              <a:rPr lang="en-GB" dirty="0"/>
              <a:t> </a:t>
            </a:r>
            <a:r>
              <a:rPr lang="en-GB" dirty="0" err="1"/>
              <a:t>arbejder</a:t>
            </a:r>
            <a:r>
              <a:rPr lang="en-GB" dirty="0"/>
              <a:t> I </a:t>
            </a:r>
            <a:r>
              <a:rPr lang="en-GB" dirty="0" err="1"/>
              <a:t>således</a:t>
            </a:r>
            <a:r>
              <a:rPr lang="en-GB" dirty="0"/>
              <a:t> med at </a:t>
            </a:r>
            <a:r>
              <a:rPr lang="en-GB" dirty="0" err="1"/>
              <a:t>videreudvikle</a:t>
            </a:r>
            <a:r>
              <a:rPr lang="en-GB" dirty="0"/>
              <a:t> </a:t>
            </a:r>
            <a:r>
              <a:rPr lang="en-GB" dirty="0" err="1"/>
              <a:t>og</a:t>
            </a:r>
            <a:r>
              <a:rPr lang="en-GB" dirty="0"/>
              <a:t> ‘</a:t>
            </a:r>
            <a:r>
              <a:rPr lang="en-GB" dirty="0" err="1"/>
              <a:t>modne</a:t>
            </a:r>
            <a:r>
              <a:rPr lang="en-GB" dirty="0"/>
              <a:t>’ </a:t>
            </a:r>
            <a:r>
              <a:rPr lang="en-GB" dirty="0" err="1"/>
              <a:t>jeres</a:t>
            </a:r>
            <a:r>
              <a:rPr lang="en-GB" dirty="0"/>
              <a:t> </a:t>
            </a:r>
            <a:r>
              <a:rPr lang="en-GB" dirty="0" err="1"/>
              <a:t>indsats</a:t>
            </a:r>
            <a:r>
              <a:rPr lang="en-GB" dirty="0"/>
              <a:t>. </a:t>
            </a:r>
          </a:p>
          <a:p>
            <a:pPr marL="171450" indent="-171450">
              <a:buFont typeface="Arial" panose="020B0604020202020204" pitchFamily="34" charset="0"/>
              <a:buChar char="•"/>
            </a:pPr>
            <a:r>
              <a:rPr lang="da-DK" dirty="0"/>
              <a:t>Denne proces kan med fordel understøttes af </a:t>
            </a:r>
            <a:r>
              <a:rPr lang="da-DK" b="1" dirty="0"/>
              <a:t>fælles refleksion </a:t>
            </a:r>
            <a:r>
              <a:rPr lang="da-DK" dirty="0"/>
              <a:t>og </a:t>
            </a:r>
            <a:r>
              <a:rPr lang="da-DK" b="1" dirty="0"/>
              <a:t>faglig sparring </a:t>
            </a:r>
            <a:r>
              <a:rPr lang="da-DK" dirty="0"/>
              <a:t>på møder </a:t>
            </a:r>
            <a:r>
              <a:rPr lang="da-DK" dirty="0">
                <a:solidFill>
                  <a:srgbClr val="FF0000"/>
                </a:solidFill>
              </a:rPr>
              <a:t>mellem fx pædagogisk ledelse, forvaltning og pædagogisk personale.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136385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charset="0"/>
              <a:buNone/>
            </a:pPr>
            <a:r>
              <a:rPr lang="da-DK" sz="1200" b="1" dirty="0"/>
              <a:t>Noter til indhold:</a:t>
            </a:r>
          </a:p>
          <a:p>
            <a:pPr>
              <a:buFont typeface="Arial" charset="0"/>
              <a:buNone/>
            </a:pPr>
            <a:endParaRPr lang="da-DK" sz="1200" dirty="0"/>
          </a:p>
          <a:p>
            <a:pPr>
              <a:buFont typeface="Arial" charset="0"/>
              <a:buNone/>
            </a:pPr>
            <a:r>
              <a:rPr lang="da-DK" sz="1200" dirty="0"/>
              <a:t>Aktionslæring sker i en vekselvirkning mellem </a:t>
            </a:r>
            <a:r>
              <a:rPr lang="da-DK" sz="1200" b="1" i="0" dirty="0"/>
              <a:t>handlingsrum og refleksionsrum </a:t>
            </a:r>
            <a:r>
              <a:rPr lang="da-DK" sz="1200" i="0" dirty="0"/>
              <a:t>som </a:t>
            </a:r>
            <a:r>
              <a:rPr lang="da-DK" sz="1200" dirty="0"/>
              <a:t>drivkraft i udvikling af praksis og ny viden. Der er tale om en cyklisk proces i fem faser;</a:t>
            </a: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1) </a:t>
            </a:r>
            <a:r>
              <a:rPr lang="en-GB" sz="1200" dirty="0" err="1"/>
              <a:t>F</a:t>
            </a:r>
            <a:r>
              <a:rPr lang="en-GB" sz="1200" dirty="0" err="1">
                <a:solidFill>
                  <a:schemeClr val="tx1"/>
                </a:solidFill>
              </a:rPr>
              <a:t>ormulering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en</a:t>
            </a:r>
            <a:r>
              <a:rPr lang="en-GB" sz="1200" dirty="0">
                <a:solidFill>
                  <a:schemeClr val="tx1"/>
                </a:solidFill>
              </a:rPr>
              <a:t> </a:t>
            </a:r>
            <a:r>
              <a:rPr lang="en-GB" sz="1200" dirty="0" err="1">
                <a:solidFill>
                  <a:schemeClr val="tx1"/>
                </a:solidFill>
              </a:rPr>
              <a:t>problemstilling</a:t>
            </a:r>
            <a:r>
              <a:rPr lang="en-GB" sz="1200" dirty="0">
                <a:solidFill>
                  <a:schemeClr val="tx1"/>
                </a:solidFill>
              </a:rPr>
              <a:t>/</a:t>
            </a:r>
            <a:r>
              <a:rPr lang="en-GB" sz="1200" dirty="0" err="1">
                <a:solidFill>
                  <a:schemeClr val="tx1"/>
                </a:solidFill>
              </a:rPr>
              <a:t>undren</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2) </a:t>
            </a:r>
            <a:r>
              <a:rPr lang="en-GB" sz="1200" dirty="0" err="1"/>
              <a:t>V</a:t>
            </a:r>
            <a:r>
              <a:rPr lang="en-GB" sz="1200" dirty="0" err="1">
                <a:solidFill>
                  <a:schemeClr val="tx1"/>
                </a:solidFill>
              </a:rPr>
              <a:t>alg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r>
              <a:rPr lang="en-GB" sz="1200" dirty="0">
                <a:solidFill>
                  <a:schemeClr val="tx1"/>
                </a:solidFill>
              </a:rPr>
              <a:t>.</a:t>
            </a:r>
            <a:endParaRPr lang="da-DK" sz="1200" dirty="0">
              <a:solidFill>
                <a:schemeClr val="tx1"/>
              </a:solidFill>
            </a:endParaRPr>
          </a:p>
          <a:p>
            <a:pPr lvl="0" rtl="0"/>
            <a:r>
              <a:rPr lang="da-DK" sz="1200" dirty="0"/>
              <a:t>3) </a:t>
            </a:r>
            <a:r>
              <a:rPr lang="en-GB" sz="1200" dirty="0" err="1"/>
              <a:t>G</a:t>
            </a:r>
            <a:r>
              <a:rPr lang="en-GB" sz="1200" dirty="0" err="1">
                <a:solidFill>
                  <a:schemeClr val="tx1"/>
                </a:solidFill>
              </a:rPr>
              <a:t>ennemførelse</a:t>
            </a:r>
            <a:r>
              <a:rPr lang="en-GB" sz="1200" dirty="0">
                <a:solidFill>
                  <a:schemeClr val="tx1"/>
                </a:solidFill>
              </a:rPr>
              <a:t> </a:t>
            </a:r>
            <a:r>
              <a:rPr lang="en-GB" sz="1200" dirty="0" err="1">
                <a:solidFill>
                  <a:schemeClr val="tx1"/>
                </a:solidFill>
              </a:rPr>
              <a:t>og</a:t>
            </a:r>
            <a:r>
              <a:rPr lang="en-GB" sz="1200" dirty="0">
                <a:solidFill>
                  <a:schemeClr val="tx1"/>
                </a:solidFill>
              </a:rPr>
              <a:t> observation </a:t>
            </a:r>
            <a:r>
              <a:rPr lang="en-GB" sz="1200" dirty="0" err="1">
                <a:solidFill>
                  <a:schemeClr val="tx1"/>
                </a:solidFill>
              </a:rPr>
              <a:t>af</a:t>
            </a:r>
            <a:r>
              <a:rPr lang="en-GB" sz="1200" dirty="0">
                <a:solidFill>
                  <a:schemeClr val="tx1"/>
                </a:solidFill>
              </a:rPr>
              <a:t> </a:t>
            </a:r>
            <a:r>
              <a:rPr lang="en-GB" sz="1200" dirty="0" err="1">
                <a:solidFill>
                  <a:srgbClr val="FF0000"/>
                </a:solidFill>
              </a:rPr>
              <a:t>prøvehandling</a:t>
            </a:r>
            <a:r>
              <a:rPr lang="en-GB" sz="1200" dirty="0">
                <a:solidFill>
                  <a:srgbClr val="FF0000"/>
                </a:solidFill>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dirty="0">
                <a:solidFill>
                  <a:schemeClr val="tx1"/>
                </a:solidFill>
              </a:rPr>
              <a:t>4) </a:t>
            </a:r>
            <a:r>
              <a:rPr lang="en-GB" sz="1200" dirty="0" err="1">
                <a:solidFill>
                  <a:schemeClr val="tx1"/>
                </a:solidFill>
              </a:rPr>
              <a:t>Reflekterende</a:t>
            </a:r>
            <a:r>
              <a:rPr lang="en-GB" sz="1200" dirty="0">
                <a:solidFill>
                  <a:schemeClr val="tx1"/>
                </a:solidFill>
              </a:rPr>
              <a:t> </a:t>
            </a:r>
            <a:r>
              <a:rPr lang="en-GB" sz="1200" dirty="0" err="1">
                <a:solidFill>
                  <a:schemeClr val="tx1"/>
                </a:solidFill>
              </a:rPr>
              <a:t>samtale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praksisrunde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prøvehandling</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solidFill>
                  <a:schemeClr val="tx1"/>
                </a:solidFill>
              </a:rPr>
              <a:t>5) </a:t>
            </a:r>
            <a:r>
              <a:rPr lang="en-GB" sz="1200" dirty="0" err="1">
                <a:solidFill>
                  <a:schemeClr val="tx1"/>
                </a:solidFill>
              </a:rPr>
              <a:t>Bearbejdning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erfaringer</a:t>
            </a:r>
            <a:r>
              <a:rPr lang="en-GB" sz="1200" dirty="0">
                <a:solidFill>
                  <a:schemeClr val="tx1"/>
                </a:solidFill>
              </a:rPr>
              <a:t>.</a:t>
            </a:r>
            <a:endParaRPr lang="da-DK" sz="1200" dirty="0">
              <a:solidFill>
                <a:schemeClr val="tx1"/>
              </a:solidFill>
            </a:endParaRPr>
          </a:p>
          <a:p>
            <a:pPr lvl="0" rtl="0"/>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dirty="0"/>
              <a:t>Tænkningen i aktionslæring handler om at reflektere over de forandringe</a:t>
            </a:r>
            <a:r>
              <a:rPr lang="da-DK" dirty="0">
                <a:solidFill>
                  <a:srgbClr val="FF0000"/>
                </a:solidFill>
              </a:rPr>
              <a:t>r,</a:t>
            </a:r>
            <a:r>
              <a:rPr lang="da-DK" dirty="0"/>
              <a:t> man ønsker at skabe i praksis, hvordan man kan arbejde med helt konkrete tiltag/prøvehandlinger for at forandre praksis, og hvordan man undersøger/reflekterer ove</a:t>
            </a:r>
            <a:r>
              <a:rPr lang="da-DK" dirty="0">
                <a:solidFill>
                  <a:srgbClr val="FF0000"/>
                </a:solidFill>
              </a:rPr>
              <a:t>r, h</a:t>
            </a:r>
            <a:r>
              <a:rPr lang="da-DK" dirty="0"/>
              <a:t>vorvidt de igangsatte tiltag/prøvehandlinger ser ud til at virke, hvordan de virker/ikke virke</a:t>
            </a:r>
            <a:r>
              <a:rPr lang="da-DK" dirty="0">
                <a:solidFill>
                  <a:srgbClr val="FF0000"/>
                </a:solidFill>
              </a:rPr>
              <a:t>r, o</a:t>
            </a:r>
            <a:r>
              <a:rPr lang="da-DK" dirty="0"/>
              <a:t>g hvad det betyder for praksis. På den måde er afprøvning af en indsats gennem aktionslæring samtidig en fortløbende læringsproces, hvor I videreudvikler og kvalificerer den indsats, som skal forandre praksis. </a:t>
            </a:r>
          </a:p>
          <a:p>
            <a:pPr>
              <a:buFont typeface="Arial" charset="0"/>
              <a:buNone/>
            </a:pP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12447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Dette</a:t>
            </a:r>
            <a:r>
              <a:rPr lang="en-GB" dirty="0"/>
              <a:t> </a:t>
            </a:r>
            <a:r>
              <a:rPr lang="en-GB" dirty="0" err="1">
                <a:solidFill>
                  <a:srgbClr val="FF0000"/>
                </a:solidFill>
              </a:rPr>
              <a:t>skema</a:t>
            </a:r>
            <a:r>
              <a:rPr lang="en-GB" dirty="0"/>
              <a:t> </a:t>
            </a:r>
            <a:r>
              <a:rPr lang="en-GB" dirty="0" err="1"/>
              <a:t>kan</a:t>
            </a:r>
            <a:r>
              <a:rPr lang="en-GB" dirty="0"/>
              <a:t> I </a:t>
            </a:r>
            <a:r>
              <a:rPr lang="en-GB" dirty="0" err="1"/>
              <a:t>anvende</a:t>
            </a:r>
            <a:r>
              <a:rPr lang="en-GB" dirty="0"/>
              <a:t> </a:t>
            </a:r>
            <a:r>
              <a:rPr lang="en-GB" dirty="0" err="1">
                <a:solidFill>
                  <a:srgbClr val="FF0000"/>
                </a:solidFill>
              </a:rPr>
              <a:t>i</a:t>
            </a:r>
            <a:r>
              <a:rPr lang="en-GB" dirty="0">
                <a:solidFill>
                  <a:srgbClr val="FF0000"/>
                </a:solidFill>
              </a:rPr>
              <a:t> </a:t>
            </a:r>
            <a:r>
              <a:rPr lang="en-GB" dirty="0" err="1"/>
              <a:t>forberedelsen</a:t>
            </a:r>
            <a:r>
              <a:rPr lang="en-GB" dirty="0"/>
              <a:t> </a:t>
            </a:r>
            <a:r>
              <a:rPr lang="en-GB" dirty="0" err="1"/>
              <a:t>af</a:t>
            </a:r>
            <a:r>
              <a:rPr lang="en-GB" dirty="0"/>
              <a:t> et </a:t>
            </a:r>
            <a:r>
              <a:rPr lang="en-GB" dirty="0" err="1"/>
              <a:t>aktionslæringsforløb</a:t>
            </a:r>
            <a:r>
              <a:rPr lang="en-GB" dirty="0"/>
              <a:t>. I </a:t>
            </a:r>
            <a:r>
              <a:rPr lang="en-GB" dirty="0" err="1"/>
              <a:t>kan</a:t>
            </a:r>
            <a:r>
              <a:rPr lang="en-GB" dirty="0"/>
              <a:t> med </a:t>
            </a:r>
            <a:r>
              <a:rPr lang="en-GB" dirty="0" err="1"/>
              <a:t>fordel</a:t>
            </a:r>
            <a:r>
              <a:rPr lang="en-GB" dirty="0"/>
              <a:t> </a:t>
            </a:r>
            <a:r>
              <a:rPr lang="en-GB" dirty="0" err="1"/>
              <a:t>udfylde</a:t>
            </a:r>
            <a:r>
              <a:rPr lang="en-GB" dirty="0"/>
              <a:t> </a:t>
            </a:r>
            <a:r>
              <a:rPr lang="en-GB" dirty="0" err="1"/>
              <a:t>det</a:t>
            </a:r>
            <a:r>
              <a:rPr lang="en-GB" dirty="0"/>
              <a:t> </a:t>
            </a:r>
            <a:r>
              <a:rPr lang="en-GB" dirty="0" err="1"/>
              <a:t>i</a:t>
            </a:r>
            <a:r>
              <a:rPr lang="en-GB" dirty="0"/>
              <a:t> </a:t>
            </a:r>
            <a:r>
              <a:rPr lang="en-GB" dirty="0" err="1"/>
              <a:t>fællesskab</a:t>
            </a:r>
            <a:r>
              <a:rPr lang="en-GB" dirty="0"/>
              <a:t> </a:t>
            </a:r>
            <a:r>
              <a:rPr lang="en-GB" dirty="0" err="1"/>
              <a:t>i</a:t>
            </a:r>
            <a:r>
              <a:rPr lang="en-GB" dirty="0"/>
              <a:t> </a:t>
            </a:r>
            <a:r>
              <a:rPr lang="en-GB" dirty="0" err="1"/>
              <a:t>en</a:t>
            </a:r>
            <a:r>
              <a:rPr lang="en-GB" dirty="0"/>
              <a:t> </a:t>
            </a:r>
            <a:r>
              <a:rPr lang="en-GB" dirty="0" err="1"/>
              <a:t>mindre</a:t>
            </a:r>
            <a:r>
              <a:rPr lang="en-GB" dirty="0"/>
              <a:t> </a:t>
            </a:r>
            <a:r>
              <a:rPr lang="en-GB" dirty="0" err="1"/>
              <a:t>personalegrupp</a:t>
            </a:r>
            <a:r>
              <a:rPr lang="en-GB" dirty="0" err="1">
                <a:solidFill>
                  <a:srgbClr val="FF0000"/>
                </a:solidFill>
              </a:rPr>
              <a:t>e</a:t>
            </a:r>
            <a:r>
              <a:rPr lang="en-GB" dirty="0">
                <a:solidFill>
                  <a:srgbClr val="FF0000"/>
                </a:solidFill>
              </a:rPr>
              <a:t>. </a:t>
            </a:r>
            <a:r>
              <a:rPr lang="en-GB" dirty="0" err="1"/>
              <a:t>Fælles</a:t>
            </a:r>
            <a:r>
              <a:rPr lang="en-GB" dirty="0"/>
              <a:t> </a:t>
            </a:r>
            <a:r>
              <a:rPr lang="en-GB" dirty="0" err="1"/>
              <a:t>refleksion</a:t>
            </a:r>
            <a:r>
              <a:rPr lang="en-GB" dirty="0"/>
              <a:t> over </a:t>
            </a:r>
            <a:r>
              <a:rPr lang="en-GB" dirty="0" err="1"/>
              <a:t>problemstilling</a:t>
            </a:r>
            <a:r>
              <a:rPr lang="en-GB" dirty="0"/>
              <a:t>, </a:t>
            </a:r>
            <a:r>
              <a:rPr lang="en-GB" dirty="0" err="1"/>
              <a:t>prøvehandling</a:t>
            </a:r>
            <a:r>
              <a:rPr lang="en-GB" dirty="0"/>
              <a:t>, </a:t>
            </a:r>
            <a:r>
              <a:rPr lang="en-GB" dirty="0" err="1"/>
              <a:t>hypotes</a:t>
            </a:r>
            <a:r>
              <a:rPr lang="en-GB" dirty="0" err="1">
                <a:solidFill>
                  <a:srgbClr val="FF0000"/>
                </a:solidFill>
              </a:rPr>
              <a:t>e</a:t>
            </a:r>
            <a:r>
              <a:rPr lang="en-GB" dirty="0">
                <a:solidFill>
                  <a:srgbClr val="FF0000"/>
                </a:solidFill>
              </a:rPr>
              <a:t> o</a:t>
            </a:r>
            <a:r>
              <a:rPr lang="en-GB" dirty="0"/>
              <a:t>m, </a:t>
            </a:r>
            <a:r>
              <a:rPr lang="en-GB" dirty="0" err="1"/>
              <a:t>hvad</a:t>
            </a:r>
            <a:r>
              <a:rPr lang="en-GB" dirty="0"/>
              <a:t> I </a:t>
            </a:r>
            <a:r>
              <a:rPr lang="en-GB" dirty="0" err="1"/>
              <a:t>forventer</a:t>
            </a:r>
            <a:r>
              <a:rPr lang="en-GB" dirty="0"/>
              <a:t> </a:t>
            </a:r>
            <a:r>
              <a:rPr lang="en-GB" dirty="0" err="1"/>
              <a:t>vil</a:t>
            </a:r>
            <a:r>
              <a:rPr lang="en-GB" dirty="0"/>
              <a:t> </a:t>
            </a:r>
            <a:r>
              <a:rPr lang="en-GB" dirty="0" err="1"/>
              <a:t>ske</a:t>
            </a:r>
            <a:r>
              <a:rPr lang="en-GB" dirty="0"/>
              <a:t> </a:t>
            </a:r>
            <a:r>
              <a:rPr lang="en-GB" dirty="0" err="1">
                <a:solidFill>
                  <a:srgbClr val="FF0000"/>
                </a:solidFill>
              </a:rPr>
              <a:t>i</a:t>
            </a:r>
            <a:r>
              <a:rPr lang="en-GB" dirty="0"/>
              <a:t> </a:t>
            </a:r>
            <a:r>
              <a:rPr lang="en-GB" dirty="0" err="1"/>
              <a:t>praksis</a:t>
            </a:r>
            <a:r>
              <a:rPr lang="en-GB" dirty="0"/>
              <a:t>, </a:t>
            </a:r>
            <a:r>
              <a:rPr lang="en-GB" dirty="0" err="1"/>
              <a:t>tegn</a:t>
            </a:r>
            <a:r>
              <a:rPr lang="en-GB" dirty="0"/>
              <a:t> </a:t>
            </a:r>
            <a:r>
              <a:rPr lang="en-GB" dirty="0" err="1"/>
              <a:t>på</a:t>
            </a:r>
            <a:r>
              <a:rPr lang="en-GB" dirty="0"/>
              <a:t> </a:t>
            </a:r>
            <a:r>
              <a:rPr lang="en-GB" dirty="0" err="1"/>
              <a:t>forandrin</a:t>
            </a:r>
            <a:r>
              <a:rPr lang="en-GB" dirty="0" err="1">
                <a:solidFill>
                  <a:srgbClr val="FF0000"/>
                </a:solidFill>
              </a:rPr>
              <a:t>g</a:t>
            </a:r>
            <a:r>
              <a:rPr lang="en-GB" dirty="0">
                <a:solidFill>
                  <a:srgbClr val="FF0000"/>
                </a:solidFill>
              </a:rPr>
              <a:t>, </a:t>
            </a:r>
            <a:r>
              <a:rPr lang="en-GB" dirty="0" err="1"/>
              <a:t>samt</a:t>
            </a:r>
            <a:r>
              <a:rPr lang="en-GB" dirty="0"/>
              <a:t> </a:t>
            </a:r>
            <a:r>
              <a:rPr lang="en-GB" dirty="0" err="1"/>
              <a:t>hvilke</a:t>
            </a:r>
            <a:r>
              <a:rPr lang="en-GB" dirty="0"/>
              <a:t> data der </a:t>
            </a:r>
            <a:r>
              <a:rPr lang="en-GB" dirty="0" err="1"/>
              <a:t>kan</a:t>
            </a:r>
            <a:r>
              <a:rPr lang="en-GB" dirty="0"/>
              <a:t> </a:t>
            </a:r>
            <a:r>
              <a:rPr lang="en-GB" dirty="0" err="1"/>
              <a:t>understøtte</a:t>
            </a:r>
            <a:r>
              <a:rPr lang="en-GB" dirty="0"/>
              <a:t> </a:t>
            </a:r>
            <a:r>
              <a:rPr lang="en-GB" dirty="0" err="1"/>
              <a:t>og</a:t>
            </a:r>
            <a:r>
              <a:rPr lang="en-GB" dirty="0"/>
              <a:t> </a:t>
            </a:r>
            <a:r>
              <a:rPr lang="en-GB" dirty="0" err="1"/>
              <a:t>informere</a:t>
            </a:r>
            <a:r>
              <a:rPr lang="en-GB" dirty="0"/>
              <a:t> den </a:t>
            </a:r>
            <a:r>
              <a:rPr lang="en-GB" dirty="0" err="1"/>
              <a:t>videre</a:t>
            </a:r>
            <a:r>
              <a:rPr lang="en-GB" dirty="0"/>
              <a:t> </a:t>
            </a:r>
            <a:r>
              <a:rPr lang="en-GB" dirty="0" err="1"/>
              <a:t>erfaringsdannels</a:t>
            </a:r>
            <a:r>
              <a:rPr lang="en-GB" dirty="0" err="1">
                <a:solidFill>
                  <a:srgbClr val="FF0000"/>
                </a:solidFill>
              </a:rPr>
              <a:t>e</a:t>
            </a:r>
            <a:r>
              <a:rPr lang="en-GB" dirty="0">
                <a:solidFill>
                  <a:srgbClr val="FF0000"/>
                </a:solidFill>
              </a:rPr>
              <a:t>, </a:t>
            </a:r>
            <a:r>
              <a:rPr lang="en-GB" dirty="0" err="1">
                <a:solidFill>
                  <a:srgbClr val="FF0000"/>
                </a:solidFill>
              </a:rPr>
              <a:t>e</a:t>
            </a:r>
            <a:r>
              <a:rPr lang="en-GB" dirty="0" err="1"/>
              <a:t>r</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udviklingsprocessen</a:t>
            </a:r>
            <a:r>
              <a:rPr lang="en-GB" dirty="0"/>
              <a:t>. </a:t>
            </a:r>
          </a:p>
          <a:p>
            <a:endParaRPr lang="en-GB" dirty="0"/>
          </a:p>
          <a:p>
            <a:r>
              <a:rPr lang="en-GB" dirty="0" err="1"/>
              <a:t>Skemaet</a:t>
            </a:r>
            <a:r>
              <a:rPr lang="en-GB" dirty="0"/>
              <a:t> </a:t>
            </a:r>
            <a:r>
              <a:rPr lang="en-GB" dirty="0" err="1"/>
              <a:t>udfyldes</a:t>
            </a:r>
            <a:r>
              <a:rPr lang="en-GB" dirty="0"/>
              <a:t> </a:t>
            </a:r>
            <a:r>
              <a:rPr lang="en-GB" dirty="0" err="1"/>
              <a:t>forud</a:t>
            </a:r>
            <a:r>
              <a:rPr lang="en-GB" dirty="0"/>
              <a:t> for </a:t>
            </a:r>
            <a:r>
              <a:rPr lang="en-GB" dirty="0" err="1">
                <a:solidFill>
                  <a:srgbClr val="FF0000"/>
                </a:solidFill>
              </a:rPr>
              <a:t>gennemførelsen</a:t>
            </a:r>
            <a:r>
              <a:rPr lang="en-GB" dirty="0"/>
              <a:t> </a:t>
            </a:r>
            <a:r>
              <a:rPr lang="en-GB" dirty="0" err="1"/>
              <a:t>af</a:t>
            </a:r>
            <a:r>
              <a:rPr lang="en-GB" dirty="0"/>
              <a:t> </a:t>
            </a:r>
            <a:r>
              <a:rPr lang="en-GB" dirty="0" err="1"/>
              <a:t>en</a:t>
            </a:r>
            <a:r>
              <a:rPr lang="en-GB" dirty="0"/>
              <a:t> </a:t>
            </a:r>
            <a:r>
              <a:rPr lang="en-GB" dirty="0" err="1"/>
              <a:t>prøvehandlin</a:t>
            </a:r>
            <a:r>
              <a:rPr lang="en-GB" dirty="0" err="1">
                <a:solidFill>
                  <a:srgbClr val="FF0000"/>
                </a:solidFill>
              </a:rPr>
              <a:t>g</a:t>
            </a:r>
            <a:r>
              <a:rPr lang="en-GB" dirty="0">
                <a:solidFill>
                  <a:srgbClr val="FF0000"/>
                </a:solidFill>
              </a:rPr>
              <a:t> </a:t>
            </a:r>
            <a:r>
              <a:rPr lang="en-GB" dirty="0" err="1"/>
              <a:t>og</a:t>
            </a:r>
            <a:r>
              <a:rPr lang="en-GB" dirty="0"/>
              <a:t> </a:t>
            </a:r>
            <a:r>
              <a:rPr lang="en-GB" dirty="0" err="1"/>
              <a:t>anvendes</a:t>
            </a:r>
            <a:r>
              <a:rPr lang="en-GB" dirty="0"/>
              <a:t> </a:t>
            </a:r>
            <a:r>
              <a:rPr lang="en-GB" dirty="0" err="1"/>
              <a:t>som</a:t>
            </a:r>
            <a:r>
              <a:rPr lang="en-GB" dirty="0"/>
              <a:t> </a:t>
            </a:r>
            <a:r>
              <a:rPr lang="en-GB" dirty="0" err="1"/>
              <a:t>ramme</a:t>
            </a:r>
            <a:r>
              <a:rPr lang="en-GB" dirty="0"/>
              <a:t> for den </a:t>
            </a:r>
            <a:r>
              <a:rPr lang="en-GB" dirty="0" err="1"/>
              <a:t>efterfølgende</a:t>
            </a:r>
            <a:r>
              <a:rPr lang="en-GB" dirty="0"/>
              <a:t> </a:t>
            </a:r>
            <a:r>
              <a:rPr lang="en-GB" dirty="0" err="1"/>
              <a:t>reflekterende</a:t>
            </a:r>
            <a:r>
              <a:rPr lang="en-GB" dirty="0"/>
              <a:t> </a:t>
            </a:r>
            <a:r>
              <a:rPr lang="en-GB" dirty="0" err="1"/>
              <a:t>samtale</a:t>
            </a:r>
            <a:r>
              <a:rPr lang="en-GB" dirty="0"/>
              <a:t> om </a:t>
            </a:r>
            <a:r>
              <a:rPr lang="en-GB" dirty="0" err="1"/>
              <a:t>det</a:t>
            </a:r>
            <a:r>
              <a:rPr lang="en-GB" dirty="0"/>
              <a:t> </a:t>
            </a:r>
            <a:r>
              <a:rPr lang="en-GB" dirty="0" err="1"/>
              <a:t>observerede</a:t>
            </a:r>
            <a:r>
              <a:rPr lang="en-GB" dirty="0"/>
              <a:t> </a:t>
            </a:r>
            <a:r>
              <a:rPr lang="en-GB" dirty="0" err="1"/>
              <a:t>og</a:t>
            </a:r>
            <a:r>
              <a:rPr lang="en-GB" dirty="0"/>
              <a:t> </a:t>
            </a:r>
            <a:r>
              <a:rPr lang="en-GB" dirty="0" err="1"/>
              <a:t>erfared</a:t>
            </a:r>
            <a:r>
              <a:rPr lang="en-GB" dirty="0" err="1">
                <a:solidFill>
                  <a:srgbClr val="FF0000"/>
                </a:solidFill>
              </a:rPr>
              <a:t>e</a:t>
            </a:r>
            <a:r>
              <a:rPr lang="en-GB" dirty="0">
                <a:solidFill>
                  <a:srgbClr val="FF0000"/>
                </a:solidFill>
              </a:rPr>
              <a:t>.</a:t>
            </a:r>
            <a:r>
              <a:rPr lang="en-GB" dirty="0"/>
              <a:t> </a:t>
            </a:r>
            <a:r>
              <a:rPr lang="en-GB" dirty="0" err="1"/>
              <a:t>Når</a:t>
            </a:r>
            <a:r>
              <a:rPr lang="en-GB" dirty="0"/>
              <a:t> der </a:t>
            </a:r>
            <a:r>
              <a:rPr lang="en-GB" dirty="0" err="1"/>
              <a:t>skal</a:t>
            </a:r>
            <a:r>
              <a:rPr lang="en-GB" dirty="0"/>
              <a:t> </a:t>
            </a:r>
            <a:r>
              <a:rPr lang="en-GB" dirty="0" err="1"/>
              <a:t>planlægges</a:t>
            </a:r>
            <a:r>
              <a:rPr lang="en-GB" dirty="0"/>
              <a:t> </a:t>
            </a:r>
            <a:r>
              <a:rPr lang="en-GB" dirty="0" err="1"/>
              <a:t>og</a:t>
            </a:r>
            <a:r>
              <a:rPr lang="en-GB" dirty="0"/>
              <a:t> </a:t>
            </a:r>
            <a:r>
              <a:rPr lang="en-GB" dirty="0" err="1"/>
              <a:t>gennemføres</a:t>
            </a:r>
            <a:r>
              <a:rPr lang="en-GB" dirty="0"/>
              <a:t> </a:t>
            </a:r>
            <a:r>
              <a:rPr lang="en-GB" dirty="0" err="1"/>
              <a:t>nye</a:t>
            </a:r>
            <a:r>
              <a:rPr lang="en-GB" dirty="0"/>
              <a:t> </a:t>
            </a:r>
            <a:r>
              <a:rPr lang="en-GB" dirty="0" err="1"/>
              <a:t>prøvehandlinger</a:t>
            </a:r>
            <a:r>
              <a:rPr lang="en-GB" dirty="0"/>
              <a:t> </a:t>
            </a:r>
            <a:r>
              <a:rPr lang="en-GB" dirty="0" err="1"/>
              <a:t>efterfølgend</a:t>
            </a:r>
            <a:r>
              <a:rPr lang="en-GB" dirty="0" err="1">
                <a:solidFill>
                  <a:srgbClr val="FF0000"/>
                </a:solidFill>
              </a:rPr>
              <a:t>e</a:t>
            </a:r>
            <a:r>
              <a:rPr lang="en-GB" dirty="0">
                <a:solidFill>
                  <a:srgbClr val="FF0000"/>
                </a:solidFill>
              </a:rPr>
              <a:t>, </a:t>
            </a:r>
            <a:r>
              <a:rPr lang="en-GB" dirty="0" err="1"/>
              <a:t>udfyldes</a:t>
            </a:r>
            <a:r>
              <a:rPr lang="en-GB" dirty="0"/>
              <a:t> </a:t>
            </a:r>
            <a:r>
              <a:rPr lang="en-GB" dirty="0" err="1"/>
              <a:t>skemaet</a:t>
            </a:r>
            <a:r>
              <a:rPr lang="en-GB" dirty="0"/>
              <a:t> </a:t>
            </a:r>
            <a:r>
              <a:rPr lang="en-GB" dirty="0" err="1"/>
              <a:t>på</a:t>
            </a:r>
            <a:r>
              <a:rPr lang="en-GB" dirty="0"/>
              <a:t> </a:t>
            </a:r>
            <a:r>
              <a:rPr lang="en-GB" dirty="0" err="1"/>
              <a:t>ny</a:t>
            </a:r>
            <a:r>
              <a:rPr lang="en-GB" dirty="0"/>
              <a:t>. </a:t>
            </a:r>
            <a:r>
              <a:rPr lang="en-GB" dirty="0" err="1"/>
              <a:t>Skemaet</a:t>
            </a:r>
            <a:r>
              <a:rPr lang="en-GB" dirty="0"/>
              <a:t> </a:t>
            </a:r>
            <a:r>
              <a:rPr lang="en-GB" dirty="0" err="1"/>
              <a:t>kan</a:t>
            </a:r>
            <a:r>
              <a:rPr lang="en-GB" dirty="0"/>
              <a:t> </a:t>
            </a:r>
            <a:r>
              <a:rPr lang="en-GB" dirty="0" err="1"/>
              <a:t>også</a:t>
            </a:r>
            <a:r>
              <a:rPr lang="en-GB" dirty="0"/>
              <a:t> </a:t>
            </a:r>
            <a:r>
              <a:rPr lang="en-GB" dirty="0" err="1"/>
              <a:t>udfyldes</a:t>
            </a:r>
            <a:r>
              <a:rPr lang="en-GB" dirty="0"/>
              <a:t> </a:t>
            </a:r>
            <a:r>
              <a:rPr lang="en-GB" dirty="0" err="1"/>
              <a:t>som</a:t>
            </a:r>
            <a:r>
              <a:rPr lang="en-GB" dirty="0"/>
              <a:t> </a:t>
            </a:r>
            <a:r>
              <a:rPr lang="en-GB" dirty="0" err="1"/>
              <a:t>en</a:t>
            </a:r>
            <a:r>
              <a:rPr lang="en-GB" dirty="0"/>
              <a:t> </a:t>
            </a:r>
            <a:r>
              <a:rPr lang="en-GB" dirty="0" err="1"/>
              <a:t>bearbejdning</a:t>
            </a:r>
            <a:r>
              <a:rPr lang="en-GB" dirty="0"/>
              <a:t> </a:t>
            </a:r>
            <a:r>
              <a:rPr lang="en-GB" dirty="0" err="1"/>
              <a:t>eller</a:t>
            </a:r>
            <a:r>
              <a:rPr lang="en-GB" dirty="0"/>
              <a:t> </a:t>
            </a:r>
            <a:r>
              <a:rPr lang="en-GB" dirty="0" err="1"/>
              <a:t>videreudvikling</a:t>
            </a:r>
            <a:r>
              <a:rPr lang="en-GB" dirty="0"/>
              <a:t> </a:t>
            </a:r>
            <a:r>
              <a:rPr lang="en-GB" dirty="0" err="1"/>
              <a:t>af</a:t>
            </a:r>
            <a:r>
              <a:rPr lang="en-GB" dirty="0"/>
              <a:t> </a:t>
            </a:r>
            <a:r>
              <a:rPr lang="en-GB" dirty="0" err="1"/>
              <a:t>tidligere</a:t>
            </a:r>
            <a:r>
              <a:rPr lang="en-GB" dirty="0"/>
              <a:t> </a:t>
            </a:r>
            <a:r>
              <a:rPr lang="en-GB" dirty="0" err="1"/>
              <a:t>prøvehandlinger</a:t>
            </a:r>
            <a:r>
              <a:rPr lang="en-GB" dirty="0"/>
              <a:t> </a:t>
            </a:r>
            <a:r>
              <a:rPr lang="en-GB" dirty="0" err="1"/>
              <a:t>baseret</a:t>
            </a:r>
            <a:r>
              <a:rPr lang="en-GB" dirty="0"/>
              <a:t> </a:t>
            </a:r>
            <a:r>
              <a:rPr lang="en-GB" dirty="0" err="1"/>
              <a:t>på</a:t>
            </a:r>
            <a:r>
              <a:rPr lang="en-GB" dirty="0"/>
              <a:t> de </a:t>
            </a:r>
            <a:r>
              <a:rPr lang="en-GB" dirty="0" err="1"/>
              <a:t>erfaringe</a:t>
            </a:r>
            <a:r>
              <a:rPr lang="en-GB" dirty="0" err="1">
                <a:solidFill>
                  <a:srgbClr val="FF0000"/>
                </a:solidFill>
              </a:rPr>
              <a:t>r</a:t>
            </a:r>
            <a:r>
              <a:rPr lang="en-GB" dirty="0">
                <a:solidFill>
                  <a:srgbClr val="FF0000"/>
                </a:solidFill>
              </a:rPr>
              <a:t>,</a:t>
            </a:r>
            <a:r>
              <a:rPr lang="en-GB" dirty="0"/>
              <a:t> I </a:t>
            </a:r>
            <a:r>
              <a:rPr lang="en-GB" dirty="0" err="1"/>
              <a:t>gør</a:t>
            </a:r>
            <a:r>
              <a:rPr lang="en-GB" dirty="0"/>
              <a:t> </a:t>
            </a:r>
            <a:r>
              <a:rPr lang="en-GB" dirty="0" err="1"/>
              <a:t>jer.</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32804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 </a:t>
            </a:r>
          </a:p>
          <a:p>
            <a:endParaRPr lang="en-GB" dirty="0"/>
          </a:p>
          <a:p>
            <a:r>
              <a:rPr lang="en-GB" dirty="0"/>
              <a:t>Denne </a:t>
            </a:r>
            <a:r>
              <a:rPr lang="en-GB" dirty="0" err="1"/>
              <a:t>feedbackmodel</a:t>
            </a:r>
            <a:r>
              <a:rPr lang="en-GB" dirty="0"/>
              <a:t> </a:t>
            </a:r>
            <a:r>
              <a:rPr lang="en-GB" dirty="0" err="1"/>
              <a:t>understøtter</a:t>
            </a:r>
            <a:r>
              <a:rPr lang="en-GB" dirty="0"/>
              <a:t> </a:t>
            </a:r>
            <a:r>
              <a:rPr lang="en-GB" dirty="0" err="1"/>
              <a:t>arbejdet</a:t>
            </a:r>
            <a:r>
              <a:rPr lang="en-GB" dirty="0"/>
              <a:t> med de fem </a:t>
            </a:r>
            <a:r>
              <a:rPr lang="en-GB" dirty="0" err="1"/>
              <a:t>faser</a:t>
            </a:r>
            <a:r>
              <a:rPr lang="en-GB" dirty="0"/>
              <a:t> </a:t>
            </a:r>
            <a:r>
              <a:rPr lang="en-GB" dirty="0" err="1"/>
              <a:t>i</a:t>
            </a:r>
            <a:r>
              <a:rPr lang="en-GB" dirty="0"/>
              <a:t> </a:t>
            </a:r>
            <a:r>
              <a:rPr lang="en-GB" dirty="0" err="1"/>
              <a:t>aktionslæring</a:t>
            </a:r>
            <a:r>
              <a:rPr lang="en-GB" dirty="0"/>
              <a:t>:</a:t>
            </a:r>
          </a:p>
          <a:p>
            <a:pPr marL="171450" indent="-171450">
              <a:buFont typeface="Arial" panose="020B0604020202020204" pitchFamily="34" charset="0"/>
              <a:buChar char="•"/>
            </a:pPr>
            <a:r>
              <a:rPr lang="en-GB" b="1" dirty="0"/>
              <a:t>Den </a:t>
            </a:r>
            <a:r>
              <a:rPr lang="en-GB" b="1" dirty="0" err="1"/>
              <a:t>indledende</a:t>
            </a:r>
            <a:r>
              <a:rPr lang="en-GB" b="1" dirty="0"/>
              <a:t> </a:t>
            </a:r>
            <a:r>
              <a:rPr lang="en-GB" b="1" dirty="0" err="1"/>
              <a:t>samtale</a:t>
            </a:r>
            <a:r>
              <a:rPr lang="en-GB" b="1" dirty="0"/>
              <a:t> </a:t>
            </a:r>
            <a:r>
              <a:rPr lang="en-GB" dirty="0" err="1"/>
              <a:t>omhandler</a:t>
            </a:r>
            <a:r>
              <a:rPr lang="en-GB" dirty="0"/>
              <a:t> </a:t>
            </a:r>
            <a:r>
              <a:rPr lang="en-GB" dirty="0" err="1"/>
              <a:t>fase</a:t>
            </a:r>
            <a:r>
              <a:rPr lang="en-GB" dirty="0"/>
              <a:t> 1 </a:t>
            </a:r>
            <a:r>
              <a:rPr lang="en-GB" dirty="0" err="1"/>
              <a:t>og</a:t>
            </a:r>
            <a:r>
              <a:rPr lang="en-GB" dirty="0"/>
              <a:t> 2, </a:t>
            </a:r>
            <a:r>
              <a:rPr lang="en-GB" dirty="0" err="1"/>
              <a:t>dvs</a:t>
            </a:r>
            <a:r>
              <a:rPr lang="en-GB" dirty="0"/>
              <a:t>. </a:t>
            </a:r>
            <a:r>
              <a:rPr lang="en-GB" dirty="0" err="1"/>
              <a:t>problemstillingen</a:t>
            </a:r>
            <a:r>
              <a:rPr lang="en-GB" dirty="0"/>
              <a:t> </a:t>
            </a:r>
            <a:r>
              <a:rPr lang="en-GB" dirty="0" err="1"/>
              <a:t>i</a:t>
            </a:r>
            <a:r>
              <a:rPr lang="en-GB" dirty="0"/>
              <a:t> </a:t>
            </a:r>
            <a:r>
              <a:rPr lang="en-GB" dirty="0" err="1"/>
              <a:t>praksis</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løsninger</a:t>
            </a:r>
            <a:r>
              <a:rPr lang="en-GB" dirty="0"/>
              <a:t> </a:t>
            </a:r>
            <a:r>
              <a:rPr lang="en-GB" dirty="0" err="1"/>
              <a:t>i</a:t>
            </a:r>
            <a:r>
              <a:rPr lang="en-GB" dirty="0"/>
              <a:t> form </a:t>
            </a:r>
            <a:r>
              <a:rPr lang="en-GB" dirty="0" err="1"/>
              <a:t>af</a:t>
            </a:r>
            <a:r>
              <a:rPr lang="en-GB" dirty="0"/>
              <a:t> </a:t>
            </a:r>
            <a:r>
              <a:rPr lang="en-GB" dirty="0" err="1"/>
              <a:t>konkrete</a:t>
            </a:r>
            <a:r>
              <a:rPr lang="en-GB" dirty="0"/>
              <a:t> </a:t>
            </a:r>
            <a:r>
              <a:rPr lang="en-GB" dirty="0" err="1"/>
              <a:t>prøvehandlinge</a:t>
            </a:r>
            <a:r>
              <a:rPr lang="en-GB" dirty="0" err="1">
                <a:solidFill>
                  <a:srgbClr val="FF0000"/>
                </a:solidFill>
              </a:rPr>
              <a:t>r</a:t>
            </a:r>
            <a:r>
              <a:rPr lang="en-GB" dirty="0">
                <a:solidFill>
                  <a:srgbClr val="FF0000"/>
                </a:solidFill>
              </a:rPr>
              <a:t>, d</a:t>
            </a:r>
            <a:r>
              <a:rPr lang="en-GB" dirty="0"/>
              <a:t>er </a:t>
            </a:r>
            <a:r>
              <a:rPr lang="en-GB" dirty="0" err="1"/>
              <a:t>observeres</a:t>
            </a:r>
            <a:r>
              <a:rPr lang="en-GB" dirty="0"/>
              <a:t>.</a:t>
            </a:r>
          </a:p>
          <a:p>
            <a:pPr marL="171450" indent="-171450">
              <a:buFont typeface="Arial" panose="020B0604020202020204" pitchFamily="34" charset="0"/>
              <a:buChar char="•"/>
            </a:pPr>
            <a:r>
              <a:rPr lang="en-GB" b="1" dirty="0"/>
              <a:t>Observation</a:t>
            </a:r>
            <a:r>
              <a:rPr lang="en-GB" dirty="0"/>
              <a:t> </a:t>
            </a:r>
            <a:r>
              <a:rPr lang="en-GB" dirty="0" err="1"/>
              <a:t>omhandler</a:t>
            </a:r>
            <a:r>
              <a:rPr lang="en-GB" dirty="0"/>
              <a:t> </a:t>
            </a:r>
            <a:r>
              <a:rPr lang="en-GB" dirty="0" err="1"/>
              <a:t>fase</a:t>
            </a:r>
            <a:r>
              <a:rPr lang="en-GB" dirty="0"/>
              <a:t> 3</a:t>
            </a:r>
            <a:r>
              <a:rPr lang="en-GB" dirty="0">
                <a:solidFill>
                  <a:srgbClr val="FF0000"/>
                </a:solidFill>
              </a:rPr>
              <a:t>, </a:t>
            </a:r>
            <a:r>
              <a:rPr lang="en-GB" dirty="0" err="1">
                <a:solidFill>
                  <a:srgbClr val="FF0000"/>
                </a:solidFill>
              </a:rPr>
              <a:t>hvor</a:t>
            </a:r>
            <a:r>
              <a:rPr lang="en-GB" dirty="0">
                <a:solidFill>
                  <a:srgbClr val="FF0000"/>
                </a:solidFill>
              </a:rPr>
              <a:t> de </a:t>
            </a:r>
            <a:r>
              <a:rPr lang="en-GB" dirty="0" err="1">
                <a:solidFill>
                  <a:srgbClr val="FF0000"/>
                </a:solidFill>
              </a:rPr>
              <a:t>planlagte</a:t>
            </a:r>
            <a:r>
              <a:rPr lang="en-GB" dirty="0">
                <a:solidFill>
                  <a:srgbClr val="FF0000"/>
                </a:solidFill>
              </a:rPr>
              <a:t> </a:t>
            </a:r>
            <a:r>
              <a:rPr lang="en-GB" dirty="0" err="1">
                <a:solidFill>
                  <a:srgbClr val="FF0000"/>
                </a:solidFill>
              </a:rPr>
              <a:t>prøvehandlinger</a:t>
            </a:r>
            <a:r>
              <a:rPr lang="en-GB" dirty="0">
                <a:solidFill>
                  <a:srgbClr val="FF0000"/>
                </a:solidFill>
              </a:rPr>
              <a:t> </a:t>
            </a:r>
            <a:r>
              <a:rPr lang="en-GB" dirty="0" err="1">
                <a:solidFill>
                  <a:srgbClr val="FF0000"/>
                </a:solidFill>
              </a:rPr>
              <a:t>gennemføres</a:t>
            </a:r>
            <a:r>
              <a:rPr lang="en-GB" dirty="0">
                <a:solidFill>
                  <a:srgbClr val="FF0000"/>
                </a:solidFill>
              </a:rPr>
              <a:t>, </a:t>
            </a:r>
            <a:r>
              <a:rPr lang="en-GB" dirty="0" err="1">
                <a:solidFill>
                  <a:srgbClr val="FF0000"/>
                </a:solidFill>
              </a:rPr>
              <a:t>og</a:t>
            </a:r>
            <a:r>
              <a:rPr lang="en-GB" dirty="0">
                <a:solidFill>
                  <a:srgbClr val="FF0000"/>
                </a:solidFill>
              </a:rPr>
              <a:t> </a:t>
            </a:r>
            <a:r>
              <a:rPr lang="en-GB" dirty="0" err="1">
                <a:solidFill>
                  <a:srgbClr val="FF0000"/>
                </a:solidFill>
              </a:rPr>
              <a:t>det</a:t>
            </a:r>
            <a:r>
              <a:rPr lang="en-GB" dirty="0">
                <a:solidFill>
                  <a:srgbClr val="FF0000"/>
                </a:solidFill>
              </a:rPr>
              <a:t> </a:t>
            </a:r>
            <a:r>
              <a:rPr lang="en-GB" dirty="0" err="1">
                <a:solidFill>
                  <a:srgbClr val="FF0000"/>
                </a:solidFill>
              </a:rPr>
              <a:t>aftalte</a:t>
            </a:r>
            <a:r>
              <a:rPr lang="en-GB" dirty="0">
                <a:solidFill>
                  <a:srgbClr val="FF0000"/>
                </a:solidFill>
              </a:rPr>
              <a:t> </a:t>
            </a:r>
            <a:r>
              <a:rPr lang="en-GB" dirty="0" err="1">
                <a:solidFill>
                  <a:srgbClr val="FF0000"/>
                </a:solidFill>
              </a:rPr>
              <a:t>observeres</a:t>
            </a:r>
            <a:r>
              <a:rPr lang="en-GB" dirty="0"/>
              <a:t>. </a:t>
            </a:r>
          </a:p>
          <a:p>
            <a:pPr marL="171450" indent="-171450">
              <a:buFont typeface="Arial" panose="020B0604020202020204" pitchFamily="34" charset="0"/>
              <a:buChar char="•"/>
            </a:pPr>
            <a:r>
              <a:rPr lang="en-GB" b="1" dirty="0"/>
              <a:t>Den </a:t>
            </a:r>
            <a:r>
              <a:rPr lang="en-GB" b="1" dirty="0" err="1"/>
              <a:t>reflekterende</a:t>
            </a:r>
            <a:r>
              <a:rPr lang="en-GB" b="1" dirty="0"/>
              <a:t> </a:t>
            </a:r>
            <a:r>
              <a:rPr lang="en-GB" b="1" dirty="0" err="1"/>
              <a:t>samtale</a:t>
            </a:r>
            <a:r>
              <a:rPr lang="en-GB" b="1" dirty="0"/>
              <a:t> </a:t>
            </a:r>
            <a:r>
              <a:rPr lang="en-GB" dirty="0" err="1"/>
              <a:t>omhandler</a:t>
            </a:r>
            <a:r>
              <a:rPr lang="en-GB" dirty="0"/>
              <a:t> </a:t>
            </a:r>
            <a:r>
              <a:rPr lang="en-GB" dirty="0" err="1"/>
              <a:t>fase</a:t>
            </a:r>
            <a:r>
              <a:rPr lang="en-GB" dirty="0"/>
              <a:t> 4 </a:t>
            </a:r>
            <a:r>
              <a:rPr lang="en-GB" dirty="0" err="1"/>
              <a:t>og</a:t>
            </a:r>
            <a:r>
              <a:rPr lang="en-GB" dirty="0"/>
              <a:t> 5 </a:t>
            </a:r>
            <a:r>
              <a:rPr lang="en-GB" dirty="0" err="1"/>
              <a:t>i</a:t>
            </a:r>
            <a:r>
              <a:rPr lang="en-GB" dirty="0"/>
              <a:t> form </a:t>
            </a:r>
            <a:r>
              <a:rPr lang="en-GB" dirty="0" err="1"/>
              <a:t>af</a:t>
            </a:r>
            <a:r>
              <a:rPr lang="en-GB" dirty="0"/>
              <a:t> </a:t>
            </a:r>
            <a:r>
              <a:rPr lang="en-GB" dirty="0" err="1"/>
              <a:t>refleksion</a:t>
            </a:r>
            <a:r>
              <a:rPr lang="en-GB" dirty="0"/>
              <a:t> over </a:t>
            </a:r>
            <a:r>
              <a:rPr lang="en-GB" dirty="0" err="1"/>
              <a:t>det</a:t>
            </a:r>
            <a:r>
              <a:rPr lang="en-GB" dirty="0"/>
              <a:t> </a:t>
            </a:r>
            <a:r>
              <a:rPr lang="en-GB" dirty="0" err="1"/>
              <a:t>observerede</a:t>
            </a:r>
            <a:r>
              <a:rPr lang="en-GB" dirty="0"/>
              <a:t>, </a:t>
            </a:r>
            <a:r>
              <a:rPr lang="en-GB" dirty="0" err="1"/>
              <a:t>hvordan</a:t>
            </a:r>
            <a:r>
              <a:rPr lang="en-GB" dirty="0"/>
              <a:t> </a:t>
            </a:r>
            <a:r>
              <a:rPr lang="en-GB" dirty="0" err="1"/>
              <a:t>det</a:t>
            </a:r>
            <a:r>
              <a:rPr lang="en-GB" dirty="0"/>
              <a:t> </a:t>
            </a:r>
            <a:r>
              <a:rPr lang="en-GB" dirty="0" err="1"/>
              <a:t>understøtter</a:t>
            </a:r>
            <a:r>
              <a:rPr lang="en-GB" dirty="0"/>
              <a:t> den </a:t>
            </a:r>
            <a:r>
              <a:rPr lang="en-GB" dirty="0" err="1"/>
              <a:t>ønskede</a:t>
            </a:r>
            <a:r>
              <a:rPr lang="en-GB" dirty="0"/>
              <a:t> </a:t>
            </a:r>
            <a:r>
              <a:rPr lang="en-GB" dirty="0" err="1"/>
              <a:t>praksisudviklin</a:t>
            </a:r>
            <a:r>
              <a:rPr lang="en-GB" dirty="0" err="1">
                <a:solidFill>
                  <a:srgbClr val="FF0000"/>
                </a:solidFill>
              </a:rPr>
              <a:t>g</a:t>
            </a:r>
            <a:r>
              <a:rPr lang="en-GB" dirty="0">
                <a:solidFill>
                  <a:srgbClr val="FF0000"/>
                </a:solidFill>
              </a:rPr>
              <a:t>, </a:t>
            </a:r>
            <a:r>
              <a:rPr lang="en-GB" dirty="0" err="1">
                <a:solidFill>
                  <a:srgbClr val="FF0000"/>
                </a:solidFill>
              </a:rPr>
              <a:t>o</a:t>
            </a:r>
            <a:r>
              <a:rPr lang="en-GB" dirty="0" err="1"/>
              <a:t>g</a:t>
            </a:r>
            <a:r>
              <a:rPr lang="en-GB" dirty="0"/>
              <a:t> </a:t>
            </a:r>
            <a:r>
              <a:rPr lang="en-GB" dirty="0" err="1"/>
              <a:t>hvilke</a:t>
            </a:r>
            <a:r>
              <a:rPr lang="en-GB" dirty="0"/>
              <a:t> </a:t>
            </a:r>
            <a:r>
              <a:rPr lang="en-GB" dirty="0" err="1"/>
              <a:t>erfaringer</a:t>
            </a:r>
            <a:r>
              <a:rPr lang="en-GB" dirty="0"/>
              <a:t> </a:t>
            </a:r>
            <a:r>
              <a:rPr lang="en-GB" dirty="0" err="1"/>
              <a:t>og</a:t>
            </a:r>
            <a:r>
              <a:rPr lang="en-GB" dirty="0"/>
              <a:t> </a:t>
            </a:r>
            <a:r>
              <a:rPr lang="en-GB" dirty="0" err="1"/>
              <a:t>læringer</a:t>
            </a:r>
            <a:r>
              <a:rPr lang="en-GB" dirty="0"/>
              <a:t> </a:t>
            </a:r>
            <a:r>
              <a:rPr lang="en-GB" dirty="0" err="1"/>
              <a:t>dette</a:t>
            </a:r>
            <a:r>
              <a:rPr lang="en-GB" dirty="0"/>
              <a:t> giver </a:t>
            </a:r>
            <a:r>
              <a:rPr lang="en-GB" dirty="0" err="1"/>
              <a:t>anledning</a:t>
            </a:r>
            <a:r>
              <a:rPr lang="en-GB" dirty="0"/>
              <a:t> </a:t>
            </a:r>
            <a:r>
              <a:rPr lang="en-GB" dirty="0" err="1"/>
              <a:t>til</a:t>
            </a:r>
            <a:r>
              <a:rPr lang="en-GB" dirty="0"/>
              <a:t> </a:t>
            </a:r>
            <a:r>
              <a:rPr lang="en-GB" dirty="0" err="1">
                <a:solidFill>
                  <a:srgbClr val="FF0000"/>
                </a:solidFill>
              </a:rPr>
              <a:t>i</a:t>
            </a:r>
            <a:r>
              <a:rPr lang="en-GB" dirty="0"/>
              <a:t> </a:t>
            </a:r>
            <a:r>
              <a:rPr lang="en-GB" dirty="0" err="1"/>
              <a:t>forhold</a:t>
            </a:r>
            <a:r>
              <a:rPr lang="en-GB" dirty="0"/>
              <a:t> </a:t>
            </a:r>
            <a:r>
              <a:rPr lang="en-GB" dirty="0" err="1"/>
              <a:t>til</a:t>
            </a:r>
            <a:r>
              <a:rPr lang="en-GB" dirty="0"/>
              <a:t> </a:t>
            </a:r>
            <a:r>
              <a:rPr lang="en-GB" dirty="0" err="1"/>
              <a:t>udvikling</a:t>
            </a:r>
            <a:r>
              <a:rPr lang="en-GB" dirty="0"/>
              <a:t> </a:t>
            </a:r>
            <a:r>
              <a:rPr lang="en-GB" dirty="0" err="1"/>
              <a:t>af</a:t>
            </a:r>
            <a:r>
              <a:rPr lang="en-GB" dirty="0"/>
              <a:t> </a:t>
            </a:r>
            <a:r>
              <a:rPr lang="en-GB" dirty="0" err="1"/>
              <a:t>egen</a:t>
            </a:r>
            <a:r>
              <a:rPr lang="en-GB" dirty="0"/>
              <a:t> </a:t>
            </a:r>
            <a:r>
              <a:rPr lang="en-GB" dirty="0" err="1"/>
              <a:t>praksis</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 </a:t>
            </a:r>
            <a:r>
              <a:rPr lang="en-GB" dirty="0" err="1"/>
              <a:t>kan</a:t>
            </a:r>
            <a:r>
              <a:rPr lang="en-GB" dirty="0"/>
              <a:t> </a:t>
            </a:r>
            <a:r>
              <a:rPr lang="en-GB" dirty="0" err="1"/>
              <a:t>anvende</a:t>
            </a:r>
            <a:r>
              <a:rPr lang="en-GB" dirty="0"/>
              <a:t> </a:t>
            </a:r>
            <a:r>
              <a:rPr lang="en-GB" dirty="0" err="1"/>
              <a:t>feedbackmodellen</a:t>
            </a:r>
            <a:r>
              <a:rPr lang="en-GB" dirty="0"/>
              <a:t> </a:t>
            </a:r>
            <a:r>
              <a:rPr lang="en-GB" dirty="0" err="1"/>
              <a:t>til</a:t>
            </a:r>
            <a:r>
              <a:rPr lang="en-GB" dirty="0"/>
              <a:t> at </a:t>
            </a:r>
            <a:r>
              <a:rPr lang="en-GB" dirty="0" err="1"/>
              <a:t>rammesætte</a:t>
            </a:r>
            <a:r>
              <a:rPr lang="en-GB" dirty="0"/>
              <a:t> </a:t>
            </a:r>
            <a:r>
              <a:rPr lang="en-GB" dirty="0" err="1"/>
              <a:t>refleksion</a:t>
            </a:r>
            <a:r>
              <a:rPr lang="en-GB" dirty="0"/>
              <a:t> </a:t>
            </a:r>
            <a:r>
              <a:rPr lang="en-GB" dirty="0" err="1"/>
              <a:t>og</a:t>
            </a:r>
            <a:r>
              <a:rPr lang="en-GB" dirty="0"/>
              <a:t> </a:t>
            </a:r>
            <a:r>
              <a:rPr lang="en-GB" dirty="0" err="1"/>
              <a:t>læring</a:t>
            </a:r>
            <a:r>
              <a:rPr lang="en-GB" dirty="0"/>
              <a:t> </a:t>
            </a:r>
            <a:r>
              <a:rPr lang="en-GB" dirty="0" err="1"/>
              <a:t>i</a:t>
            </a:r>
            <a:r>
              <a:rPr lang="en-GB" dirty="0"/>
              <a:t> relation </a:t>
            </a:r>
            <a:r>
              <a:rPr lang="en-GB" dirty="0" err="1"/>
              <a:t>til</a:t>
            </a:r>
            <a:r>
              <a:rPr lang="en-GB" dirty="0"/>
              <a:t> den </a:t>
            </a:r>
            <a:r>
              <a:rPr lang="en-GB" dirty="0" err="1"/>
              <a:t>valgte</a:t>
            </a:r>
            <a:r>
              <a:rPr lang="en-GB" dirty="0"/>
              <a:t> </a:t>
            </a:r>
            <a:r>
              <a:rPr lang="en-GB" dirty="0" err="1"/>
              <a:t>problemstilling</a:t>
            </a:r>
            <a:r>
              <a:rPr lang="en-GB" dirty="0"/>
              <a:t> </a:t>
            </a:r>
            <a:r>
              <a:rPr lang="en-GB" dirty="0" err="1"/>
              <a:t>og</a:t>
            </a:r>
            <a:r>
              <a:rPr lang="en-GB" dirty="0"/>
              <a:t> </a:t>
            </a:r>
            <a:r>
              <a:rPr lang="en-GB" dirty="0" err="1"/>
              <a:t>prøvehandlinger</a:t>
            </a:r>
            <a:r>
              <a:rPr lang="en-GB" dirty="0"/>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22</a:t>
            </a:fld>
            <a:endParaRPr lang="da-DK"/>
          </a:p>
        </p:txBody>
      </p:sp>
    </p:spTree>
    <p:extLst>
      <p:ext uri="{BB962C8B-B14F-4D97-AF65-F5344CB8AC3E}">
        <p14:creationId xmlns:p14="http://schemas.microsoft.com/office/powerpoint/2010/main" val="94443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en-GB" sz="1200" b="1" kern="1200" dirty="0" err="1">
                <a:solidFill>
                  <a:schemeClr val="tx1"/>
                </a:solidFill>
                <a:effectLst/>
                <a:latin typeface="Verdana" pitchFamily="34" charset="0"/>
                <a:ea typeface="Verdana" pitchFamily="34" charset="0"/>
                <a:cs typeface="Verdana" pitchFamily="34" charset="0"/>
              </a:rPr>
              <a:t>Noter</a:t>
            </a:r>
            <a:r>
              <a:rPr lang="en-GB" sz="1200" b="1" kern="1200" dirty="0">
                <a:solidFill>
                  <a:schemeClr val="tx1"/>
                </a:solidFill>
                <a:effectLst/>
                <a:latin typeface="Verdana" pitchFamily="34" charset="0"/>
                <a:ea typeface="Verdana" pitchFamily="34" charset="0"/>
                <a:cs typeface="Verdana" pitchFamily="34" charset="0"/>
              </a:rPr>
              <a:t> </a:t>
            </a:r>
            <a:r>
              <a:rPr lang="en-GB" sz="1200" b="1" kern="1200" dirty="0" err="1">
                <a:solidFill>
                  <a:schemeClr val="tx1"/>
                </a:solidFill>
                <a:effectLst/>
                <a:latin typeface="Verdana" pitchFamily="34" charset="0"/>
                <a:ea typeface="Verdana" pitchFamily="34" charset="0"/>
                <a:cs typeface="Verdana" pitchFamily="34" charset="0"/>
              </a:rPr>
              <a:t>til</a:t>
            </a:r>
            <a:r>
              <a:rPr lang="en-GB" sz="1200" b="1" kern="1200" dirty="0">
                <a:solidFill>
                  <a:schemeClr val="tx1"/>
                </a:solidFill>
                <a:effectLst/>
                <a:latin typeface="Verdana" pitchFamily="34" charset="0"/>
                <a:ea typeface="Verdana" pitchFamily="34" charset="0"/>
                <a:cs typeface="Verdana" pitchFamily="34" charset="0"/>
              </a:rPr>
              <a:t> </a:t>
            </a:r>
            <a:r>
              <a:rPr lang="en-GB" sz="1200" b="1" kern="1200" dirty="0" err="1">
                <a:solidFill>
                  <a:schemeClr val="tx1"/>
                </a:solidFill>
                <a:effectLst/>
                <a:latin typeface="Verdana" pitchFamily="34" charset="0"/>
                <a:ea typeface="Verdana" pitchFamily="34" charset="0"/>
                <a:cs typeface="Verdana" pitchFamily="34" charset="0"/>
              </a:rPr>
              <a:t>indhold</a:t>
            </a:r>
            <a:r>
              <a:rPr lang="en-GB" sz="1200" b="1" kern="1200" dirty="0">
                <a:solidFill>
                  <a:schemeClr val="tx1"/>
                </a:solidFill>
                <a:effectLst/>
                <a:latin typeface="Verdana" pitchFamily="34" charset="0"/>
                <a:ea typeface="Verdana" pitchFamily="34" charset="0"/>
                <a:cs typeface="Verdana" pitchFamily="34" charset="0"/>
              </a:rPr>
              <a:t>:</a:t>
            </a:r>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Slidepakken indeholder inspiration til videreudvikling af egen praksis. Slidepakken er struktureret om fire faser, som kendetegner en god udviklingsproces. I kan følge strukturen i slidepakken og de fire faser i processen, og I kan tilpasse materialet til jeres kontekst ved at bruge de elementer i materialet, som passer til jeres konkrete situation og behov. </a:t>
            </a:r>
          </a:p>
          <a:p>
            <a:pPr lvl="0"/>
            <a:r>
              <a:rPr lang="da-DK" sz="1200" kern="1200" dirty="0">
                <a:solidFill>
                  <a:schemeClr val="tx1"/>
                </a:solidFill>
                <a:effectLst/>
                <a:latin typeface="Verdana" pitchFamily="34" charset="0"/>
                <a:ea typeface="Verdana" pitchFamily="34" charset="0"/>
                <a:cs typeface="Verdana" pitchFamily="34" charset="0"/>
              </a:rPr>
              <a:t>De første tre faser i processen kan med fordel gennemføres over en kort periode, fx på et halv- eller heldagsmøde eller på to møder med kort interval imellem. Fase 4 handler om selve afprøvningen og gennemførelse af nye tiltag og forandringer I praksis. Denne proces kan med fordel strække sig over en længere periode (se noter til næste slide). Her vil der være behov for at mødes løbende. Sidst i slidepakken indgår en række redskaber, der kan understøtte jeres arbejde med afprøvninger i fase 4. </a:t>
            </a:r>
          </a:p>
          <a:p>
            <a:pPr lvl="0"/>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b="1" kern="1200" dirty="0">
                <a:solidFill>
                  <a:schemeClr val="tx1"/>
                </a:solidFill>
                <a:effectLst/>
                <a:latin typeface="Verdana" pitchFamily="34" charset="0"/>
                <a:ea typeface="Verdana" pitchFamily="34" charset="0"/>
                <a:cs typeface="Verdana" pitchFamily="34" charset="0"/>
              </a:rPr>
              <a:t>Noter til </a:t>
            </a:r>
            <a:r>
              <a:rPr lang="da-DK" sz="1200" b="1" kern="1200" dirty="0" err="1">
                <a:solidFill>
                  <a:schemeClr val="tx1"/>
                </a:solidFill>
                <a:effectLst/>
                <a:latin typeface="Verdana" pitchFamily="34" charset="0"/>
                <a:ea typeface="Verdana" pitchFamily="34" charset="0"/>
                <a:cs typeface="Verdana" pitchFamily="34" charset="0"/>
              </a:rPr>
              <a:t>facilitator</a:t>
            </a:r>
            <a:r>
              <a:rPr lang="da-DK" sz="1200" b="1" kern="1200" dirty="0">
                <a:solidFill>
                  <a:schemeClr val="tx1"/>
                </a:solidFill>
                <a:effectLst/>
                <a:latin typeface="Verdana" pitchFamily="34" charset="0"/>
                <a:ea typeface="Verdana" pitchFamily="34" charset="0"/>
                <a:cs typeface="Verdana" pitchFamily="34" charset="0"/>
              </a:rPr>
              <a:t>:</a:t>
            </a:r>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I de følgende slides gennemgås de fire faser i udviklingsprocessen. Første slide formidler et overblik over formål og indhold i de fire faser, og derefter følger en række slides der udfolder indhold og proces i hvert af de fire faser.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50182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sz="1200" b="1" dirty="0"/>
              <a:t>Noter til indhold:</a:t>
            </a:r>
          </a:p>
          <a:p>
            <a:pPr marL="0" indent="0">
              <a:buFont typeface="+mj-lt"/>
              <a:buNone/>
            </a:pPr>
            <a:r>
              <a:rPr lang="da-DK" sz="1200" b="0" dirty="0"/>
              <a:t>En udviklingsproces kan have varierende varighed, typis</a:t>
            </a:r>
            <a:r>
              <a:rPr lang="da-DK" sz="1200" b="0" dirty="0">
                <a:solidFill>
                  <a:srgbClr val="FF0000"/>
                </a:solidFill>
              </a:rPr>
              <a:t>k 3</a:t>
            </a:r>
            <a:r>
              <a:rPr lang="da-DK" sz="1200" b="0" dirty="0"/>
              <a:t>-12 måneder. Hvis I arbejder intensivt og fokusere</a:t>
            </a:r>
            <a:r>
              <a:rPr lang="da-DK" sz="1200" b="0" dirty="0">
                <a:solidFill>
                  <a:srgbClr val="FF0000"/>
                </a:solidFill>
              </a:rPr>
              <a:t>t, k</a:t>
            </a:r>
            <a:r>
              <a:rPr lang="da-DK" sz="1200" b="0" dirty="0"/>
              <a:t>an en udviklingsproces gennemføres på kortere tid, og ønsker I at gennemføre mange gentagne afprøvninger </a:t>
            </a:r>
            <a:r>
              <a:rPr lang="da-DK" dirty="0">
                <a:solidFill>
                  <a:srgbClr val="FF0000"/>
                </a:solidFill>
              </a:rPr>
              <a:t>i fase </a:t>
            </a:r>
            <a:r>
              <a:rPr lang="da-DK" sz="1200" b="0" dirty="0"/>
              <a:t>4, </a:t>
            </a:r>
            <a:r>
              <a:rPr lang="da-DK" sz="1200" b="0" dirty="0">
                <a:solidFill>
                  <a:srgbClr val="FF0000"/>
                </a:solidFill>
              </a:rPr>
              <a:t>kan </a:t>
            </a:r>
            <a:r>
              <a:rPr lang="da-DK" sz="1200" b="0" dirty="0"/>
              <a:t>processen vare længere tid. Varigheden af udviklingsprocessen kan også hænge sammen me</a:t>
            </a:r>
            <a:r>
              <a:rPr lang="da-DK" sz="1200" b="0" dirty="0">
                <a:solidFill>
                  <a:srgbClr val="FF0000"/>
                </a:solidFill>
              </a:rPr>
              <a:t>d, h</a:t>
            </a:r>
            <a:r>
              <a:rPr lang="da-DK" sz="1200" b="0" dirty="0"/>
              <a:t>vor mange medarbejdere der deltager. </a:t>
            </a:r>
          </a:p>
          <a:p>
            <a:pPr marL="0" indent="0">
              <a:buFont typeface="+mj-lt"/>
              <a:buNone/>
            </a:pPr>
            <a:endParaRPr lang="da-DK" sz="1200" b="0" dirty="0"/>
          </a:p>
          <a:p>
            <a:pPr marL="0" indent="0">
              <a:buFont typeface="+mj-lt"/>
              <a:buNone/>
            </a:pPr>
            <a:r>
              <a:rPr lang="da-DK" sz="1200" b="1" dirty="0"/>
              <a:t>Formålet</a:t>
            </a:r>
            <a:r>
              <a:rPr lang="da-DK" sz="1200" b="0" dirty="0"/>
              <a:t> med de fire faser i udviklingsprocessen er:</a:t>
            </a:r>
          </a:p>
          <a:p>
            <a:pPr marL="0" indent="0">
              <a:buFont typeface="+mj-lt"/>
              <a:buNone/>
            </a:pPr>
            <a:endParaRPr lang="da-DK" sz="1200" b="1" dirty="0"/>
          </a:p>
          <a:p>
            <a:pPr marL="342900" indent="-342900">
              <a:buFont typeface="+mj-lt"/>
              <a:buAutoNum type="arabicPeriod"/>
            </a:pPr>
            <a:r>
              <a:rPr lang="da-DK" sz="1200" b="1" dirty="0"/>
              <a:t>Inspiration</a:t>
            </a:r>
            <a:r>
              <a:rPr lang="da-DK" sz="1200" dirty="0"/>
              <a:t>: I den indledende fase er fokus på at dele viden og inspiration. I kan fx afholde </a:t>
            </a:r>
            <a:r>
              <a:rPr lang="da-DK" sz="1200" dirty="0">
                <a:solidFill>
                  <a:srgbClr val="FF0000"/>
                </a:solidFill>
              </a:rPr>
              <a:t>kick </a:t>
            </a:r>
            <a:r>
              <a:rPr lang="da-DK" sz="1200" dirty="0" err="1">
                <a:solidFill>
                  <a:srgbClr val="FF0000"/>
                </a:solidFill>
              </a:rPr>
              <a:t>off</a:t>
            </a:r>
            <a:r>
              <a:rPr lang="da-DK" sz="1200" dirty="0">
                <a:solidFill>
                  <a:srgbClr val="FF0000"/>
                </a:solidFill>
              </a:rPr>
              <a:t>-møder</a:t>
            </a:r>
            <a:r>
              <a:rPr lang="da-DK" sz="1200" dirty="0"/>
              <a:t>, hvor eksisterende viden præsenteres og drøftes.</a:t>
            </a:r>
          </a:p>
          <a:p>
            <a:pPr marL="342900" indent="-342900">
              <a:buFont typeface="+mj-lt"/>
              <a:buAutoNum type="arabicPeriod"/>
            </a:pPr>
            <a:r>
              <a:rPr lang="da-DK" sz="1200" b="1" dirty="0"/>
              <a:t>Fælles forståelse og prioritering</a:t>
            </a:r>
            <a:r>
              <a:rPr lang="da-DK" sz="1200" dirty="0"/>
              <a:t>: Et </a:t>
            </a:r>
            <a:r>
              <a:rPr lang="da-DK" sz="1200" dirty="0">
                <a:solidFill>
                  <a:srgbClr val="FF0000"/>
                </a:solidFill>
              </a:rPr>
              <a:t>vigtigt</a:t>
            </a:r>
            <a:r>
              <a:rPr lang="da-DK" sz="1200" dirty="0"/>
              <a:t> led i den indledende fase er desuden at nå frem til en fælles forståelse af projektets formål og karakte</a:t>
            </a:r>
            <a:r>
              <a:rPr lang="da-DK" sz="1200" dirty="0">
                <a:solidFill>
                  <a:srgbClr val="FF0000"/>
                </a:solidFill>
              </a:rPr>
              <a:t>r. </a:t>
            </a:r>
            <a:r>
              <a:rPr lang="da-DK" sz="1200" dirty="0"/>
              <a:t>I denne fase formulerer og afgrænser I projektets rammer ud fra </a:t>
            </a:r>
            <a:r>
              <a:rPr lang="da-DK" sz="1200" dirty="0">
                <a:solidFill>
                  <a:srgbClr val="FF0000"/>
                </a:solidFill>
              </a:rPr>
              <a:t>en </a:t>
            </a:r>
            <a:r>
              <a:rPr lang="da-DK" sz="1200" dirty="0"/>
              <a:t>fælles prioritering af behov og udfordringer.</a:t>
            </a:r>
          </a:p>
          <a:p>
            <a:pPr marL="342900" indent="-342900">
              <a:buFont typeface="+mj-lt"/>
              <a:buAutoNum type="arabicPeriod"/>
            </a:pPr>
            <a:r>
              <a:rPr lang="da-DK" sz="1200" b="1" dirty="0"/>
              <a:t>Udvikling af projektet</a:t>
            </a:r>
            <a:r>
              <a:rPr lang="da-DK" sz="1200" dirty="0"/>
              <a:t>: Selve udviklingen af projektet kan ske på en workshop, hvor I drøfte</a:t>
            </a:r>
            <a:r>
              <a:rPr lang="da-DK" sz="1200" dirty="0">
                <a:solidFill>
                  <a:srgbClr val="FF0000"/>
                </a:solidFill>
              </a:rPr>
              <a:t>r, </a:t>
            </a:r>
            <a:r>
              <a:rPr lang="da-DK" sz="1200" dirty="0"/>
              <a:t>hvordan I vil arbejde for at håndtere de prioriterede behov og udfordringer. Det kan være en god ide, at udvikling og afprøvning af indsatsen foregår parallelt i ’loops’ </a:t>
            </a:r>
            <a:r>
              <a:rPr lang="da-DK" sz="1200" dirty="0">
                <a:solidFill>
                  <a:srgbClr val="FF0000"/>
                </a:solidFill>
              </a:rPr>
              <a:t>(på trin 4).</a:t>
            </a:r>
          </a:p>
          <a:p>
            <a:pPr marL="342900" indent="-342900">
              <a:buFont typeface="+mj-lt"/>
              <a:buAutoNum type="arabicPeriod"/>
            </a:pPr>
            <a:r>
              <a:rPr lang="da-DK" sz="1200" b="1" dirty="0"/>
              <a:t>Afprøvning</a:t>
            </a:r>
            <a:r>
              <a:rPr lang="da-DK" sz="1200" dirty="0"/>
              <a:t>: I kan arbejde med inspiration fra aktionslæring som metode, hvor I afprøver konkrete prøvehandlinger, der løbende evalueres, justeres og gennemføres i takt med, at I gør jer erfaringer og producerer ny viden. Denne proces kan med fordel understøttes af fælles refleksion og faglig sparring på møder </a:t>
            </a:r>
            <a:r>
              <a:rPr lang="da-DK" sz="1200" dirty="0">
                <a:solidFill>
                  <a:srgbClr val="FF0000"/>
                </a:solidFill>
              </a:rPr>
              <a:t>mellem fx pædagogisk ledelse, forvaltning og pædagogisk personale.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4</a:t>
            </a:fld>
            <a:endParaRPr lang="da-DK"/>
          </a:p>
        </p:txBody>
      </p:sp>
    </p:spTree>
    <p:extLst>
      <p:ext uri="{BB962C8B-B14F-4D97-AF65-F5344CB8AC3E}">
        <p14:creationId xmlns:p14="http://schemas.microsoft.com/office/powerpoint/2010/main" val="102286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b="1" dirty="0" err="1"/>
              <a:t>Noter</a:t>
            </a:r>
            <a:r>
              <a:rPr lang="en-GB" b="1" dirty="0"/>
              <a:t> </a:t>
            </a:r>
            <a:r>
              <a:rPr lang="en-GB" b="1" dirty="0" err="1"/>
              <a:t>til</a:t>
            </a:r>
            <a:r>
              <a:rPr lang="en-GB" b="1" dirty="0"/>
              <a:t> facilitator:</a:t>
            </a:r>
          </a:p>
          <a:p>
            <a:pPr marL="0" indent="0">
              <a:buNone/>
            </a:pPr>
            <a:r>
              <a:rPr lang="en-GB" dirty="0" err="1">
                <a:solidFill>
                  <a:srgbClr val="FF0000"/>
                </a:solidFill>
              </a:rPr>
              <a:t>Formålet</a:t>
            </a:r>
            <a:r>
              <a:rPr lang="en-GB" dirty="0">
                <a:solidFill>
                  <a:srgbClr val="FF0000"/>
                </a:solidFill>
              </a:rPr>
              <a:t> </a:t>
            </a:r>
            <a:r>
              <a:rPr lang="en-GB" dirty="0"/>
              <a:t>med </a:t>
            </a:r>
            <a:r>
              <a:rPr lang="en-GB" dirty="0" err="1"/>
              <a:t>denne</a:t>
            </a:r>
            <a:r>
              <a:rPr lang="en-GB" dirty="0"/>
              <a:t> </a:t>
            </a:r>
            <a:r>
              <a:rPr lang="en-GB" dirty="0" err="1"/>
              <a:t>fase</a:t>
            </a:r>
            <a:r>
              <a:rPr lang="en-GB" dirty="0"/>
              <a:t> </a:t>
            </a:r>
            <a:r>
              <a:rPr lang="en-GB" dirty="0" err="1"/>
              <a:t>er</a:t>
            </a:r>
            <a:r>
              <a:rPr lang="en-GB" dirty="0"/>
              <a:t> at </a:t>
            </a:r>
            <a:r>
              <a:rPr lang="en-GB" b="0" dirty="0" err="1"/>
              <a:t>skabe</a:t>
            </a:r>
            <a:r>
              <a:rPr lang="en-GB" b="0" dirty="0"/>
              <a:t> motivation </a:t>
            </a:r>
            <a:r>
              <a:rPr lang="en-GB" b="0" dirty="0" err="1"/>
              <a:t>og</a:t>
            </a:r>
            <a:r>
              <a:rPr lang="en-GB" b="0" dirty="0"/>
              <a:t> engagement </a:t>
            </a:r>
            <a:r>
              <a:rPr lang="en-GB" dirty="0" err="1">
                <a:solidFill>
                  <a:srgbClr val="FF0000"/>
                </a:solidFill>
              </a:rPr>
              <a:t>hos</a:t>
            </a:r>
            <a:r>
              <a:rPr lang="en-GB" dirty="0">
                <a:solidFill>
                  <a:srgbClr val="FF0000"/>
                </a:solidFill>
              </a:rPr>
              <a:t> </a:t>
            </a:r>
            <a:r>
              <a:rPr lang="en-GB" dirty="0" err="1">
                <a:solidFill>
                  <a:srgbClr val="FF0000"/>
                </a:solidFill>
              </a:rPr>
              <a:t>deltagerne</a:t>
            </a:r>
            <a:r>
              <a:rPr lang="en-GB" dirty="0"/>
              <a:t> </a:t>
            </a:r>
            <a:r>
              <a:rPr lang="en-GB" dirty="0" err="1"/>
              <a:t>gennem</a:t>
            </a:r>
            <a:r>
              <a:rPr lang="en-GB" dirty="0"/>
              <a:t> </a:t>
            </a:r>
            <a:r>
              <a:rPr lang="en-GB" dirty="0" err="1"/>
              <a:t>indsigt</a:t>
            </a:r>
            <a:r>
              <a:rPr lang="en-GB" dirty="0"/>
              <a:t> </a:t>
            </a:r>
            <a:r>
              <a:rPr lang="en-GB" dirty="0" err="1"/>
              <a:t>i</a:t>
            </a:r>
            <a:r>
              <a:rPr lang="en-GB" dirty="0"/>
              <a:t> </a:t>
            </a:r>
            <a:r>
              <a:rPr lang="en-GB" dirty="0" err="1"/>
              <a:t>eksisterende</a:t>
            </a:r>
            <a:r>
              <a:rPr lang="en-GB" dirty="0"/>
              <a:t> </a:t>
            </a:r>
            <a:r>
              <a:rPr lang="en-GB" dirty="0" err="1"/>
              <a:t>viden</a:t>
            </a:r>
            <a:r>
              <a:rPr lang="en-GB" dirty="0"/>
              <a:t> </a:t>
            </a:r>
            <a:r>
              <a:rPr lang="en-GB" dirty="0" err="1"/>
              <a:t>og</a:t>
            </a:r>
            <a:r>
              <a:rPr lang="en-GB" dirty="0"/>
              <a:t> </a:t>
            </a:r>
            <a:r>
              <a:rPr lang="en-GB" dirty="0" err="1"/>
              <a:t>fælles</a:t>
            </a:r>
            <a:r>
              <a:rPr lang="en-GB" dirty="0"/>
              <a:t> </a:t>
            </a:r>
            <a:r>
              <a:rPr lang="en-GB" dirty="0" err="1"/>
              <a:t>faglige</a:t>
            </a:r>
            <a:r>
              <a:rPr lang="en-GB" dirty="0"/>
              <a:t> </a:t>
            </a:r>
            <a:r>
              <a:rPr lang="en-GB" dirty="0" err="1"/>
              <a:t>og</a:t>
            </a:r>
            <a:r>
              <a:rPr lang="en-GB" dirty="0"/>
              <a:t> </a:t>
            </a:r>
            <a:r>
              <a:rPr lang="en-GB" dirty="0" err="1"/>
              <a:t>pædagogiske</a:t>
            </a:r>
            <a:r>
              <a:rPr lang="en-GB" dirty="0"/>
              <a:t> </a:t>
            </a:r>
            <a:r>
              <a:rPr lang="en-GB" dirty="0" err="1"/>
              <a:t>drøftelser</a:t>
            </a:r>
            <a:r>
              <a:rPr lang="en-GB" dirty="0"/>
              <a:t>. </a:t>
            </a:r>
          </a:p>
          <a:p>
            <a:pPr lvl="0"/>
            <a:endParaRPr lang="da-DK" sz="1200" b="1" kern="1200" dirty="0">
              <a:solidFill>
                <a:schemeClr val="tx1"/>
              </a:solidFill>
              <a:effectLst/>
              <a:latin typeface="Verdana" pitchFamily="34" charset="0"/>
              <a:ea typeface="Verdana" pitchFamily="34" charset="0"/>
              <a:cs typeface="Verdana" pitchFamily="34" charset="0"/>
            </a:endParaRPr>
          </a:p>
          <a:p>
            <a:pPr lvl="0"/>
            <a:r>
              <a:rPr lang="da-DK" sz="1200" b="1" kern="1200" dirty="0">
                <a:solidFill>
                  <a:schemeClr val="tx1"/>
                </a:solidFill>
                <a:effectLst/>
                <a:latin typeface="Verdana" pitchFamily="34" charset="0"/>
                <a:ea typeface="Verdana" pitchFamily="34" charset="0"/>
                <a:cs typeface="Verdana" pitchFamily="34" charset="0"/>
              </a:rPr>
              <a:t>Noter til indhold:</a:t>
            </a:r>
          </a:p>
          <a:p>
            <a:pPr lvl="0"/>
            <a:r>
              <a:rPr lang="da-DK" sz="1200" kern="1200" dirty="0">
                <a:solidFill>
                  <a:schemeClr val="tx1"/>
                </a:solidFill>
                <a:effectLst/>
                <a:latin typeface="Verdana" pitchFamily="34" charset="0"/>
                <a:ea typeface="Verdana" pitchFamily="34" charset="0"/>
                <a:cs typeface="Verdana" pitchFamily="34" charset="0"/>
              </a:rPr>
              <a:t>Børns trivsel, positive selvforståelse og medejerskab til en proces, et sted eller et tiltag hænger i meget høj grad sammen med børnenes muligheder for at blive lyttet til og have indflydelse på egen hverdag i fx deres dagtilbud. At give børnene medindflydelse på hverdagslivet handler om at inddrage dem og deres perspektiver i den pædagogiske praksis og anerkende deres ret til at blive set, hørt og forstået. Men hvad betyder det at inddrage børn og deres perspektiver, og hvad kan vi forstå ved et børneperspektiv?</a:t>
            </a:r>
          </a:p>
          <a:p>
            <a:pPr lvl="0"/>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Hanne Warming beskriver børneperspektivet ud fra tre overordnede forståelser, der i praksis ofte supplerer og informerer hinanden, men som adskiller sig ved at være mere eller mindre formet af de voksnes bud på barnets situation:</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udefra-perspektiv: </a:t>
            </a:r>
            <a:r>
              <a:rPr lang="da-DK" sz="1200" kern="1200" dirty="0">
                <a:solidFill>
                  <a:schemeClr val="tx1"/>
                </a:solidFill>
                <a:effectLst/>
                <a:latin typeface="Verdana" pitchFamily="34" charset="0"/>
                <a:ea typeface="Verdana" pitchFamily="34" charset="0"/>
                <a:cs typeface="Verdana" pitchFamily="34" charset="0"/>
              </a:rPr>
              <a:t>Dette perspektiv er et udtryk for eksperters (fx læger, pædagoger, sundhedsplejersker, psykologer mv.) syn på og forståelse af barnet eller en børnegruppe, barnets eller gruppens behov, livssituation, udviklingsmuligheder mv. med belæg i videnskabelig forskning og anden ”objektiv” viden. Børneperspektivet eller barnets bedste er således i denne forståelse et udtryk for de voksnes (faglige) perspektiv på barnet ’udefra’.</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tilstræbt indefra-perspektiv: </a:t>
            </a:r>
            <a:r>
              <a:rPr lang="da-DK" sz="1200" kern="1200" dirty="0">
                <a:solidFill>
                  <a:schemeClr val="tx1"/>
                </a:solidFill>
                <a:effectLst/>
                <a:latin typeface="Verdana" pitchFamily="34" charset="0"/>
                <a:ea typeface="Verdana" pitchFamily="34" charset="0"/>
                <a:cs typeface="Verdana" pitchFamily="34" charset="0"/>
              </a:rPr>
              <a:t>Med dette perspektiv forsøger den voksne at sætte sig i det enkelte barns/børnegruppes situation og forstå, hvad barnet/børnegruppen selv ville sige, hvis de kunne; dvs. forstå barnet i en konkret situation fra barnets eget perspektiv uden nødvendigvis at kunne spørge barnet selv. Det kan fx være, fordi barnets sprog ikke er tilstrækkeligt, eller fordi man ikke har mulighed for at spørge barnet/børnene direkte.</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indefra-perspektiv </a:t>
            </a:r>
            <a:r>
              <a:rPr lang="da-DK" sz="1200" kern="1200" dirty="0">
                <a:solidFill>
                  <a:schemeClr val="tx1"/>
                </a:solidFill>
                <a:effectLst/>
                <a:latin typeface="Verdana" pitchFamily="34" charset="0"/>
                <a:ea typeface="Verdana" pitchFamily="34" charset="0"/>
                <a:cs typeface="Verdana" pitchFamily="34" charset="0"/>
              </a:rPr>
              <a:t>er barnets/børnegruppens egne udtrykte oplevelser, holdninger, ønsker osv. Det enkelte barn eller børnegruppe observeres eller spørges direkte, hvorved de voksne opnår et perspektiv ’indefra’. Barnet/børnene kan udtrykke sig verbalt og nonverbalt. Dvs. at selvom et barn ikke er i stand til at udfylde et spørgeskema, indgå i et kvalitativt interview eller en fokusgruppe, så kan de voksne stadig få indblik i et såkaldt indefra-perspektiv ved fx at observere det eller de konkrete børn og derigennem undersøge præferencer, humør, følelsesudtryk osv., som giver en kvalificeret ide om, hvad barnets eller børnenes perspektiv på noget kunne være. Et godt kendskab til barnet/børnene og deres kontekst kvalificerer naturligvis forståelsen af deres perspektiv. </a:t>
            </a:r>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65658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endParaRPr lang="en-GB" dirty="0"/>
          </a:p>
          <a:p>
            <a:r>
              <a:rPr lang="da-DK" sz="1200" b="1" kern="1200" dirty="0">
                <a:solidFill>
                  <a:schemeClr val="tx1"/>
                </a:solidFill>
                <a:effectLst/>
                <a:latin typeface="Verdana" pitchFamily="34" charset="0"/>
                <a:ea typeface="Verdana" pitchFamily="34" charset="0"/>
                <a:cs typeface="Verdana" pitchFamily="34" charset="0"/>
              </a:rPr>
              <a:t>Hvorfor arbejde med at inddrage børns perspektiver – og hvordan hænger det sammen med inkluderende læringsmiljøer? </a:t>
            </a:r>
          </a:p>
          <a:p>
            <a:r>
              <a:rPr lang="da-DK" sz="1200" kern="1200" dirty="0">
                <a:solidFill>
                  <a:schemeClr val="tx1"/>
                </a:solidFill>
                <a:effectLst/>
                <a:latin typeface="Verdana" pitchFamily="34" charset="0"/>
                <a:ea typeface="Verdana" pitchFamily="34" charset="0"/>
                <a:cs typeface="Verdana" pitchFamily="34" charset="0"/>
              </a:rPr>
              <a:t>Når børns perspektiver inddrages i den pædagogiske praksis, skabes der mulighed for, at alle børn oplever at blive hørt, set og forstået og kan deltage aktivt i og være </a:t>
            </a:r>
            <a:r>
              <a:rPr lang="da-DK" sz="1200" kern="1200" dirty="0" err="1">
                <a:solidFill>
                  <a:schemeClr val="tx1"/>
                </a:solidFill>
                <a:effectLst/>
                <a:latin typeface="Verdana" pitchFamily="34" charset="0"/>
                <a:ea typeface="Verdana" pitchFamily="34" charset="0"/>
                <a:cs typeface="Verdana" pitchFamily="34" charset="0"/>
              </a:rPr>
              <a:t>medskabere</a:t>
            </a:r>
            <a:r>
              <a:rPr lang="da-DK" sz="1200" kern="1200" dirty="0">
                <a:solidFill>
                  <a:schemeClr val="tx1"/>
                </a:solidFill>
                <a:effectLst/>
                <a:latin typeface="Verdana" pitchFamily="34" charset="0"/>
                <a:ea typeface="Verdana" pitchFamily="34" charset="0"/>
                <a:cs typeface="Verdana" pitchFamily="34" charset="0"/>
              </a:rPr>
              <a:t> af de fællesskaber, de er del af. Det er væsentligt for børns trivsel, at de oplever at blive taget alvorligt, og at deres oplevelser og perspektiver har betydning og bliver bragt i spil i praksis.</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Børns perspektiver på deres eget liv udgør vigtig viden, som det pædagogiske personale kan få adgang til på forskellige måder</a:t>
            </a:r>
            <a:r>
              <a:rPr lang="da-DK" sz="1200" kern="1200" dirty="0">
                <a:solidFill>
                  <a:srgbClr val="FF0000"/>
                </a:solidFill>
                <a:effectLst/>
                <a:latin typeface="Verdana" pitchFamily="34" charset="0"/>
                <a:ea typeface="Verdana" pitchFamily="34" charset="0"/>
                <a:cs typeface="Verdana" pitchFamily="34" charset="0"/>
              </a:rPr>
              <a:t>; e</a:t>
            </a:r>
            <a:r>
              <a:rPr lang="da-DK" sz="1200" kern="1200" dirty="0">
                <a:solidFill>
                  <a:schemeClr val="tx1"/>
                </a:solidFill>
                <a:effectLst/>
                <a:latin typeface="Verdana" pitchFamily="34" charset="0"/>
                <a:ea typeface="Verdana" pitchFamily="34" charset="0"/>
                <a:cs typeface="Verdana" pitchFamily="34" charset="0"/>
              </a:rPr>
              <a:t>nten ved at spørge børnene direkte – fx ved hjælp af anerkendende spørgeteknikker og oprigtig nysgerrighed – eller på anden vis udforske deres perspektiver, fx gennem nonverbale udtryksformer, observationer osv. </a:t>
            </a:r>
            <a:r>
              <a:rPr lang="da-DK" sz="1200" b="1" kern="1200" dirty="0">
                <a:solidFill>
                  <a:schemeClr val="tx1"/>
                </a:solidFill>
                <a:effectLst/>
                <a:latin typeface="Verdana" pitchFamily="34" charset="0"/>
                <a:ea typeface="Verdana" pitchFamily="34" charset="0"/>
                <a:cs typeface="Verdana" pitchFamily="34" charset="0"/>
              </a:rPr>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147562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endParaRPr lang="da-DK" b="0" baseline="0" dirty="0"/>
          </a:p>
          <a:p>
            <a:r>
              <a:rPr lang="da-DK" b="0" baseline="0" dirty="0">
                <a:solidFill>
                  <a:srgbClr val="FF0000"/>
                </a:solidFill>
              </a:rPr>
              <a:t>Forskning</a:t>
            </a:r>
            <a:r>
              <a:rPr lang="da-DK" b="0" baseline="0" dirty="0"/>
              <a:t> viser, at disse elementer er centrale i arbejdet med at inddrage børns perspektiver: </a:t>
            </a:r>
          </a:p>
          <a:p>
            <a:endParaRPr lang="da-DK" sz="1200" b="0" baseline="0" dirty="0"/>
          </a:p>
          <a:p>
            <a:pPr marL="285750" marR="0" lvl="0" indent="-2857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b="1" dirty="0"/>
              <a:t>Bevidsthed om egen praksis og forudsætninger for at inddrage børn: </a:t>
            </a:r>
            <a:r>
              <a:rPr lang="da-DK" sz="1200" b="0" i="0" u="none" strike="noStrike" kern="1200" baseline="0" dirty="0">
                <a:solidFill>
                  <a:schemeClr val="tx1"/>
                </a:solidFill>
                <a:latin typeface="Verdana" pitchFamily="34" charset="0"/>
                <a:ea typeface="Verdana" pitchFamily="34" charset="0"/>
                <a:cs typeface="Verdana" pitchFamily="34" charset="0"/>
              </a:rPr>
              <a:t>Når børn og børns perspektiver inddrages på forskellige måder i den pædagogiske praksis, er det ofte med mere end ét formål for øje. Forskningen viser, at for at kunne arbejde meningsfuldt og konstruktivt med at inddrage alle børn, er det vigtigt at se på egen praksis med et kritisk blik. Det handler om at reflektere </a:t>
            </a:r>
            <a:r>
              <a:rPr lang="da-DK" sz="1200" b="0" i="0" u="none" strike="noStrike" kern="1200" baseline="0" dirty="0">
                <a:solidFill>
                  <a:srgbClr val="FF0000"/>
                </a:solidFill>
                <a:latin typeface="Verdana" pitchFamily="34" charset="0"/>
                <a:ea typeface="Verdana" pitchFamily="34" charset="0"/>
                <a:cs typeface="Verdana" pitchFamily="34" charset="0"/>
              </a:rPr>
              <a:t>over, hvordan, hvorfor og på hvilke måder</a:t>
            </a:r>
            <a:r>
              <a:rPr lang="da-DK" sz="1200" b="0" i="0" u="none" strike="noStrike" kern="1200" baseline="0" dirty="0">
                <a:solidFill>
                  <a:schemeClr val="tx1"/>
                </a:solidFill>
                <a:latin typeface="Verdana" pitchFamily="34" charset="0"/>
                <a:ea typeface="Verdana" pitchFamily="34" charset="0"/>
                <a:cs typeface="Verdana" pitchFamily="34" charset="0"/>
              </a:rPr>
              <a:t> man allerede arbejder med inddragelse, og hvilke </a:t>
            </a:r>
            <a:r>
              <a:rPr lang="da-DK" sz="1200" b="0" i="0" u="none" strike="noStrike" kern="1200" baseline="0" dirty="0">
                <a:solidFill>
                  <a:srgbClr val="FF0000"/>
                </a:solidFill>
                <a:latin typeface="Verdana" pitchFamily="34" charset="0"/>
                <a:ea typeface="Verdana" pitchFamily="34" charset="0"/>
                <a:cs typeface="Verdana" pitchFamily="34" charset="0"/>
              </a:rPr>
              <a:t>personalemæssige</a:t>
            </a:r>
            <a:r>
              <a:rPr lang="da-DK" sz="1200" b="0" i="0" u="none" strike="noStrike" kern="1200" baseline="0" dirty="0">
                <a:solidFill>
                  <a:schemeClr val="tx1"/>
                </a:solidFill>
                <a:latin typeface="Verdana" pitchFamily="34" charset="0"/>
                <a:ea typeface="Verdana" pitchFamily="34" charset="0"/>
                <a:cs typeface="Verdana" pitchFamily="34" charset="0"/>
              </a:rPr>
              <a:t> og faglige forudsætninger der er til stede i praksis i forhold til at inddrage alle børns perspektiver. </a:t>
            </a:r>
            <a:endParaRPr lang="da-DK" sz="1200" b="1" dirty="0"/>
          </a:p>
          <a:p>
            <a:pPr marL="285750" marR="0" lvl="0" indent="-2857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b="1" dirty="0"/>
              <a:t>Anerkendelse af børneperspektivers betydning: </a:t>
            </a:r>
            <a:r>
              <a:rPr lang="da-DK" sz="1200" i="0" dirty="0"/>
              <a:t>Forskning viser, at vellykket inddragelse af børns perspektiver forudsætter en erkendelse af, at alle</a:t>
            </a:r>
            <a:r>
              <a:rPr lang="da-DK" sz="1200" dirty="0"/>
              <a:t> børns perspektiver udgør en unik kilde til viden om deres liv, som det udfolder sig i dagtilbuddet, og at alle børn har forskellige forudsætninger for at udtrykke sig, s</a:t>
            </a:r>
            <a:r>
              <a:rPr lang="da-DK" sz="1200" dirty="0">
                <a:solidFill>
                  <a:srgbClr val="FF0000"/>
                </a:solidFill>
              </a:rPr>
              <a:t>å de i</a:t>
            </a:r>
            <a:r>
              <a:rPr lang="da-DK" sz="1200" dirty="0"/>
              <a:t>nddrages p</a:t>
            </a:r>
            <a:r>
              <a:rPr lang="da-DK" sz="1200" dirty="0">
                <a:solidFill>
                  <a:srgbClr val="FF0000"/>
                </a:solidFill>
              </a:rPr>
              <a:t>å e</a:t>
            </a:r>
            <a:r>
              <a:rPr lang="da-DK" sz="1200" dirty="0"/>
              <a:t>n måde, der er meningsfuld for den enkelte. Dette fordrer en differentieret tilgang til at inddrage børn og deres perspektiver, så det er muligt for børnene at udtrykke sig verbalt såvel som nonverbalt.</a:t>
            </a:r>
            <a:endParaRPr lang="da-DK" sz="1200" b="1" dirty="0"/>
          </a:p>
          <a:p>
            <a:pPr marL="285750" marR="0" lvl="0" indent="-2857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b="1" dirty="0"/>
              <a:t>Sikre sammenhæng mellem inddragelse og indflydelse: </a:t>
            </a:r>
            <a:r>
              <a:rPr lang="da-DK" sz="1200" kern="1200" dirty="0">
                <a:solidFill>
                  <a:schemeClr val="tx1"/>
                </a:solidFill>
                <a:effectLst/>
                <a:latin typeface="Verdana" pitchFamily="34" charset="0"/>
                <a:ea typeface="Verdana" pitchFamily="34" charset="0"/>
                <a:cs typeface="Verdana" pitchFamily="34" charset="0"/>
              </a:rPr>
              <a:t>I arbejdet med at styrke inkluderende læringsmiljøer gennem inddragelse af børns perspektiver er det centralt at overveje, hvordan man kan sikre, at det enkelte barns perspektiver inddrages på en balanceret og meningsfuld måde, der er i overensstemmelse med den indflydels</a:t>
            </a:r>
            <a:r>
              <a:rPr lang="da-DK" sz="1200" kern="1200" dirty="0">
                <a:solidFill>
                  <a:srgbClr val="FF0000"/>
                </a:solidFill>
                <a:effectLst/>
                <a:latin typeface="Verdana" pitchFamily="34" charset="0"/>
                <a:ea typeface="Verdana" pitchFamily="34" charset="0"/>
                <a:cs typeface="Verdana" pitchFamily="34" charset="0"/>
              </a:rPr>
              <a:t>e, b</a:t>
            </a:r>
            <a:r>
              <a:rPr lang="da-DK" sz="1200" kern="1200" dirty="0">
                <a:solidFill>
                  <a:schemeClr val="tx1"/>
                </a:solidFill>
                <a:effectLst/>
                <a:latin typeface="Verdana" pitchFamily="34" charset="0"/>
                <a:ea typeface="Verdana" pitchFamily="34" charset="0"/>
                <a:cs typeface="Verdana" pitchFamily="34" charset="0"/>
              </a:rPr>
              <a:t>arnet skal og kan have. At skabe denne balance kræver således både voksenansvar og samspil med barnet.</a:t>
            </a:r>
            <a:endParaRPr lang="da-DK" sz="1200" b="1" dirty="0"/>
          </a:p>
          <a:p>
            <a:pPr marL="285750" marR="0" lvl="0" indent="-2857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b="1" dirty="0"/>
              <a:t>Verbal og nonverbal inddragelse: </a:t>
            </a:r>
            <a:r>
              <a:rPr lang="da-DK" sz="1200" b="0" i="0" u="none" strike="noStrike" kern="1200" baseline="0" dirty="0">
                <a:solidFill>
                  <a:schemeClr val="tx1"/>
                </a:solidFill>
                <a:latin typeface="Verdana" pitchFamily="34" charset="0"/>
                <a:ea typeface="Verdana" pitchFamily="34" charset="0"/>
                <a:cs typeface="Verdana" pitchFamily="34" charset="0"/>
              </a:rPr>
              <a:t>I forskningen taler man om hhv. verbale og nonverbale metoder til at inddrage børns perspektiver. I den pædagogiske praksi</a:t>
            </a:r>
            <a:r>
              <a:rPr lang="da-DK" sz="1200" b="0" i="0" u="none" strike="noStrike" kern="1200" baseline="0" dirty="0">
                <a:solidFill>
                  <a:srgbClr val="FF0000"/>
                </a:solidFill>
                <a:latin typeface="Verdana" pitchFamily="34" charset="0"/>
                <a:ea typeface="Verdana" pitchFamily="34" charset="0"/>
                <a:cs typeface="Verdana" pitchFamily="34" charset="0"/>
              </a:rPr>
              <a:t>s e</a:t>
            </a:r>
            <a:r>
              <a:rPr lang="da-DK" sz="1200" b="0" i="0" u="none" strike="noStrike" kern="1200" baseline="0" dirty="0">
                <a:solidFill>
                  <a:schemeClr val="tx1"/>
                </a:solidFill>
                <a:latin typeface="Verdana" pitchFamily="34" charset="0"/>
                <a:ea typeface="Verdana" pitchFamily="34" charset="0"/>
                <a:cs typeface="Verdana" pitchFamily="34" charset="0"/>
              </a:rPr>
              <a:t>r der en tendens til, at verbale former er dominerende, idet børn ofte bliver spurgt om deres holdninger, trivsel, relationelle forhold mv. fx i spørgeskema, i børnesamtaler mv. Dette sætter begrænsninger for de børn, der har et begrænset sprog eller har svært ved at udtrykke sig og sætte ord på, hvad de mener, føler og oplever. Derfor er det vigtigt også at anvende inddragelsesformer, der tillader, at børns perspektiver kommer i spil uanset sproglige forudsætninger.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1" i="0" u="none" strike="noStrike" kern="1200" baseline="0" dirty="0">
              <a:solidFill>
                <a:schemeClr val="tx1"/>
              </a:solidFill>
              <a:latin typeface="Verdana" pitchFamily="34" charset="0"/>
              <a:ea typeface="Verdana" pitchFamily="34" charset="0"/>
              <a:cs typeface="Verdana" pitchFamily="34" charset="0"/>
            </a:endParaRPr>
          </a:p>
          <a:p>
            <a:endParaRPr lang="da-DK" sz="1200" b="1" dirty="0"/>
          </a:p>
          <a:p>
            <a:pPr>
              <a:buFontTx/>
              <a:buNone/>
            </a:pPr>
            <a:endParaRPr lang="da-DK" b="0" baseline="0" dirty="0"/>
          </a:p>
          <a:p>
            <a:endParaRPr lang="da-DK" b="0" baseline="0" dirty="0"/>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162581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Børnenes perspektiver kan inddrages mere eller mindre direkte i tilrettelæggelsen af praksis. Det kan fx foregå ved, at det pædagogiske personale direkte involverer børn i fx udviklingen af </a:t>
            </a:r>
            <a:r>
              <a:rPr lang="da-DK" sz="1200" kern="1200" dirty="0">
                <a:solidFill>
                  <a:srgbClr val="FF0000"/>
                </a:solidFill>
                <a:effectLst/>
                <a:latin typeface="Verdana" pitchFamily="34" charset="0"/>
                <a:ea typeface="Verdana" pitchFamily="34" charset="0"/>
                <a:cs typeface="Verdana" pitchFamily="34" charset="0"/>
              </a:rPr>
              <a:t>pædagogiske læringsmiljøer,</a:t>
            </a:r>
            <a:r>
              <a:rPr lang="da-DK" sz="1200" kern="1200" dirty="0">
                <a:solidFill>
                  <a:schemeClr val="tx1"/>
                </a:solidFill>
                <a:effectLst/>
                <a:latin typeface="Verdana" pitchFamily="34" charset="0"/>
                <a:ea typeface="Verdana" pitchFamily="34" charset="0"/>
                <a:cs typeface="Verdana" pitchFamily="34" charset="0"/>
              </a:rPr>
              <a:t> så børnene er med til at udvikle ideer, beslutte og planlægge, hvad der skal ske. Inddragelsen af børnenes perspektiver kan også foregå mere indirekte, således at børnenes perspektiver undersøges og derefter bruges som afsæt for praksisudvikling. Hvad enten det foregår ved at spørge børnene direkte eller ej, er inddragelse af børns perspektiver et vigtigt fundament i det pædagogiske arbejde, som kan bidrage til at styrke de voksnes blik for kvalitet i den pædagogiske praksis og til at udvikle inkluderende læringsmiljøer.</a:t>
            </a:r>
          </a:p>
          <a:p>
            <a:endParaRPr lang="da-DK" b="0" baseline="0" dirty="0"/>
          </a:p>
          <a:p>
            <a:r>
              <a:rPr lang="da-DK" b="1" baseline="0" dirty="0"/>
              <a:t>Noter til </a:t>
            </a:r>
            <a:r>
              <a:rPr lang="da-DK" b="1" baseline="0" dirty="0" err="1"/>
              <a:t>facilitator</a:t>
            </a:r>
            <a:r>
              <a:rPr lang="da-DK" b="1" baseline="0" dirty="0"/>
              <a:t>:</a:t>
            </a:r>
          </a:p>
          <a:p>
            <a:r>
              <a:rPr lang="da-DK" b="0" baseline="0" dirty="0"/>
              <a:t>Anvend slides med præsentation af hovedpointer fra eksisterende viden, hvis I vil hente yderligere inspiration fra forskning og praksiserfaringer og temahæfte på </a:t>
            </a:r>
            <a:r>
              <a:rPr lang="da-DK" b="0" baseline="0" dirty="0">
                <a:hlinkClick r:id="rId3"/>
              </a:rPr>
              <a:t>www.emu.dk</a:t>
            </a:r>
            <a:endParaRPr lang="da-DK" b="0" baseline="0" dirty="0">
              <a:solidFill>
                <a:srgbClr val="FF0000"/>
              </a:solidFill>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49167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a:t>
            </a:r>
            <a:r>
              <a:rPr lang="da-DK" b="1" dirty="0" err="1"/>
              <a:t>facilitator</a:t>
            </a:r>
            <a:r>
              <a:rPr lang="da-DK" b="1" dirty="0"/>
              <a:t>:</a:t>
            </a:r>
          </a:p>
          <a:p>
            <a:endParaRPr lang="da-DK" dirty="0"/>
          </a:p>
          <a:p>
            <a:r>
              <a:rPr lang="da-DK" dirty="0"/>
              <a:t>Med afsæt i inspiration fra viden og praksiserfaringer er det hensigte</a:t>
            </a:r>
            <a:r>
              <a:rPr lang="da-DK" dirty="0">
                <a:solidFill>
                  <a:srgbClr val="FF0000"/>
                </a:solidFill>
              </a:rPr>
              <a:t>n, </a:t>
            </a:r>
            <a:r>
              <a:rPr lang="da-DK" dirty="0"/>
              <a:t>at I drøfte</a:t>
            </a:r>
            <a:r>
              <a:rPr lang="da-DK" dirty="0">
                <a:solidFill>
                  <a:srgbClr val="FF0000"/>
                </a:solidFill>
              </a:rPr>
              <a:t>r, h</a:t>
            </a:r>
            <a:r>
              <a:rPr lang="da-DK" dirty="0"/>
              <a:t>vad I er inspireret af, hvordan I forstår temaet om inddragelse af børns perspektive</a:t>
            </a:r>
            <a:r>
              <a:rPr lang="da-DK" dirty="0">
                <a:solidFill>
                  <a:srgbClr val="FF0000"/>
                </a:solidFill>
              </a:rPr>
              <a:t>r,</a:t>
            </a:r>
            <a:r>
              <a:rPr lang="da-DK" dirty="0"/>
              <a:t> og hvordan I umiddelbart kan forestille jer at arbejde med temaet </a:t>
            </a:r>
            <a:r>
              <a:rPr lang="da-DK" dirty="0">
                <a:solidFill>
                  <a:srgbClr val="FF0000"/>
                </a:solidFill>
              </a:rPr>
              <a:t>i</a:t>
            </a:r>
            <a:r>
              <a:rPr lang="da-DK" dirty="0"/>
              <a:t> egen praksis. Undersø</a:t>
            </a:r>
            <a:r>
              <a:rPr lang="da-DK" dirty="0">
                <a:solidFill>
                  <a:srgbClr val="FF0000"/>
                </a:solidFill>
              </a:rPr>
              <a:t>g,</a:t>
            </a:r>
            <a:r>
              <a:rPr lang="da-DK" dirty="0"/>
              <a:t> om der er – eller kan skabes – </a:t>
            </a:r>
            <a:r>
              <a:rPr lang="da-DK" dirty="0">
                <a:solidFill>
                  <a:srgbClr val="FF0000"/>
                </a:solidFill>
              </a:rPr>
              <a:t>enighed</a:t>
            </a:r>
            <a:r>
              <a:rPr lang="da-DK" dirty="0"/>
              <a:t> om, hvad I ønsker at arbejde med at videreudvikle </a:t>
            </a:r>
            <a:r>
              <a:rPr lang="da-DK" dirty="0">
                <a:solidFill>
                  <a:srgbClr val="FF0000"/>
                </a:solidFill>
              </a:rPr>
              <a:t>i</a:t>
            </a:r>
            <a:r>
              <a:rPr lang="da-DK" dirty="0"/>
              <a:t> egen praksis.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318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b="1" dirty="0"/>
              <a:t>Noter til </a:t>
            </a:r>
            <a:r>
              <a:rPr lang="da-DK" b="1" dirty="0" err="1"/>
              <a:t>facilitator</a:t>
            </a:r>
            <a:r>
              <a:rPr lang="da-DK" b="1" dirty="0"/>
              <a:t>:</a:t>
            </a:r>
          </a:p>
          <a:p>
            <a:pPr marL="0" lvl="0" indent="0">
              <a:buNone/>
            </a:pPr>
            <a:endParaRPr lang="da-DK" dirty="0"/>
          </a:p>
          <a:p>
            <a:pPr marL="0" lvl="0" indent="0">
              <a:buNone/>
            </a:pPr>
            <a:r>
              <a:rPr lang="da-DK" b="1" dirty="0"/>
              <a:t>Formålet</a:t>
            </a:r>
            <a:r>
              <a:rPr lang="da-DK" dirty="0"/>
              <a:t> med denne fase er at skabe fælles refleksion, forståelse og ejerskab ti</a:t>
            </a:r>
            <a:r>
              <a:rPr lang="da-DK" dirty="0">
                <a:solidFill>
                  <a:srgbClr val="FF0000"/>
                </a:solidFill>
              </a:rPr>
              <a:t>l,</a:t>
            </a:r>
            <a:r>
              <a:rPr lang="da-DK" dirty="0"/>
              <a:t> hvad I vil arbejde med, hvorfor og hvordan, herunder at:</a:t>
            </a:r>
          </a:p>
          <a:p>
            <a:pPr marL="171450" lvl="0" indent="-171450">
              <a:buFont typeface="Arial" panose="020B0604020202020204" pitchFamily="34" charset="0"/>
              <a:buChar char="•"/>
            </a:pPr>
            <a:r>
              <a:rPr lang="da-DK" dirty="0">
                <a:solidFill>
                  <a:srgbClr val="FF0000"/>
                </a:solidFill>
              </a:rPr>
              <a:t>Blive enige om, hvilke udfordringer (</a:t>
            </a:r>
            <a:r>
              <a:rPr lang="da-DK" i="1" dirty="0">
                <a:solidFill>
                  <a:srgbClr val="FF0000"/>
                </a:solidFill>
              </a:rPr>
              <a:t>hvad</a:t>
            </a:r>
            <a:r>
              <a:rPr lang="da-DK" dirty="0">
                <a:solidFill>
                  <a:srgbClr val="FF0000"/>
                </a:solidFill>
              </a:rPr>
              <a:t>) I ønsker at arbejde med.</a:t>
            </a:r>
          </a:p>
          <a:p>
            <a:pPr marL="171450" lvl="0" indent="-171450">
              <a:buFont typeface="Arial" panose="020B0604020202020204" pitchFamily="34" charset="0"/>
              <a:buChar char="•"/>
            </a:pPr>
            <a:r>
              <a:rPr lang="da-DK" dirty="0">
                <a:solidFill>
                  <a:srgbClr val="FF0000"/>
                </a:solidFill>
              </a:rPr>
              <a:t>Blive enige om, </a:t>
            </a:r>
            <a:r>
              <a:rPr lang="da-DK" i="1" dirty="0">
                <a:solidFill>
                  <a:srgbClr val="FF0000"/>
                </a:solidFill>
              </a:rPr>
              <a:t>hvorfor</a:t>
            </a:r>
            <a:r>
              <a:rPr lang="da-DK" dirty="0">
                <a:solidFill>
                  <a:srgbClr val="FF0000"/>
                </a:solidFill>
              </a:rPr>
              <a:t> I ønsker at arbejde med disse udfordringer (drømme).</a:t>
            </a:r>
          </a:p>
          <a:p>
            <a:pPr marL="171450" lvl="0" indent="-171450">
              <a:buFont typeface="Arial" panose="020B0604020202020204" pitchFamily="34" charset="0"/>
              <a:buChar char="•"/>
            </a:pPr>
            <a:r>
              <a:rPr lang="da-DK" dirty="0">
                <a:solidFill>
                  <a:srgbClr val="FF0000"/>
                </a:solidFill>
              </a:rPr>
              <a:t>Påbegynde refleksioner over, </a:t>
            </a:r>
            <a:r>
              <a:rPr lang="da-DK" i="1" dirty="0">
                <a:solidFill>
                  <a:srgbClr val="FF0000"/>
                </a:solidFill>
              </a:rPr>
              <a:t>hvordan</a:t>
            </a:r>
            <a:r>
              <a:rPr lang="da-DK" dirty="0">
                <a:solidFill>
                  <a:srgbClr val="FF0000"/>
                </a:solidFill>
              </a:rPr>
              <a:t> I ønsker at arbejde med disse udfordringer.</a:t>
            </a:r>
          </a:p>
          <a:p>
            <a:pPr marL="0" lvl="0" indent="0">
              <a:buFont typeface="Arial" panose="020B0604020202020204" pitchFamily="34" charset="0"/>
              <a:buNone/>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Proces</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a:t>
            </a:r>
            <a:r>
              <a:rPr lang="da-DK" dirty="0">
                <a:solidFill>
                  <a:srgbClr val="FF0000"/>
                </a:solidFill>
              </a:rPr>
              <a:t>é</a:t>
            </a:r>
            <a:r>
              <a:rPr lang="da-DK" dirty="0"/>
              <a:t>r, hvilke nøgleord der afspejler de udfordringer</a:t>
            </a:r>
            <a:r>
              <a:rPr lang="da-DK" dirty="0">
                <a:solidFill>
                  <a:srgbClr val="FF0000"/>
                </a:solidFill>
              </a:rPr>
              <a:t>, I</a:t>
            </a:r>
            <a:r>
              <a:rPr lang="da-DK" dirty="0"/>
              <a:t> oplever i dagtilbuddet, som inddragelse af børns perspektiver kan være en mulig løsning på.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solidFill>
                  <a:srgbClr val="FF0000"/>
                </a:solidFill>
              </a:rPr>
              <a:t>,</a:t>
            </a:r>
            <a:r>
              <a:rPr lang="en-GB" dirty="0"/>
              <a:t> </a:t>
            </a:r>
            <a:r>
              <a:rPr lang="en-GB" dirty="0" err="1"/>
              <a:t>hvilke</a:t>
            </a:r>
            <a:r>
              <a:rPr lang="en-GB" dirty="0"/>
              <a:t> </a:t>
            </a:r>
            <a:r>
              <a:rPr lang="en-GB" dirty="0" err="1"/>
              <a:t>udfordringer</a:t>
            </a:r>
            <a:r>
              <a:rPr lang="en-GB" dirty="0"/>
              <a:t> der </a:t>
            </a:r>
            <a:r>
              <a:rPr lang="en-GB" dirty="0" err="1"/>
              <a:t>er</a:t>
            </a:r>
            <a:r>
              <a:rPr lang="en-GB" dirty="0"/>
              <a:t> de </a:t>
            </a:r>
            <a:r>
              <a:rPr lang="en-GB" dirty="0" err="1"/>
              <a:t>mest</a:t>
            </a:r>
            <a:r>
              <a:rPr lang="en-GB" dirty="0"/>
              <a:t> </a:t>
            </a:r>
            <a:r>
              <a:rPr lang="en-GB" dirty="0" err="1"/>
              <a:t>centrale</a:t>
            </a:r>
            <a:r>
              <a:rPr lang="en-GB" dirty="0"/>
              <a:t> – </a:t>
            </a:r>
            <a:r>
              <a:rPr lang="en-GB" dirty="0" err="1"/>
              <a:t>og</a:t>
            </a:r>
            <a:r>
              <a:rPr lang="en-GB" dirty="0"/>
              <a:t> </a:t>
            </a:r>
            <a:r>
              <a:rPr lang="en-GB" dirty="0" err="1"/>
              <a:t>som</a:t>
            </a:r>
            <a:r>
              <a:rPr lang="en-GB" dirty="0"/>
              <a:t> </a:t>
            </a:r>
            <a:r>
              <a:rPr lang="en-GB" dirty="0" err="1"/>
              <a:t>det</a:t>
            </a:r>
            <a:r>
              <a:rPr lang="en-GB" dirty="0"/>
              <a:t> </a:t>
            </a:r>
            <a:r>
              <a:rPr lang="en-GB" dirty="0" err="1"/>
              <a:t>vil</a:t>
            </a:r>
            <a:r>
              <a:rPr lang="en-GB" dirty="0"/>
              <a:t> </a:t>
            </a:r>
            <a:r>
              <a:rPr lang="en-GB" dirty="0" err="1"/>
              <a:t>være</a:t>
            </a:r>
            <a:r>
              <a:rPr lang="en-GB" dirty="0"/>
              <a:t> </a:t>
            </a:r>
            <a:r>
              <a:rPr lang="en-GB" dirty="0" err="1"/>
              <a:t>realistisk</a:t>
            </a:r>
            <a:r>
              <a:rPr lang="en-GB" dirty="0"/>
              <a:t> at </a:t>
            </a:r>
            <a:r>
              <a:rPr lang="en-GB" dirty="0" err="1"/>
              <a:t>arbejde</a:t>
            </a:r>
            <a:r>
              <a:rPr lang="en-GB" dirty="0"/>
              <a:t> med </a:t>
            </a:r>
            <a:r>
              <a:rPr lang="en-GB" dirty="0" err="1">
                <a:solidFill>
                  <a:srgbClr val="FF0000"/>
                </a:solidFill>
              </a:rPr>
              <a:t>i</a:t>
            </a:r>
            <a:r>
              <a:rPr lang="en-GB" dirty="0"/>
              <a:t> </a:t>
            </a:r>
            <a:r>
              <a:rPr lang="en-GB" dirty="0" err="1"/>
              <a:t>en</a:t>
            </a:r>
            <a:r>
              <a:rPr lang="en-GB" dirty="0"/>
              <a:t> </a:t>
            </a:r>
            <a:r>
              <a:rPr lang="en-GB" dirty="0" err="1"/>
              <a:t>lokal</a:t>
            </a:r>
            <a:r>
              <a:rPr lang="en-GB" dirty="0"/>
              <a:t> </a:t>
            </a:r>
            <a:r>
              <a:rPr lang="en-GB" dirty="0" err="1"/>
              <a:t>udviklingsproces</a:t>
            </a:r>
            <a:r>
              <a:rPr lang="en-GB" dirty="0"/>
              <a:t>.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2043545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t="10912" b="4815"/>
          <a:stretch/>
        </p:blipFill>
        <p:spPr>
          <a:xfrm>
            <a:off x="13790" y="0"/>
            <a:ext cx="12178210" cy="6858000"/>
          </a:xfrm>
          <a:prstGeom prst="rect">
            <a:avLst/>
          </a:prstGeom>
        </p:spPr>
      </p:pic>
      <p:pic>
        <p:nvPicPr>
          <p:cNvPr id="14" name="Bille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5" name="Billed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7" name="Rektangel 16"/>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p:cNvSpPr/>
          <p:nvPr userDrawn="1"/>
        </p:nvSpPr>
        <p:spPr>
          <a:xfrm>
            <a:off x="0" y="3514292"/>
            <a:ext cx="12192000" cy="2520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err="1">
                <a:solidFill>
                  <a:schemeClr val="bg1"/>
                </a:solidFill>
                <a:latin typeface="+mj-lt"/>
              </a:rPr>
              <a:t>Inddragelse</a:t>
            </a:r>
            <a:r>
              <a:rPr lang="en-GB" sz="3200">
                <a:solidFill>
                  <a:schemeClr val="bg1"/>
                </a:solidFill>
                <a:latin typeface="+mj-lt"/>
              </a:rPr>
              <a:t> </a:t>
            </a:r>
            <a:r>
              <a:rPr lang="en-GB" sz="3200" err="1">
                <a:solidFill>
                  <a:schemeClr val="bg1"/>
                </a:solidFill>
                <a:latin typeface="+mj-lt"/>
              </a:rPr>
              <a:t>af</a:t>
            </a:r>
            <a:r>
              <a:rPr lang="en-GB" sz="3200">
                <a:solidFill>
                  <a:schemeClr val="bg1"/>
                </a:solidFill>
                <a:latin typeface="+mj-lt"/>
              </a:rPr>
              <a:t> </a:t>
            </a:r>
            <a:r>
              <a:rPr lang="en-GB" sz="3200" err="1">
                <a:solidFill>
                  <a:schemeClr val="bg1"/>
                </a:solidFill>
                <a:latin typeface="+mj-lt"/>
              </a:rPr>
              <a:t>børneperspektiver</a:t>
            </a:r>
            <a:r>
              <a:rPr lang="en-GB" sz="3200">
                <a:solidFill>
                  <a:schemeClr val="bg1"/>
                </a:solidFill>
                <a:latin typeface="+mj-lt"/>
              </a:rPr>
              <a:t> </a:t>
            </a:r>
            <a:r>
              <a:rPr lang="en-GB" sz="3200" err="1">
                <a:solidFill>
                  <a:schemeClr val="bg1"/>
                </a:solidFill>
                <a:latin typeface="+mj-lt"/>
              </a:rPr>
              <a:t>i</a:t>
            </a:r>
            <a:r>
              <a:rPr lang="en-GB" sz="3200">
                <a:solidFill>
                  <a:schemeClr val="bg1"/>
                </a:solidFill>
                <a:latin typeface="+mj-lt"/>
              </a:rPr>
              <a:t> </a:t>
            </a:r>
            <a:r>
              <a:rPr lang="en-GB" sz="3200" err="1">
                <a:solidFill>
                  <a:schemeClr val="bg1"/>
                </a:solidFill>
                <a:latin typeface="+mj-lt"/>
              </a:rPr>
              <a:t>udviklingen</a:t>
            </a:r>
            <a:r>
              <a:rPr lang="en-GB" sz="3200">
                <a:solidFill>
                  <a:schemeClr val="bg1"/>
                </a:solidFill>
                <a:latin typeface="+mj-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3200" err="1">
                <a:solidFill>
                  <a:schemeClr val="bg1"/>
                </a:solidFill>
                <a:latin typeface="+mj-lt"/>
              </a:rPr>
              <a:t>af</a:t>
            </a:r>
            <a:r>
              <a:rPr lang="en-GB" sz="3200">
                <a:solidFill>
                  <a:schemeClr val="bg1"/>
                </a:solidFill>
                <a:latin typeface="+mj-lt"/>
              </a:rPr>
              <a:t> </a:t>
            </a:r>
            <a:r>
              <a:rPr lang="en-GB" sz="3200" err="1">
                <a:solidFill>
                  <a:schemeClr val="bg1"/>
                </a:solidFill>
                <a:latin typeface="+mj-lt"/>
              </a:rPr>
              <a:t>inkluderende</a:t>
            </a:r>
            <a:r>
              <a:rPr lang="en-GB" sz="3200">
                <a:solidFill>
                  <a:schemeClr val="bg1"/>
                </a:solidFill>
                <a:latin typeface="+mj-lt"/>
              </a:rPr>
              <a:t> </a:t>
            </a:r>
            <a:r>
              <a:rPr lang="en-GB" sz="3200" err="1">
                <a:solidFill>
                  <a:schemeClr val="bg1"/>
                </a:solidFill>
                <a:latin typeface="+mj-lt"/>
              </a:rPr>
              <a:t>læringsmiljøer</a:t>
            </a:r>
            <a:endParaRPr lang="en-GB" sz="3200">
              <a:solidFill>
                <a:schemeClr val="bg1"/>
              </a:solidFill>
              <a:latin typeface="+mj-lt"/>
            </a:endParaRPr>
          </a:p>
        </p:txBody>
      </p:sp>
      <p:cxnSp>
        <p:nvCxnSpPr>
          <p:cNvPr id="28" name="Lige forbindelse 27"/>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kstfelt 28"/>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latin typeface="+mj-lt"/>
              </a:rPr>
              <a:t>Inspiration </a:t>
            </a:r>
            <a:r>
              <a:rPr lang="en-GB" sz="1500" dirty="0" err="1">
                <a:solidFill>
                  <a:schemeClr val="bg1"/>
                </a:solidFill>
                <a:latin typeface="+mj-lt"/>
              </a:rPr>
              <a:t>til</a:t>
            </a:r>
            <a:r>
              <a:rPr lang="en-GB" sz="1500" dirty="0">
                <a:solidFill>
                  <a:schemeClr val="bg1"/>
                </a:solidFill>
                <a:latin typeface="+mj-lt"/>
              </a:rPr>
              <a:t> </a:t>
            </a:r>
            <a:r>
              <a:rPr lang="en-GB" sz="1500" dirty="0" err="1">
                <a:solidFill>
                  <a:schemeClr val="bg1"/>
                </a:solidFill>
                <a:latin typeface="+mj-lt"/>
              </a:rPr>
              <a:t>udvikling</a:t>
            </a:r>
            <a:r>
              <a:rPr lang="en-GB" sz="1500" baseline="0" dirty="0">
                <a:solidFill>
                  <a:schemeClr val="bg1"/>
                </a:solidFill>
                <a:latin typeface="+mj-lt"/>
              </a:rPr>
              <a:t> </a:t>
            </a:r>
            <a:r>
              <a:rPr lang="en-GB" sz="1500" baseline="0" dirty="0" err="1">
                <a:solidFill>
                  <a:schemeClr val="bg1"/>
                </a:solidFill>
                <a:latin typeface="+mj-lt"/>
              </a:rPr>
              <a:t>af</a:t>
            </a:r>
            <a:r>
              <a:rPr lang="en-GB" sz="1500" baseline="0" dirty="0">
                <a:solidFill>
                  <a:schemeClr val="bg1"/>
                </a:solidFill>
                <a:latin typeface="+mj-lt"/>
              </a:rPr>
              <a:t> </a:t>
            </a:r>
            <a:r>
              <a:rPr lang="en-GB" sz="1500" baseline="0" dirty="0" err="1">
                <a:solidFill>
                  <a:schemeClr val="bg1"/>
                </a:solidFill>
                <a:latin typeface="+mj-lt"/>
              </a:rPr>
              <a:t>egen</a:t>
            </a:r>
            <a:r>
              <a:rPr lang="en-GB" sz="1500" baseline="0" dirty="0">
                <a:solidFill>
                  <a:schemeClr val="bg1"/>
                </a:solidFill>
                <a:latin typeface="+mj-lt"/>
              </a:rPr>
              <a:t> </a:t>
            </a:r>
            <a:r>
              <a:rPr lang="en-GB" sz="1500" baseline="0" dirty="0" err="1">
                <a:solidFill>
                  <a:schemeClr val="bg1"/>
                </a:solidFill>
                <a:latin typeface="+mj-lt"/>
              </a:rPr>
              <a:t>praksis</a:t>
            </a:r>
            <a:endParaRPr lang="en-GB" sz="1500" dirty="0">
              <a:solidFill>
                <a:schemeClr val="bg1"/>
              </a:solidFill>
              <a:latin typeface="+mj-lt"/>
            </a:endParaRPr>
          </a:p>
        </p:txBody>
      </p:sp>
      <p:pic>
        <p:nvPicPr>
          <p:cNvPr id="30" name="Billed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8"/>
          </a:xfrm>
          <a:prstGeom prst="rect">
            <a:avLst/>
          </a:prstGeom>
        </p:spPr>
      </p:pic>
      <p:pic>
        <p:nvPicPr>
          <p:cNvPr id="31" name="Billed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37289"/>
          <a:stretch/>
        </p:blipFill>
        <p:spPr>
          <a:xfrm>
            <a:off x="4824930" y="2715017"/>
            <a:ext cx="6793041" cy="4158481"/>
          </a:xfrm>
          <a:prstGeom prst="rect">
            <a:avLst/>
          </a:prstGeom>
        </p:spPr>
      </p:pic>
      <p:sp>
        <p:nvSpPr>
          <p:cNvPr id="14" name="Afrundet rektangel 13"/>
          <p:cNvSpPr/>
          <p:nvPr userDrawn="1"/>
        </p:nvSpPr>
        <p:spPr>
          <a:xfrm>
            <a:off x="5885420" y="2096189"/>
            <a:ext cx="3093874" cy="1449633"/>
          </a:xfrm>
          <a:prstGeom prst="roundRect">
            <a:avLst>
              <a:gd name="adj" fmla="val 12637"/>
            </a:avLst>
          </a:prstGeom>
          <a:solidFill>
            <a:schemeClr val="accent1">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Fra inspiration</a:t>
            </a:r>
            <a:r>
              <a:rPr lang="da-DK" sz="3200" b="0" baseline="0" dirty="0">
                <a:latin typeface="+mj-lt"/>
              </a:rPr>
              <a:t> til konkretisering af projektet</a:t>
            </a:r>
            <a:endParaRPr lang="en-GB" sz="3200" dirty="0">
              <a:solidFill>
                <a:schemeClr val="tx1"/>
              </a:solidFill>
              <a:latin typeface="+mj-lt"/>
            </a:endParaRPr>
          </a:p>
        </p:txBody>
      </p:sp>
      <p:sp>
        <p:nvSpPr>
          <p:cNvPr id="7" name="Afrundet rektangel 6"/>
          <p:cNvSpPr/>
          <p:nvPr userDrawn="1"/>
        </p:nvSpPr>
        <p:spPr>
          <a:xfrm>
            <a:off x="900000" y="2096189"/>
            <a:ext cx="4779253" cy="2987875"/>
          </a:xfrm>
          <a:prstGeom prst="roundRect">
            <a:avLst>
              <a:gd name="adj" fmla="val 643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09058" cy="2693045"/>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98969" indent="-198969">
              <a:spcAft>
                <a:spcPts val="1200"/>
              </a:spcAft>
              <a:buFont typeface="+mj-lt"/>
              <a:buAutoNum type="arabicPeriod"/>
            </a:pPr>
            <a:r>
              <a:rPr lang="en-GB" sz="1500" dirty="0" err="1">
                <a:solidFill>
                  <a:schemeClr val="bg1"/>
                </a:solidFill>
              </a:rPr>
              <a:t>Er</a:t>
            </a:r>
            <a:r>
              <a:rPr lang="en-GB" sz="1500" dirty="0">
                <a:solidFill>
                  <a:schemeClr val="bg1"/>
                </a:solidFill>
              </a:rPr>
              <a:t> der </a:t>
            </a:r>
            <a:r>
              <a:rPr lang="en-GB" sz="1500" dirty="0" err="1">
                <a:solidFill>
                  <a:schemeClr val="bg1"/>
                </a:solidFill>
              </a:rPr>
              <a:t>noget</a:t>
            </a:r>
            <a:r>
              <a:rPr lang="en-GB" sz="1500" dirty="0">
                <a:solidFill>
                  <a:schemeClr val="bg1"/>
                </a:solidFill>
              </a:rPr>
              <a:t>, vi </a:t>
            </a:r>
            <a:r>
              <a:rPr lang="en-GB" sz="1500" dirty="0" err="1">
                <a:solidFill>
                  <a:schemeClr val="bg1"/>
                </a:solidFill>
              </a:rPr>
              <a:t>er</a:t>
            </a:r>
            <a:r>
              <a:rPr lang="en-GB" sz="1500" dirty="0">
                <a:solidFill>
                  <a:schemeClr val="bg1"/>
                </a:solidFill>
              </a:rPr>
              <a:t> </a:t>
            </a:r>
            <a:r>
              <a:rPr lang="en-GB" sz="1500" dirty="0" err="1">
                <a:solidFill>
                  <a:schemeClr val="bg1"/>
                </a:solidFill>
              </a:rPr>
              <a:t>blevet</a:t>
            </a:r>
            <a:r>
              <a:rPr lang="en-GB" sz="1500" dirty="0">
                <a:solidFill>
                  <a:schemeClr val="bg1"/>
                </a:solidFill>
              </a:rPr>
              <a:t> </a:t>
            </a:r>
            <a:r>
              <a:rPr lang="en-GB" sz="1500" dirty="0" err="1">
                <a:solidFill>
                  <a:schemeClr val="bg1"/>
                </a:solidFill>
              </a:rPr>
              <a:t>særligt</a:t>
            </a:r>
            <a:r>
              <a:rPr lang="en-GB" sz="1500" dirty="0">
                <a:solidFill>
                  <a:schemeClr val="bg1"/>
                </a:solidFill>
              </a:rPr>
              <a:t> </a:t>
            </a:r>
            <a:r>
              <a:rPr lang="en-GB" sz="1500" dirty="0" err="1">
                <a:solidFill>
                  <a:schemeClr val="bg1"/>
                </a:solidFill>
              </a:rPr>
              <a:t>inspireret</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har</a:t>
            </a:r>
            <a:r>
              <a:rPr lang="en-GB" sz="1500" dirty="0">
                <a:solidFill>
                  <a:schemeClr val="bg1"/>
                </a:solidFill>
              </a:rPr>
              <a:t> </a:t>
            </a:r>
            <a:r>
              <a:rPr lang="en-GB" sz="1500" dirty="0" err="1">
                <a:solidFill>
                  <a:schemeClr val="bg1"/>
                </a:solidFill>
              </a:rPr>
              <a:t>lyst</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 </a:t>
            </a:r>
            <a:r>
              <a:rPr lang="en-GB" sz="1500" dirty="0" err="1">
                <a:solidFill>
                  <a:schemeClr val="bg1"/>
                </a:solidFill>
              </a:rPr>
              <a:t>i</a:t>
            </a:r>
            <a:r>
              <a:rPr lang="en-GB" sz="1500" dirty="0">
                <a:solidFill>
                  <a:schemeClr val="bg1"/>
                </a:solidFill>
              </a:rPr>
              <a:t> </a:t>
            </a:r>
            <a:r>
              <a:rPr lang="en-GB" sz="1500" dirty="0" err="1">
                <a:solidFill>
                  <a:schemeClr val="bg1"/>
                </a:solidFill>
              </a:rPr>
              <a:t>projektet</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forstår</a:t>
            </a:r>
            <a:r>
              <a:rPr lang="en-GB" sz="1500" dirty="0">
                <a:solidFill>
                  <a:schemeClr val="bg1"/>
                </a:solidFill>
              </a:rPr>
              <a:t> vi (nu)  </a:t>
            </a:r>
            <a:r>
              <a:rPr lang="en-GB" sz="1500" dirty="0" err="1">
                <a:solidFill>
                  <a:schemeClr val="bg1"/>
                </a:solidFill>
              </a:rPr>
              <a:t>inddragelse</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børns</a:t>
            </a:r>
            <a:r>
              <a:rPr lang="en-GB" sz="1500" dirty="0">
                <a:solidFill>
                  <a:schemeClr val="bg1"/>
                </a:solidFill>
              </a:rPr>
              <a:t> </a:t>
            </a:r>
            <a:r>
              <a:rPr lang="en-GB" sz="1500" dirty="0" err="1">
                <a:solidFill>
                  <a:schemeClr val="bg1"/>
                </a:solidFill>
              </a:rPr>
              <a:t>perspektiver</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kunne</a:t>
            </a:r>
            <a:r>
              <a:rPr lang="en-GB" sz="1500" dirty="0">
                <a:solidFill>
                  <a:schemeClr val="bg1"/>
                </a:solidFill>
              </a:rPr>
              <a:t> </a:t>
            </a:r>
            <a:r>
              <a:rPr lang="en-GB" sz="1500" dirty="0" err="1">
                <a:solidFill>
                  <a:schemeClr val="bg1"/>
                </a:solidFill>
              </a:rPr>
              <a:t>arbejde</a:t>
            </a:r>
            <a:r>
              <a:rPr lang="en-GB" sz="1500" dirty="0">
                <a:solidFill>
                  <a:schemeClr val="bg1"/>
                </a:solidFill>
              </a:rPr>
              <a:t> med  </a:t>
            </a:r>
            <a:r>
              <a:rPr lang="en-GB" sz="1500" dirty="0" err="1">
                <a:solidFill>
                  <a:schemeClr val="bg1"/>
                </a:solidFill>
              </a:rPr>
              <a:t>børneperspektiver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6166202" y="2474757"/>
            <a:ext cx="2532311" cy="718145"/>
          </a:xfrm>
          <a:prstGeom prst="rect">
            <a:avLst/>
          </a:prstGeom>
          <a:noFill/>
        </p:spPr>
        <p:txBody>
          <a:bodyPr wrap="square" lIns="0" tIns="0" rIns="0" bIns="0" rtlCol="0">
            <a:spAutoFit/>
          </a:bodyPr>
          <a:lstStyle/>
          <a:p>
            <a:pPr algn="ctr">
              <a:spcAft>
                <a:spcPts val="200"/>
              </a:spcAft>
            </a:pPr>
            <a:r>
              <a:rPr lang="en-GB" sz="1500" b="1" dirty="0">
                <a:solidFill>
                  <a:schemeClr val="bg1"/>
                </a:solidFill>
              </a:rPr>
              <a:t>KONSENSUS</a:t>
            </a:r>
          </a:p>
          <a:p>
            <a:pPr algn="ctr"/>
            <a:r>
              <a:rPr lang="en-GB" sz="1500" dirty="0" err="1">
                <a:solidFill>
                  <a:schemeClr val="bg1"/>
                </a:solidFill>
              </a:rPr>
              <a:t>Kan</a:t>
            </a:r>
            <a:r>
              <a:rPr lang="en-GB" sz="1500" dirty="0">
                <a:solidFill>
                  <a:schemeClr val="bg1"/>
                </a:solidFill>
              </a:rPr>
              <a:t> vi </a:t>
            </a:r>
            <a:r>
              <a:rPr lang="en-GB" sz="1500" dirty="0" err="1">
                <a:solidFill>
                  <a:schemeClr val="bg1"/>
                </a:solidFill>
              </a:rPr>
              <a:t>skabe</a:t>
            </a:r>
            <a:r>
              <a:rPr lang="en-GB" sz="1500" dirty="0">
                <a:solidFill>
                  <a:schemeClr val="bg1"/>
                </a:solidFill>
              </a:rPr>
              <a:t> </a:t>
            </a:r>
            <a:r>
              <a:rPr lang="en-GB" sz="1500" dirty="0" err="1">
                <a:solidFill>
                  <a:schemeClr val="bg1"/>
                </a:solidFill>
              </a:rPr>
              <a:t>enighed</a:t>
            </a:r>
            <a:r>
              <a:rPr lang="en-GB" sz="1500" dirty="0">
                <a:solidFill>
                  <a:schemeClr val="bg1"/>
                </a:solidFill>
              </a:rPr>
              <a:t> om, </a:t>
            </a:r>
            <a:r>
              <a:rPr lang="en-GB" sz="1500" dirty="0" err="1">
                <a:solidFill>
                  <a:schemeClr val="bg1"/>
                </a:solidFill>
              </a:rPr>
              <a:t>hvad</a:t>
            </a:r>
            <a:r>
              <a:rPr lang="en-GB" sz="1500" dirty="0">
                <a:solidFill>
                  <a:schemeClr val="bg1"/>
                </a:solidFill>
              </a:rPr>
              <a:t>  vi </a:t>
            </a:r>
            <a:r>
              <a:rPr lang="en-GB" sz="1500" dirty="0" err="1">
                <a:solidFill>
                  <a:schemeClr val="bg1"/>
                </a:solidFill>
              </a:rPr>
              <a:t>vil</a:t>
            </a:r>
            <a:r>
              <a:rPr lang="en-GB" sz="1500" dirty="0">
                <a:solidFill>
                  <a:schemeClr val="bg1"/>
                </a:solidFill>
              </a:rPr>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accent1">
            <a:alpha val="75000"/>
          </a:schemeClr>
        </a:solidFill>
        <a:effectLst/>
      </p:bgPr>
    </p:bg>
    <p:spTree>
      <p:nvGrpSpPr>
        <p:cNvPr id="1" name=""/>
        <p:cNvGrpSpPr/>
        <p:nvPr/>
      </p:nvGrpSpPr>
      <p:grpSpPr>
        <a:xfrm>
          <a:off x="0" y="0"/>
          <a:ext cx="0" cy="0"/>
          <a:chOff x="0" y="0"/>
          <a:chExt cx="0" cy="0"/>
        </a:xfrm>
      </p:grpSpPr>
      <p:pic>
        <p:nvPicPr>
          <p:cNvPr id="5" name="Billede 4"/>
          <p:cNvPicPr>
            <a:picLocks noChangeAspect="1"/>
          </p:cNvPicPr>
          <p:nvPr userDrawn="1"/>
        </p:nvPicPr>
        <p:blipFill rotWithShape="1">
          <a:blip r:embed="rId2">
            <a:alphaModFix amt="25000"/>
            <a:duotone>
              <a:prstClr val="black"/>
              <a:schemeClr val="accent2">
                <a:tint val="45000"/>
                <a:satMod val="400000"/>
              </a:schemeClr>
            </a:duotone>
            <a:extLst>
              <a:ext uri="{28A0092B-C50C-407E-A947-70E740481C1C}">
                <a14:useLocalDpi xmlns:a14="http://schemas.microsoft.com/office/drawing/2010/main" val="0"/>
              </a:ext>
            </a:extLst>
          </a:blip>
          <a:srcRect t="2105" b="12689"/>
          <a:stretch/>
        </p:blipFill>
        <p:spPr>
          <a:xfrm>
            <a:off x="0" y="0"/>
            <a:ext cx="12192000"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2: </a:t>
            </a:r>
            <a:r>
              <a:rPr lang="en-GB" sz="4400" b="1" dirty="0" err="1">
                <a:solidFill>
                  <a:schemeClr val="bg1"/>
                </a:solidFill>
                <a:latin typeface="+mj-lt"/>
              </a:rPr>
              <a:t>Fælles</a:t>
            </a:r>
            <a:r>
              <a:rPr lang="en-GB" sz="4400" b="1" dirty="0">
                <a:solidFill>
                  <a:schemeClr val="bg1"/>
                </a:solidFill>
                <a:latin typeface="+mj-lt"/>
              </a:rPr>
              <a:t> </a:t>
            </a:r>
            <a:r>
              <a:rPr lang="en-GB" sz="4400" b="1" dirty="0" err="1">
                <a:solidFill>
                  <a:schemeClr val="bg1"/>
                </a:solidFill>
                <a:latin typeface="+mj-lt"/>
              </a:rPr>
              <a:t>forståelse</a:t>
            </a:r>
            <a:r>
              <a:rPr lang="en-GB" sz="4400" b="1" baseline="0" dirty="0">
                <a:solidFill>
                  <a:schemeClr val="bg1"/>
                </a:solidFill>
                <a:latin typeface="+mj-lt"/>
              </a:rPr>
              <a:t> </a:t>
            </a:r>
            <a:r>
              <a:rPr lang="en-GB" sz="4400" b="1" baseline="0" dirty="0" err="1">
                <a:solidFill>
                  <a:schemeClr val="bg1"/>
                </a:solidFill>
                <a:latin typeface="+mj-lt"/>
              </a:rPr>
              <a:t>og</a:t>
            </a:r>
            <a:r>
              <a:rPr lang="en-GB" sz="4400" b="1" baseline="0" dirty="0">
                <a:solidFill>
                  <a:schemeClr val="bg1"/>
                </a:solidFill>
                <a:latin typeface="+mj-lt"/>
              </a:rPr>
              <a:t> </a:t>
            </a:r>
            <a:r>
              <a:rPr lang="en-GB" sz="4400" b="1" baseline="0" dirty="0" err="1">
                <a:solidFill>
                  <a:schemeClr val="bg1"/>
                </a:solidFill>
                <a:latin typeface="+mj-lt"/>
              </a:rPr>
              <a:t>prioritering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a:extLst>
              <a:ext uri="{28A0092B-C50C-407E-A947-70E740481C1C}">
                <a14:useLocalDpi xmlns:a14="http://schemas.microsoft.com/office/drawing/2010/main" val="0"/>
              </a:ext>
            </a:extLst>
          </a:blip>
          <a:srcRect t="5312" b="6981"/>
          <a:stretch/>
        </p:blipFill>
        <p:spPr>
          <a:xfrm flipH="1">
            <a:off x="6231988" y="1"/>
            <a:ext cx="5960012" cy="6858000"/>
          </a:xfrm>
          <a:prstGeom prst="rect">
            <a:avLst/>
          </a:prstGeom>
        </p:spPr>
      </p:pic>
      <p:sp>
        <p:nvSpPr>
          <p:cNvPr id="7" name="Afrundet rektangel 6"/>
          <p:cNvSpPr/>
          <p:nvPr userDrawn="1"/>
        </p:nvSpPr>
        <p:spPr>
          <a:xfrm>
            <a:off x="900000" y="2096188"/>
            <a:ext cx="4586400" cy="2548963"/>
          </a:xfrm>
          <a:prstGeom prst="roundRect">
            <a:avLst>
              <a:gd name="adj" fmla="val 7698"/>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70018" cy="2077492"/>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helt konkrete udfordringer har vi, som vi mener, at en højere grad af inddragelse af børnenes perspektiver vil kunne løse? </a:t>
            </a:r>
          </a:p>
          <a:p>
            <a:pPr marL="177750" indent="-177750">
              <a:spcAft>
                <a:spcPts val="1200"/>
              </a:spcAft>
              <a:buFont typeface="Arial" charset="0"/>
              <a:buChar char="•"/>
            </a:pPr>
            <a:r>
              <a:rPr lang="da-DK" sz="1500" dirty="0">
                <a:solidFill>
                  <a:schemeClr val="bg1"/>
                </a:solidFill>
              </a:rPr>
              <a:t>Hvilke to til tre udfordringer er de mest centrale, som vi ønsker at arbejde med?</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12" name="Bille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8768" y="-252476"/>
            <a:ext cx="4916249" cy="4590963"/>
          </a:xfrm>
          <a:prstGeom prst="rect">
            <a:avLst/>
          </a:prstGeom>
        </p:spPr>
      </p:pic>
      <p:sp>
        <p:nvSpPr>
          <p:cNvPr id="7" name="Afrundet rektangel 6"/>
          <p:cNvSpPr/>
          <p:nvPr userDrawn="1"/>
        </p:nvSpPr>
        <p:spPr>
          <a:xfrm>
            <a:off x="900000" y="2096189"/>
            <a:ext cx="7280832" cy="3457768"/>
          </a:xfrm>
          <a:prstGeom prst="roundRect">
            <a:avLst>
              <a:gd name="adj" fmla="val 5501"/>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403490" cy="3077766"/>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Hvis vi kigger tre til fem år frem i tiden, hvilke forandringer ønsker vi da at kunne observere på baggrund af vores arbejde med systematisk at inddrage børns perspektiver?</a:t>
            </a:r>
          </a:p>
          <a:p>
            <a:pPr marL="177750" indent="-177750">
              <a:spcAft>
                <a:spcPts val="1200"/>
              </a:spcAft>
              <a:buFont typeface="Arial" charset="0"/>
              <a:buChar char="•"/>
            </a:pPr>
            <a:r>
              <a:rPr lang="da-DK" sz="1500" dirty="0">
                <a:solidFill>
                  <a:schemeClr val="bg1"/>
                </a:solidFill>
              </a:rPr>
              <a:t>Hvilke forandringer er mest relevante i forhold til de prioriterede udfordringer?</a:t>
            </a:r>
          </a:p>
          <a:p>
            <a:pPr marL="177750" indent="-177750">
              <a:spcAft>
                <a:spcPts val="1200"/>
              </a:spcAft>
              <a:buFont typeface="Arial" charset="0"/>
              <a:buChar char="•"/>
            </a:pPr>
            <a:r>
              <a:rPr lang="da-DK" sz="1500" dirty="0">
                <a:solidFill>
                  <a:schemeClr val="bg1"/>
                </a:solidFill>
              </a:rPr>
              <a:t>Hvilke forandringer er realistiske/realiserbare inden for rammerne af en udviklingsproces?</a:t>
            </a:r>
          </a:p>
          <a:p>
            <a:pPr marL="177750" indent="-177750">
              <a:spcAft>
                <a:spcPts val="1200"/>
              </a:spcAft>
              <a:buFont typeface="Arial" charset="0"/>
              <a:buChar char="•"/>
            </a:pPr>
            <a:r>
              <a:rPr lang="da-DK" sz="1500" dirty="0">
                <a:solidFill>
                  <a:schemeClr val="bg1"/>
                </a:solidFill>
              </a:rPr>
              <a:t>Kan vi hente opbakning til realiseringen af de ønskede forandringer fra eksisterende viden?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6227" y="-199293"/>
            <a:ext cx="4916249" cy="4590963"/>
          </a:xfrm>
          <a:prstGeom prst="rect">
            <a:avLst/>
          </a:prstGeom>
        </p:spPr>
      </p:pic>
      <p:sp>
        <p:nvSpPr>
          <p:cNvPr id="7" name="Afrundet rektangel 6"/>
          <p:cNvSpPr/>
          <p:nvPr userDrawn="1"/>
        </p:nvSpPr>
        <p:spPr>
          <a:xfrm>
            <a:off x="900001" y="2096189"/>
            <a:ext cx="6977908" cy="3414596"/>
          </a:xfrm>
          <a:prstGeom prst="roundRect">
            <a:avLst>
              <a:gd name="adj" fmla="val 550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3000821"/>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6400" indent="-177750">
              <a:spcAft>
                <a:spcPts val="1200"/>
              </a:spcAft>
              <a:buFont typeface="Arial" charset="0"/>
              <a:buChar char="•"/>
            </a:pPr>
            <a:r>
              <a:rPr lang="da-DK" sz="1500" dirty="0">
                <a:solidFill>
                  <a:schemeClr val="bg1"/>
                </a:solidFill>
              </a:rPr>
              <a:t>Hvilke erfaringer har vi med at arbejde med børneperspektiver?</a:t>
            </a:r>
          </a:p>
          <a:p>
            <a:pPr marL="356400" lvl="1" indent="-177750">
              <a:spcAft>
                <a:spcPts val="1200"/>
              </a:spcAft>
              <a:buSzPct val="80000"/>
              <a:buFont typeface="Wingdings" charset="2"/>
              <a:buChar char="§"/>
            </a:pPr>
            <a:r>
              <a:rPr lang="da-DK" sz="1500" dirty="0">
                <a:solidFill>
                  <a:schemeClr val="bg1"/>
                </a:solidFill>
              </a:rPr>
              <a:t>Hvad fungerer godt?</a:t>
            </a:r>
          </a:p>
          <a:p>
            <a:pPr marL="356400" lvl="1" indent="-177750">
              <a:spcAft>
                <a:spcPts val="1200"/>
              </a:spcAft>
              <a:buSzPct val="80000"/>
              <a:buFont typeface="Wingdings" charset="2"/>
              <a:buChar char="§"/>
            </a:pPr>
            <a:r>
              <a:rPr lang="da-DK" sz="1500" dirty="0">
                <a:solidFill>
                  <a:schemeClr val="bg1"/>
                </a:solidFill>
              </a:rPr>
              <a:t>Hvad udfordrer?</a:t>
            </a:r>
          </a:p>
          <a:p>
            <a:pPr marL="176400" indent="-177750">
              <a:spcAft>
                <a:spcPts val="1200"/>
              </a:spcAft>
              <a:buFont typeface="Arial" charset="0"/>
              <a:buChar char="•"/>
            </a:pPr>
            <a:r>
              <a:rPr lang="da-DK" sz="1500" dirty="0">
                <a:solidFill>
                  <a:schemeClr val="bg1"/>
                </a:solidFill>
              </a:rPr>
              <a:t>Er der eksisterende indsatser, projekter, strategier på kommunalt plan og i dagtilbuddet, som projektet skal forholde sig til? </a:t>
            </a:r>
          </a:p>
          <a:p>
            <a:pPr marL="176400" indent="-177750">
              <a:spcAft>
                <a:spcPts val="1200"/>
              </a:spcAft>
              <a:buFont typeface="Arial" charset="0"/>
              <a:buChar char="•"/>
            </a:pPr>
            <a:r>
              <a:rPr lang="da-DK" sz="1500" dirty="0">
                <a:solidFill>
                  <a:schemeClr val="bg1"/>
                </a:solidFill>
              </a:rPr>
              <a:t>Hvordan forstår vi, at børneinddragelse kan understøtte udviklingen af inkluderende læringsmiljøer for alle børn?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1">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2">
                <a:tint val="45000"/>
                <a:satMod val="400000"/>
              </a:schemeClr>
            </a:duotone>
            <a:extLst>
              <a:ext uri="{28A0092B-C50C-407E-A947-70E740481C1C}">
                <a14:useLocalDpi xmlns:a14="http://schemas.microsoft.com/office/drawing/2010/main" val="0"/>
              </a:ext>
            </a:extLst>
          </a:blip>
          <a:srcRect l="-24" t="3492" r="24" b="11281"/>
          <a:stretch/>
        </p:blipFill>
        <p:spPr>
          <a:xfrm>
            <a:off x="-1" y="0"/>
            <a:ext cx="12189037"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3: </a:t>
            </a:r>
            <a:r>
              <a:rPr lang="en-GB" sz="4400" b="1" dirty="0" err="1">
                <a:solidFill>
                  <a:schemeClr val="bg1"/>
                </a:solidFill>
                <a:latin typeface="+mj-lt"/>
              </a:rPr>
              <a:t>Udvikling</a:t>
            </a:r>
            <a:r>
              <a:rPr lang="en-GB" sz="4400" b="1" dirty="0">
                <a:solidFill>
                  <a:schemeClr val="bg1"/>
                </a:solidFill>
                <a:latin typeface="+mj-lt"/>
              </a:rPr>
              <a:t> </a:t>
            </a:r>
            <a:r>
              <a:rPr lang="en-GB" sz="4400" b="1" dirty="0" err="1">
                <a:solidFill>
                  <a:schemeClr val="bg1"/>
                </a:solidFill>
                <a:latin typeface="+mj-lt"/>
              </a:rPr>
              <a:t>af</a:t>
            </a:r>
            <a:r>
              <a:rPr lang="en-GB" sz="4400" b="1" dirty="0">
                <a:solidFill>
                  <a:schemeClr val="bg1"/>
                </a:solidFill>
                <a:latin typeface="+mj-lt"/>
              </a:rPr>
              <a:t> </a:t>
            </a:r>
            <a:r>
              <a:rPr lang="en-GB" sz="4400" b="1" dirty="0" err="1">
                <a:solidFill>
                  <a:schemeClr val="bg1"/>
                </a:solidFill>
                <a:latin typeface="+mj-lt"/>
              </a:rPr>
              <a:t>projektet</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r="26191"/>
          <a:stretch/>
        </p:blipFill>
        <p:spPr>
          <a:xfrm>
            <a:off x="9413615" y="580082"/>
            <a:ext cx="2778386" cy="5221638"/>
          </a:xfrm>
          <a:prstGeom prst="rect">
            <a:avLst/>
          </a:prstGeom>
        </p:spPr>
      </p:pic>
      <p:sp>
        <p:nvSpPr>
          <p:cNvPr id="13" name="Afrundet rektangel 12"/>
          <p:cNvSpPr/>
          <p:nvPr userDrawn="1"/>
        </p:nvSpPr>
        <p:spPr>
          <a:xfrm>
            <a:off x="5762128" y="1974267"/>
            <a:ext cx="3283880" cy="1476679"/>
          </a:xfrm>
          <a:prstGeom prst="roundRect">
            <a:avLst>
              <a:gd name="adj" fmla="val 12629"/>
            </a:avLst>
          </a:prstGeom>
          <a:solidFill>
            <a:schemeClr val="accent1">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frundet rektangel 11"/>
          <p:cNvSpPr/>
          <p:nvPr userDrawn="1"/>
        </p:nvSpPr>
        <p:spPr>
          <a:xfrm>
            <a:off x="5762128" y="3601070"/>
            <a:ext cx="3283880" cy="1857195"/>
          </a:xfrm>
          <a:prstGeom prst="roundRect">
            <a:avLst>
              <a:gd name="adj" fmla="val 9394"/>
            </a:avLst>
          </a:prstGeom>
          <a:solidFill>
            <a:schemeClr val="accent1">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Konkretisering af projektet</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1974268"/>
            <a:ext cx="4698942" cy="4088907"/>
          </a:xfrm>
          <a:prstGeom prst="roundRect">
            <a:avLst>
              <a:gd name="adj" fmla="val 4740"/>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4" y="2256735"/>
            <a:ext cx="4343042" cy="3539430"/>
          </a:xfrm>
          <a:prstGeom prst="rect">
            <a:avLst/>
          </a:prstGeom>
          <a:noFill/>
        </p:spPr>
        <p:txBody>
          <a:bodyPr wrap="square" lIns="0" tIns="0" rIns="0" bIns="0" rtlCol="0">
            <a:spAutoFit/>
          </a:bodyPr>
          <a:lstStyle/>
          <a:p>
            <a:pPr marL="91" lvl="0" indent="0" defTabSz="457291">
              <a:spcAft>
                <a:spcPts val="1000"/>
              </a:spcAft>
              <a:buFont typeface="Arial" charset="0"/>
              <a:buNone/>
            </a:pPr>
            <a:r>
              <a:rPr lang="da-DK" sz="1500" b="1" spc="0" dirty="0">
                <a:solidFill>
                  <a:schemeClr val="bg1"/>
                </a:solidFill>
                <a:latin typeface="+mn-lt"/>
              </a:rPr>
              <a:t>Drøftelse af spørgsmålene</a:t>
            </a:r>
          </a:p>
          <a:p>
            <a:pPr marL="198000" lvl="0" indent="-198900" defTabSz="457291">
              <a:spcAft>
                <a:spcPts val="400"/>
              </a:spcAft>
              <a:buFont typeface="+mj-lt"/>
              <a:buAutoNum type="arabicPeriod"/>
            </a:pPr>
            <a:r>
              <a:rPr lang="da-DK" sz="1500" b="1" spc="0" dirty="0">
                <a:solidFill>
                  <a:schemeClr val="bg1"/>
                </a:solidFill>
                <a:latin typeface="+mn-lt"/>
              </a:rPr>
              <a:t>Hvad vil vi opnå?</a:t>
            </a:r>
          </a:p>
          <a:p>
            <a:pPr marL="396000" lvl="1" indent="-177750" defTabSz="457291">
              <a:spcAft>
                <a:spcPts val="400"/>
              </a:spcAft>
              <a:buFont typeface="Arial" charset="0"/>
              <a:buChar char="•"/>
            </a:pPr>
            <a:r>
              <a:rPr lang="da-DK" sz="1500" spc="0" dirty="0">
                <a:solidFill>
                  <a:schemeClr val="bg1"/>
                </a:solidFill>
                <a:latin typeface="+mn-lt"/>
              </a:rPr>
              <a:t>Formål og ønskede resultater </a:t>
            </a:r>
          </a:p>
          <a:p>
            <a:pPr marL="396000" lvl="1" indent="-177750" defTabSz="457291">
              <a:spcAft>
                <a:spcPts val="1200"/>
              </a:spcAft>
              <a:buFont typeface="Arial" charset="0"/>
              <a:buChar char="•"/>
            </a:pPr>
            <a:r>
              <a:rPr lang="da-DK" sz="1500" spc="0" dirty="0">
                <a:solidFill>
                  <a:schemeClr val="bg1"/>
                </a:solidFill>
                <a:latin typeface="+mn-lt"/>
              </a:rPr>
              <a:t>Er der viden, som understøtter dette?</a:t>
            </a:r>
          </a:p>
          <a:p>
            <a:pPr marL="198000" lvl="0" indent="-198900" defTabSz="457291">
              <a:spcAft>
                <a:spcPts val="400"/>
              </a:spcAft>
              <a:buFont typeface="+mj-lt"/>
              <a:buAutoNum type="arabicPeriod"/>
            </a:pPr>
            <a:r>
              <a:rPr lang="da-DK" sz="1500" b="1" spc="0" dirty="0">
                <a:solidFill>
                  <a:schemeClr val="bg1"/>
                </a:solidFill>
                <a:latin typeface="+mn-lt"/>
              </a:rPr>
              <a:t>Hvem skal være med?</a:t>
            </a:r>
          </a:p>
          <a:p>
            <a:pPr marL="396000" lvl="1" indent="-177750" defTabSz="457291">
              <a:spcAft>
                <a:spcPts val="1200"/>
              </a:spcAft>
              <a:buFont typeface="Arial" charset="0"/>
              <a:buChar char="•"/>
            </a:pPr>
            <a:r>
              <a:rPr lang="da-DK" sz="1500" spc="0" dirty="0">
                <a:solidFill>
                  <a:schemeClr val="bg1"/>
                </a:solidFill>
                <a:latin typeface="+mn-lt"/>
              </a:rPr>
              <a:t>Ledelse, pædagogisk personale,</a:t>
            </a:r>
            <a:r>
              <a:rPr lang="da-DK" sz="1500" spc="0" baseline="0" dirty="0">
                <a:solidFill>
                  <a:schemeClr val="bg1"/>
                </a:solidFill>
                <a:latin typeface="+mn-lt"/>
              </a:rPr>
              <a:t> børn</a:t>
            </a:r>
            <a:r>
              <a:rPr lang="da-DK" sz="1500" spc="0" dirty="0">
                <a:solidFill>
                  <a:schemeClr val="bg1"/>
                </a:solidFill>
                <a:latin typeface="+mn-lt"/>
              </a:rPr>
              <a:t>?</a:t>
            </a:r>
          </a:p>
          <a:p>
            <a:pPr marL="198000" lvl="0" indent="-198900" defTabSz="457291">
              <a:spcAft>
                <a:spcPts val="400"/>
              </a:spcAft>
              <a:buFont typeface="+mj-lt"/>
              <a:buAutoNum type="arabicPeriod"/>
            </a:pPr>
            <a:r>
              <a:rPr lang="da-DK" sz="1500" b="1" spc="0" dirty="0">
                <a:solidFill>
                  <a:schemeClr val="bg1"/>
                </a:solidFill>
                <a:latin typeface="+mn-lt"/>
              </a:rPr>
              <a:t>Hvordan vil vi arbejde?</a:t>
            </a:r>
          </a:p>
          <a:p>
            <a:pPr marL="396000" lvl="1" indent="-177750" defTabSz="457291">
              <a:spcAft>
                <a:spcPts val="400"/>
              </a:spcAft>
              <a:buFont typeface="Arial" charset="0"/>
              <a:buChar char="•"/>
            </a:pPr>
            <a:r>
              <a:rPr lang="da-DK" sz="1500" spc="0" dirty="0">
                <a:solidFill>
                  <a:schemeClr val="bg1"/>
                </a:solidFill>
                <a:latin typeface="+mn-lt"/>
              </a:rPr>
              <a:t>Organisering</a:t>
            </a:r>
          </a:p>
          <a:p>
            <a:pPr marL="396000" lvl="1" indent="-177750" defTabSz="457291">
              <a:spcAft>
                <a:spcPts val="1200"/>
              </a:spcAft>
              <a:buFont typeface="Arial" charset="0"/>
              <a:buChar char="•"/>
            </a:pPr>
            <a:r>
              <a:rPr lang="da-DK" sz="1500" spc="0" dirty="0">
                <a:solidFill>
                  <a:schemeClr val="bg1"/>
                </a:solidFill>
                <a:latin typeface="+mn-lt"/>
              </a:rPr>
              <a:t>Indhold</a:t>
            </a:r>
          </a:p>
          <a:p>
            <a:pPr marL="198000" lvl="0" indent="-198900" defTabSz="457291">
              <a:spcAft>
                <a:spcPts val="400"/>
              </a:spcAft>
              <a:buFont typeface="+mj-lt"/>
              <a:buAutoNum type="arabicPeriod"/>
            </a:pPr>
            <a:r>
              <a:rPr lang="da-DK" sz="1500" b="1" spc="0" dirty="0">
                <a:solidFill>
                  <a:schemeClr val="bg1"/>
                </a:solidFill>
                <a:latin typeface="+mn-lt"/>
              </a:rPr>
              <a:t>Hvornår skal det ske</a:t>
            </a:r>
            <a:r>
              <a:rPr lang="da-DK" sz="1500" spc="0" dirty="0">
                <a:solidFill>
                  <a:schemeClr val="bg1"/>
                </a:solidFill>
                <a:latin typeface="+mn-lt"/>
              </a:rPr>
              <a:t>?</a:t>
            </a:r>
          </a:p>
          <a:p>
            <a:pPr marL="396000" lvl="1" indent="-177750" defTabSz="457291">
              <a:spcAft>
                <a:spcPts val="600"/>
              </a:spcAft>
              <a:buFont typeface="Arial" charset="0"/>
              <a:buChar char="•"/>
            </a:pPr>
            <a:r>
              <a:rPr lang="da-DK" sz="1500" spc="0" dirty="0">
                <a:solidFill>
                  <a:schemeClr val="bg1"/>
                </a:solidFill>
                <a:latin typeface="+mn-lt"/>
              </a:rPr>
              <a:t>Varighed og omfang</a:t>
            </a:r>
          </a:p>
        </p:txBody>
      </p:sp>
      <p:sp>
        <p:nvSpPr>
          <p:cNvPr id="4" name="Tekstfelt 3"/>
          <p:cNvSpPr txBox="1"/>
          <p:nvPr userDrawn="1"/>
        </p:nvSpPr>
        <p:spPr>
          <a:xfrm>
            <a:off x="6122031" y="2218497"/>
            <a:ext cx="2709905" cy="124649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rPr>
              <a:t>Kan</a:t>
            </a:r>
            <a:r>
              <a:rPr lang="en-GB" sz="1500" dirty="0">
                <a:solidFill>
                  <a:schemeClr val="bg1"/>
                </a:solidFill>
              </a:rPr>
              <a:t> vi </a:t>
            </a:r>
            <a:r>
              <a:rPr lang="en-GB" sz="1500" dirty="0" err="1">
                <a:solidFill>
                  <a:schemeClr val="bg1"/>
                </a:solidFill>
              </a:rPr>
              <a:t>finde</a:t>
            </a:r>
            <a:r>
              <a:rPr lang="en-GB" sz="1500" dirty="0">
                <a:solidFill>
                  <a:schemeClr val="bg1"/>
                </a:solidFill>
              </a:rPr>
              <a:t> inspiration </a:t>
            </a:r>
            <a:r>
              <a:rPr lang="en-GB" sz="1500" dirty="0" err="1">
                <a:solidFill>
                  <a:schemeClr val="bg1"/>
                </a:solidFill>
              </a:rPr>
              <a:t>eller</a:t>
            </a:r>
            <a:r>
              <a:rPr lang="en-GB" sz="1500" dirty="0">
                <a:solidFill>
                  <a:schemeClr val="bg1"/>
                </a:solidFill>
              </a:rPr>
              <a:t> </a:t>
            </a:r>
            <a:r>
              <a:rPr lang="en-GB" sz="1500" dirty="0" err="1">
                <a:solidFill>
                  <a:schemeClr val="bg1"/>
                </a:solidFill>
              </a:rPr>
              <a:t>opbakning</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konkretisering</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indsatsen</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b="1" dirty="0" err="1">
                <a:solidFill>
                  <a:schemeClr val="bg1"/>
                </a:solidFill>
              </a:rPr>
              <a:t>eksisterende</a:t>
            </a:r>
            <a:r>
              <a:rPr lang="en-GB" sz="1500" b="1" dirty="0">
                <a:solidFill>
                  <a:schemeClr val="bg1"/>
                </a:solidFill>
              </a:rPr>
              <a:t> </a:t>
            </a:r>
            <a:r>
              <a:rPr lang="en-GB" sz="1500" b="1" dirty="0" err="1">
                <a:solidFill>
                  <a:schemeClr val="bg1"/>
                </a:solidFill>
              </a:rPr>
              <a:t>viden</a:t>
            </a:r>
            <a:r>
              <a:rPr lang="en-GB" sz="1500" b="1" dirty="0">
                <a:solidFill>
                  <a:schemeClr val="bg1"/>
                </a:solidFill>
              </a:rPr>
              <a:t> </a:t>
            </a:r>
            <a:r>
              <a:rPr lang="en-GB" sz="1500" b="1" dirty="0" err="1">
                <a:solidFill>
                  <a:schemeClr val="bg1"/>
                </a:solidFill>
              </a:rPr>
              <a:t>og</a:t>
            </a:r>
            <a:r>
              <a:rPr lang="en-GB" sz="1500" b="1" dirty="0">
                <a:solidFill>
                  <a:schemeClr val="bg1"/>
                </a:solidFill>
              </a:rPr>
              <a:t> </a:t>
            </a:r>
            <a:r>
              <a:rPr lang="en-GB" sz="1500" b="1" dirty="0" err="1">
                <a:solidFill>
                  <a:schemeClr val="bg1"/>
                </a:solidFill>
              </a:rPr>
              <a:t>erfaringer</a:t>
            </a:r>
            <a:r>
              <a:rPr lang="en-GB" sz="1500" dirty="0">
                <a:solidFill>
                  <a:schemeClr val="bg1"/>
                </a:solidFill>
              </a:rPr>
              <a:t>?</a:t>
            </a:r>
          </a:p>
          <a:p>
            <a:pPr algn="l"/>
            <a:endParaRPr lang="da-DK" sz="1500" dirty="0">
              <a:solidFill>
                <a:schemeClr val="bg1"/>
              </a:solidFill>
            </a:endParaRPr>
          </a:p>
        </p:txBody>
      </p:sp>
      <p:sp>
        <p:nvSpPr>
          <p:cNvPr id="5" name="Tekstfelt 4"/>
          <p:cNvSpPr txBox="1"/>
          <p:nvPr userDrawn="1"/>
        </p:nvSpPr>
        <p:spPr>
          <a:xfrm>
            <a:off x="5901867" y="3870913"/>
            <a:ext cx="3030933" cy="1477328"/>
          </a:xfrm>
          <a:prstGeom prst="rect">
            <a:avLst/>
          </a:prstGeom>
          <a:noFill/>
        </p:spPr>
        <p:txBody>
          <a:bodyPr wrap="square" rtlCol="0">
            <a:spAutoFit/>
          </a:bodyPr>
          <a:lstStyle/>
          <a:p>
            <a:pPr marL="205291" indent="0" defTabSz="457291">
              <a:spcAft>
                <a:spcPct val="0"/>
              </a:spcAft>
              <a:buFont typeface="Arial" charset="0"/>
              <a:buNone/>
            </a:pPr>
            <a:r>
              <a:rPr lang="da-DK" sz="1500" spc="0" dirty="0">
                <a:solidFill>
                  <a:schemeClr val="bg1"/>
                </a:solidFill>
                <a:latin typeface="+mn-lt"/>
              </a:rPr>
              <a:t>Inddragelse af børnenes perspektiver er en dynamisk og kontinuerlig praksis, der med fordel kan foregå løbende undervejs i processen. </a:t>
            </a:r>
          </a:p>
          <a:p>
            <a:pPr marL="205291" indent="0" defTabSz="457291">
              <a:spcAft>
                <a:spcPct val="0"/>
              </a:spcAft>
              <a:buFont typeface="Arial" charset="0"/>
              <a:buNone/>
            </a:pPr>
            <a:endParaRPr lang="da-DK" sz="1500" spc="0" dirty="0">
              <a:solidFill>
                <a:schemeClr val="bg1"/>
              </a:solidFill>
              <a:latin typeface="+mn-lt"/>
            </a:endParaRPr>
          </a:p>
        </p:txBody>
      </p:sp>
    </p:spTree>
  </p:cSld>
  <p:clrMapOvr>
    <a:masterClrMapping/>
  </p:clrMapOvr>
  <p:extLst mod="1">
    <p:ext uri="{DCECCB84-F9BA-43D5-87BE-67443E8EF086}">
      <p15:sldGuideLst xmlns:p15="http://schemas.microsoft.com/office/powerpoint/2012/main">
        <p15:guide id="1" orient="horz" pos="1525" userDrawn="1">
          <p15:clr>
            <a:srgbClr val="FBAE40"/>
          </p15:clr>
        </p15:guide>
        <p15:guide id="2" pos="490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3379" y="-585350"/>
            <a:ext cx="6300216" cy="6288024"/>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Konkrete</a:t>
            </a:r>
            <a:r>
              <a:rPr lang="da-DK" sz="3200" b="0" baseline="0" dirty="0">
                <a:latin typeface="+mj-lt"/>
              </a:rPr>
              <a:t> handlinger</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2096189"/>
            <a:ext cx="6415200" cy="3414596"/>
          </a:xfrm>
          <a:prstGeom prst="roundRect">
            <a:avLst>
              <a:gd name="adj" fmla="val 5788"/>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2539157"/>
          </a:xfrm>
          <a:prstGeom prst="rect">
            <a:avLst/>
          </a:prstGeom>
          <a:noFill/>
        </p:spPr>
        <p:txBody>
          <a:bodyPr wrap="square" lIns="0" tIns="0" rIns="0" bIns="0" rtlCol="0">
            <a:spAutoFit/>
          </a:bodyPr>
          <a:lstStyle/>
          <a:p>
            <a:pPr marL="0" lvl="0" indent="0">
              <a:spcAft>
                <a:spcPts val="1200"/>
              </a:spcAft>
              <a:buFont typeface="Arial" charset="0"/>
              <a:buNone/>
            </a:pPr>
            <a:r>
              <a:rPr lang="da-DK" sz="1500" dirty="0">
                <a:solidFill>
                  <a:schemeClr val="bg1"/>
                </a:solidFill>
                <a:ea typeface="Verdana" pitchFamily="34" charset="0"/>
                <a:cs typeface="Verdana" pitchFamily="34" charset="0"/>
              </a:rPr>
              <a:t>Giver drøftelser og beslutninger anledning til </a:t>
            </a:r>
            <a:r>
              <a:rPr lang="da-DK" sz="1500" b="1" dirty="0">
                <a:solidFill>
                  <a:schemeClr val="bg1"/>
                </a:solidFill>
                <a:ea typeface="Verdana" pitchFamily="34" charset="0"/>
                <a:cs typeface="Verdana" pitchFamily="34" charset="0"/>
              </a:rPr>
              <a:t>konkrete handlinger</a:t>
            </a:r>
            <a:r>
              <a:rPr lang="da-DK" sz="1500" dirty="0">
                <a:solidFill>
                  <a:schemeClr val="bg1"/>
                </a:solidFill>
                <a:ea typeface="Verdana" pitchFamily="34" charset="0"/>
                <a:cs typeface="Verdana" pitchFamily="34" charset="0"/>
              </a:rPr>
              <a:t>, fx:</a:t>
            </a:r>
          </a:p>
          <a:p>
            <a:pPr marL="176400" lvl="0" indent="-177750">
              <a:spcAft>
                <a:spcPts val="1200"/>
              </a:spcAft>
              <a:buFont typeface="Arial" charset="0"/>
              <a:buChar char="•"/>
            </a:pPr>
            <a:r>
              <a:rPr lang="da-DK" sz="1500" dirty="0">
                <a:solidFill>
                  <a:schemeClr val="bg1"/>
                </a:solidFill>
                <a:ea typeface="Verdana" pitchFamily="34" charset="0"/>
              </a:rPr>
              <a:t>Er der andre, som skal involveres?</a:t>
            </a:r>
          </a:p>
          <a:p>
            <a:pPr marL="176400" lvl="0" indent="-177750">
              <a:spcAft>
                <a:spcPts val="1200"/>
              </a:spcAft>
              <a:buFont typeface="Arial" charset="0"/>
              <a:buChar char="•"/>
            </a:pPr>
            <a:r>
              <a:rPr lang="da-DK" sz="1500" dirty="0">
                <a:solidFill>
                  <a:schemeClr val="bg1"/>
                </a:solidFill>
                <a:ea typeface="Verdana" pitchFamily="34" charset="0"/>
              </a:rPr>
              <a:t>Skal der udarbejdes informationsmateriale?</a:t>
            </a:r>
          </a:p>
          <a:p>
            <a:pPr marL="176400" lvl="0" indent="-177750">
              <a:spcAft>
                <a:spcPts val="1200"/>
              </a:spcAft>
              <a:buFont typeface="Arial" charset="0"/>
              <a:buChar char="•"/>
            </a:pPr>
            <a:r>
              <a:rPr lang="da-DK" sz="1500" dirty="0">
                <a:solidFill>
                  <a:schemeClr val="bg1"/>
                </a:solidFill>
                <a:ea typeface="Verdana" pitchFamily="34" charset="0"/>
              </a:rPr>
              <a:t>Er der nogen, vi skal kommunikere om projektet til?</a:t>
            </a:r>
          </a:p>
          <a:p>
            <a:pPr marL="176400" lvl="0" indent="-177750">
              <a:spcAft>
                <a:spcPts val="1200"/>
              </a:spcAft>
              <a:buFont typeface="Arial" charset="0"/>
              <a:buChar char="•"/>
            </a:pPr>
            <a:r>
              <a:rPr lang="da-DK" sz="1500" dirty="0">
                <a:solidFill>
                  <a:schemeClr val="bg1"/>
                </a:solidFill>
                <a:ea typeface="Verdana" pitchFamily="34" charset="0"/>
              </a:rPr>
              <a:t>Skal vi udarbejde en procesplan? </a:t>
            </a:r>
          </a:p>
          <a:p>
            <a:pPr marL="176400" lvl="0" indent="-177750">
              <a:spcAft>
                <a:spcPts val="1200"/>
              </a:spcAft>
              <a:buFont typeface="Arial" charset="0"/>
              <a:buChar char="•"/>
            </a:pPr>
            <a:r>
              <a:rPr lang="da-DK" sz="1500" dirty="0">
                <a:solidFill>
                  <a:schemeClr val="bg1"/>
                </a:solidFill>
                <a:ea typeface="Verdana" pitchFamily="34" charset="0"/>
              </a:rPr>
              <a:t>Hvem gør hvad indtil næste gang?</a:t>
            </a:r>
          </a:p>
          <a:p>
            <a:pPr marL="176400" lvl="0" indent="-177750">
              <a:spcAft>
                <a:spcPts val="1200"/>
              </a:spcAft>
              <a:buFont typeface="Arial" charset="0"/>
              <a:buChar char="•"/>
            </a:pPr>
            <a:r>
              <a:rPr lang="da-DK" sz="1500" dirty="0">
                <a:solidFill>
                  <a:schemeClr val="bg1"/>
                </a:solidFill>
                <a:ea typeface="Verdana" pitchFamily="34" charset="0"/>
                <a:cs typeface="Verdana" pitchFamily="34" charset="0"/>
              </a:rPr>
              <a:t>Hvornår mødes vi igen?</a:t>
            </a:r>
          </a:p>
        </p:txBody>
      </p:sp>
    </p:spTree>
  </p:cSld>
  <p:clrMapOvr>
    <a:masterClrMapping/>
  </p:clrMapOvr>
  <p:extLst mod="1">
    <p:ext uri="{DCECCB84-F9BA-43D5-87BE-67443E8EF086}">
      <p15:sldGuideLst xmlns:p15="http://schemas.microsoft.com/office/powerpoint/2012/main">
        <p15:guide id="1" orient="horz" pos="1389">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1">
            <a:alpha val="7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duotone>
              <a:prstClr val="black"/>
              <a:schemeClr val="accent2">
                <a:tint val="45000"/>
                <a:satMod val="400000"/>
              </a:schemeClr>
            </a:duotone>
            <a:alphaModFix amt="25000"/>
            <a:extLst>
              <a:ext uri="{28A0092B-C50C-407E-A947-70E740481C1C}">
                <a14:useLocalDpi xmlns:a14="http://schemas.microsoft.com/office/drawing/2010/main" val="0"/>
              </a:ext>
            </a:extLst>
          </a:blip>
          <a:srcRect t="10912" b="4815"/>
          <a:stretch/>
        </p:blipFill>
        <p:spPr>
          <a:xfrm>
            <a:off x="13790" y="0"/>
            <a:ext cx="12178210" cy="6858000"/>
          </a:xfrm>
          <a:prstGeom prst="rect">
            <a:avLst/>
          </a:prstGeom>
        </p:spPr>
      </p:pic>
      <p:sp>
        <p:nvSpPr>
          <p:cNvPr id="3" name="Tekstfelt 2"/>
          <p:cNvSpPr txBox="1"/>
          <p:nvPr userDrawn="1"/>
        </p:nvSpPr>
        <p:spPr>
          <a:xfrm>
            <a:off x="480000" y="2916707"/>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4: </a:t>
            </a:r>
            <a:r>
              <a:rPr lang="en-GB" sz="4400" b="1" dirty="0" err="1">
                <a:solidFill>
                  <a:schemeClr val="bg1"/>
                </a:solidFill>
                <a:latin typeface="+mj-lt"/>
              </a:rPr>
              <a:t>Afprøvning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7073567"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Forbered/justér,</a:t>
            </a:r>
            <a:r>
              <a:rPr lang="da-DK" sz="3200" b="0" baseline="0" dirty="0">
                <a:latin typeface="+mj-lt"/>
              </a:rPr>
              <a:t> gennemfør og evaluér</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7" name="Tekstfelt 16"/>
          <p:cNvSpPr txBox="1"/>
          <p:nvPr userDrawn="1"/>
        </p:nvSpPr>
        <p:spPr>
          <a:xfrm>
            <a:off x="900000" y="2183035"/>
            <a:ext cx="5781216" cy="1923604"/>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Udvikling og afprøvning af indsatsen foregår parallelt i </a:t>
            </a:r>
            <a:r>
              <a:rPr lang="da-DK" sz="1500" b="1" dirty="0"/>
              <a:t>læringscyklusser</a:t>
            </a:r>
            <a:r>
              <a:rPr lang="da-DK" sz="1500" dirty="0"/>
              <a:t>.</a:t>
            </a:r>
          </a:p>
          <a:p>
            <a:pPr marL="177750" indent="-177750">
              <a:spcAft>
                <a:spcPts val="1200"/>
              </a:spcAft>
              <a:buFont typeface="Arial" charset="0"/>
              <a:buChar char="•"/>
            </a:pPr>
            <a:r>
              <a:rPr lang="da-DK" sz="1500" dirty="0"/>
              <a:t>Med inspiration fra </a:t>
            </a:r>
            <a:r>
              <a:rPr lang="da-DK" sz="1500" b="1" dirty="0"/>
              <a:t>aktionslæring</a:t>
            </a:r>
            <a:r>
              <a:rPr lang="da-DK" sz="1500" dirty="0"/>
              <a:t> som metode planlægger vi konkrete prøvehandlinger/afgrænsede indsatser, som vi løbende gennemfører, evaluerer og justerer i takt med, at vi gør os erfaringer og producerer ny viden.</a:t>
            </a:r>
          </a:p>
          <a:p>
            <a:pPr marL="177750" indent="-177750">
              <a:spcAft>
                <a:spcPts val="1200"/>
              </a:spcAft>
              <a:buFont typeface="Arial" charset="0"/>
              <a:buChar char="•"/>
            </a:pPr>
            <a:r>
              <a:rPr lang="da-DK" sz="1500" dirty="0"/>
              <a:t>Denne proces understøtter vi med </a:t>
            </a:r>
            <a:r>
              <a:rPr lang="da-DK" sz="1500" b="1" dirty="0"/>
              <a:t>fælles refleksion </a:t>
            </a:r>
            <a:r>
              <a:rPr lang="da-DK" sz="1500" dirty="0"/>
              <a:t>og </a:t>
            </a:r>
            <a:r>
              <a:rPr lang="da-DK" sz="1500" b="1" dirty="0"/>
              <a:t>faglig sparring </a:t>
            </a:r>
            <a:r>
              <a:rPr lang="da-DK" sz="1500" dirty="0"/>
              <a:t>på møder.</a:t>
            </a:r>
            <a:endParaRPr lang="en-GB" sz="1500" dirty="0"/>
          </a:p>
        </p:txBody>
      </p:sp>
      <p:sp>
        <p:nvSpPr>
          <p:cNvPr id="7"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8" name="Lige forbindelse 7"/>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650" y="1704885"/>
            <a:ext cx="6114449" cy="6102616"/>
          </a:xfrm>
          <a:prstGeom prst="rect">
            <a:avLst/>
          </a:prstGeom>
        </p:spPr>
      </p:pic>
    </p:spTree>
  </p:cSld>
  <p:clrMapOvr>
    <a:masterClrMapping/>
  </p:clrMapOvr>
  <p:extLst mod="1">
    <p:ext uri="{DCECCB84-F9BA-43D5-87BE-67443E8EF086}">
      <p15:sldGuideLst xmlns:p15="http://schemas.microsoft.com/office/powerpoint/2012/main">
        <p15:guide id="1" orient="horz" pos="1389">
          <p15:clr>
            <a:srgbClr val="FBAE40"/>
          </p15:clr>
        </p15:guide>
        <p15:guide id="2" pos="38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0" y="1992205"/>
            <a:ext cx="6471471" cy="2231380"/>
          </a:xfrm>
          <a:prstGeom prst="rect">
            <a:avLst/>
          </a:prstGeom>
          <a:noFill/>
        </p:spPr>
        <p:txBody>
          <a:bodyPr wrap="square" lIns="0" tIns="0" rIns="0" bIns="0" rtlCol="0">
            <a:spAutoFit/>
          </a:bodyPr>
          <a:lstStyle/>
          <a:p>
            <a:r>
              <a:rPr lang="en-GB" sz="1500" b="1"/>
              <a:t>Udviklingsproces</a:t>
            </a:r>
            <a:r>
              <a:rPr lang="en-GB" sz="1500" b="1" dirty="0"/>
              <a:t> </a:t>
            </a:r>
            <a:r>
              <a:rPr lang="en-GB" sz="1500" b="1" dirty="0" err="1"/>
              <a:t>i</a:t>
            </a:r>
            <a:r>
              <a:rPr lang="en-GB" sz="1500" b="1" dirty="0"/>
              <a:t> fire </a:t>
            </a:r>
            <a:r>
              <a:rPr lang="en-GB" sz="1500" b="1" dirty="0" err="1"/>
              <a:t>faser</a:t>
            </a:r>
            <a:r>
              <a:rPr lang="en-GB" sz="1500" b="1" dirty="0"/>
              <a:t> – </a:t>
            </a:r>
            <a:r>
              <a:rPr lang="en-GB" sz="1500" b="1" dirty="0" err="1"/>
              <a:t>kom</a:t>
            </a:r>
            <a:r>
              <a:rPr lang="en-GB" sz="1500" b="1" dirty="0"/>
              <a:t> </a:t>
            </a:r>
            <a:r>
              <a:rPr lang="en-GB" sz="1500" b="1" dirty="0" err="1"/>
              <a:t>godt</a:t>
            </a:r>
            <a:r>
              <a:rPr lang="en-GB" sz="1500" b="1" dirty="0"/>
              <a:t> </a:t>
            </a:r>
            <a:r>
              <a:rPr lang="en-GB" sz="1500" b="1" dirty="0" err="1"/>
              <a:t>igang</a:t>
            </a:r>
            <a:r>
              <a:rPr lang="en-GB" sz="1500" b="1" dirty="0"/>
              <a:t> med </a:t>
            </a:r>
            <a:r>
              <a:rPr lang="en-GB" sz="1500" b="1" dirty="0" err="1"/>
              <a:t>videreudvikling</a:t>
            </a:r>
            <a:r>
              <a:rPr lang="en-GB" sz="1500" b="1" dirty="0"/>
              <a:t> </a:t>
            </a:r>
            <a:r>
              <a:rPr lang="en-GB" sz="1500" b="1" dirty="0" err="1"/>
              <a:t>af</a:t>
            </a:r>
            <a:r>
              <a:rPr lang="en-GB" sz="1500" b="1" dirty="0"/>
              <a:t> </a:t>
            </a:r>
            <a:r>
              <a:rPr lang="en-GB" sz="1500" b="1" dirty="0" err="1"/>
              <a:t>egen</a:t>
            </a:r>
            <a:r>
              <a:rPr lang="en-GB" sz="1500" b="1" dirty="0"/>
              <a:t> </a:t>
            </a:r>
            <a:r>
              <a:rPr lang="en-GB" sz="1500" b="1" dirty="0" err="1"/>
              <a:t>praksis</a:t>
            </a:r>
            <a:endParaRPr lang="en-GB" sz="1500" b="1" dirty="0"/>
          </a:p>
          <a:p>
            <a:endParaRPr lang="en-GB" sz="1500" b="1" dirty="0"/>
          </a:p>
          <a:p>
            <a:pPr marL="198000" lvl="0" indent="-198000">
              <a:spcAft>
                <a:spcPts val="1200"/>
              </a:spcAft>
              <a:buFont typeface="+mj-lt"/>
              <a:buAutoNum type="arabicPeriod"/>
            </a:pPr>
            <a:r>
              <a:rPr lang="en-GB" sz="1500" dirty="0"/>
              <a:t>Inspiration</a:t>
            </a:r>
          </a:p>
          <a:p>
            <a:pPr marL="198000" lvl="0" indent="-198000">
              <a:spcAft>
                <a:spcPts val="1200"/>
              </a:spcAft>
              <a:buFont typeface="+mj-lt"/>
              <a:buAutoNum type="arabicPeriod"/>
            </a:pPr>
            <a:r>
              <a:rPr lang="en-GB" sz="1500" dirty="0" err="1"/>
              <a:t>Fælles</a:t>
            </a:r>
            <a:r>
              <a:rPr lang="en-GB" sz="1500" dirty="0"/>
              <a:t> </a:t>
            </a:r>
            <a:r>
              <a:rPr lang="en-GB" sz="1500" dirty="0" err="1"/>
              <a:t>forståelse</a:t>
            </a:r>
            <a:r>
              <a:rPr lang="en-GB" sz="1500" dirty="0"/>
              <a:t> </a:t>
            </a:r>
            <a:r>
              <a:rPr lang="en-GB" sz="1500" dirty="0" err="1"/>
              <a:t>og</a:t>
            </a:r>
            <a:r>
              <a:rPr lang="en-GB" sz="1500" dirty="0"/>
              <a:t> </a:t>
            </a:r>
            <a:r>
              <a:rPr lang="en-GB" sz="1500" dirty="0" err="1"/>
              <a:t>prioritering</a:t>
            </a:r>
            <a:endParaRPr lang="en-GB" sz="1500" dirty="0"/>
          </a:p>
          <a:p>
            <a:pPr marL="198000" lvl="0" indent="-198000">
              <a:spcAft>
                <a:spcPts val="1200"/>
              </a:spcAft>
              <a:buFont typeface="+mj-lt"/>
              <a:buAutoNum type="arabicPeriod"/>
            </a:pPr>
            <a:r>
              <a:rPr lang="en-GB" sz="1500" dirty="0" err="1"/>
              <a:t>Udvikling</a:t>
            </a:r>
            <a:r>
              <a:rPr lang="en-GB" sz="1500" dirty="0"/>
              <a:t> </a:t>
            </a:r>
            <a:r>
              <a:rPr lang="en-GB" sz="1500" dirty="0" err="1"/>
              <a:t>af</a:t>
            </a:r>
            <a:r>
              <a:rPr lang="en-GB" sz="1500" dirty="0"/>
              <a:t> </a:t>
            </a:r>
            <a:r>
              <a:rPr lang="en-GB" sz="1500" dirty="0" err="1"/>
              <a:t>projektet</a:t>
            </a:r>
            <a:endParaRPr lang="en-GB" sz="1500" dirty="0"/>
          </a:p>
          <a:p>
            <a:pPr marL="198000" lvl="0" indent="-198000">
              <a:spcAft>
                <a:spcPts val="1200"/>
              </a:spcAft>
              <a:buFont typeface="+mj-lt"/>
              <a:buAutoNum type="arabicPeriod"/>
            </a:pPr>
            <a:r>
              <a:rPr lang="en-GB" sz="1500" dirty="0" err="1"/>
              <a:t>Afprøvning</a:t>
            </a:r>
            <a:r>
              <a:rPr lang="en-GB" sz="1500" dirty="0"/>
              <a:t>. </a:t>
            </a:r>
          </a:p>
          <a:p>
            <a:endParaRPr lang="en-GB" sz="1500" b="1" dirty="0"/>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417" y="2346807"/>
            <a:ext cx="7607582" cy="3831651"/>
          </a:xfrm>
          <a:prstGeom prst="rect">
            <a:avLst/>
          </a:prstGeom>
        </p:spPr>
      </p:pic>
    </p:spTree>
    <p:extLst>
      <p:ext uri="{BB962C8B-B14F-4D97-AF65-F5344CB8AC3E}">
        <p14:creationId xmlns:p14="http://schemas.microsoft.com/office/powerpoint/2010/main" val="16723943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Fem</a:t>
            </a:r>
            <a:r>
              <a:rPr lang="da-DK" sz="3200" b="0" baseline="0" dirty="0">
                <a:latin typeface="+mj-lt"/>
              </a:rPr>
              <a:t> faser i aktionslæring</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900000" y="2061115"/>
            <a:ext cx="4904807" cy="2693045"/>
          </a:xfrm>
          <a:prstGeom prst="rect">
            <a:avLst/>
          </a:prstGeom>
          <a:noFill/>
        </p:spPr>
        <p:txBody>
          <a:bodyPr wrap="square" lIns="0" tIns="0" rIns="0" bIns="0" rtlCol="0">
            <a:spAutoFit/>
          </a:bodyPr>
          <a:lstStyle/>
          <a:p>
            <a:pPr marL="198900" indent="-198900">
              <a:spcAft>
                <a:spcPts val="1200"/>
              </a:spcAft>
              <a:buFont typeface="+mj-lt"/>
              <a:buAutoNum type="arabicPeriod"/>
              <a:defRPr/>
            </a:pPr>
            <a:r>
              <a:rPr lang="da-DK" sz="1500" dirty="0"/>
              <a:t>Hvad vil vi gerne have til at fungere bedre i praksis</a:t>
            </a:r>
            <a:r>
              <a:rPr lang="da-DK" sz="1500" b="1" dirty="0"/>
              <a:t> </a:t>
            </a:r>
            <a:r>
              <a:rPr lang="da-DK" sz="1500" dirty="0"/>
              <a:t>– hvad er vores mål? (Formulering af problemstilling)</a:t>
            </a:r>
          </a:p>
          <a:p>
            <a:pPr marL="198900" indent="-198900">
              <a:spcAft>
                <a:spcPts val="1200"/>
              </a:spcAft>
              <a:buFont typeface="+mj-lt"/>
              <a:buAutoNum type="arabicPeriod"/>
              <a:defRPr/>
            </a:pPr>
            <a:r>
              <a:rPr lang="da-DK" sz="1500" dirty="0"/>
              <a:t>Hvad kan vi prøve at gøre? (Valg af prøvehandlinger)</a:t>
            </a:r>
          </a:p>
          <a:p>
            <a:pPr marL="198900" indent="-198900">
              <a:spcAft>
                <a:spcPts val="1200"/>
              </a:spcAft>
              <a:buFont typeface="+mj-lt"/>
              <a:buAutoNum type="arabicPeriod"/>
              <a:defRPr/>
            </a:pPr>
            <a:r>
              <a:rPr lang="da-DK" sz="1500" dirty="0"/>
              <a:t>Hvordan kan vi se, om og hvordan det virker? (Gennemførelse og observation)</a:t>
            </a:r>
          </a:p>
          <a:p>
            <a:pPr marL="198900" indent="-198900">
              <a:spcAft>
                <a:spcPts val="1200"/>
              </a:spcAft>
              <a:buFont typeface="+mj-lt"/>
              <a:buAutoNum type="arabicPeriod"/>
              <a:defRPr/>
            </a:pPr>
            <a:r>
              <a:rPr lang="da-DK" sz="1500" dirty="0"/>
              <a:t>Hvordan kan/skal vi forstå det, vi har iagttaget? (Reflekterende samtale)</a:t>
            </a:r>
          </a:p>
          <a:p>
            <a:pPr marL="198900" indent="-198900">
              <a:spcAft>
                <a:spcPts val="1200"/>
              </a:spcAft>
              <a:buFont typeface="+mj-lt"/>
              <a:buAutoNum type="arabicPeriod"/>
              <a:defRPr/>
            </a:pPr>
            <a:r>
              <a:rPr lang="da-DK" sz="1500" dirty="0"/>
              <a:t>Hvad betyder for udviklingen af praksis? (Bearbejdning af erfaringer)</a:t>
            </a:r>
          </a:p>
        </p:txBody>
      </p:sp>
      <p:sp>
        <p:nvSpPr>
          <p:cNvPr id="19" name="Ellipse 18"/>
          <p:cNvSpPr/>
          <p:nvPr userDrawn="1"/>
        </p:nvSpPr>
        <p:spPr>
          <a:xfrm>
            <a:off x="7892943" y="1376155"/>
            <a:ext cx="1467456" cy="1467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8009178" y="1675799"/>
            <a:ext cx="1234986" cy="830997"/>
          </a:xfrm>
          <a:prstGeom prst="rect">
            <a:avLst/>
          </a:prstGeom>
          <a:noFill/>
        </p:spPr>
        <p:txBody>
          <a:bodyPr wrap="square" rtlCol="0">
            <a:spAutoFit/>
          </a:bodyPr>
          <a:lstStyle/>
          <a:p>
            <a:pPr lvl="0" algn="ctr" rtl="0"/>
            <a:r>
              <a:rPr lang="en-GB" sz="1200" dirty="0" err="1">
                <a:solidFill>
                  <a:schemeClr val="bg1"/>
                </a:solidFill>
              </a:rPr>
              <a:t>Formulering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en</a:t>
            </a:r>
            <a:r>
              <a:rPr lang="en-GB" sz="1200" dirty="0">
                <a:solidFill>
                  <a:schemeClr val="bg1"/>
                </a:solidFill>
              </a:rPr>
              <a:t> </a:t>
            </a:r>
            <a:r>
              <a:rPr lang="en-GB" sz="1200" dirty="0" err="1">
                <a:solidFill>
                  <a:schemeClr val="bg1"/>
                </a:solidFill>
              </a:rPr>
              <a:t>problemstilling</a:t>
            </a:r>
            <a:r>
              <a:rPr lang="en-GB" sz="1200" dirty="0">
                <a:solidFill>
                  <a:schemeClr val="bg1"/>
                </a:solidFill>
              </a:rPr>
              <a:t>/</a:t>
            </a:r>
            <a:r>
              <a:rPr lang="en-GB" sz="1200" dirty="0" err="1">
                <a:solidFill>
                  <a:schemeClr val="bg1"/>
                </a:solidFill>
              </a:rPr>
              <a:t>undren</a:t>
            </a:r>
            <a:endParaRPr lang="da-DK" sz="1200" dirty="0">
              <a:solidFill>
                <a:schemeClr val="bg1"/>
              </a:solidFill>
            </a:endParaRPr>
          </a:p>
        </p:txBody>
      </p:sp>
      <p:sp>
        <p:nvSpPr>
          <p:cNvPr id="22" name="Ellipse 21"/>
          <p:cNvSpPr/>
          <p:nvPr userDrawn="1"/>
        </p:nvSpPr>
        <p:spPr>
          <a:xfrm>
            <a:off x="9476634" y="2646304"/>
            <a:ext cx="1467456" cy="1467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9546943" y="3137008"/>
            <a:ext cx="1351221" cy="461665"/>
          </a:xfrm>
          <a:prstGeom prst="rect">
            <a:avLst/>
          </a:prstGeom>
          <a:noFill/>
        </p:spPr>
        <p:txBody>
          <a:bodyPr wrap="square" rtlCol="0">
            <a:spAutoFit/>
          </a:bodyPr>
          <a:lstStyle/>
          <a:p>
            <a:pPr lvl="0" algn="ctr" rtl="0"/>
            <a:r>
              <a:rPr lang="en-GB" sz="1200" dirty="0" err="1">
                <a:solidFill>
                  <a:schemeClr val="bg1"/>
                </a:solidFill>
              </a:rPr>
              <a:t>Valg</a:t>
            </a:r>
            <a:r>
              <a:rPr lang="en-GB" sz="1200" dirty="0">
                <a:solidFill>
                  <a:schemeClr val="bg1"/>
                </a:solidFill>
              </a:rPr>
              <a:t> </a:t>
            </a:r>
            <a:r>
              <a:rPr lang="en-GB" sz="1200" dirty="0" err="1">
                <a:solidFill>
                  <a:schemeClr val="bg1"/>
                </a:solidFill>
              </a:rPr>
              <a:t>af</a:t>
            </a:r>
            <a:r>
              <a:rPr lang="en-GB" sz="1200" dirty="0">
                <a:solidFill>
                  <a:schemeClr val="bg1"/>
                </a:solidFill>
              </a:rPr>
              <a:t> </a:t>
            </a:r>
            <a:r>
              <a:rPr lang="en-GB" sz="1200" dirty="0" err="1">
                <a:solidFill>
                  <a:schemeClr val="bg1"/>
                </a:solidFill>
              </a:rPr>
              <a:t>prøvehandlinger</a:t>
            </a:r>
            <a:endParaRPr lang="da-DK" sz="1200" dirty="0">
              <a:solidFill>
                <a:schemeClr val="bg1"/>
              </a:solidFill>
            </a:endParaRPr>
          </a:p>
        </p:txBody>
      </p:sp>
      <p:sp>
        <p:nvSpPr>
          <p:cNvPr id="24" name="Højrepil 23"/>
          <p:cNvSpPr/>
          <p:nvPr userDrawn="1"/>
        </p:nvSpPr>
        <p:spPr>
          <a:xfrm rot="2294470">
            <a:off x="9262835" y="2448342"/>
            <a:ext cx="451983" cy="460447"/>
          </a:xfrm>
          <a:prstGeom prst="rightArrow">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userDrawn="1"/>
        </p:nvSpPr>
        <p:spPr>
          <a:xfrm>
            <a:off x="8851672" y="4549570"/>
            <a:ext cx="1467456" cy="1467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p:cNvSpPr txBox="1"/>
          <p:nvPr userDrawn="1"/>
        </p:nvSpPr>
        <p:spPr>
          <a:xfrm>
            <a:off x="8884527" y="4945824"/>
            <a:ext cx="1397147" cy="646331"/>
          </a:xfrm>
          <a:prstGeom prst="rect">
            <a:avLst/>
          </a:prstGeom>
          <a:noFill/>
        </p:spPr>
        <p:txBody>
          <a:bodyPr wrap="square" rtlCol="0">
            <a:spAutoFit/>
          </a:bodyPr>
          <a:lstStyle/>
          <a:p>
            <a:pPr lvl="0" algn="ctr" rtl="0"/>
            <a:r>
              <a:rPr lang="en-GB" sz="1200" dirty="0" err="1">
                <a:solidFill>
                  <a:schemeClr val="bg1"/>
                </a:solidFill>
              </a:rPr>
              <a:t>Gennemførelse</a:t>
            </a:r>
            <a:r>
              <a:rPr lang="en-GB" sz="1200" dirty="0">
                <a:solidFill>
                  <a:schemeClr val="bg1"/>
                </a:solidFill>
              </a:rPr>
              <a:t> </a:t>
            </a:r>
            <a:br>
              <a:rPr lang="en-GB" sz="1200" dirty="0">
                <a:solidFill>
                  <a:schemeClr val="bg1"/>
                </a:solidFill>
              </a:rPr>
            </a:br>
            <a:r>
              <a:rPr lang="en-GB" sz="1200" dirty="0" err="1">
                <a:solidFill>
                  <a:schemeClr val="bg1"/>
                </a:solidFill>
              </a:rPr>
              <a:t>og</a:t>
            </a:r>
            <a:r>
              <a:rPr lang="en-GB" sz="1200" dirty="0">
                <a:solidFill>
                  <a:schemeClr val="bg1"/>
                </a:solidFill>
              </a:rPr>
              <a:t> observation </a:t>
            </a:r>
            <a:r>
              <a:rPr lang="en-GB" sz="1200" dirty="0" err="1">
                <a:solidFill>
                  <a:schemeClr val="bg1"/>
                </a:solidFill>
              </a:rPr>
              <a:t>af</a:t>
            </a:r>
            <a:endParaRPr lang="en-GB" sz="1200" dirty="0">
              <a:solidFill>
                <a:schemeClr val="bg1"/>
              </a:solidFill>
            </a:endParaRPr>
          </a:p>
          <a:p>
            <a:pPr lvl="0" algn="ctr" rtl="0"/>
            <a:r>
              <a:rPr lang="en-GB" sz="1200" dirty="0" err="1">
                <a:solidFill>
                  <a:schemeClr val="bg1"/>
                </a:solidFill>
              </a:rPr>
              <a:t>prøvehandling</a:t>
            </a:r>
            <a:endParaRPr lang="da-DK" sz="1200" dirty="0">
              <a:solidFill>
                <a:schemeClr val="bg1"/>
              </a:solidFill>
            </a:endParaRPr>
          </a:p>
        </p:txBody>
      </p:sp>
      <p:sp>
        <p:nvSpPr>
          <p:cNvPr id="27" name="Ellipse 26"/>
          <p:cNvSpPr/>
          <p:nvPr userDrawn="1"/>
        </p:nvSpPr>
        <p:spPr>
          <a:xfrm>
            <a:off x="6815148" y="4549570"/>
            <a:ext cx="1467456" cy="1467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userDrawn="1"/>
        </p:nvSpPr>
        <p:spPr>
          <a:xfrm>
            <a:off x="6850302" y="4879047"/>
            <a:ext cx="1397147" cy="830997"/>
          </a:xfrm>
          <a:prstGeom prst="rect">
            <a:avLst/>
          </a:prstGeom>
          <a:noFill/>
        </p:spPr>
        <p:txBody>
          <a:bodyPr wrap="square" rtlCol="0">
            <a:spAutoFit/>
          </a:bodyPr>
          <a:lstStyle/>
          <a:p>
            <a:pPr lvl="0" algn="ctr" rtl="0"/>
            <a:r>
              <a:rPr lang="en-GB" sz="1200" dirty="0" err="1">
                <a:solidFill>
                  <a:schemeClr val="bg1"/>
                </a:solidFill>
              </a:rPr>
              <a:t>Reflekterende</a:t>
            </a:r>
            <a:r>
              <a:rPr lang="en-GB" sz="1200" dirty="0">
                <a:solidFill>
                  <a:schemeClr val="bg1"/>
                </a:solidFill>
              </a:rPr>
              <a:t> </a:t>
            </a:r>
            <a:r>
              <a:rPr lang="en-GB" sz="1200" dirty="0" err="1">
                <a:solidFill>
                  <a:schemeClr val="bg1"/>
                </a:solidFill>
              </a:rPr>
              <a:t>samtale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praksisrunde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prøvehandling</a:t>
            </a:r>
            <a:endParaRPr lang="da-DK" sz="1200" dirty="0">
              <a:solidFill>
                <a:schemeClr val="bg1"/>
              </a:solidFill>
            </a:endParaRPr>
          </a:p>
        </p:txBody>
      </p:sp>
      <p:sp>
        <p:nvSpPr>
          <p:cNvPr id="29" name="Ellipse 28"/>
          <p:cNvSpPr/>
          <p:nvPr userDrawn="1"/>
        </p:nvSpPr>
        <p:spPr>
          <a:xfrm>
            <a:off x="6303567" y="2646304"/>
            <a:ext cx="1467456" cy="14674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p:cNvSpPr txBox="1"/>
          <p:nvPr userDrawn="1"/>
        </p:nvSpPr>
        <p:spPr>
          <a:xfrm>
            <a:off x="6373876" y="3149200"/>
            <a:ext cx="1351221" cy="461665"/>
          </a:xfrm>
          <a:prstGeom prst="rect">
            <a:avLst/>
          </a:prstGeom>
          <a:noFill/>
        </p:spPr>
        <p:txBody>
          <a:bodyPr wrap="square" rtlCol="0">
            <a:spAutoFit/>
          </a:bodyPr>
          <a:lstStyle/>
          <a:p>
            <a:pPr lvl="0" algn="ctr" rtl="0"/>
            <a:r>
              <a:rPr lang="en-GB" sz="1200" dirty="0" err="1">
                <a:solidFill>
                  <a:schemeClr val="bg1"/>
                </a:solidFill>
              </a:rPr>
              <a:t>Bearbejdning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erfaringer</a:t>
            </a:r>
            <a:endParaRPr lang="da-DK" sz="1200" dirty="0">
              <a:solidFill>
                <a:schemeClr val="bg1"/>
              </a:solidFill>
            </a:endParaRPr>
          </a:p>
        </p:txBody>
      </p:sp>
      <p:sp>
        <p:nvSpPr>
          <p:cNvPr id="31" name="Tekstfelt 30"/>
          <p:cNvSpPr txBox="1"/>
          <p:nvPr userDrawn="1"/>
        </p:nvSpPr>
        <p:spPr>
          <a:xfrm>
            <a:off x="7421826" y="3527776"/>
            <a:ext cx="2409690" cy="70788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2000" b="1" spc="0" dirty="0">
                <a:solidFill>
                  <a:schemeClr val="accent1">
                    <a:lumMod val="75000"/>
                    <a:alpha val="60000"/>
                  </a:schemeClr>
                </a:solidFill>
                <a:latin typeface="+mj-lt"/>
                <a:cs typeface="ＭＳ Ｐゴシック" pitchFamily="-111" charset="-128"/>
              </a:rPr>
              <a:t>Indsatsen vi arbejder med</a:t>
            </a:r>
          </a:p>
        </p:txBody>
      </p:sp>
      <p:sp>
        <p:nvSpPr>
          <p:cNvPr id="32" name="Højrepil 31"/>
          <p:cNvSpPr/>
          <p:nvPr userDrawn="1"/>
        </p:nvSpPr>
        <p:spPr>
          <a:xfrm rot="8213231" flipH="1" flipV="1">
            <a:off x="7548405" y="2444362"/>
            <a:ext cx="451983" cy="460447"/>
          </a:xfrm>
          <a:prstGeom prst="rightArrow">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Højrepil 32"/>
          <p:cNvSpPr/>
          <p:nvPr userDrawn="1"/>
        </p:nvSpPr>
        <p:spPr>
          <a:xfrm rot="17291898" flipH="1" flipV="1">
            <a:off x="9695084" y="4127558"/>
            <a:ext cx="451983" cy="460447"/>
          </a:xfrm>
          <a:prstGeom prst="rightArrow">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Højrepil 33"/>
          <p:cNvSpPr/>
          <p:nvPr userDrawn="1"/>
        </p:nvSpPr>
        <p:spPr>
          <a:xfrm flipH="1" flipV="1">
            <a:off x="8341146" y="5131708"/>
            <a:ext cx="451983" cy="460447"/>
          </a:xfrm>
          <a:prstGeom prst="rightArrow">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Højrepil 34"/>
          <p:cNvSpPr/>
          <p:nvPr userDrawn="1"/>
        </p:nvSpPr>
        <p:spPr>
          <a:xfrm rot="4427537" flipH="1" flipV="1">
            <a:off x="7037687" y="4097141"/>
            <a:ext cx="451983" cy="460447"/>
          </a:xfrm>
          <a:prstGeom prst="rightArrow">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p15:guide id="1" orient="horz" pos="1389"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Forberedelsesark til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userDrawn="1">
            <p:extLst>
              <p:ext uri="{D42A27DB-BD31-4B8C-83A1-F6EECF244321}">
                <p14:modId xmlns:p14="http://schemas.microsoft.com/office/powerpoint/2010/main" val="190438602"/>
              </p:ext>
            </p:extLst>
          </p:nvPr>
        </p:nvGraphicFramePr>
        <p:xfrm>
          <a:off x="900000" y="1926336"/>
          <a:ext cx="10231295" cy="4315967"/>
        </p:xfrm>
        <a:graphic>
          <a:graphicData uri="http://schemas.openxmlformats.org/drawingml/2006/table">
            <a:tbl>
              <a:tblPr firstRow="1" bandRow="1">
                <a:tableStyleId>{93296810-A885-4BE3-A3E7-6D5BEEA58F35}</a:tableStyleId>
              </a:tblPr>
              <a:tblGrid>
                <a:gridCol w="2046259">
                  <a:extLst>
                    <a:ext uri="{9D8B030D-6E8A-4147-A177-3AD203B41FA5}">
                      <a16:colId xmlns:a16="http://schemas.microsoft.com/office/drawing/2014/main" xmlns="" val="20000"/>
                    </a:ext>
                  </a:extLst>
                </a:gridCol>
                <a:gridCol w="2046259">
                  <a:extLst>
                    <a:ext uri="{9D8B030D-6E8A-4147-A177-3AD203B41FA5}">
                      <a16:colId xmlns:a16="http://schemas.microsoft.com/office/drawing/2014/main" xmlns="" val="20001"/>
                    </a:ext>
                  </a:extLst>
                </a:gridCol>
                <a:gridCol w="2046259">
                  <a:extLst>
                    <a:ext uri="{9D8B030D-6E8A-4147-A177-3AD203B41FA5}">
                      <a16:colId xmlns:a16="http://schemas.microsoft.com/office/drawing/2014/main" xmlns="" val="20002"/>
                    </a:ext>
                  </a:extLst>
                </a:gridCol>
                <a:gridCol w="2046259">
                  <a:extLst>
                    <a:ext uri="{9D8B030D-6E8A-4147-A177-3AD203B41FA5}">
                      <a16:colId xmlns:a16="http://schemas.microsoft.com/office/drawing/2014/main" xmlns="" val="20003"/>
                    </a:ext>
                  </a:extLst>
                </a:gridCol>
                <a:gridCol w="2046259">
                  <a:extLst>
                    <a:ext uri="{9D8B030D-6E8A-4147-A177-3AD203B41FA5}">
                      <a16:colId xmlns:a16="http://schemas.microsoft.com/office/drawing/2014/main" xmlns="" val="20004"/>
                    </a:ext>
                  </a:extLst>
                </a:gridCol>
              </a:tblGrid>
              <a:tr h="12445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Problemstilling</a:t>
                      </a:r>
                      <a:endParaRPr kumimoji="0" lang="da-DK" sz="15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Hvad er vi optagede af at udvikle? </a:t>
                      </a:r>
                      <a:endParaRPr kumimoji="0" lang="da-DK" sz="14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Prøvehandling</a:t>
                      </a:r>
                      <a:endParaRPr kumimoji="0" lang="da-DK" sz="1500" b="0"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gør vi konkret i praksis?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Hypotese</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tror vi kommer ud af aktionen (i pædagogisk praksis og for børnene)?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Tegn</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kigger vi efter?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(I pædagogisk praksis og hos børnene)?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Data</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Hvordan indsamler vi data?</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071423">
                <a:tc>
                  <a:txBody>
                    <a:bodyPr/>
                    <a:lstStyle/>
                    <a:p>
                      <a:endParaRPr lang="da-DK" dirty="0"/>
                    </a:p>
                    <a:p>
                      <a:endParaRPr lang="da-DK" dirty="0"/>
                    </a:p>
                    <a:p>
                      <a:endParaRPr lang="da-DK" dirty="0"/>
                    </a:p>
                    <a:p>
                      <a:endParaRPr lang="da-DK" dirty="0"/>
                    </a:p>
                    <a:p>
                      <a:endParaRPr lang="da-DK" dirty="0"/>
                    </a:p>
                    <a:p>
                      <a:endParaRPr lang="da-DK" dirty="0"/>
                    </a:p>
                    <a:p>
                      <a:endParaRPr lang="da-DK"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cSld>
  <p:clrMapOvr>
    <a:masterClrMapping/>
  </p:clrMapOvr>
  <p:extLst mod="1">
    <p:ext uri="{DCECCB84-F9BA-43D5-87BE-67443E8EF086}">
      <p15:sldGuideLst xmlns:p15="http://schemas.microsoft.com/office/powerpoint/2012/main">
        <p15:guide id="1" orient="horz" pos="1389">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Feedbackmodel i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1"/>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frundet rektangel 7"/>
          <p:cNvSpPr/>
          <p:nvPr userDrawn="1"/>
        </p:nvSpPr>
        <p:spPr>
          <a:xfrm>
            <a:off x="899999" y="1981690"/>
            <a:ext cx="3355477" cy="4049833"/>
          </a:xfrm>
          <a:prstGeom prst="roundRect">
            <a:avLst>
              <a:gd name="adj" fmla="val 5880"/>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p:cNvSpPr/>
          <p:nvPr userDrawn="1"/>
        </p:nvSpPr>
        <p:spPr>
          <a:xfrm>
            <a:off x="4418261" y="1981689"/>
            <a:ext cx="3355477" cy="4049833"/>
          </a:xfrm>
          <a:prstGeom prst="roundRect">
            <a:avLst>
              <a:gd name="adj" fmla="val 6164"/>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p:cNvSpPr/>
          <p:nvPr userDrawn="1"/>
        </p:nvSpPr>
        <p:spPr>
          <a:xfrm>
            <a:off x="7936523" y="1981688"/>
            <a:ext cx="3355477" cy="4049833"/>
          </a:xfrm>
          <a:prstGeom prst="roundRect">
            <a:avLst>
              <a:gd name="adj" fmla="val 5312"/>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p:cNvSpPr txBox="1"/>
          <p:nvPr userDrawn="1"/>
        </p:nvSpPr>
        <p:spPr>
          <a:xfrm>
            <a:off x="1096060" y="2480376"/>
            <a:ext cx="301787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accent1"/>
                </a:solidFill>
                <a:ea typeface="Times New Roman"/>
                <a:cs typeface="Times New Roman"/>
              </a:rPr>
              <a:t>Hvad skal observeres med hvilket formål, og hvordan hænger det sammen med udviklingen af pædagogisk praksis?</a:t>
            </a:r>
          </a:p>
          <a:p>
            <a:endParaRPr lang="da-DK" sz="1400" dirty="0">
              <a:solidFill>
                <a:schemeClr val="accent1"/>
              </a:solidFill>
            </a:endParaRPr>
          </a:p>
        </p:txBody>
      </p:sp>
      <p:sp>
        <p:nvSpPr>
          <p:cNvPr id="4" name="Tekstfelt 3"/>
          <p:cNvSpPr txBox="1"/>
          <p:nvPr userDrawn="1"/>
        </p:nvSpPr>
        <p:spPr>
          <a:xfrm>
            <a:off x="1090313"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1"/>
                </a:solidFill>
                <a:latin typeface="+mj-lt"/>
              </a:rPr>
              <a:t>Indledende samtale </a:t>
            </a:r>
          </a:p>
        </p:txBody>
      </p:sp>
      <p:sp>
        <p:nvSpPr>
          <p:cNvPr id="12" name="Tekstfelt 11"/>
          <p:cNvSpPr txBox="1"/>
          <p:nvPr userDrawn="1"/>
        </p:nvSpPr>
        <p:spPr>
          <a:xfrm>
            <a:off x="4608575"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chemeClr val="accent1"/>
                </a:solidFill>
                <a:latin typeface="+mj-lt"/>
              </a:rPr>
              <a:t>Observation</a:t>
            </a:r>
            <a:endParaRPr lang="da-DK" b="1" dirty="0">
              <a:solidFill>
                <a:schemeClr val="accent1"/>
              </a:solidFill>
              <a:latin typeface="+mj-lt"/>
            </a:endParaRPr>
          </a:p>
        </p:txBody>
      </p:sp>
      <p:sp>
        <p:nvSpPr>
          <p:cNvPr id="13" name="Tekstfelt 12"/>
          <p:cNvSpPr txBox="1"/>
          <p:nvPr userDrawn="1"/>
        </p:nvSpPr>
        <p:spPr>
          <a:xfrm>
            <a:off x="8126837"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1"/>
                </a:solidFill>
                <a:latin typeface="+mj-lt"/>
              </a:rPr>
              <a:t>Reflekterende samtale</a:t>
            </a:r>
          </a:p>
        </p:txBody>
      </p:sp>
      <p:sp>
        <p:nvSpPr>
          <p:cNvPr id="16" name="Tekstfelt 15"/>
          <p:cNvSpPr txBox="1"/>
          <p:nvPr userDrawn="1"/>
        </p:nvSpPr>
        <p:spPr>
          <a:xfrm>
            <a:off x="4625721" y="2480299"/>
            <a:ext cx="3006470" cy="815608"/>
          </a:xfrm>
          <a:prstGeom prst="rect">
            <a:avLst/>
          </a:prstGeom>
          <a:noFill/>
        </p:spPr>
        <p:txBody>
          <a:bodyPr wrap="square" rtlCol="0">
            <a:spAutoFit/>
          </a:bodyPr>
          <a:lstStyle/>
          <a:p>
            <a:pPr lvl="0">
              <a:spcAft>
                <a:spcPts val="600"/>
              </a:spcAft>
            </a:pPr>
            <a:r>
              <a:rPr lang="da-DK" sz="1400" dirty="0">
                <a:solidFill>
                  <a:schemeClr val="accent1"/>
                </a:solidFill>
              </a:rPr>
              <a:t>Observation af det aftalte i praksis. </a:t>
            </a:r>
          </a:p>
          <a:p>
            <a:pPr lvl="0">
              <a:spcAft>
                <a:spcPts val="600"/>
              </a:spcAft>
            </a:pPr>
            <a:r>
              <a:rPr lang="da-DK" sz="1400" dirty="0">
                <a:solidFill>
                  <a:schemeClr val="accent1"/>
                </a:solidFill>
              </a:rPr>
              <a:t>Kan udføres af både leder og pædagogisk personale.</a:t>
            </a:r>
          </a:p>
        </p:txBody>
      </p:sp>
      <p:sp>
        <p:nvSpPr>
          <p:cNvPr id="17" name="Tekstfelt 16"/>
          <p:cNvSpPr txBox="1"/>
          <p:nvPr userDrawn="1"/>
        </p:nvSpPr>
        <p:spPr>
          <a:xfrm>
            <a:off x="8126837" y="2478373"/>
            <a:ext cx="3023616" cy="523220"/>
          </a:xfrm>
          <a:prstGeom prst="rect">
            <a:avLst/>
          </a:prstGeom>
          <a:noFill/>
        </p:spPr>
        <p:txBody>
          <a:bodyPr wrap="square" rtlCol="0">
            <a:spAutoFit/>
          </a:bodyPr>
          <a:lstStyle/>
          <a:p>
            <a:pPr lvl="0"/>
            <a:r>
              <a:rPr lang="da-DK" sz="1400" dirty="0">
                <a:solidFill>
                  <a:schemeClr val="accent1"/>
                </a:solidFill>
              </a:rPr>
              <a:t>Hvordan kan det observerede bidrage til udvikling af indsatsen?</a:t>
            </a:r>
          </a:p>
        </p:txBody>
      </p:sp>
      <p:sp>
        <p:nvSpPr>
          <p:cNvPr id="5" name="Trekant 4"/>
          <p:cNvSpPr/>
          <p:nvPr userDrawn="1"/>
        </p:nvSpPr>
        <p:spPr>
          <a:xfrm rot="5400000">
            <a:off x="4084136" y="5133564"/>
            <a:ext cx="555512" cy="478890"/>
          </a:xfrm>
          <a:prstGeom prst="triangl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p:cNvSpPr/>
          <p:nvPr userDrawn="1"/>
        </p:nvSpPr>
        <p:spPr>
          <a:xfrm rot="5400000">
            <a:off x="7596016" y="5133564"/>
            <a:ext cx="555512" cy="478890"/>
          </a:xfrm>
          <a:prstGeom prst="triangl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p15:guide id="1" orient="horz" pos="138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1"/>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459038"/>
            <a:ext cx="10664042" cy="1461939"/>
          </a:xfrm>
          <a:prstGeom prst="rect">
            <a:avLst/>
          </a:prstGeom>
          <a:noFill/>
        </p:spPr>
        <p:txBody>
          <a:bodyPr wrap="square" rtlCol="0">
            <a:spAutoFit/>
          </a:bodyPr>
          <a:lstStyle/>
          <a:p>
            <a:pPr algn="ctr">
              <a:lnSpc>
                <a:spcPct val="100000"/>
              </a:lnSpc>
              <a:spcBef>
                <a:spcPts val="0"/>
              </a:spcBef>
              <a:spcAft>
                <a:spcPts val="0"/>
              </a:spcAft>
            </a:pPr>
            <a:r>
              <a:rPr lang="en-GB" sz="4800" b="1" dirty="0">
                <a:solidFill>
                  <a:schemeClr val="bg1"/>
                </a:solidFill>
                <a:latin typeface="+mj-lt"/>
              </a:rPr>
              <a:t>Den </a:t>
            </a:r>
            <a:r>
              <a:rPr lang="en-GB" sz="4800" b="1" dirty="0" err="1">
                <a:solidFill>
                  <a:schemeClr val="bg1"/>
                </a:solidFill>
                <a:latin typeface="+mj-lt"/>
              </a:rPr>
              <a:t>gode</a:t>
            </a:r>
            <a:r>
              <a:rPr lang="en-GB" sz="4800" b="1" dirty="0">
                <a:solidFill>
                  <a:schemeClr val="bg1"/>
                </a:solidFill>
                <a:latin typeface="+mj-lt"/>
              </a:rPr>
              <a:t> </a:t>
            </a:r>
            <a:r>
              <a:rPr lang="en-GB" sz="4800" b="1" dirty="0" err="1">
                <a:solidFill>
                  <a:schemeClr val="bg1"/>
                </a:solidFill>
                <a:latin typeface="+mj-lt"/>
              </a:rPr>
              <a:t>udviklingsproces</a:t>
            </a:r>
            <a:endParaRPr lang="en-GB" sz="4800" b="1" dirty="0">
              <a:solidFill>
                <a:schemeClr val="bg1"/>
              </a:solidFill>
              <a:latin typeface="+mj-lt"/>
            </a:endParaRPr>
          </a:p>
          <a:p>
            <a:pPr algn="ctr">
              <a:lnSpc>
                <a:spcPct val="100000"/>
              </a:lnSpc>
              <a:spcBef>
                <a:spcPts val="600"/>
              </a:spcBef>
              <a:spcAft>
                <a:spcPts val="2400"/>
              </a:spcAft>
            </a:pPr>
            <a:r>
              <a:rPr lang="en-GB" sz="3600" b="0" dirty="0" err="1">
                <a:solidFill>
                  <a:schemeClr val="bg1"/>
                </a:solidFill>
                <a:latin typeface="+mj-lt"/>
              </a:rPr>
              <a:t>Udvikling</a:t>
            </a:r>
            <a:r>
              <a:rPr lang="en-GB" sz="3600" b="0" dirty="0">
                <a:solidFill>
                  <a:schemeClr val="bg1"/>
                </a:solidFill>
                <a:latin typeface="+mj-lt"/>
              </a:rPr>
              <a:t> </a:t>
            </a:r>
            <a:r>
              <a:rPr lang="en-GB" sz="3600" b="0" dirty="0" err="1">
                <a:solidFill>
                  <a:schemeClr val="bg1"/>
                </a:solidFill>
                <a:latin typeface="+mj-lt"/>
              </a:rPr>
              <a:t>af</a:t>
            </a:r>
            <a:r>
              <a:rPr lang="en-GB" sz="3600" b="0" dirty="0">
                <a:solidFill>
                  <a:schemeClr val="bg1"/>
                </a:solidFill>
                <a:latin typeface="+mj-lt"/>
              </a:rPr>
              <a:t> </a:t>
            </a:r>
            <a:r>
              <a:rPr lang="en-GB" sz="3600" b="0" dirty="0" err="1">
                <a:solidFill>
                  <a:schemeClr val="bg1"/>
                </a:solidFill>
                <a:latin typeface="+mj-lt"/>
              </a:rPr>
              <a:t>egen</a:t>
            </a:r>
            <a:r>
              <a:rPr lang="en-GB" sz="3600" b="0" dirty="0">
                <a:solidFill>
                  <a:schemeClr val="bg1"/>
                </a:solidFill>
                <a:latin typeface="+mj-lt"/>
              </a:rPr>
              <a:t> </a:t>
            </a:r>
            <a:r>
              <a:rPr lang="en-GB" sz="3600" b="0" dirty="0" err="1">
                <a:solidFill>
                  <a:schemeClr val="bg1"/>
                </a:solidFill>
                <a:latin typeface="+mj-lt"/>
              </a:rPr>
              <a:t>praksis</a:t>
            </a:r>
            <a:endParaRPr lang="da-DK" sz="3600" dirty="0">
              <a:solidFill>
                <a:schemeClr val="bg1"/>
              </a:solidFill>
              <a:latin typeface="+mj-lt"/>
            </a:endParaRPr>
          </a:p>
        </p:txBody>
      </p:sp>
    </p:spTree>
    <p:extLst>
      <p:ext uri="{BB962C8B-B14F-4D97-AF65-F5344CB8AC3E}">
        <p14:creationId xmlns:p14="http://schemas.microsoft.com/office/powerpoint/2010/main" val="141990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6163" y="1625683"/>
            <a:ext cx="6954879" cy="3502909"/>
          </a:xfrm>
          <a:prstGeom prst="rect">
            <a:avLst/>
          </a:prstGeom>
        </p:spPr>
      </p:pic>
      <p:sp>
        <p:nvSpPr>
          <p:cNvPr id="11" name="Tekstfelt 10"/>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latin typeface="+mj-lt"/>
              </a:rPr>
              <a:t>Den </a:t>
            </a:r>
            <a:r>
              <a:rPr lang="en-GB" sz="3200" dirty="0" err="1">
                <a:latin typeface="+mj-lt"/>
              </a:rPr>
              <a:t>gode</a:t>
            </a:r>
            <a:r>
              <a:rPr lang="en-GB" sz="3200" dirty="0">
                <a:latin typeface="+mj-lt"/>
              </a:rPr>
              <a:t> </a:t>
            </a:r>
            <a:r>
              <a:rPr lang="en-GB" sz="3200" dirty="0" err="1">
                <a:latin typeface="+mj-lt"/>
              </a:rPr>
              <a:t>udviklingsproces</a:t>
            </a:r>
            <a:r>
              <a:rPr lang="en-GB" sz="3200" dirty="0">
                <a:latin typeface="+mj-lt"/>
              </a:rPr>
              <a:t/>
            </a:r>
            <a:br>
              <a:rPr lang="en-GB" sz="3200" dirty="0">
                <a:latin typeface="+mj-lt"/>
              </a:rPr>
            </a:br>
            <a:r>
              <a:rPr lang="en-GB" sz="3200" b="0" dirty="0" err="1">
                <a:latin typeface="+mj-lt"/>
              </a:rPr>
              <a:t>En</a:t>
            </a:r>
            <a:r>
              <a:rPr lang="en-GB" sz="3200" b="0" dirty="0">
                <a:latin typeface="+mj-lt"/>
              </a:rPr>
              <a:t> </a:t>
            </a:r>
            <a:r>
              <a:rPr lang="en-GB" sz="3200" b="0" dirty="0" err="1">
                <a:latin typeface="+mj-lt"/>
              </a:rPr>
              <a:t>proces</a:t>
            </a:r>
            <a:r>
              <a:rPr lang="en-GB" sz="3200" b="0" dirty="0">
                <a:latin typeface="+mj-lt"/>
              </a:rPr>
              <a:t> </a:t>
            </a:r>
            <a:r>
              <a:rPr lang="en-GB" sz="3200" b="0" dirty="0" err="1">
                <a:latin typeface="+mj-lt"/>
              </a:rPr>
              <a:t>i</a:t>
            </a:r>
            <a:r>
              <a:rPr lang="en-GB" sz="3200" b="0" dirty="0">
                <a:latin typeface="+mj-lt"/>
              </a:rPr>
              <a:t> fire </a:t>
            </a:r>
            <a:r>
              <a:rPr lang="en-GB" sz="3200" b="0" dirty="0" err="1">
                <a:latin typeface="+mj-lt"/>
              </a:rPr>
              <a:t>faser</a:t>
            </a:r>
            <a:endParaRPr lang="en-GB" sz="3200" dirty="0">
              <a:solidFill>
                <a:schemeClr val="tx1"/>
              </a:solidFill>
              <a:latin typeface="+mj-lt"/>
            </a:endParaRPr>
          </a:p>
        </p:txBody>
      </p:sp>
      <p:cxnSp>
        <p:nvCxnSpPr>
          <p:cNvPr id="12" name="Lige forbindelse 11"/>
          <p:cNvCxnSpPr/>
          <p:nvPr userDrawn="1"/>
        </p:nvCxnSpPr>
        <p:spPr>
          <a:xfrm>
            <a:off x="900000" y="213959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0" y="2658523"/>
            <a:ext cx="5646573" cy="3000821"/>
          </a:xfrm>
          <a:prstGeom prst="rect">
            <a:avLst/>
          </a:prstGeom>
          <a:noFill/>
        </p:spPr>
        <p:txBody>
          <a:bodyPr wrap="square" lIns="0" tIns="0" rIns="0" bIns="0" rtlCol="0">
            <a:spAutoFit/>
          </a:bodyPr>
          <a:lstStyle/>
          <a:p>
            <a:pPr marL="198000" lvl="0" indent="-198000">
              <a:spcAft>
                <a:spcPts val="1200"/>
              </a:spcAft>
              <a:buFont typeface="+mj-lt"/>
              <a:buAutoNum type="arabicPeriod"/>
            </a:pPr>
            <a:r>
              <a:rPr lang="en-GB" sz="1500" b="1" dirty="0"/>
              <a:t>Inspiration:</a:t>
            </a:r>
            <a:r>
              <a:rPr lang="da-DK" sz="1500" b="1" dirty="0"/>
              <a:t> </a:t>
            </a:r>
            <a:r>
              <a:rPr lang="da-DK" sz="1500" b="0" dirty="0"/>
              <a:t>f</a:t>
            </a:r>
            <a:r>
              <a:rPr lang="da-DK" sz="1500" dirty="0"/>
              <a:t>okus på videndeling og inspiration </a:t>
            </a:r>
            <a:br>
              <a:rPr lang="da-DK" sz="1500" dirty="0"/>
            </a:br>
            <a:r>
              <a:rPr lang="da-DK" sz="1500" dirty="0"/>
              <a:t>samt fælles refleksion over praksis.</a:t>
            </a:r>
            <a:endParaRPr lang="en-GB" sz="1500" dirty="0"/>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Fælles</a:t>
            </a:r>
            <a:r>
              <a:rPr lang="en-GB" sz="1500" b="1" dirty="0"/>
              <a:t> </a:t>
            </a:r>
            <a:r>
              <a:rPr lang="en-GB" sz="1500" b="1" dirty="0" err="1"/>
              <a:t>forståelse</a:t>
            </a:r>
            <a:r>
              <a:rPr lang="en-GB" sz="1500" b="1" dirty="0"/>
              <a:t> </a:t>
            </a:r>
            <a:r>
              <a:rPr lang="en-GB" sz="1500" b="1" dirty="0" err="1"/>
              <a:t>og</a:t>
            </a:r>
            <a:r>
              <a:rPr lang="en-GB" sz="1500" b="1" dirty="0"/>
              <a:t> </a:t>
            </a:r>
            <a:r>
              <a:rPr lang="en-GB" sz="1500" b="1" dirty="0" err="1"/>
              <a:t>prioritering</a:t>
            </a:r>
            <a:r>
              <a:rPr lang="da-DK" sz="1500" b="1" dirty="0"/>
              <a:t>: </a:t>
            </a:r>
            <a:r>
              <a:rPr lang="da-DK" sz="1500" b="0" dirty="0"/>
              <a:t>f</a:t>
            </a:r>
            <a:r>
              <a:rPr lang="da-DK" sz="1500" dirty="0"/>
              <a:t>ormulere og </a:t>
            </a:r>
            <a:br>
              <a:rPr lang="da-DK" sz="1500" dirty="0"/>
            </a:br>
            <a:r>
              <a:rPr lang="da-DK" sz="1500" dirty="0"/>
              <a:t>afgrænse projektets rammer ud fra viden om </a:t>
            </a:r>
            <a:br>
              <a:rPr lang="da-DK" sz="1500" dirty="0"/>
            </a:br>
            <a:r>
              <a:rPr lang="da-DK" sz="1500" dirty="0"/>
              <a:t>temaet og fælles prioritering af behov og </a:t>
            </a:r>
            <a:br>
              <a:rPr lang="da-DK" sz="1500" dirty="0"/>
            </a:br>
            <a:r>
              <a:rPr lang="da-DK" sz="1500" dirty="0"/>
              <a:t>udfordringer.</a:t>
            </a:r>
          </a:p>
          <a:p>
            <a:pPr marL="198000" lvl="0" indent="-198000">
              <a:spcAft>
                <a:spcPts val="1200"/>
              </a:spcAft>
              <a:buFont typeface="+mj-lt"/>
              <a:buAutoNum type="arabicPeriod"/>
            </a:pPr>
            <a:r>
              <a:rPr lang="en-GB" sz="1500" b="1" dirty="0" err="1"/>
              <a:t>Udvikling</a:t>
            </a:r>
            <a:r>
              <a:rPr lang="en-GB" sz="1500" b="1" dirty="0"/>
              <a:t> </a:t>
            </a:r>
            <a:r>
              <a:rPr lang="en-GB" sz="1500" b="1" dirty="0" err="1"/>
              <a:t>af</a:t>
            </a:r>
            <a:r>
              <a:rPr lang="en-GB" sz="1500" b="1" dirty="0"/>
              <a:t> </a:t>
            </a:r>
            <a:r>
              <a:rPr lang="da-DK" sz="1500" b="1" dirty="0"/>
              <a:t>projektet: </a:t>
            </a:r>
            <a:r>
              <a:rPr lang="da-DK" sz="1500" b="0" dirty="0"/>
              <a:t>d</a:t>
            </a:r>
            <a:r>
              <a:rPr lang="da-DK" sz="1500" dirty="0"/>
              <a:t>efinere og udfolde vores svar og løsning på, hvordan vi vil håndtere de prioriterede behov og udfordringer. </a:t>
            </a:r>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Afprøvning</a:t>
            </a:r>
            <a:r>
              <a:rPr lang="da-DK" sz="1500" b="1" dirty="0"/>
              <a:t>: </a:t>
            </a:r>
            <a:r>
              <a:rPr lang="da-DK" sz="1500" dirty="0"/>
              <a:t>planlægge og gennemføre konkrete prøvehandlinger, der løbende evalueres og justeres i takt med, at vi gør os erfaringer og producerer ny viden.</a:t>
            </a:r>
            <a:endParaRPr lang="en-GB" sz="1500" b="1" dirty="0"/>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accent1">
            <a:alpha val="7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alphaModFix amt="25000"/>
            <a:duotone>
              <a:prstClr val="black"/>
              <a:schemeClr val="accent2">
                <a:tint val="45000"/>
                <a:satMod val="400000"/>
              </a:schemeClr>
            </a:duotone>
            <a:extLst>
              <a:ext uri="{28A0092B-C50C-407E-A947-70E740481C1C}">
                <a14:useLocalDpi xmlns:a14="http://schemas.microsoft.com/office/drawing/2010/main" val="0"/>
              </a:ext>
            </a:extLst>
          </a:blip>
          <a:srcRect t="11361" b="3433"/>
          <a:stretch/>
        </p:blipFill>
        <p:spPr>
          <a:xfrm>
            <a:off x="0" y="0"/>
            <a:ext cx="12192000" cy="6858000"/>
          </a:xfrm>
          <a:prstGeom prst="rect">
            <a:avLst/>
          </a:prstGeom>
        </p:spPr>
      </p:pic>
      <p:sp>
        <p:nvSpPr>
          <p:cNvPr id="3" name="Tekstfelt 2"/>
          <p:cNvSpPr txBox="1"/>
          <p:nvPr userDrawn="1"/>
        </p:nvSpPr>
        <p:spPr>
          <a:xfrm>
            <a:off x="763979" y="2985171"/>
            <a:ext cx="10664042"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1: Inspiration</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2256" t="16783" r="-154" b="7223"/>
          <a:stretch/>
        </p:blipFill>
        <p:spPr>
          <a:xfrm>
            <a:off x="6260123" y="0"/>
            <a:ext cx="5931876" cy="6858000"/>
          </a:xfrm>
          <a:prstGeom prst="rect">
            <a:avLst/>
          </a:prstGeom>
        </p:spPr>
      </p:pic>
      <p:sp>
        <p:nvSpPr>
          <p:cNvPr id="4" name="Tekstfelt 3"/>
          <p:cNvSpPr txBox="1"/>
          <p:nvPr userDrawn="1"/>
        </p:nvSpPr>
        <p:spPr>
          <a:xfrm>
            <a:off x="900000" y="720000"/>
            <a:ext cx="47851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Hvad forstår</a:t>
            </a:r>
            <a:r>
              <a:rPr lang="da-DK" sz="3200" b="0" baseline="0" dirty="0">
                <a:latin typeface="+mj-lt"/>
              </a:rPr>
              <a:t> vi ved børneperspektiv?</a:t>
            </a:r>
            <a:endParaRPr lang="en-GB" sz="3200" dirty="0">
              <a:solidFill>
                <a:schemeClr val="tx1"/>
              </a:solidFill>
              <a:latin typeface="+mj-lt"/>
            </a:endParaRPr>
          </a:p>
        </p:txBody>
      </p:sp>
      <p:sp>
        <p:nvSpPr>
          <p:cNvPr id="7" name="Afrundet rektangel 6"/>
          <p:cNvSpPr/>
          <p:nvPr userDrawn="1"/>
        </p:nvSpPr>
        <p:spPr>
          <a:xfrm>
            <a:off x="899999" y="2593250"/>
            <a:ext cx="4785183" cy="3816000"/>
          </a:xfrm>
          <a:prstGeom prst="roundRect">
            <a:avLst>
              <a:gd name="adj" fmla="val 505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52497" y="2955432"/>
            <a:ext cx="3922887" cy="3000821"/>
          </a:xfrm>
          <a:prstGeom prst="rect">
            <a:avLst/>
          </a:prstGeom>
          <a:noFill/>
        </p:spPr>
        <p:txBody>
          <a:bodyPr wrap="square" lIns="0" tIns="0" rIns="0" bIns="0" rtlCol="0">
            <a:spAutoFit/>
          </a:bodyPr>
          <a:lstStyle/>
          <a:p>
            <a:pPr eaLnBrk="0" hangingPunct="0">
              <a:spcAft>
                <a:spcPts val="1200"/>
              </a:spcAft>
              <a:buNone/>
              <a:defRPr/>
            </a:pPr>
            <a:r>
              <a:rPr lang="en-GB" sz="1500" b="1" dirty="0">
                <a:solidFill>
                  <a:schemeClr val="bg1"/>
                </a:solidFill>
                <a:cs typeface="ＭＳ Ｐゴシック" pitchFamily="-111" charset="-128"/>
              </a:rPr>
              <a:t>Tre </a:t>
            </a:r>
            <a:r>
              <a:rPr lang="en-GB" sz="1500" b="1" dirty="0" err="1">
                <a:solidFill>
                  <a:schemeClr val="bg1"/>
                </a:solidFill>
                <a:cs typeface="ＭＳ Ｐゴシック" pitchFamily="-111" charset="-128"/>
              </a:rPr>
              <a:t>forståelser</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af</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børneperspektivet</a:t>
            </a:r>
            <a:r>
              <a:rPr lang="en-GB" sz="1500" b="1" dirty="0">
                <a:solidFill>
                  <a:schemeClr val="bg1"/>
                </a:solidFill>
                <a:cs typeface="ＭＳ Ｐゴシック" pitchFamily="-111" charset="-128"/>
              </a:rPr>
              <a:t>:</a:t>
            </a:r>
          </a:p>
          <a:p>
            <a:pPr marL="177750" indent="-177750" eaLnBrk="0" hangingPunct="0">
              <a:spcAft>
                <a:spcPts val="1200"/>
              </a:spcAft>
              <a:buFont typeface="Arial" charset="0"/>
              <a:buChar char="•"/>
              <a:defRPr/>
            </a:pPr>
            <a:r>
              <a:rPr lang="en-GB" sz="1500" b="1" dirty="0" err="1">
                <a:solidFill>
                  <a:schemeClr val="bg1"/>
                </a:solidFill>
                <a:cs typeface="ＭＳ Ｐゴシック" pitchFamily="-111" charset="-128"/>
              </a:rPr>
              <a:t>Udefra-perspektiv</a:t>
            </a:r>
            <a:r>
              <a:rPr lang="en-GB" sz="1500" b="1" dirty="0">
                <a:solidFill>
                  <a:schemeClr val="bg1"/>
                </a:solidFill>
                <a:cs typeface="ＭＳ Ｐゴシック" pitchFamily="-111" charset="-128"/>
              </a:rPr>
              <a:t>: </a:t>
            </a:r>
            <a:r>
              <a:rPr lang="en-GB" sz="1500" dirty="0" err="1">
                <a:solidFill>
                  <a:schemeClr val="bg1"/>
                </a:solidFill>
                <a:cs typeface="ＭＳ Ｐゴシック" pitchFamily="-111" charset="-128"/>
              </a:rPr>
              <a:t>Eksperters</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forståelse</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af</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barnet</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børnegruppen</a:t>
            </a:r>
            <a:r>
              <a:rPr lang="en-GB" sz="1500" dirty="0">
                <a:solidFill>
                  <a:schemeClr val="bg1"/>
                </a:solidFill>
                <a:cs typeface="ＭＳ Ｐゴシック" pitchFamily="-111" charset="-128"/>
              </a:rPr>
              <a:t> med </a:t>
            </a:r>
            <a:r>
              <a:rPr lang="en-GB" sz="1500" dirty="0" err="1">
                <a:solidFill>
                  <a:schemeClr val="bg1"/>
                </a:solidFill>
                <a:cs typeface="ＭＳ Ｐゴシック" pitchFamily="-111" charset="-128"/>
              </a:rPr>
              <a:t>udgangspunkt</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i</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forskning</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videnskab</a:t>
            </a:r>
            <a:r>
              <a:rPr lang="en-GB" sz="1500" dirty="0">
                <a:solidFill>
                  <a:schemeClr val="bg1"/>
                </a:solidFill>
                <a:cs typeface="ＭＳ Ｐゴシック" pitchFamily="-111" charset="-128"/>
              </a:rPr>
              <a:t>.</a:t>
            </a:r>
            <a:endParaRPr lang="en-GB" sz="1500" b="1" dirty="0">
              <a:solidFill>
                <a:schemeClr val="bg1"/>
              </a:solidFill>
              <a:cs typeface="ＭＳ Ｐゴシック" pitchFamily="-111" charset="-128"/>
            </a:endParaRPr>
          </a:p>
          <a:p>
            <a:pPr marL="177750" indent="-177750" eaLnBrk="0" hangingPunct="0">
              <a:spcAft>
                <a:spcPts val="1200"/>
              </a:spcAft>
              <a:buFont typeface="Arial" charset="0"/>
              <a:buChar char="•"/>
              <a:defRPr/>
            </a:pPr>
            <a:r>
              <a:rPr lang="en-GB" sz="1500" b="1" dirty="0" err="1">
                <a:solidFill>
                  <a:schemeClr val="bg1"/>
                </a:solidFill>
                <a:cs typeface="ＭＳ Ｐゴシック" pitchFamily="-111" charset="-128"/>
              </a:rPr>
              <a:t>Tilstræbt</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indefra-perspektiv</a:t>
            </a:r>
            <a:r>
              <a:rPr lang="en-GB" sz="1500" b="1" dirty="0">
                <a:solidFill>
                  <a:schemeClr val="bg1"/>
                </a:solidFill>
                <a:cs typeface="ＭＳ Ｐゴシック" pitchFamily="-111" charset="-128"/>
              </a:rPr>
              <a:t>: </a:t>
            </a:r>
            <a:r>
              <a:rPr lang="en-GB" sz="1500" dirty="0" err="1">
                <a:solidFill>
                  <a:schemeClr val="bg1"/>
                </a:solidFill>
                <a:cs typeface="ＭＳ Ｐゴシック" pitchFamily="-111" charset="-128"/>
              </a:rPr>
              <a:t>Forsøg</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på</a:t>
            </a:r>
            <a:r>
              <a:rPr lang="en-GB" sz="1500" dirty="0">
                <a:solidFill>
                  <a:schemeClr val="bg1"/>
                </a:solidFill>
                <a:cs typeface="ＭＳ Ｐゴシック" pitchFamily="-111" charset="-128"/>
              </a:rPr>
              <a:t> at </a:t>
            </a:r>
            <a:r>
              <a:rPr lang="en-GB" sz="1500" dirty="0" err="1">
                <a:solidFill>
                  <a:schemeClr val="bg1"/>
                </a:solidFill>
                <a:cs typeface="ＭＳ Ｐゴシック" pitchFamily="-111" charset="-128"/>
              </a:rPr>
              <a:t>sætte</a:t>
            </a:r>
            <a:r>
              <a:rPr lang="en-GB" sz="1500" dirty="0">
                <a:solidFill>
                  <a:schemeClr val="bg1"/>
                </a:solidFill>
                <a:cs typeface="ＭＳ Ｐゴシック" pitchFamily="-111" charset="-128"/>
              </a:rPr>
              <a:t> sig </a:t>
            </a:r>
            <a:r>
              <a:rPr lang="en-GB" sz="1500" dirty="0" err="1">
                <a:solidFill>
                  <a:schemeClr val="bg1"/>
                </a:solidFill>
                <a:cs typeface="ＭＳ Ｐゴシック" pitchFamily="-111" charset="-128"/>
              </a:rPr>
              <a:t>i</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barnets</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børnegruppens</a:t>
            </a:r>
            <a:r>
              <a:rPr lang="en-GB" sz="1500" dirty="0">
                <a:solidFill>
                  <a:schemeClr val="bg1"/>
                </a:solidFill>
                <a:cs typeface="ＭＳ Ｐゴシック" pitchFamily="-111" charset="-128"/>
              </a:rPr>
              <a:t> situation </a:t>
            </a:r>
            <a:r>
              <a:rPr lang="en-GB" sz="1500" dirty="0" err="1">
                <a:solidFill>
                  <a:schemeClr val="bg1"/>
                </a:solidFill>
                <a:cs typeface="ＭＳ Ｐゴシック" pitchFamily="-111" charset="-128"/>
              </a:rPr>
              <a:t>og</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forstå</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situationen</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fra</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barnets</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børnenes</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perspektiv</a:t>
            </a:r>
            <a:r>
              <a:rPr lang="en-GB" sz="1500" dirty="0">
                <a:solidFill>
                  <a:schemeClr val="bg1"/>
                </a:solidFill>
                <a:cs typeface="ＭＳ Ｐゴシック" pitchFamily="-111" charset="-128"/>
              </a:rPr>
              <a:t>.</a:t>
            </a:r>
            <a:endParaRPr lang="en-GB" sz="1500" b="1" dirty="0">
              <a:solidFill>
                <a:schemeClr val="bg1"/>
              </a:solidFill>
              <a:cs typeface="ＭＳ Ｐゴシック" pitchFamily="-111" charset="-128"/>
            </a:endParaRPr>
          </a:p>
          <a:p>
            <a:pPr marL="177750" indent="-177750" eaLnBrk="0" hangingPunct="0">
              <a:spcAft>
                <a:spcPts val="1200"/>
              </a:spcAft>
              <a:buFont typeface="Arial" charset="0"/>
              <a:buChar char="•"/>
              <a:defRPr/>
            </a:pPr>
            <a:r>
              <a:rPr lang="en-GB" sz="1500" b="1" dirty="0" err="1">
                <a:solidFill>
                  <a:schemeClr val="bg1"/>
                </a:solidFill>
                <a:cs typeface="ＭＳ Ｐゴシック" pitchFamily="-111" charset="-128"/>
              </a:rPr>
              <a:t>Barnets</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egne</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perspektiver</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oplevelser</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og</a:t>
            </a:r>
            <a:r>
              <a:rPr lang="en-GB" sz="1500" b="1" dirty="0">
                <a:solidFill>
                  <a:schemeClr val="bg1"/>
                </a:solidFill>
                <a:cs typeface="ＭＳ Ｐゴシック" pitchFamily="-111" charset="-128"/>
              </a:rPr>
              <a:t> </a:t>
            </a:r>
            <a:r>
              <a:rPr lang="en-GB" sz="1500" b="1" dirty="0" err="1">
                <a:solidFill>
                  <a:schemeClr val="bg1"/>
                </a:solidFill>
                <a:cs typeface="ＭＳ Ｐゴシック" pitchFamily="-111" charset="-128"/>
              </a:rPr>
              <a:t>ønsker</a:t>
            </a:r>
            <a:r>
              <a:rPr lang="en-GB" sz="1500" b="1" dirty="0">
                <a:solidFill>
                  <a:schemeClr val="bg1"/>
                </a:solidFill>
                <a:cs typeface="ＭＳ Ｐゴシック" pitchFamily="-111" charset="-128"/>
              </a:rPr>
              <a:t>: </a:t>
            </a:r>
            <a:r>
              <a:rPr lang="en-GB" sz="1500" dirty="0" err="1">
                <a:solidFill>
                  <a:schemeClr val="bg1"/>
                </a:solidFill>
                <a:cs typeface="ＭＳ Ｐゴシック" pitchFamily="-111" charset="-128"/>
              </a:rPr>
              <a:t>Barnets</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børnenes</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egne</a:t>
            </a:r>
            <a:r>
              <a:rPr lang="en-GB" sz="1500" dirty="0">
                <a:solidFill>
                  <a:schemeClr val="bg1"/>
                </a:solidFill>
                <a:cs typeface="ＭＳ Ｐゴシック" pitchFamily="-111" charset="-128"/>
              </a:rPr>
              <a:t> stemmer. </a:t>
            </a:r>
            <a:r>
              <a:rPr lang="en-GB" sz="1500" dirty="0" err="1">
                <a:solidFill>
                  <a:schemeClr val="bg1"/>
                </a:solidFill>
                <a:cs typeface="ＭＳ Ｐゴシック" pitchFamily="-111" charset="-128"/>
              </a:rPr>
              <a:t>Indefra-perspektiv</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hvor</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barnet</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børnene</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udtrykker</a:t>
            </a:r>
            <a:r>
              <a:rPr lang="en-GB" sz="1500" dirty="0">
                <a:solidFill>
                  <a:schemeClr val="bg1"/>
                </a:solidFill>
                <a:cs typeface="ＭＳ Ｐゴシック" pitchFamily="-111" charset="-128"/>
              </a:rPr>
              <a:t> sig om </a:t>
            </a:r>
            <a:r>
              <a:rPr lang="en-GB" sz="1500" dirty="0" err="1">
                <a:solidFill>
                  <a:schemeClr val="bg1"/>
                </a:solidFill>
                <a:cs typeface="ＭＳ Ｐゴシック" pitchFamily="-111" charset="-128"/>
              </a:rPr>
              <a:t>eget</a:t>
            </a:r>
            <a:r>
              <a:rPr lang="en-GB" sz="1500" dirty="0">
                <a:solidFill>
                  <a:schemeClr val="bg1"/>
                </a:solidFill>
                <a:cs typeface="ＭＳ Ｐゴシック" pitchFamily="-111" charset="-128"/>
              </a:rPr>
              <a:t> liv </a:t>
            </a:r>
            <a:r>
              <a:rPr lang="en-GB" sz="1500" dirty="0" err="1">
                <a:solidFill>
                  <a:schemeClr val="bg1"/>
                </a:solidFill>
                <a:cs typeface="ＭＳ Ｐゴシック" pitchFamily="-111" charset="-128"/>
              </a:rPr>
              <a:t>verbalt</a:t>
            </a:r>
            <a:r>
              <a:rPr lang="en-GB" sz="1500" dirty="0">
                <a:solidFill>
                  <a:schemeClr val="bg1"/>
                </a:solidFill>
                <a:cs typeface="ＭＳ Ｐゴシック" pitchFamily="-111" charset="-128"/>
              </a:rPr>
              <a:t>/</a:t>
            </a:r>
            <a:r>
              <a:rPr lang="en-GB" sz="1500" dirty="0" err="1">
                <a:solidFill>
                  <a:schemeClr val="bg1"/>
                </a:solidFill>
                <a:cs typeface="ＭＳ Ｐゴシック" pitchFamily="-111" charset="-128"/>
              </a:rPr>
              <a:t>nonverbalt</a:t>
            </a:r>
            <a:r>
              <a:rPr lang="en-GB" sz="1500" dirty="0">
                <a:solidFill>
                  <a:schemeClr val="bg1"/>
                </a:solidFill>
                <a:cs typeface="ＭＳ Ｐゴシック" pitchFamily="-111" charset="-128"/>
              </a:rPr>
              <a:t>.</a:t>
            </a:r>
            <a:endParaRPr lang="en-GB" sz="1500" b="1" dirty="0">
              <a:solidFill>
                <a:schemeClr val="bg1"/>
              </a:solidFill>
              <a:cs typeface="ＭＳ Ｐゴシック" pitchFamily="-111" charset="-128"/>
            </a:endParaRPr>
          </a:p>
        </p:txBody>
      </p:sp>
      <p:sp>
        <p:nvSpPr>
          <p:cNvPr id="9" name="Tekstfelt 8"/>
          <p:cNvSpPr txBox="1"/>
          <p:nvPr userDrawn="1"/>
        </p:nvSpPr>
        <p:spPr>
          <a:xfrm>
            <a:off x="900000" y="795027"/>
            <a:ext cx="1498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userDrawn="1">
          <p15:clr>
            <a:srgbClr val="FBAE40"/>
          </p15:clr>
        </p15:guide>
        <p15:guide id="2" pos="3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t="74128" r="40272"/>
          <a:stretch/>
        </p:blipFill>
        <p:spPr>
          <a:xfrm>
            <a:off x="7987153" y="0"/>
            <a:ext cx="4878244" cy="3070968"/>
          </a:xfrm>
          <a:prstGeom prst="rect">
            <a:avLst/>
          </a:prstGeom>
        </p:spPr>
      </p:pic>
      <p:sp>
        <p:nvSpPr>
          <p:cNvPr id="4" name="Tekstfelt 3"/>
          <p:cNvSpPr txBox="1"/>
          <p:nvPr userDrawn="1"/>
        </p:nvSpPr>
        <p:spPr>
          <a:xfrm>
            <a:off x="900001" y="720000"/>
            <a:ext cx="6696554"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Hvorfor arbejde</a:t>
            </a:r>
            <a:r>
              <a:rPr lang="da-DK" sz="3200" b="0" baseline="0" dirty="0">
                <a:latin typeface="+mj-lt"/>
              </a:rPr>
              <a:t> med at inddrage børns perspektiver?</a:t>
            </a:r>
            <a:endParaRPr lang="en-GB" sz="3200" dirty="0">
              <a:solidFill>
                <a:schemeClr val="tx1"/>
              </a:solidFill>
              <a:latin typeface="+mj-lt"/>
            </a:endParaRPr>
          </a:p>
        </p:txBody>
      </p:sp>
      <p:sp>
        <p:nvSpPr>
          <p:cNvPr id="7" name="Afrundet rektangel 6"/>
          <p:cNvSpPr/>
          <p:nvPr userDrawn="1"/>
        </p:nvSpPr>
        <p:spPr>
          <a:xfrm>
            <a:off x="6706787" y="2656452"/>
            <a:ext cx="4452025" cy="3336386"/>
          </a:xfrm>
          <a:prstGeom prst="roundRect">
            <a:avLst>
              <a:gd name="adj" fmla="val 5544"/>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181793" y="3036453"/>
            <a:ext cx="3469019" cy="2539157"/>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en-GB" sz="1500" dirty="0" err="1">
                <a:solidFill>
                  <a:schemeClr val="bg1"/>
                </a:solidFill>
              </a:rPr>
              <a:t>Hvad</a:t>
            </a:r>
            <a:r>
              <a:rPr lang="en-GB" sz="1500" dirty="0">
                <a:solidFill>
                  <a:schemeClr val="bg1"/>
                </a:solidFill>
              </a:rPr>
              <a:t> </a:t>
            </a:r>
            <a:r>
              <a:rPr lang="en-GB" sz="1500" dirty="0" err="1">
                <a:solidFill>
                  <a:schemeClr val="bg1"/>
                </a:solidFill>
              </a:rPr>
              <a:t>motiverer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engagerer</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med </a:t>
            </a:r>
            <a:r>
              <a:rPr lang="en-GB" sz="1500" dirty="0" err="1">
                <a:solidFill>
                  <a:schemeClr val="bg1"/>
                </a:solidFill>
              </a:rPr>
              <a:t>inddragelse</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børns</a:t>
            </a:r>
            <a:r>
              <a:rPr lang="en-GB" sz="1500" dirty="0">
                <a:solidFill>
                  <a:schemeClr val="bg1"/>
                </a:solidFill>
              </a:rPr>
              <a:t> </a:t>
            </a:r>
            <a:r>
              <a:rPr lang="en-GB" sz="1500" dirty="0" err="1">
                <a:solidFill>
                  <a:schemeClr val="bg1"/>
                </a:solidFill>
              </a:rPr>
              <a:t>perspektiver</a:t>
            </a:r>
            <a:r>
              <a:rPr lang="en-GB" sz="1500" dirty="0">
                <a:solidFill>
                  <a:schemeClr val="bg1"/>
                </a:solidFill>
              </a:rPr>
              <a:t>?</a:t>
            </a:r>
          </a:p>
          <a:p>
            <a:pPr marL="177750" indent="-177750">
              <a:spcAft>
                <a:spcPts val="1200"/>
              </a:spcAft>
              <a:buFont typeface="Arial" charset="0"/>
              <a:buChar char="•"/>
            </a:pPr>
            <a:r>
              <a:rPr lang="da-DK" sz="1500" dirty="0">
                <a:solidFill>
                  <a:schemeClr val="bg1"/>
                </a:solidFill>
              </a:rPr>
              <a:t>Hvordan understøtter arbejdet med børneperspektiver udviklingen af inkluderende læringsmiljøer for alle børn?</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forestiller</a:t>
            </a:r>
            <a:r>
              <a:rPr lang="en-GB" sz="1500" dirty="0">
                <a:solidFill>
                  <a:schemeClr val="bg1"/>
                </a:solidFill>
              </a:rPr>
              <a:t> vi </a:t>
            </a:r>
            <a:r>
              <a:rPr lang="en-GB" sz="1500" dirty="0" err="1">
                <a:solidFill>
                  <a:schemeClr val="bg1"/>
                </a:solidFill>
              </a:rPr>
              <a:t>os</a:t>
            </a:r>
            <a:r>
              <a:rPr lang="en-GB" sz="1500" dirty="0">
                <a:solidFill>
                  <a:schemeClr val="bg1"/>
                </a:solidFill>
              </a:rPr>
              <a:t> at </a:t>
            </a:r>
            <a:r>
              <a:rPr lang="en-GB" sz="1500" dirty="0" err="1">
                <a:solidFill>
                  <a:schemeClr val="bg1"/>
                </a:solidFill>
              </a:rPr>
              <a:t>arbejde</a:t>
            </a:r>
            <a:r>
              <a:rPr lang="en-GB" sz="1500" dirty="0">
                <a:solidFill>
                  <a:schemeClr val="bg1"/>
                </a:solidFill>
              </a:rPr>
              <a:t> med </a:t>
            </a:r>
            <a:r>
              <a:rPr lang="en-GB" sz="1500" dirty="0" err="1">
                <a:solidFill>
                  <a:schemeClr val="bg1"/>
                </a:solidFill>
              </a:rPr>
              <a:t>børneperspektiver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praksis</a:t>
            </a:r>
            <a:r>
              <a:rPr lang="en-GB" sz="1500" dirty="0">
                <a:solidFill>
                  <a:schemeClr val="bg1"/>
                </a:solidFill>
              </a:rPr>
              <a:t>?</a:t>
            </a:r>
          </a:p>
        </p:txBody>
      </p:sp>
      <p:sp>
        <p:nvSpPr>
          <p:cNvPr id="9" name="Tekstfelt 8"/>
          <p:cNvSpPr txBox="1"/>
          <p:nvPr userDrawn="1"/>
        </p:nvSpPr>
        <p:spPr>
          <a:xfrm>
            <a:off x="900000" y="795027"/>
            <a:ext cx="1498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616695"/>
            <a:ext cx="5177241" cy="3539430"/>
          </a:xfrm>
          <a:prstGeom prst="rect">
            <a:avLst/>
          </a:prstGeom>
          <a:noFill/>
        </p:spPr>
        <p:txBody>
          <a:bodyPr wrap="square" lIns="0" tIns="0" rIns="0" bIns="0" rtlCol="0">
            <a:spAutoFit/>
          </a:bodyPr>
          <a:lstStyle/>
          <a:p>
            <a:pPr>
              <a:spcAft>
                <a:spcPts val="1200"/>
              </a:spcAft>
              <a:buNone/>
            </a:pPr>
            <a:r>
              <a:rPr lang="da-DK" sz="1500" b="1" dirty="0"/>
              <a:t>Inddragelse af børns </a:t>
            </a:r>
            <a:r>
              <a:rPr lang="da-DK" sz="1500" b="1" dirty="0">
                <a:solidFill>
                  <a:schemeClr val="tx1"/>
                </a:solidFill>
              </a:rPr>
              <a:t>perspektiver</a:t>
            </a:r>
          </a:p>
          <a:p>
            <a:pPr marL="177750" indent="-177750" eaLnBrk="0" hangingPunct="0">
              <a:spcAft>
                <a:spcPts val="1200"/>
              </a:spcAft>
              <a:buFont typeface="Arial" charset="0"/>
              <a:buChar char="•"/>
              <a:defRPr/>
            </a:pPr>
            <a:r>
              <a:rPr lang="en-GB" sz="1500" dirty="0" err="1">
                <a:solidFill>
                  <a:schemeClr val="tx1"/>
                </a:solidFill>
                <a:cs typeface="ＭＳ Ｐゴシック" pitchFamily="-111" charset="-128"/>
              </a:rPr>
              <a:t>Inddragelsen</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er</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en</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måde</a:t>
            </a:r>
            <a:r>
              <a:rPr lang="en-GB" sz="1500" dirty="0">
                <a:solidFill>
                  <a:schemeClr val="tx1"/>
                </a:solidFill>
                <a:cs typeface="ＭＳ Ｐゴシック" pitchFamily="-111" charset="-128"/>
              </a:rPr>
              <a:t> at </a:t>
            </a:r>
            <a:r>
              <a:rPr lang="en-GB" sz="1500" dirty="0" err="1">
                <a:solidFill>
                  <a:schemeClr val="tx1"/>
                </a:solidFill>
                <a:cs typeface="ＭＳ Ｐゴシック" pitchFamily="-111" charset="-128"/>
              </a:rPr>
              <a:t>vise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børn</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anerkendelse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respekt</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ligeværd</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i</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fællesskabet</a:t>
            </a:r>
            <a:r>
              <a:rPr lang="en-GB" sz="1500" dirty="0">
                <a:solidFill>
                  <a:schemeClr val="tx1"/>
                </a:solidFill>
                <a:cs typeface="ＭＳ Ｐゴシック" pitchFamily="-111" charset="-128"/>
              </a:rPr>
              <a:t>.</a:t>
            </a:r>
          </a:p>
          <a:p>
            <a:pPr marL="177750" indent="-177750" eaLnBrk="0" hangingPunct="0">
              <a:spcAft>
                <a:spcPts val="1200"/>
              </a:spcAft>
              <a:buFont typeface="Arial" charset="0"/>
              <a:buChar char="•"/>
              <a:defRPr/>
            </a:pPr>
            <a:r>
              <a:rPr lang="en-GB" sz="1500" dirty="0" err="1">
                <a:solidFill>
                  <a:schemeClr val="tx1"/>
                </a:solidFill>
                <a:cs typeface="ＭＳ Ｐゴシック" pitchFamily="-111" charset="-128"/>
              </a:rPr>
              <a:t>Gennem</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inddragelse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medbestemmelse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styrkes</a:t>
            </a:r>
            <a:r>
              <a:rPr lang="en-GB" sz="1500" dirty="0">
                <a:solidFill>
                  <a:schemeClr val="tx1"/>
                </a:solidFill>
                <a:cs typeface="ＭＳ Ｐゴシック" pitchFamily="-111" charset="-128"/>
              </a:rPr>
              <a:t> motivation, </a:t>
            </a:r>
            <a:r>
              <a:rPr lang="en-GB" sz="1500" dirty="0" err="1">
                <a:solidFill>
                  <a:schemeClr val="tx1"/>
                </a:solidFill>
                <a:cs typeface="ＭＳ Ｐゴシック" pitchFamily="-111" charset="-128"/>
              </a:rPr>
              <a:t>læring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demokrati</a:t>
            </a:r>
            <a:r>
              <a:rPr lang="en-GB" sz="1500" dirty="0">
                <a:solidFill>
                  <a:schemeClr val="tx1"/>
                </a:solidFill>
                <a:cs typeface="ＭＳ Ｐゴシック" pitchFamily="-111" charset="-128"/>
              </a:rPr>
              <a:t>.</a:t>
            </a:r>
          </a:p>
          <a:p>
            <a:pPr marL="177750" indent="-177750" eaLnBrk="0" hangingPunct="0">
              <a:spcAft>
                <a:spcPts val="1200"/>
              </a:spcAft>
              <a:buFont typeface="Arial" charset="0"/>
              <a:buChar char="•"/>
              <a:defRPr/>
            </a:pPr>
            <a:r>
              <a:rPr lang="en-GB" sz="1500" dirty="0" err="1">
                <a:solidFill>
                  <a:schemeClr val="tx1"/>
                </a:solidFill>
                <a:cs typeface="ＭＳ Ｐゴシック" pitchFamily="-111" charset="-128"/>
              </a:rPr>
              <a:t>Inddragelse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oplevelse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af</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medbestemmelse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styrker</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børns</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trivsel</a:t>
            </a:r>
            <a:r>
              <a:rPr lang="en-GB" sz="1500" dirty="0">
                <a:solidFill>
                  <a:schemeClr val="tx1"/>
                </a:solidFill>
                <a:cs typeface="ＭＳ Ｐゴシック" pitchFamily="-111" charset="-128"/>
              </a:rPr>
              <a:t>.</a:t>
            </a:r>
          </a:p>
          <a:p>
            <a:pPr marL="177750" indent="-177750" eaLnBrk="0" hangingPunct="0">
              <a:spcAft>
                <a:spcPts val="1200"/>
              </a:spcAft>
              <a:buFont typeface="Arial" charset="0"/>
              <a:buChar char="•"/>
              <a:defRPr/>
            </a:pPr>
            <a:r>
              <a:rPr lang="en-GB" sz="1500" dirty="0" err="1">
                <a:solidFill>
                  <a:schemeClr val="tx1"/>
                </a:solidFill>
                <a:cs typeface="ＭＳ Ｐゴシック" pitchFamily="-111" charset="-128"/>
              </a:rPr>
              <a:t>Børns</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perspektiver</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på</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hverdagslivet</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kan</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bidrage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til</a:t>
            </a:r>
            <a:r>
              <a:rPr lang="en-GB" sz="1500" dirty="0">
                <a:solidFill>
                  <a:schemeClr val="tx1"/>
                </a:solidFill>
                <a:cs typeface="ＭＳ Ｐゴシック" pitchFamily="-111" charset="-128"/>
              </a:rPr>
              <a:t> at </a:t>
            </a:r>
            <a:r>
              <a:rPr lang="en-GB" sz="1500" dirty="0" err="1">
                <a:solidFill>
                  <a:schemeClr val="tx1"/>
                </a:solidFill>
                <a:cs typeface="ＭＳ Ｐゴシック" pitchFamily="-111" charset="-128"/>
              </a:rPr>
              <a:t>kvalificere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det</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pædagogiske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personales</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viden</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og</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arbejde</a:t>
            </a:r>
            <a:r>
              <a:rPr lang="en-GB" sz="1500" dirty="0">
                <a:solidFill>
                  <a:schemeClr val="tx1"/>
                </a:solidFill>
                <a:cs typeface="ＭＳ Ｐゴシック" pitchFamily="-111" charset="-128"/>
              </a:rPr>
              <a:t> med at </a:t>
            </a:r>
            <a:r>
              <a:rPr lang="en-GB" sz="1500" dirty="0" err="1">
                <a:solidFill>
                  <a:schemeClr val="tx1"/>
                </a:solidFill>
                <a:cs typeface="ＭＳ Ｐゴシック" pitchFamily="-111" charset="-128"/>
              </a:rPr>
              <a:t>udvikle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pædagogiske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læringsmiljøer</a:t>
            </a:r>
            <a:r>
              <a:rPr lang="en-GB" sz="1500" dirty="0">
                <a:solidFill>
                  <a:schemeClr val="tx1"/>
                </a:solidFill>
                <a:cs typeface="ＭＳ Ｐゴシック" pitchFamily="-111" charset="-128"/>
              </a:rPr>
              <a:t>, der </a:t>
            </a:r>
            <a:r>
              <a:rPr lang="en-GB" sz="1500" dirty="0" err="1">
                <a:solidFill>
                  <a:schemeClr val="tx1"/>
                </a:solidFill>
                <a:cs typeface="ＭＳ Ｐゴシック" pitchFamily="-111" charset="-128"/>
              </a:rPr>
              <a:t>sikrer</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deltagelsesmuligheder</a:t>
            </a:r>
            <a:r>
              <a:rPr lang="en-GB" sz="1500" dirty="0">
                <a:solidFill>
                  <a:schemeClr val="tx1"/>
                </a:solidFill>
                <a:cs typeface="ＭＳ Ｐゴシック" pitchFamily="-111" charset="-128"/>
              </a:rPr>
              <a:t> for </a:t>
            </a:r>
            <a:r>
              <a:rPr lang="en-GB" sz="1500" dirty="0" err="1">
                <a:solidFill>
                  <a:schemeClr val="tx1"/>
                </a:solidFill>
                <a:cs typeface="ＭＳ Ｐゴシック" pitchFamily="-111" charset="-128"/>
              </a:rPr>
              <a:t>alle</a:t>
            </a:r>
            <a:r>
              <a:rPr lang="en-GB" sz="1500" dirty="0">
                <a:solidFill>
                  <a:schemeClr val="tx1"/>
                </a:solidFill>
                <a:cs typeface="ＭＳ Ｐゴシック" pitchFamily="-111" charset="-128"/>
              </a:rPr>
              <a:t> </a:t>
            </a:r>
            <a:r>
              <a:rPr lang="en-GB" sz="1500" dirty="0" err="1">
                <a:solidFill>
                  <a:schemeClr val="tx1"/>
                </a:solidFill>
                <a:cs typeface="ＭＳ Ｐゴシック" pitchFamily="-111" charset="-128"/>
              </a:rPr>
              <a:t>børn</a:t>
            </a:r>
            <a:r>
              <a:rPr lang="en-GB" sz="1500" dirty="0">
                <a:solidFill>
                  <a:schemeClr val="tx1"/>
                </a:solidFill>
                <a:cs typeface="ＭＳ Ｐゴシック" pitchFamily="-111" charset="-128"/>
              </a:rPr>
              <a:t>.</a:t>
            </a:r>
          </a:p>
          <a:p>
            <a:pPr marL="285750" indent="-285750" eaLnBrk="0" hangingPunct="0">
              <a:spcAft>
                <a:spcPts val="1200"/>
              </a:spcAft>
              <a:buFont typeface="Arial" panose="020B0604020202020204" pitchFamily="34" charset="0"/>
              <a:buChar char="•"/>
              <a:defRPr/>
            </a:pPr>
            <a:endParaRPr lang="en-GB" sz="1500" dirty="0">
              <a:cs typeface="ＭＳ Ｐゴシック" pitchFamily="-111" charset="-128"/>
            </a:endParaRP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10536096"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3200"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Hvad ved vi om børneperspektiver?</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096188"/>
            <a:ext cx="6390815" cy="2923877"/>
          </a:xfrm>
          <a:prstGeom prst="rect">
            <a:avLst/>
          </a:prstGeom>
          <a:noFill/>
        </p:spPr>
        <p:txBody>
          <a:bodyPr wrap="square" lIns="0" tIns="0" rIns="0" bIns="0" rtlCol="0">
            <a:spAutoFit/>
          </a:bodyPr>
          <a:lstStyle/>
          <a:p>
            <a:pPr marL="0" lvl="0" indent="-61200">
              <a:spcAft>
                <a:spcPts val="0"/>
              </a:spcAft>
              <a:buFont typeface="Arial" charset="0"/>
              <a:buNone/>
            </a:pPr>
            <a:r>
              <a:rPr lang="da-DK" sz="1500" dirty="0"/>
              <a:t>Forskning viser, at følgende er centralt i arbejdet med at inddrage børns perspektiver: </a:t>
            </a:r>
            <a:endParaRPr lang="da-DK" sz="1500" b="1" dirty="0"/>
          </a:p>
          <a:p>
            <a:pPr marL="0" lvl="0" indent="-61200">
              <a:spcAft>
                <a:spcPts val="0"/>
              </a:spcAft>
              <a:buFont typeface="Arial" charset="0"/>
              <a:buNone/>
            </a:pPr>
            <a:endParaRPr lang="da-DK" sz="1500" b="1" dirty="0"/>
          </a:p>
          <a:p>
            <a:pPr marL="177750" lvl="0" indent="-177750">
              <a:lnSpc>
                <a:spcPct val="150000"/>
              </a:lnSpc>
              <a:spcAft>
                <a:spcPts val="1200"/>
              </a:spcAft>
              <a:buFont typeface="Arial" charset="0"/>
              <a:buChar char="•"/>
            </a:pPr>
            <a:r>
              <a:rPr lang="da-DK" sz="1500" dirty="0"/>
              <a:t>Bevidsthed om egen praksis og forudsætninger for at inddrage børn.</a:t>
            </a:r>
          </a:p>
          <a:p>
            <a:pPr marL="177750" lvl="0" indent="-177750">
              <a:lnSpc>
                <a:spcPct val="150000"/>
              </a:lnSpc>
              <a:spcAft>
                <a:spcPts val="1200"/>
              </a:spcAft>
              <a:buFont typeface="Arial" charset="0"/>
              <a:buChar char="•"/>
            </a:pPr>
            <a:r>
              <a:rPr lang="da-DK" sz="1500" dirty="0"/>
              <a:t>Anerkendelse af børneperspektivets betydning.</a:t>
            </a:r>
          </a:p>
          <a:p>
            <a:pPr marL="177750" lvl="0" indent="-177750">
              <a:lnSpc>
                <a:spcPct val="150000"/>
              </a:lnSpc>
              <a:spcAft>
                <a:spcPts val="1200"/>
              </a:spcAft>
              <a:buFont typeface="Arial" charset="0"/>
              <a:buChar char="•"/>
            </a:pPr>
            <a:r>
              <a:rPr lang="da-DK" sz="1500" dirty="0"/>
              <a:t>Sikring af sammenhæng mellem inddragelse og indflydelse.</a:t>
            </a:r>
          </a:p>
          <a:p>
            <a:pPr marL="177750" lvl="0" indent="-177750">
              <a:lnSpc>
                <a:spcPct val="150000"/>
              </a:lnSpc>
              <a:spcAft>
                <a:spcPts val="1200"/>
              </a:spcAft>
              <a:buFont typeface="Arial" charset="0"/>
              <a:buChar char="•"/>
            </a:pPr>
            <a:r>
              <a:rPr lang="da-DK" sz="1500" dirty="0"/>
              <a:t>Verbal og nonverbal inddragelse.</a:t>
            </a:r>
          </a:p>
          <a:p>
            <a:pPr marL="0" indent="0">
              <a:buFont typeface="Arial" charset="0"/>
              <a:buNone/>
            </a:pPr>
            <a:endParaRPr lang="da-DK" sz="1500" dirty="0"/>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671625" y="1824554"/>
            <a:ext cx="5764471" cy="5743908"/>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7751631"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3200"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Hvordan kan vi arbejde med at inddrage børns perspektiver i praksis?</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chemeClr val="accent1"/>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574491"/>
            <a:ext cx="5824356" cy="3231654"/>
          </a:xfrm>
          <a:prstGeom prst="rect">
            <a:avLst/>
          </a:prstGeom>
          <a:noFill/>
        </p:spPr>
        <p:txBody>
          <a:bodyPr wrap="square" lIns="0" tIns="0" rIns="0" bIns="0" rtlCol="0">
            <a:spAutoFit/>
          </a:bodyPr>
          <a:lstStyle/>
          <a:p>
            <a:pPr marL="0" indent="0">
              <a:spcAft>
                <a:spcPts val="1200"/>
              </a:spcAft>
              <a:buNone/>
            </a:pPr>
            <a:r>
              <a:rPr lang="da-DK" sz="1500" b="1" dirty="0"/>
              <a:t>Tre redskaber</a:t>
            </a:r>
          </a:p>
          <a:p>
            <a:pPr marL="177750" lvl="0" indent="-177750">
              <a:spcAft>
                <a:spcPts val="1200"/>
              </a:spcAft>
              <a:buFont typeface="Arial" charset="0"/>
              <a:buChar char="•"/>
            </a:pPr>
            <a:r>
              <a:rPr lang="en-GB" sz="1500" b="1" dirty="0" err="1"/>
              <a:t>Dialogkort</a:t>
            </a:r>
            <a:r>
              <a:rPr lang="en-GB" sz="1500" dirty="0"/>
              <a:t> </a:t>
            </a:r>
            <a:r>
              <a:rPr lang="en-GB" sz="1500" dirty="0" err="1"/>
              <a:t>til</a:t>
            </a:r>
            <a:r>
              <a:rPr lang="en-GB" sz="1500" dirty="0"/>
              <a:t> </a:t>
            </a:r>
            <a:r>
              <a:rPr lang="en-GB" sz="1500" dirty="0" err="1"/>
              <a:t>faglig</a:t>
            </a:r>
            <a:r>
              <a:rPr lang="en-GB" sz="1500" dirty="0"/>
              <a:t> </a:t>
            </a:r>
            <a:r>
              <a:rPr lang="en-GB" sz="1500" dirty="0" err="1"/>
              <a:t>refleksion</a:t>
            </a:r>
            <a:r>
              <a:rPr lang="en-GB" sz="1500" dirty="0"/>
              <a:t> over </a:t>
            </a:r>
            <a:r>
              <a:rPr lang="en-GB" sz="1500" dirty="0" err="1"/>
              <a:t>egen</a:t>
            </a:r>
            <a:r>
              <a:rPr lang="en-GB" sz="1500" dirty="0"/>
              <a:t> </a:t>
            </a:r>
            <a:r>
              <a:rPr lang="en-GB" sz="1500" dirty="0" err="1"/>
              <a:t>praksis</a:t>
            </a:r>
            <a:r>
              <a:rPr lang="en-GB" sz="1500" dirty="0"/>
              <a:t>.</a:t>
            </a:r>
          </a:p>
          <a:p>
            <a:pPr marL="177750" lvl="0" indent="-177750">
              <a:spcAft>
                <a:spcPts val="1200"/>
              </a:spcAft>
              <a:buFont typeface="Arial" charset="0"/>
              <a:buChar char="•"/>
            </a:pPr>
            <a:r>
              <a:rPr lang="en-GB" sz="1500" b="1" dirty="0"/>
              <a:t>Rogers Harts </a:t>
            </a:r>
            <a:r>
              <a:rPr lang="en-GB" sz="1500" b="1" dirty="0" err="1"/>
              <a:t>deltagelsesstige</a:t>
            </a:r>
            <a:r>
              <a:rPr lang="en-GB" sz="1500" dirty="0"/>
              <a:t> </a:t>
            </a:r>
            <a:r>
              <a:rPr lang="en-GB" sz="1500" dirty="0" err="1"/>
              <a:t>til</a:t>
            </a:r>
            <a:r>
              <a:rPr lang="en-GB" sz="1500" dirty="0"/>
              <a:t> </a:t>
            </a:r>
            <a:r>
              <a:rPr lang="en-GB" sz="1500" dirty="0" err="1"/>
              <a:t>refleksion</a:t>
            </a:r>
            <a:r>
              <a:rPr lang="en-GB" sz="1500" dirty="0"/>
              <a:t> over </a:t>
            </a:r>
            <a:r>
              <a:rPr lang="en-GB" sz="1500" dirty="0" err="1"/>
              <a:t>børneinddragelse</a:t>
            </a:r>
            <a:r>
              <a:rPr lang="en-GB" sz="1500" dirty="0"/>
              <a:t> </a:t>
            </a:r>
            <a:r>
              <a:rPr lang="en-GB" sz="1500" dirty="0" err="1"/>
              <a:t>og</a:t>
            </a:r>
            <a:r>
              <a:rPr lang="en-GB" sz="1500" dirty="0"/>
              <a:t> </a:t>
            </a:r>
            <a:r>
              <a:rPr lang="en-GB" sz="1500" dirty="0" err="1"/>
              <a:t>børneindflydelse</a:t>
            </a:r>
            <a:r>
              <a:rPr lang="en-GB" sz="1500" dirty="0"/>
              <a:t> </a:t>
            </a:r>
            <a:r>
              <a:rPr lang="en-GB" sz="1500" dirty="0" err="1"/>
              <a:t>i</a:t>
            </a:r>
            <a:r>
              <a:rPr lang="en-GB" sz="1500" dirty="0"/>
              <a:t> </a:t>
            </a:r>
            <a:r>
              <a:rPr lang="en-GB" sz="1500" dirty="0" err="1"/>
              <a:t>pædagogisk</a:t>
            </a:r>
            <a:r>
              <a:rPr lang="en-GB" sz="1500" dirty="0"/>
              <a:t> </a:t>
            </a:r>
            <a:r>
              <a:rPr lang="en-GB" sz="1500" dirty="0" err="1"/>
              <a:t>praksis</a:t>
            </a:r>
            <a:r>
              <a:rPr lang="en-GB" sz="1500" dirty="0"/>
              <a:t>.</a:t>
            </a:r>
          </a:p>
          <a:p>
            <a:pPr marL="177750" lvl="0" indent="-177750">
              <a:spcAft>
                <a:spcPts val="1200"/>
              </a:spcAft>
              <a:buFont typeface="Arial" charset="0"/>
              <a:buChar char="•"/>
            </a:pPr>
            <a:r>
              <a:rPr lang="en-GB" sz="1500" b="1" dirty="0" err="1"/>
              <a:t>Mosaiktilgangen</a:t>
            </a:r>
            <a:r>
              <a:rPr lang="en-GB" sz="1500" dirty="0"/>
              <a:t> </a:t>
            </a:r>
            <a:r>
              <a:rPr lang="en-GB" sz="1500" dirty="0" err="1"/>
              <a:t>som</a:t>
            </a:r>
            <a:r>
              <a:rPr lang="en-GB" sz="1500" dirty="0"/>
              <a:t> </a:t>
            </a:r>
            <a:r>
              <a:rPr lang="en-GB" sz="1500" dirty="0" err="1"/>
              <a:t>hjælp</a:t>
            </a:r>
            <a:r>
              <a:rPr lang="en-GB" sz="1500" dirty="0"/>
              <a:t> </a:t>
            </a:r>
            <a:r>
              <a:rPr lang="en-GB" sz="1500" dirty="0" err="1"/>
              <a:t>til</a:t>
            </a:r>
            <a:r>
              <a:rPr lang="en-GB" sz="1500" dirty="0"/>
              <a:t> at </a:t>
            </a:r>
            <a:r>
              <a:rPr lang="en-GB" sz="1500" dirty="0" err="1"/>
              <a:t>skabe</a:t>
            </a:r>
            <a:r>
              <a:rPr lang="en-GB" sz="1500" dirty="0"/>
              <a:t> </a:t>
            </a:r>
            <a:r>
              <a:rPr lang="en-GB" sz="1500" dirty="0" err="1"/>
              <a:t>systematik</a:t>
            </a:r>
            <a:r>
              <a:rPr lang="en-GB" sz="1500" dirty="0"/>
              <a:t> </a:t>
            </a:r>
            <a:r>
              <a:rPr lang="en-GB" sz="1500" dirty="0" err="1"/>
              <a:t>i</a:t>
            </a:r>
            <a:r>
              <a:rPr lang="en-GB" sz="1500" dirty="0"/>
              <a:t> </a:t>
            </a:r>
            <a:r>
              <a:rPr lang="en-GB" sz="1500" dirty="0" err="1"/>
              <a:t>arbejdet</a:t>
            </a:r>
            <a:r>
              <a:rPr lang="en-GB" sz="1500" dirty="0"/>
              <a:t> med </a:t>
            </a:r>
            <a:r>
              <a:rPr lang="en-GB" sz="1500" dirty="0" err="1"/>
              <a:t>børneinddragelse</a:t>
            </a:r>
            <a:r>
              <a:rPr lang="en-GB" sz="1500" dirty="0"/>
              <a:t> </a:t>
            </a:r>
            <a:r>
              <a:rPr lang="en-GB" sz="1500" dirty="0" err="1"/>
              <a:t>og</a:t>
            </a:r>
            <a:r>
              <a:rPr lang="en-GB" sz="1500" dirty="0"/>
              <a:t> -</a:t>
            </a:r>
            <a:r>
              <a:rPr lang="en-GB" sz="1500" dirty="0" err="1"/>
              <a:t>perspektiver</a:t>
            </a:r>
            <a:r>
              <a:rPr lang="en-GB" sz="1500" dirty="0"/>
              <a:t> </a:t>
            </a:r>
            <a:r>
              <a:rPr lang="en-GB" sz="1500" dirty="0" err="1"/>
              <a:t>og</a:t>
            </a:r>
            <a:r>
              <a:rPr lang="en-GB" sz="1500" dirty="0"/>
              <a:t> </a:t>
            </a:r>
            <a:r>
              <a:rPr lang="en-GB" sz="1500" dirty="0" err="1"/>
              <a:t>til</a:t>
            </a:r>
            <a:r>
              <a:rPr lang="en-GB" sz="1500" dirty="0"/>
              <a:t> at </a:t>
            </a:r>
            <a:r>
              <a:rPr lang="en-GB" sz="1500" dirty="0" err="1"/>
              <a:t>sikre</a:t>
            </a:r>
            <a:r>
              <a:rPr lang="en-GB" sz="1500" dirty="0"/>
              <a:t> </a:t>
            </a:r>
            <a:r>
              <a:rPr lang="en-GB" sz="1500" dirty="0" err="1"/>
              <a:t>både</a:t>
            </a:r>
            <a:r>
              <a:rPr lang="en-GB" sz="1500" dirty="0"/>
              <a:t> verbal </a:t>
            </a:r>
            <a:r>
              <a:rPr lang="en-GB" sz="1500" dirty="0" err="1"/>
              <a:t>og</a:t>
            </a:r>
            <a:r>
              <a:rPr lang="en-GB" sz="1500" dirty="0"/>
              <a:t> nonverbal </a:t>
            </a:r>
            <a:r>
              <a:rPr lang="en-GB" sz="1500" dirty="0" err="1"/>
              <a:t>inddragelse</a:t>
            </a:r>
            <a:r>
              <a:rPr lang="en-GB" sz="1500" dirty="0"/>
              <a:t>.</a:t>
            </a:r>
            <a:r>
              <a:rPr lang="en-GB" sz="1500" b="1" dirty="0"/>
              <a:t> </a:t>
            </a:r>
          </a:p>
          <a:p>
            <a:pPr marL="0" indent="0">
              <a:spcAft>
                <a:spcPts val="1200"/>
              </a:spcAft>
              <a:buNone/>
            </a:pPr>
            <a:r>
              <a:rPr lang="da-DK" sz="1500" dirty="0"/>
              <a:t> </a:t>
            </a:r>
          </a:p>
          <a:p>
            <a:pPr marL="0" indent="0">
              <a:spcAft>
                <a:spcPts val="1200"/>
              </a:spcAft>
              <a:buNone/>
            </a:pPr>
            <a:endParaRPr lang="da-DK" sz="1500" dirty="0"/>
          </a:p>
          <a:p>
            <a:pPr marL="0" indent="0">
              <a:spcAft>
                <a:spcPts val="1200"/>
              </a:spcAft>
              <a:buNone/>
            </a:pPr>
            <a:endParaRPr lang="da-DK" sz="1500" dirty="0"/>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1843" flipH="1">
            <a:off x="6562602" y="1130416"/>
            <a:ext cx="6182726" cy="6170761"/>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75" r:id="rId5"/>
    <p:sldLayoutId id="2147483655" r:id="rId6"/>
    <p:sldLayoutId id="2147483670" r:id="rId7"/>
    <p:sldLayoutId id="2147483671" r:id="rId8"/>
    <p:sldLayoutId id="2147483686" r:id="rId9"/>
    <p:sldLayoutId id="2147483673" r:id="rId10"/>
    <p:sldLayoutId id="2147483676" r:id="rId11"/>
    <p:sldLayoutId id="2147483674" r:id="rId12"/>
    <p:sldLayoutId id="2147483682" r:id="rId13"/>
    <p:sldLayoutId id="2147483683" r:id="rId14"/>
    <p:sldLayoutId id="2147483680" r:id="rId15"/>
    <p:sldLayoutId id="2147483684" r:id="rId16"/>
    <p:sldLayoutId id="2147483685" r:id="rId17"/>
    <p:sldLayoutId id="2147483681" r:id="rId18"/>
    <p:sldLayoutId id="2147483679" r:id="rId19"/>
    <p:sldLayoutId id="2147483660" r:id="rId20"/>
    <p:sldLayoutId id="2147483678" r:id="rId21"/>
    <p:sldLayoutId id="2147483677"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dirty="0"/>
          </a:p>
        </p:txBody>
      </p:sp>
    </p:spTree>
    <p:extLst>
      <p:ext uri="{BB962C8B-B14F-4D97-AF65-F5344CB8AC3E}">
        <p14:creationId xmlns:p14="http://schemas.microsoft.com/office/powerpoint/2010/main" val="1870778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93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107645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161605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76970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35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8270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63968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87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176090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95094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110527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57463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70942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71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4</a:t>
            </a:fld>
            <a:endParaRPr lang="da-DK" dirty="0"/>
          </a:p>
        </p:txBody>
      </p:sp>
    </p:spTree>
    <p:extLst>
      <p:ext uri="{BB962C8B-B14F-4D97-AF65-F5344CB8AC3E}">
        <p14:creationId xmlns:p14="http://schemas.microsoft.com/office/powerpoint/2010/main" val="47799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48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89875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72881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202617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1347607147"/>
      </p:ext>
    </p:extLst>
  </p:cSld>
  <p:clrMapOvr>
    <a:masterClrMapping/>
  </p:clrMapOvr>
</p:sld>
</file>

<file path=ppt/theme/theme1.xml><?xml version="1.0" encoding="utf-8"?>
<a:theme xmlns:a="http://schemas.openxmlformats.org/drawingml/2006/main" name="Kontortema">
  <a:themeElements>
    <a:clrScheme name="UM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FFFFFF"/>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2943</Words>
  <Application>Microsoft Macintosh PowerPoint</Application>
  <PresentationFormat>Widescreen</PresentationFormat>
  <Paragraphs>161</Paragraphs>
  <Slides>22</Slides>
  <Notes>17</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22</vt:i4>
      </vt:variant>
    </vt:vector>
  </HeadingPairs>
  <TitlesOfParts>
    <vt:vector size="30" baseType="lpstr">
      <vt:lpstr>Calibri</vt:lpstr>
      <vt:lpstr>Cambria</vt:lpstr>
      <vt:lpstr>ＭＳ Ｐゴシック</vt:lpstr>
      <vt:lpstr>Times New Roman</vt:lpstr>
      <vt:lpstr>Verdana</vt:lpstr>
      <vt:lpstr>Wingdings</vt:lpstr>
      <vt:lpstr>Arial</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Anne-Mette Loader</cp:lastModifiedBy>
  <cp:revision>101</cp:revision>
  <dcterms:created xsi:type="dcterms:W3CDTF">2019-01-14T09:57:19Z</dcterms:created>
  <dcterms:modified xsi:type="dcterms:W3CDTF">2019-02-01T13:32:31Z</dcterms:modified>
</cp:coreProperties>
</file>