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Loader" initials="AL" lastIdx="1" clrIdx="0">
    <p:extLst/>
  </p:cmAuthor>
  <p:cmAuthor id="2" name="Marie Bilde" initials="MB"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588"/>
    <a:srgbClr val="4E797B"/>
    <a:srgbClr val="3C5D5E"/>
    <a:srgbClr val="EA8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00"/>
    <p:restoredTop sz="74625"/>
  </p:normalViewPr>
  <p:slideViewPr>
    <p:cSldViewPr snapToGrid="0" snapToObjects="1">
      <p:cViewPr varScale="1">
        <p:scale>
          <a:sx n="82" d="100"/>
          <a:sy n="82" d="100"/>
        </p:scale>
        <p:origin x="200" y="1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D07-983F-1042-A348-8EB291C3CD80}" type="datetimeFigureOut">
              <a:rPr lang="da-DK" smtClean="0"/>
              <a:t>01/02/2019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6C79-4D42-B84B-9F46-8C67C5FECDD2}" type="slidenum">
              <a:rPr lang="da-DK" smtClean="0"/>
              <a:t>‹nr.›</a:t>
            </a:fld>
            <a:endParaRPr lang="da-DK"/>
          </a:p>
        </p:txBody>
      </p:sp>
    </p:spTree>
    <p:extLst>
      <p:ext uri="{BB962C8B-B14F-4D97-AF65-F5344CB8AC3E}">
        <p14:creationId xmlns:p14="http://schemas.microsoft.com/office/powerpoint/2010/main" val="7322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a:t>
            </a:fld>
            <a:endParaRPr lang="da-DK" dirty="0"/>
          </a:p>
        </p:txBody>
      </p:sp>
    </p:spTree>
    <p:extLst>
      <p:ext uri="{BB962C8B-B14F-4D97-AF65-F5344CB8AC3E}">
        <p14:creationId xmlns:p14="http://schemas.microsoft.com/office/powerpoint/2010/main" val="66059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De følgende slides har fokus på at vise, hvordan centrale elementer fra forskningen kan omsættes i praksis gennem brug af konkrete redskaber.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11</a:t>
            </a:fld>
            <a:endParaRPr lang="da-DK"/>
          </a:p>
        </p:txBody>
      </p:sp>
    </p:spTree>
    <p:extLst>
      <p:ext uri="{BB962C8B-B14F-4D97-AF65-F5344CB8AC3E}">
        <p14:creationId xmlns:p14="http://schemas.microsoft.com/office/powerpoint/2010/main" val="1660564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r>
              <a:rPr lang="en-GB" b="0" dirty="0" err="1"/>
              <a:t>Disse</a:t>
            </a:r>
            <a:r>
              <a:rPr lang="en-GB" b="0" dirty="0"/>
              <a:t> </a:t>
            </a:r>
            <a:r>
              <a:rPr lang="en-GB" b="0" dirty="0" err="1"/>
              <a:t>tre</a:t>
            </a:r>
            <a:r>
              <a:rPr lang="en-GB" b="0" dirty="0"/>
              <a:t> </a:t>
            </a:r>
            <a:r>
              <a:rPr lang="en-GB" b="0" dirty="0" err="1"/>
              <a:t>redskaber</a:t>
            </a:r>
            <a:r>
              <a:rPr lang="en-GB" b="0" dirty="0"/>
              <a:t> </a:t>
            </a:r>
            <a:r>
              <a:rPr lang="en-GB" b="0" dirty="0" err="1"/>
              <a:t>kan</a:t>
            </a:r>
            <a:r>
              <a:rPr lang="en-GB" b="0" dirty="0"/>
              <a:t> </a:t>
            </a:r>
            <a:r>
              <a:rPr lang="en-GB" b="0" dirty="0" err="1"/>
              <a:t>anvendes</a:t>
            </a:r>
            <a:r>
              <a:rPr lang="en-GB" b="0" dirty="0"/>
              <a:t> </a:t>
            </a:r>
            <a:r>
              <a:rPr lang="en-GB" b="0" dirty="0" err="1"/>
              <a:t>i</a:t>
            </a:r>
            <a:r>
              <a:rPr lang="en-GB" b="0" dirty="0"/>
              <a:t> </a:t>
            </a:r>
            <a:r>
              <a:rPr lang="en-GB" b="0" dirty="0" err="1"/>
              <a:t>arbejdet</a:t>
            </a:r>
            <a:r>
              <a:rPr lang="en-GB" b="0" dirty="0"/>
              <a:t> med at </a:t>
            </a:r>
            <a:r>
              <a:rPr lang="en-GB" b="0" dirty="0" err="1"/>
              <a:t>inddrage</a:t>
            </a:r>
            <a:r>
              <a:rPr lang="en-GB" b="0" dirty="0"/>
              <a:t> </a:t>
            </a:r>
            <a:r>
              <a:rPr lang="en-GB" b="0" dirty="0" err="1"/>
              <a:t>børns</a:t>
            </a:r>
            <a:r>
              <a:rPr lang="en-GB" b="0" dirty="0"/>
              <a:t> </a:t>
            </a:r>
            <a:r>
              <a:rPr lang="en-GB" b="0" dirty="0" err="1"/>
              <a:t>perspektiver</a:t>
            </a:r>
            <a:r>
              <a:rPr lang="en-GB" b="0" dirty="0"/>
              <a:t> </a:t>
            </a:r>
            <a:r>
              <a:rPr lang="en-GB" b="0" dirty="0" err="1"/>
              <a:t>i</a:t>
            </a:r>
            <a:r>
              <a:rPr lang="en-GB" b="0" dirty="0"/>
              <a:t> den </a:t>
            </a:r>
            <a:r>
              <a:rPr lang="en-GB" b="0" dirty="0" err="1"/>
              <a:t>pædagogiske</a:t>
            </a:r>
            <a:r>
              <a:rPr lang="en-GB" b="0" dirty="0"/>
              <a:t> </a:t>
            </a:r>
            <a:r>
              <a:rPr lang="en-GB" b="0" dirty="0" err="1"/>
              <a:t>praksis</a:t>
            </a:r>
            <a:r>
              <a:rPr lang="en-GB" b="0" dirty="0"/>
              <a:t>. De </a:t>
            </a:r>
            <a:r>
              <a:rPr lang="en-GB" b="0" dirty="0" err="1"/>
              <a:t>tre</a:t>
            </a:r>
            <a:r>
              <a:rPr lang="en-GB" b="0" dirty="0"/>
              <a:t> </a:t>
            </a:r>
            <a:r>
              <a:rPr lang="en-GB" b="0" dirty="0" err="1"/>
              <a:t>redskaber</a:t>
            </a:r>
            <a:r>
              <a:rPr lang="en-GB" b="0" dirty="0"/>
              <a:t> </a:t>
            </a:r>
            <a:r>
              <a:rPr lang="en-GB" b="0" dirty="0" err="1"/>
              <a:t>udfoldes</a:t>
            </a:r>
            <a:r>
              <a:rPr lang="en-GB" b="0" dirty="0"/>
              <a:t> </a:t>
            </a:r>
            <a:r>
              <a:rPr lang="en-GB" b="0" dirty="0" err="1"/>
              <a:t>på</a:t>
            </a:r>
            <a:r>
              <a:rPr lang="en-GB" b="0" dirty="0"/>
              <a:t> de </a:t>
            </a:r>
            <a:r>
              <a:rPr lang="en-GB" b="0" dirty="0" err="1"/>
              <a:t>følgende</a:t>
            </a:r>
            <a:r>
              <a:rPr lang="en-GB" b="0" dirty="0"/>
              <a:t> slides.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12</a:t>
            </a:fld>
            <a:endParaRPr lang="da-DK"/>
          </a:p>
        </p:txBody>
      </p:sp>
    </p:spTree>
    <p:extLst>
      <p:ext uri="{BB962C8B-B14F-4D97-AF65-F5344CB8AC3E}">
        <p14:creationId xmlns:p14="http://schemas.microsoft.com/office/powerpoint/2010/main" val="41763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r>
              <a:rPr lang="da-DK" dirty="0"/>
              <a:t>Det er ikke kun i den indledende og forberedende fase i arbejdet med at inddrage børn og børns perspektiver, at det er vigtigt at være bevidst om og forholde sig kritisk til egen praksis. At lykkes med at skabe meningsfulde inddragelsesprocesser forudsætter løbende refleksion og dialog, idet børns perspektiver, behov og forudsætninger ændrer sig på tværs af sammenhænge og over tid og desuden ofte er flertydige. For at kunne skabe tydelige rammer for børn og voksne i en dynamisk og omskiftelig praksis er den kritiske refleksion og dialog en nødvendighed, og i dette arbejde kan det være en hjælp at arbejde systematisk med konkrete refleksionsspørgsmål. </a:t>
            </a:r>
            <a:r>
              <a:rPr lang="da-DK" b="1" dirty="0" err="1"/>
              <a:t>EVA’s</a:t>
            </a:r>
            <a:r>
              <a:rPr lang="da-DK" b="1" dirty="0"/>
              <a:t> dialogkort om børneinddragelse </a:t>
            </a:r>
            <a:r>
              <a:rPr lang="da-DK" dirty="0"/>
              <a:t>kan fungere som inspiration til disse dialoger. </a:t>
            </a:r>
          </a:p>
        </p:txBody>
      </p:sp>
      <p:sp>
        <p:nvSpPr>
          <p:cNvPr id="4" name="Pladsholder til slidenummer 3"/>
          <p:cNvSpPr>
            <a:spLocks noGrp="1"/>
          </p:cNvSpPr>
          <p:nvPr>
            <p:ph type="sldNum" sz="quarter" idx="10"/>
          </p:nvPr>
        </p:nvSpPr>
        <p:spPr/>
        <p:txBody>
          <a:bodyPr/>
          <a:lstStyle/>
          <a:p>
            <a:fld id="{5F0E6C79-4D42-B84B-9F46-8C67C5FECDD2}" type="slidenum">
              <a:rPr lang="da-DK" smtClean="0"/>
              <a:t>13</a:t>
            </a:fld>
            <a:endParaRPr lang="da-DK"/>
          </a:p>
        </p:txBody>
      </p:sp>
    </p:spTree>
    <p:extLst>
      <p:ext uri="{BB962C8B-B14F-4D97-AF65-F5344CB8AC3E}">
        <p14:creationId xmlns:p14="http://schemas.microsoft.com/office/powerpoint/2010/main" val="1269307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Roger Harts </a:t>
            </a:r>
            <a:r>
              <a:rPr lang="da-DK" sz="1200" b="1" kern="1200" dirty="0">
                <a:solidFill>
                  <a:schemeClr val="tx1"/>
                </a:solidFill>
                <a:effectLst/>
                <a:latin typeface="Verdana" pitchFamily="34" charset="0"/>
                <a:ea typeface="Verdana" pitchFamily="34" charset="0"/>
                <a:cs typeface="Verdana" pitchFamily="34" charset="0"/>
              </a:rPr>
              <a:t>deltagelsesstige for børneinddragelse </a:t>
            </a:r>
            <a:r>
              <a:rPr lang="da-DK" sz="1200" kern="1200" dirty="0">
                <a:solidFill>
                  <a:schemeClr val="tx1"/>
                </a:solidFill>
                <a:effectLst/>
                <a:latin typeface="Verdana" pitchFamily="34" charset="0"/>
                <a:ea typeface="Verdana" pitchFamily="34" charset="0"/>
                <a:cs typeface="Verdana" pitchFamily="34" charset="0"/>
              </a:rPr>
              <a:t>kan anvendes som et redskab til refleksion over formålet med og graden af inddragelse i forskellige sammenhænge. Den bruges i arbejdet med at skabe bevidsthed om eksisterende praksis, og den kan bruges som redskab til udvikling af praksis i forhold til at skabe sammenhæng mellem inddragelse og indflydelse. For hvert trin på stigen øges graden af børnenes medbestemmelse og initiativ.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Hvor de tre nederste trin illustrerer ikke-deltagelse, dvs. deltagelse uden indflydelse, viser de fem øverste trin eksempler på reel inddragelse med indflydelse i forskellige grader. Det øverste trin repræsenterer projekter/aktiviteter, hvor børn har initiativret og beslutningskompetence, men selv vælger at inddrage voksne, hvor de finder det relevant. Det er vigtigt at pointere, at stigen ikke skal forstås hierarkisk, således at man altid bør efterstræbe de øverste trin i alle situationer. Den bedst egnede deltagelsesform afhænger af konteksten og både børn og voksnes forudsætninger og ønsker om inddragelse.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14</a:t>
            </a:fld>
            <a:endParaRPr lang="da-DK"/>
          </a:p>
        </p:txBody>
      </p:sp>
    </p:spTree>
    <p:extLst>
      <p:ext uri="{BB962C8B-B14F-4D97-AF65-F5344CB8AC3E}">
        <p14:creationId xmlns:p14="http://schemas.microsoft.com/office/powerpoint/2010/main" val="151460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I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arbejdet</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med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inddrage</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børns</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perspektiver</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og</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blive</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klogere</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på</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hvordan</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dagtilbuddets</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læringsmiljøer</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opleves</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fra</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et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børneperspektiv</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kan</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1"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mosaiktilgangen</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bidrage</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til</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skabe</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systematik</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og</a:t>
            </a:r>
            <a:r>
              <a:rPr kumimoji="0" lang="en-GB" sz="12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 </a:t>
            </a:r>
            <a:r>
              <a:rPr kumimoji="0" lang="en-GB" sz="12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rPr>
              <a:t>sikre</a:t>
            </a:r>
            <a:r>
              <a:rPr lang="en-GB" sz="1200" spc="0" dirty="0"/>
              <a:t>, at </a:t>
            </a:r>
            <a:r>
              <a:rPr lang="en-GB" sz="1200" spc="0" dirty="0" err="1"/>
              <a:t>børnene</a:t>
            </a:r>
            <a:r>
              <a:rPr lang="en-GB" sz="1200" spc="0" dirty="0"/>
              <a:t> </a:t>
            </a:r>
            <a:r>
              <a:rPr lang="en-GB" sz="1200" spc="0" dirty="0" err="1"/>
              <a:t>inddrages</a:t>
            </a:r>
            <a:r>
              <a:rPr lang="en-GB" sz="1200" spc="0" dirty="0"/>
              <a:t> </a:t>
            </a:r>
            <a:r>
              <a:rPr lang="en-GB" sz="1200" spc="0" dirty="0" err="1"/>
              <a:t>både</a:t>
            </a:r>
            <a:r>
              <a:rPr lang="en-GB" sz="1200" spc="0" dirty="0"/>
              <a:t> </a:t>
            </a:r>
            <a:r>
              <a:rPr lang="en-GB" sz="1200" spc="0" dirty="0" err="1"/>
              <a:t>verbalt</a:t>
            </a:r>
            <a:r>
              <a:rPr lang="en-GB" sz="1200" spc="0" dirty="0"/>
              <a:t> </a:t>
            </a:r>
            <a:r>
              <a:rPr lang="en-GB" sz="1200" spc="0" dirty="0" err="1"/>
              <a:t>og</a:t>
            </a:r>
            <a:r>
              <a:rPr lang="en-GB" sz="1200" spc="0" dirty="0"/>
              <a:t> </a:t>
            </a:r>
            <a:r>
              <a:rPr lang="en-GB" sz="1200" spc="0" dirty="0" err="1"/>
              <a:t>nonverbalt</a:t>
            </a:r>
            <a:r>
              <a:rPr lang="en-GB" sz="1200" spc="0" dirty="0"/>
              <a:t>. Denne </a:t>
            </a:r>
            <a:r>
              <a:rPr lang="en-GB" sz="1200" spc="0" dirty="0" err="1"/>
              <a:t>tilgang</a:t>
            </a:r>
            <a:r>
              <a:rPr lang="en-GB" sz="1200" spc="0" dirty="0"/>
              <a:t> </a:t>
            </a:r>
            <a:r>
              <a:rPr lang="en-GB" sz="1200" spc="0" dirty="0" err="1"/>
              <a:t>rummer</a:t>
            </a:r>
            <a:r>
              <a:rPr lang="en-GB" sz="1200" spc="0" dirty="0"/>
              <a:t> fire </a:t>
            </a:r>
            <a:r>
              <a:rPr lang="en-GB" sz="1200" spc="0" dirty="0" err="1"/>
              <a:t>faser</a:t>
            </a:r>
            <a:r>
              <a:rPr lang="en-GB" sz="1200" spc="0" dirty="0"/>
              <a:t>: </a:t>
            </a:r>
          </a:p>
          <a:p>
            <a:pPr marL="342900" indent="-342900">
              <a:buFont typeface="+mj-lt"/>
              <a:buAutoNum type="arabicPeriod"/>
            </a:pPr>
            <a:r>
              <a:rPr lang="da-DK" sz="1200" b="1" dirty="0"/>
              <a:t>Fokus:</a:t>
            </a:r>
            <a:r>
              <a:rPr lang="da-DK" sz="1200" dirty="0"/>
              <a:t> Afgræsning af fokusområde, dvs. hvad ønsker I børnenes perspektiver på, og hvilke børn skal inddrages? </a:t>
            </a:r>
          </a:p>
          <a:p>
            <a:pPr marL="342900" indent="-342900">
              <a:buFont typeface="+mj-lt"/>
              <a:buAutoNum type="arabicPeriod"/>
            </a:pPr>
            <a:r>
              <a:rPr lang="da-DK" sz="1200" b="1" dirty="0"/>
              <a:t>Indsamling:</a:t>
            </a:r>
            <a:r>
              <a:rPr lang="da-DK" sz="1200" dirty="0"/>
              <a:t> Børnene formidler deres perspektiver på fokusområdet, fx legepladsen i børnehaven, gennem fotos, tegninger, rollelege, bevægelse, samtaler, film mv. Det besluttes sammen med børnene, hvilke måder de bedst udtrykker og formidler deres perspektiver og oplevelser på.</a:t>
            </a:r>
          </a:p>
          <a:p>
            <a:pPr marL="342900" indent="-342900">
              <a:buFont typeface="+mj-lt"/>
              <a:buAutoNum type="arabicPeriod"/>
            </a:pPr>
            <a:r>
              <a:rPr lang="da-DK" sz="1200" b="1" dirty="0"/>
              <a:t>Forandring: </a:t>
            </a:r>
            <a:r>
              <a:rPr lang="da-DK" sz="1200" dirty="0"/>
              <a:t>Børnenes perspektiver bidrager med ny viden, der kan give anledning til forandringer i den pædagogiske praksis. Hvordan den ny viden bruges til at udvikle praksis, drøftes blandt ledelse og pædagogisk personale og med inddragelse af børn.</a:t>
            </a:r>
            <a:endParaRPr lang="da-DK" sz="1200" b="1" dirty="0"/>
          </a:p>
          <a:p>
            <a:pPr marL="342900" indent="-342900">
              <a:buFont typeface="+mj-lt"/>
              <a:buAutoNum type="arabicPeriod"/>
            </a:pPr>
            <a:r>
              <a:rPr lang="da-DK" sz="1200" b="1" dirty="0"/>
              <a:t>Erfaring: </a:t>
            </a:r>
            <a:r>
              <a:rPr lang="da-DK" sz="1200" dirty="0"/>
              <a:t>I den sidste fase handler det om at reflektere over, hvad I har lært af at arbejde med børneperspektiver gennem mosaiktilgangen. Hvad fungerede godt, og hvad skal justeres til næste gang?</a:t>
            </a:r>
            <a:endParaRPr lang="da-DK" sz="1200" b="1" dirty="0"/>
          </a:p>
          <a:p>
            <a:endParaRPr lang="da-DK" b="1" dirty="0"/>
          </a:p>
          <a:p>
            <a:r>
              <a:rPr lang="da-DK" sz="1200" kern="1200" dirty="0">
                <a:solidFill>
                  <a:schemeClr val="tx1"/>
                </a:solidFill>
                <a:effectLst/>
                <a:latin typeface="Verdana" pitchFamily="34" charset="0"/>
                <a:ea typeface="Verdana" pitchFamily="34" charset="0"/>
                <a:cs typeface="Verdana" pitchFamily="34" charset="0"/>
              </a:rPr>
              <a:t>Mosaiktilgangen er inspireret af forskeren Alison Clarkes arbejde med børneinddragelse. Ovenstående eksempel kommer fra Danmarks Evalueringsinstituts arbejde med børneperspektiver, som netop trækker på Clarkes forskning.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15</a:t>
            </a:fld>
            <a:endParaRPr lang="da-DK"/>
          </a:p>
        </p:txBody>
      </p:sp>
    </p:spTree>
    <p:extLst>
      <p:ext uri="{BB962C8B-B14F-4D97-AF65-F5344CB8AC3E}">
        <p14:creationId xmlns:p14="http://schemas.microsoft.com/office/powerpoint/2010/main" val="826686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Udfordring:</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I Motorik-børnehuset Rådyrvej er ledelse og pædagogisk personale optaget af i højere grad at inddrage børnenes perspektiver i tilrettelæggelsen af pædagogiske aktiviteter, hvor leg er det bærende element. De er nysgerrige på, hvad børnene godt kan lide at lege, hvilke steder i børnehaven de bedst kan lide at lege, med hvem og hvordan. Derudover er de optagede af, hvordan det at lege med børnene på børnenes præmisser kan blive en mere naturlig del af deres faglighed og daglige praksis – og hvordan de ved at lege med børnene kan få indblik i deres perspektiver, så børnene i højere grad kan være aktive </a:t>
            </a:r>
            <a:r>
              <a:rPr lang="da-DK" sz="1200" kern="1200" dirty="0" err="1">
                <a:solidFill>
                  <a:schemeClr val="tx1"/>
                </a:solidFill>
                <a:effectLst/>
                <a:latin typeface="Verdana" pitchFamily="34" charset="0"/>
                <a:ea typeface="Verdana" pitchFamily="34" charset="0"/>
                <a:cs typeface="Verdana" pitchFamily="34" charset="0"/>
              </a:rPr>
              <a:t>medskabere</a:t>
            </a:r>
            <a:r>
              <a:rPr lang="da-DK" sz="1200" kern="1200" dirty="0">
                <a:solidFill>
                  <a:schemeClr val="tx1"/>
                </a:solidFill>
                <a:effectLst/>
                <a:latin typeface="Verdana" pitchFamily="34" charset="0"/>
                <a:ea typeface="Verdana" pitchFamily="34" charset="0"/>
                <a:cs typeface="Verdana" pitchFamily="34" charset="0"/>
              </a:rPr>
              <a:t> af gode børnemiljøer og fællesskaber i børnehaven.</a:t>
            </a:r>
          </a:p>
          <a:p>
            <a:endParaRPr lang="da-DK" sz="1200" b="1"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Mål: </a:t>
            </a:r>
          </a:p>
          <a:p>
            <a:r>
              <a:rPr lang="da-DK" sz="1200" kern="1200" dirty="0">
                <a:solidFill>
                  <a:schemeClr val="tx1"/>
                </a:solidFill>
                <a:effectLst/>
                <a:latin typeface="Verdana" pitchFamily="34" charset="0"/>
                <a:ea typeface="Verdana" pitchFamily="34" charset="0"/>
                <a:cs typeface="Verdana" pitchFamily="34" charset="0"/>
              </a:rPr>
              <a:t>Målet med børnehavens indsats er:</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At personalet følger børnenes initiativer ved at deltage aktivt i deres leg.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At øge viden om børnenes perspektiver gennem leg, der kan bidrage til udvikling af nye deltagelsesmuligheder for børnene og dermed styrke af inkluderende læringsmiljøer.</a:t>
            </a:r>
          </a:p>
          <a:p>
            <a:endParaRPr lang="da-DK" sz="1200" kern="1200" dirty="0">
              <a:solidFill>
                <a:schemeClr val="tx1"/>
              </a:solidFill>
              <a:effectLst/>
              <a:latin typeface="Verdana" pitchFamily="34" charset="0"/>
              <a:ea typeface="Verdana" pitchFamily="34" charset="0"/>
              <a:cs typeface="Verdana" pitchFamily="34" charset="0"/>
            </a:endParaRPr>
          </a:p>
          <a:p>
            <a:endParaRPr lang="da-DK" sz="1200" b="1" kern="1200" dirty="0">
              <a:solidFill>
                <a:schemeClr val="tx1"/>
              </a:solidFill>
              <a:effectLst/>
              <a:latin typeface="Verdana" pitchFamily="34" charset="0"/>
              <a:ea typeface="Verdana" pitchFamily="34" charset="0"/>
              <a:cs typeface="Verdana" pitchFamily="34" charset="0"/>
            </a:endParaRPr>
          </a:p>
          <a:p>
            <a:endParaRPr lang="da-DK" sz="1200" b="1" kern="1200" dirty="0">
              <a:solidFill>
                <a:schemeClr val="tx1"/>
              </a:solidFill>
              <a:effectLst/>
              <a:latin typeface="Verdana" pitchFamily="34" charset="0"/>
              <a:ea typeface="Verdana" pitchFamily="34" charset="0"/>
              <a:cs typeface="Verdana" pitchFamily="34" charset="0"/>
            </a:endParaRP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17</a:t>
            </a:fld>
            <a:endParaRPr lang="da-DK"/>
          </a:p>
        </p:txBody>
      </p:sp>
    </p:spTree>
    <p:extLst>
      <p:ext uri="{BB962C8B-B14F-4D97-AF65-F5344CB8AC3E}">
        <p14:creationId xmlns:p14="http://schemas.microsoft.com/office/powerpoint/2010/main" val="2050797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kern="1200" dirty="0">
                <a:solidFill>
                  <a:schemeClr val="tx1"/>
                </a:solidFill>
                <a:effectLst/>
                <a:latin typeface="Verdana" pitchFamily="34" charset="0"/>
                <a:ea typeface="Verdana" pitchFamily="34" charset="0"/>
                <a:cs typeface="Verdana" pitchFamily="34" charset="0"/>
              </a:rPr>
              <a:t>Noter til indhold:</a:t>
            </a:r>
            <a:r>
              <a:rPr lang="en-GB" b="1" dirty="0"/>
              <a:t> </a:t>
            </a:r>
          </a:p>
          <a:p>
            <a:r>
              <a:rPr lang="da-DK" sz="1200" kern="1200" dirty="0">
                <a:solidFill>
                  <a:schemeClr val="tx1"/>
                </a:solidFill>
                <a:effectLst/>
                <a:latin typeface="Verdana" pitchFamily="34" charset="0"/>
                <a:ea typeface="Verdana" pitchFamily="34" charset="0"/>
                <a:cs typeface="Verdana" pitchFamily="34" charset="0"/>
              </a:rPr>
              <a:t>Som del af børnehavens eksisterende pædagogiske praksis indtager de voksne på skift rollen som ’fordyber’, der gør det muligt at trække sig tilbage med nogle få børn og i fællesskab fordybe sig uden at blive afbrudt. I forbindelse med projektet er fordyber-rollen justeret, så der nu er tale om en såkaldt legerolle, så det pædagogiske personale på skift er udpeget som ’leger’, der følger børnenes leg og initiativer og forsøger at deltage i legen på børnenes præmisser. ’Legeren’ noterer sine observationer og refleksioner i en ’legebog’, så viden om børnene kan indgå i fælles refleksioner som led i udviklingen af praksis. </a:t>
            </a:r>
          </a:p>
          <a:p>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Konkret betyder det at være ’leger’, at den pågældende pædagog deltager i børnenes leg på deres præmisser, det vil sige, at han eller hun skal forsøge at positionere sig som en aktivt deltagende legekammerat, som aktivt går ind i legen, hvad enten der er tale om </a:t>
            </a:r>
            <a:r>
              <a:rPr lang="da-DK" sz="1200" kern="1200" dirty="0" err="1">
                <a:solidFill>
                  <a:schemeClr val="tx1"/>
                </a:solidFill>
                <a:effectLst/>
                <a:latin typeface="Verdana" pitchFamily="34" charset="0"/>
                <a:ea typeface="Verdana" pitchFamily="34" charset="0"/>
                <a:cs typeface="Verdana" pitchFamily="34" charset="0"/>
              </a:rPr>
              <a:t>far-mor</a:t>
            </a:r>
            <a:r>
              <a:rPr lang="da-DK" sz="1200" kern="1200" dirty="0">
                <a:solidFill>
                  <a:schemeClr val="tx1"/>
                </a:solidFill>
                <a:effectLst/>
                <a:latin typeface="Verdana" pitchFamily="34" charset="0"/>
                <a:ea typeface="Verdana" pitchFamily="34" charset="0"/>
                <a:cs typeface="Verdana" pitchFamily="34" charset="0"/>
              </a:rPr>
              <a:t> –og-børn-rollelege eller vilde krigslege.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Ved at følge børnenes initiativer og deres bevægelser ind og ud ad lege får det pædagogiske personale ny og mere nuanceret viden om børnene, som gør det nemmere at skabe deltagelsesmuligheder for det enkelte barn og dermed styrke de inkluderende læringsmiljøer i børnehuset.</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18</a:t>
            </a:fld>
            <a:endParaRPr lang="da-DK"/>
          </a:p>
        </p:txBody>
      </p:sp>
    </p:spTree>
    <p:extLst>
      <p:ext uri="{BB962C8B-B14F-4D97-AF65-F5344CB8AC3E}">
        <p14:creationId xmlns:p14="http://schemas.microsoft.com/office/powerpoint/2010/main" val="637686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I boksen i </a:t>
            </a:r>
            <a:r>
              <a:rPr lang="da-DK" sz="1200" kern="1200" dirty="0" err="1">
                <a:solidFill>
                  <a:schemeClr val="tx1"/>
                </a:solidFill>
                <a:effectLst/>
                <a:latin typeface="Verdana" pitchFamily="34" charset="0"/>
                <a:ea typeface="Verdana" pitchFamily="34" charset="0"/>
                <a:cs typeface="Verdana" pitchFamily="34" charset="0"/>
              </a:rPr>
              <a:t>sliden</a:t>
            </a:r>
            <a:r>
              <a:rPr lang="da-DK" sz="1200" kern="1200" dirty="0">
                <a:solidFill>
                  <a:schemeClr val="tx1"/>
                </a:solidFill>
                <a:effectLst/>
                <a:latin typeface="Verdana" pitchFamily="34" charset="0"/>
                <a:ea typeface="Verdana" pitchFamily="34" charset="0"/>
                <a:cs typeface="Verdana" pitchFamily="34" charset="0"/>
              </a:rPr>
              <a:t> beskrives et eksempel på en observation, hvor en ’leger’ får ny indsigt i et barns trivsel og sociale relationer og bruger denne viden til at ændre den pædagogiske praksis og skabe bedre deltagelsesmuligheder for barnet.</a:t>
            </a:r>
          </a:p>
          <a:p>
            <a:endParaRPr lang="en-GB" dirty="0"/>
          </a:p>
          <a:p>
            <a:r>
              <a:rPr lang="da-DK" sz="1200" kern="1200" dirty="0">
                <a:solidFill>
                  <a:schemeClr val="tx1"/>
                </a:solidFill>
                <a:effectLst/>
                <a:latin typeface="Verdana" pitchFamily="34" charset="0"/>
                <a:ea typeface="Verdana" pitchFamily="34" charset="0"/>
                <a:cs typeface="Verdana" pitchFamily="34" charset="0"/>
              </a:rPr>
              <a:t>Eksemplet viser, hvordan børnenes leg og deltagelse bliver pejlemærker for det pædagogiske personale i forhold til, hvad det er, der optager børnene, hvordan de trives, og hvad der kan udfordre dem i deres lærings- og udviklingsprocesser.</a:t>
            </a:r>
          </a:p>
          <a:p>
            <a:r>
              <a:rPr lang="da-DK" sz="1200" kern="1200" dirty="0">
                <a:solidFill>
                  <a:schemeClr val="tx1"/>
                </a:solidFill>
                <a:effectLst/>
                <a:latin typeface="Verdana" pitchFamily="34" charset="0"/>
                <a:ea typeface="Verdana" pitchFamily="34" charset="0"/>
                <a:cs typeface="Verdana" pitchFamily="34" charset="0"/>
              </a:rPr>
              <a:t>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19</a:t>
            </a:fld>
            <a:endParaRPr lang="da-DK"/>
          </a:p>
        </p:txBody>
      </p:sp>
    </p:spTree>
    <p:extLst>
      <p:ext uri="{BB962C8B-B14F-4D97-AF65-F5344CB8AC3E}">
        <p14:creationId xmlns:p14="http://schemas.microsoft.com/office/powerpoint/2010/main" val="1657808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I de tyske børnehaver i Sønderborg arbejder de med at styrke inkluderende læringsmiljøer gennem et børneparlament. De ønsker at inddrage børnene og skabe et pædagogisk rum i den daglige praksis, som giver børnene mulighed for medbestemmelse i deres børnehave.</a:t>
            </a:r>
            <a:r>
              <a:rPr lang="en-GB" sz="1200" kern="1200" dirty="0">
                <a:solidFill>
                  <a:schemeClr val="tx1"/>
                </a:solidFill>
                <a:effectLst/>
                <a:latin typeface="Verdana" pitchFamily="34" charset="0"/>
                <a:ea typeface="Verdana" pitchFamily="34" charset="0"/>
                <a:cs typeface="Verdana" pitchFamily="34" charset="0"/>
              </a:rPr>
              <a:t>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en-GB" sz="1200" b="1" kern="1200" dirty="0" err="1">
                <a:solidFill>
                  <a:schemeClr val="tx1"/>
                </a:solidFill>
                <a:effectLst/>
                <a:latin typeface="Verdana" pitchFamily="34" charset="0"/>
                <a:ea typeface="Verdana" pitchFamily="34" charset="0"/>
                <a:cs typeface="Verdana" pitchFamily="34" charset="0"/>
              </a:rPr>
              <a:t>Udfordring</a:t>
            </a:r>
            <a:r>
              <a:rPr lang="en-GB" sz="1200" b="1" kern="1200" dirty="0">
                <a:solidFill>
                  <a:schemeClr val="tx1"/>
                </a:solidFill>
                <a:effectLst/>
                <a:latin typeface="Verdana" pitchFamily="34" charset="0"/>
                <a:ea typeface="Verdana" pitchFamily="34" charset="0"/>
                <a:cs typeface="Verdana" pitchFamily="34" charset="0"/>
              </a:rPr>
              <a:t>:</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Det pædagogiske personale oplever, at børnene deltager aktivt i børneparlamentsarbejdet og gerne vil inddrages, men at ønskerne fra ønskeboksen tit er noget, de allerede gør eller har gjort i børnehaven. Det pædagogiske personale vil derfor gerne arbejde med at få børnene til at italesætte flere forskellige og nye initiativer. Det gør de i projektforløbet ved at udfordre børnenes forestillingsevner i de dialogiske processer, som børneparlamentet understøtter.</a:t>
            </a:r>
            <a:endParaRPr lang="en-GB" sz="1200" b="1"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sz="1200" b="1"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en-GB" sz="1200" b="1" kern="1200" dirty="0" err="1">
                <a:solidFill>
                  <a:schemeClr val="tx1"/>
                </a:solidFill>
                <a:effectLst/>
                <a:latin typeface="Verdana" pitchFamily="34" charset="0"/>
                <a:ea typeface="Verdana" pitchFamily="34" charset="0"/>
                <a:cs typeface="Verdana" pitchFamily="34" charset="0"/>
              </a:rPr>
              <a:t>Mål</a:t>
            </a:r>
            <a:r>
              <a:rPr lang="en-GB" sz="1200" b="1" kern="1200" dirty="0">
                <a:solidFill>
                  <a:schemeClr val="tx1"/>
                </a:solidFill>
                <a:effectLst/>
                <a:latin typeface="Verdana" pitchFamily="34" charset="0"/>
                <a:ea typeface="Verdana" pitchFamily="34" charset="0"/>
                <a:cs typeface="Verdana" pitchFamily="34" charset="0"/>
              </a:rPr>
              <a:t>:</a:t>
            </a:r>
          </a:p>
          <a:p>
            <a:pPr marL="0" marR="0" lvl="0" indent="0" algn="l" defTabSz="457189" rtl="0" eaLnBrk="0" fontAlgn="base" latinLnBrk="0" hangingPunct="0">
              <a:lnSpc>
                <a:spcPct val="100000"/>
              </a:lnSpc>
              <a:spcBef>
                <a:spcPct val="30000"/>
              </a:spcBef>
              <a:spcAft>
                <a:spcPct val="0"/>
              </a:spcAft>
              <a:buClrTx/>
              <a:buSzTx/>
              <a:buFontTx/>
              <a:buNone/>
              <a:tabLst/>
              <a:defRPr/>
            </a:pPr>
            <a:r>
              <a:rPr lang="en-GB" sz="1200" b="0" kern="1200" dirty="0" err="1">
                <a:solidFill>
                  <a:schemeClr val="tx1"/>
                </a:solidFill>
                <a:effectLst/>
                <a:latin typeface="Verdana" pitchFamily="34" charset="0"/>
                <a:ea typeface="Verdana" pitchFamily="34" charset="0"/>
                <a:cs typeface="Verdana" pitchFamily="34" charset="0"/>
              </a:rPr>
              <a:t>Målene</a:t>
            </a:r>
            <a:r>
              <a:rPr lang="en-GB" sz="1200" b="0" kern="1200" dirty="0">
                <a:solidFill>
                  <a:schemeClr val="tx1"/>
                </a:solidFill>
                <a:effectLst/>
                <a:latin typeface="Verdana" pitchFamily="34" charset="0"/>
                <a:ea typeface="Verdana" pitchFamily="34" charset="0"/>
                <a:cs typeface="Verdana" pitchFamily="34" charset="0"/>
              </a:rPr>
              <a:t> med </a:t>
            </a:r>
            <a:r>
              <a:rPr lang="en-GB" sz="1200" b="0" kern="1200" dirty="0" err="1">
                <a:solidFill>
                  <a:schemeClr val="tx1"/>
                </a:solidFill>
                <a:effectLst/>
                <a:latin typeface="Verdana" pitchFamily="34" charset="0"/>
                <a:ea typeface="Verdana" pitchFamily="34" charset="0"/>
                <a:cs typeface="Verdana" pitchFamily="34" charset="0"/>
              </a:rPr>
              <a:t>børneparlamentet</a:t>
            </a:r>
            <a:r>
              <a:rPr lang="en-GB" sz="1200" b="0" kern="1200" dirty="0">
                <a:solidFill>
                  <a:schemeClr val="tx1"/>
                </a:solidFill>
                <a:effectLst/>
                <a:latin typeface="Verdana" pitchFamily="34" charset="0"/>
                <a:ea typeface="Verdana" pitchFamily="34" charset="0"/>
                <a:cs typeface="Verdana" pitchFamily="34" charset="0"/>
              </a:rPr>
              <a:t> </a:t>
            </a:r>
            <a:r>
              <a:rPr lang="en-GB" sz="1200" b="0" kern="1200" dirty="0" err="1">
                <a:solidFill>
                  <a:schemeClr val="tx1"/>
                </a:solidFill>
                <a:effectLst/>
                <a:latin typeface="Verdana" pitchFamily="34" charset="0"/>
                <a:ea typeface="Verdana" pitchFamily="34" charset="0"/>
                <a:cs typeface="Verdana" pitchFamily="34" charset="0"/>
              </a:rPr>
              <a:t>er</a:t>
            </a:r>
            <a:r>
              <a:rPr lang="en-GB" sz="1200" b="0" kern="1200" dirty="0">
                <a:solidFill>
                  <a:schemeClr val="tx1"/>
                </a:solidFill>
                <a:effectLst/>
                <a:latin typeface="Verdana" pitchFamily="34" charset="0"/>
                <a:ea typeface="Verdana" pitchFamily="34" charset="0"/>
                <a:cs typeface="Verdana" pitchFamily="34" charset="0"/>
              </a:rPr>
              <a:t>, at: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dirty="0"/>
              <a:t>Børnene lærer at sætte ord på deres ønsker, ideer, interesser mv. </a:t>
            </a:r>
          </a:p>
          <a:p>
            <a:pPr marL="171450" lvl="0" indent="-171450">
              <a:buFont typeface="Arial" panose="020B0604020202020204" pitchFamily="34" charset="0"/>
              <a:buChar char="•"/>
            </a:pPr>
            <a:r>
              <a:rPr lang="da-DK" sz="1200" dirty="0"/>
              <a:t>Børnenes indflydelse på deres hverdagsliv i børnehaven øges </a:t>
            </a:r>
          </a:p>
          <a:p>
            <a:pPr marL="171450" lvl="0" indent="-171450">
              <a:buFont typeface="Arial" panose="020B0604020202020204" pitchFamily="34" charset="0"/>
              <a:buChar char="•"/>
            </a:pPr>
            <a:r>
              <a:rPr lang="da-DK" sz="1200" dirty="0"/>
              <a:t>Børnene lærer demokratiske spilleregler gennem aktiv deltagelse i fællesskaberne.</a:t>
            </a:r>
          </a:p>
          <a:p>
            <a:pPr marL="171450" lvl="0" indent="-171450">
              <a:buFont typeface="Arial" panose="020B0604020202020204" pitchFamily="34" charset="0"/>
              <a:buChar char="•"/>
            </a:pPr>
            <a:r>
              <a:rPr lang="da-DK" sz="1200" dirty="0"/>
              <a:t>Børnenes ideer omsættes til handling/pædagogisk praksis.</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200" b="1"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sz="1200" b="1" kern="1200" dirty="0">
              <a:solidFill>
                <a:schemeClr val="tx1"/>
              </a:solidFill>
              <a:effectLst/>
              <a:latin typeface="Verdana" pitchFamily="34" charset="0"/>
              <a:ea typeface="Verdana" pitchFamily="34" charset="0"/>
              <a:cs typeface="Verdana" pitchFamily="34" charset="0"/>
            </a:endParaRP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20</a:t>
            </a:fld>
            <a:endParaRPr lang="da-DK"/>
          </a:p>
        </p:txBody>
      </p:sp>
    </p:spTree>
    <p:extLst>
      <p:ext uri="{BB962C8B-B14F-4D97-AF65-F5344CB8AC3E}">
        <p14:creationId xmlns:p14="http://schemas.microsoft.com/office/powerpoint/2010/main" val="1338320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r>
              <a:rPr lang="en-GB" b="1" dirty="0"/>
              <a:t>:</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Et børneparlament består af børn fra de forskellige stuer, som bliver valgt gennem afstemning. Det er en pædagog, som styrer møderne, og før et møde i børneparlamentet afholdes, kan alle børn på alle stuer afgive ønsker om, hvad de gerne vil i deres børnehave. Ønskerne kan børnene afgive i ’ønskeboksen’, hvor de enten kan tegne deres ønske eller få en voksen (forældre eller det pædagogiske personale) til at skrive det for dem. Ønsker fra ønskebokse gennemgås herefter af børn og voksne i børneparlamentet.</a:t>
            </a:r>
          </a:p>
          <a:p>
            <a:endParaRPr lang="en-GB" b="1"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Børnehavernes arbejde med børneparlamenter bygger på en pædagogisk intention, der ikke blot handler om at understøtte demokratiske processer i børnenes udvikling, men som også rummer et element, der har fokus på, at børnene skal opleve at have indflydelse på udformningen af dagligdagen, uanset baggrund, alder, køn eller race. Børnene skal få erfaringer med at indgå i demokratiske dialoger og prøve at sætte ord på deres holdninger og ønsker. De skal gennem dialogerne øve sig i at argumentere for og forhandle sig frem til, hvad der er fællesskabets bedste, og de skal øve sig i at indgå kompromisser. Et vigtigt element i denne læreproces er de voksnes guidning og kvalificering af børnenes input. Det er med andre ord ikke alle børnenes meninger, ideer og ønsker, som kan tages med direkte – de voksnes rolle er at guide børnene til selv at nå frem til, hvad der er realistiske og acceptable input.</a:t>
            </a:r>
          </a:p>
          <a:p>
            <a:endParaRPr lang="en-GB" b="1"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21</a:t>
            </a:fld>
            <a:endParaRPr lang="da-DK"/>
          </a:p>
        </p:txBody>
      </p:sp>
    </p:spTree>
    <p:extLst>
      <p:ext uri="{BB962C8B-B14F-4D97-AF65-F5344CB8AC3E}">
        <p14:creationId xmlns:p14="http://schemas.microsoft.com/office/powerpoint/2010/main" val="415008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err="1"/>
              <a:t>Slidepakken</a:t>
            </a:r>
            <a:r>
              <a:rPr lang="en-GB" dirty="0"/>
              <a:t> </a:t>
            </a:r>
            <a:r>
              <a:rPr lang="en-GB" dirty="0" err="1"/>
              <a:t>bygger</a:t>
            </a:r>
            <a:r>
              <a:rPr lang="en-GB" dirty="0"/>
              <a:t> </a:t>
            </a:r>
            <a:r>
              <a:rPr lang="en-GB" dirty="0" err="1"/>
              <a:t>på</a:t>
            </a:r>
            <a:r>
              <a:rPr lang="en-GB" dirty="0"/>
              <a:t> et </a:t>
            </a:r>
            <a:r>
              <a:rPr lang="en-GB" dirty="0" err="1"/>
              <a:t>vidensgrundlag</a:t>
            </a:r>
            <a:r>
              <a:rPr lang="en-GB" dirty="0"/>
              <a:t>, </a:t>
            </a:r>
            <a:r>
              <a:rPr lang="en-GB" dirty="0" err="1"/>
              <a:t>som</a:t>
            </a:r>
            <a:r>
              <a:rPr lang="en-GB" dirty="0"/>
              <a:t> </a:t>
            </a:r>
            <a:r>
              <a:rPr lang="en-GB" dirty="0" err="1"/>
              <a:t>er</a:t>
            </a:r>
            <a:r>
              <a:rPr lang="en-GB" dirty="0"/>
              <a:t> </a:t>
            </a:r>
            <a:r>
              <a:rPr lang="en-GB" dirty="0" err="1"/>
              <a:t>fordelt</a:t>
            </a:r>
            <a:r>
              <a:rPr lang="en-GB" dirty="0"/>
              <a:t> </a:t>
            </a:r>
            <a:r>
              <a:rPr lang="en-GB" dirty="0" err="1"/>
              <a:t>på</a:t>
            </a:r>
            <a:r>
              <a:rPr lang="en-GB" dirty="0"/>
              <a:t> </a:t>
            </a:r>
            <a:r>
              <a:rPr lang="en-GB" dirty="0" err="1"/>
              <a:t>tre</a:t>
            </a:r>
            <a:r>
              <a:rPr lang="en-GB" dirty="0"/>
              <a:t> </a:t>
            </a:r>
            <a:r>
              <a:rPr lang="en-GB" dirty="0" err="1"/>
              <a:t>niveauer</a:t>
            </a:r>
            <a:r>
              <a:rPr lang="en-GB" dirty="0"/>
              <a:t>: </a:t>
            </a:r>
          </a:p>
          <a:p>
            <a:endParaRPr lang="en-GB" dirty="0"/>
          </a:p>
          <a:p>
            <a:pPr marL="342900" indent="-342900">
              <a:buAutoNum type="arabicParenR"/>
            </a:pPr>
            <a:r>
              <a:rPr lang="en-GB" sz="1200" dirty="0" err="1"/>
              <a:t>Forskningsviden</a:t>
            </a:r>
            <a:r>
              <a:rPr lang="en-GB" sz="1200" dirty="0"/>
              <a:t>.</a:t>
            </a:r>
          </a:p>
          <a:p>
            <a:pPr marL="342900" indent="-342900">
              <a:buAutoNum type="arabicParenR"/>
            </a:pPr>
            <a:r>
              <a:rPr lang="en-GB" sz="1200" dirty="0" err="1"/>
              <a:t>Eksempler</a:t>
            </a:r>
            <a:r>
              <a:rPr lang="en-GB" sz="1200" dirty="0"/>
              <a:t> </a:t>
            </a:r>
            <a:r>
              <a:rPr lang="en-GB" sz="1200" dirty="0" err="1"/>
              <a:t>på</a:t>
            </a:r>
            <a:r>
              <a:rPr lang="en-GB" sz="1200" dirty="0"/>
              <a:t> </a:t>
            </a:r>
            <a:r>
              <a:rPr lang="en-GB" sz="1200" dirty="0" err="1"/>
              <a:t>redskaber</a:t>
            </a:r>
            <a:r>
              <a:rPr lang="en-GB" sz="1200" dirty="0"/>
              <a:t>, der </a:t>
            </a:r>
            <a:r>
              <a:rPr lang="en-GB" sz="1200" dirty="0" err="1"/>
              <a:t>understøtter</a:t>
            </a:r>
            <a:r>
              <a:rPr lang="en-GB" sz="1200" dirty="0"/>
              <a:t> </a:t>
            </a:r>
            <a:r>
              <a:rPr lang="en-GB" sz="1200" dirty="0" err="1"/>
              <a:t>omsætning</a:t>
            </a:r>
            <a:r>
              <a:rPr lang="en-GB" sz="1200" dirty="0"/>
              <a:t> </a:t>
            </a:r>
            <a:r>
              <a:rPr lang="en-GB" sz="1200" dirty="0" err="1"/>
              <a:t>af</a:t>
            </a:r>
            <a:r>
              <a:rPr lang="en-GB" sz="1200" dirty="0"/>
              <a:t> </a:t>
            </a:r>
            <a:r>
              <a:rPr lang="en-GB" sz="1200" dirty="0" err="1"/>
              <a:t>viden</a:t>
            </a:r>
            <a:r>
              <a:rPr lang="en-GB" sz="1200" dirty="0"/>
              <a:t> </a:t>
            </a:r>
            <a:r>
              <a:rPr lang="en-GB" sz="1200" dirty="0" err="1"/>
              <a:t>i</a:t>
            </a:r>
            <a:r>
              <a:rPr lang="en-GB" sz="1200" dirty="0"/>
              <a:t> </a:t>
            </a:r>
            <a:r>
              <a:rPr lang="en-GB" sz="1200" dirty="0" err="1"/>
              <a:t>praksis</a:t>
            </a:r>
            <a:r>
              <a:rPr lang="en-GB" sz="1200" dirty="0"/>
              <a:t>.</a:t>
            </a:r>
          </a:p>
          <a:p>
            <a:pPr marL="342900" indent="-342900">
              <a:buAutoNum type="arabicParenR"/>
            </a:pPr>
            <a:r>
              <a:rPr lang="en-GB" sz="1200" dirty="0"/>
              <a:t>Cases </a:t>
            </a:r>
            <a:r>
              <a:rPr lang="en-GB" sz="1200" dirty="0" err="1"/>
              <a:t>fra</a:t>
            </a:r>
            <a:r>
              <a:rPr lang="en-GB" sz="1200" dirty="0"/>
              <a:t> </a:t>
            </a:r>
            <a:r>
              <a:rPr lang="en-GB" sz="1200" dirty="0" err="1"/>
              <a:t>projektet</a:t>
            </a:r>
            <a:r>
              <a:rPr lang="en-GB" sz="1200" dirty="0"/>
              <a:t> (</a:t>
            </a:r>
            <a:r>
              <a:rPr lang="en-GB" sz="1200" dirty="0" err="1"/>
              <a:t>konkrete</a:t>
            </a:r>
            <a:r>
              <a:rPr lang="en-GB" sz="1200" dirty="0"/>
              <a:t> </a:t>
            </a:r>
            <a:r>
              <a:rPr lang="en-GB" sz="1200" dirty="0" err="1"/>
              <a:t>afprøvninger</a:t>
            </a:r>
            <a:r>
              <a:rPr lang="en-GB" sz="1200" dirty="0"/>
              <a:t> </a:t>
            </a:r>
            <a:r>
              <a:rPr lang="en-GB" sz="1200" dirty="0" err="1"/>
              <a:t>i</a:t>
            </a:r>
            <a:r>
              <a:rPr lang="en-GB" sz="1200" dirty="0"/>
              <a:t> de </a:t>
            </a:r>
            <a:r>
              <a:rPr lang="en-GB" sz="1200" dirty="0" err="1"/>
              <a:t>deltagende</a:t>
            </a:r>
            <a:r>
              <a:rPr lang="en-GB" sz="1200" dirty="0"/>
              <a:t> </a:t>
            </a:r>
            <a:r>
              <a:rPr lang="en-GB" sz="1200" dirty="0" err="1"/>
              <a:t>kommuner</a:t>
            </a:r>
            <a:r>
              <a:rPr lang="en-GB" sz="1200" dirty="0"/>
              <a:t>).</a:t>
            </a:r>
          </a:p>
          <a:p>
            <a:endParaRPr lang="en-GB" b="1" dirty="0"/>
          </a:p>
          <a:p>
            <a:r>
              <a:rPr lang="da-DK" dirty="0"/>
              <a:t>Bagerst i slidepakken kan du finde forslag til videre læsning og en litteraturliste for den viden, som formidles her. </a:t>
            </a:r>
          </a:p>
        </p:txBody>
      </p:sp>
      <p:sp>
        <p:nvSpPr>
          <p:cNvPr id="4" name="Pladsholder til slidenummer 3"/>
          <p:cNvSpPr>
            <a:spLocks noGrp="1"/>
          </p:cNvSpPr>
          <p:nvPr>
            <p:ph type="sldNum" sz="quarter" idx="10"/>
          </p:nvPr>
        </p:nvSpPr>
        <p:spPr/>
        <p:txBody>
          <a:bodyPr/>
          <a:lstStyle/>
          <a:p>
            <a:fld id="{5F0E6C79-4D42-B84B-9F46-8C67C5FECDD2}" type="slidenum">
              <a:rPr lang="da-DK" smtClean="0"/>
              <a:t>2</a:t>
            </a:fld>
            <a:endParaRPr lang="da-DK"/>
          </a:p>
        </p:txBody>
      </p:sp>
    </p:spTree>
    <p:extLst>
      <p:ext uri="{BB962C8B-B14F-4D97-AF65-F5344CB8AC3E}">
        <p14:creationId xmlns:p14="http://schemas.microsoft.com/office/powerpoint/2010/main" val="43685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200" b="1" kern="1200" dirty="0">
                <a:solidFill>
                  <a:schemeClr val="tx1"/>
                </a:solidFill>
                <a:effectLst/>
                <a:latin typeface="Verdana" pitchFamily="34" charset="0"/>
                <a:ea typeface="Verdana" pitchFamily="34" charset="0"/>
                <a:cs typeface="Verdana" pitchFamily="34" charset="0"/>
              </a:rPr>
              <a:t>Noter til indhold:</a:t>
            </a:r>
          </a:p>
          <a:p>
            <a:pPr lvl="0"/>
            <a:r>
              <a:rPr lang="da-DK" sz="1200" kern="1200" dirty="0">
                <a:solidFill>
                  <a:schemeClr val="tx1"/>
                </a:solidFill>
                <a:effectLst/>
                <a:latin typeface="Verdana" pitchFamily="34" charset="0"/>
                <a:ea typeface="Verdana" pitchFamily="34" charset="0"/>
                <a:cs typeface="Verdana" pitchFamily="34" charset="0"/>
              </a:rPr>
              <a:t>Børns trivsel, positive selvforståelse og medejerskab til en proces, et sted eller et tiltag hænger i meget høj grad sammen med børnenes muligheder for at blive lyttet til og have indflydelse på egen hverdag i fx deres dagtilbud. At give børnene medindflydelse på hverdagslivet handler om at inddrage dem og deres perspektiver i den pædagogiske praksis og anerkende deres ret til at blive set, hørt og forstået. Men hvad betyder det at inddrage børn og deres perspektiver, og hvad kan vi forstå ved et børneperspektiv?</a:t>
            </a:r>
          </a:p>
          <a:p>
            <a:pPr lvl="0"/>
            <a:endParaRPr lang="da-DK" sz="1200" kern="1200" dirty="0">
              <a:solidFill>
                <a:schemeClr val="tx1"/>
              </a:solidFill>
              <a:effectLst/>
              <a:latin typeface="Verdana" pitchFamily="34" charset="0"/>
              <a:ea typeface="Verdana" pitchFamily="34" charset="0"/>
              <a:cs typeface="Verdana" pitchFamily="34" charset="0"/>
            </a:endParaRPr>
          </a:p>
          <a:p>
            <a:pPr lvl="0"/>
            <a:r>
              <a:rPr lang="da-DK" sz="1200" kern="1200" dirty="0">
                <a:solidFill>
                  <a:schemeClr val="tx1"/>
                </a:solidFill>
                <a:effectLst/>
                <a:latin typeface="Verdana" pitchFamily="34" charset="0"/>
                <a:ea typeface="Verdana" pitchFamily="34" charset="0"/>
                <a:cs typeface="Verdana" pitchFamily="34" charset="0"/>
              </a:rPr>
              <a:t>Hanne Warming beskriver børneperspektivet ud fra tre overordnede forståelser, der i praksis ofte supplerer og informerer hinanden, men som adskiller sig ved at være mere eller mindre formet af de voksnes bud på barnets situation:</a:t>
            </a:r>
          </a:p>
          <a:p>
            <a:pPr marL="171450" lvl="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Et udefra-perspektiv: </a:t>
            </a:r>
            <a:r>
              <a:rPr lang="da-DK" sz="1200" kern="1200" dirty="0">
                <a:solidFill>
                  <a:schemeClr val="tx1"/>
                </a:solidFill>
                <a:effectLst/>
                <a:latin typeface="Verdana" pitchFamily="34" charset="0"/>
                <a:ea typeface="Verdana" pitchFamily="34" charset="0"/>
                <a:cs typeface="Verdana" pitchFamily="34" charset="0"/>
              </a:rPr>
              <a:t>Dette perspektiv er et udtryk for eksperters (fx læger, pædagoger, sundhedsplejersker, psykologer mv.) syn på og forståelse af barnet eller en børnegruppe, barnets eller gruppens behov, livssituation, udviklingsmuligheder mv. med belæg i videnskabelig forskning og anden ”objektiv” viden. Børneperspektivet eller barnets bedste er således i denne forståelse et udtryk for de voksnes (faglige) perspektiv på barnet ’udefra’.</a:t>
            </a:r>
          </a:p>
          <a:p>
            <a:pPr marL="171450" lvl="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Et tilstræbt indefra-perspektiv: </a:t>
            </a:r>
            <a:r>
              <a:rPr lang="da-DK" sz="1200" kern="1200" dirty="0">
                <a:solidFill>
                  <a:schemeClr val="tx1"/>
                </a:solidFill>
                <a:effectLst/>
                <a:latin typeface="Verdana" pitchFamily="34" charset="0"/>
                <a:ea typeface="Verdana" pitchFamily="34" charset="0"/>
                <a:cs typeface="Verdana" pitchFamily="34" charset="0"/>
              </a:rPr>
              <a:t>Med dette perspektiv forsøger den voksne at sætte sig i det enkelte barns/børnegruppes situation og forstå, hvad barnet/børnegruppen selv ville sige, hvis de kunne; dvs. forstå barnet i en konkret situation fra barnets eget perspektiv uden nødvendigvis at kunne spørge barnet selv. Det kan fx være, fordi barnets sprog ikke er tilstrækkeligt, eller fordi man ikke har mulighed for at spørge barnet/børnene direkte.</a:t>
            </a:r>
          </a:p>
          <a:p>
            <a:pPr marL="171450" lvl="0" indent="-171450">
              <a:buFont typeface="Arial" panose="020B0604020202020204" pitchFamily="34" charset="0"/>
              <a:buChar char="•"/>
            </a:pPr>
            <a:r>
              <a:rPr lang="da-DK" sz="1200" b="1" kern="1200" dirty="0">
                <a:solidFill>
                  <a:schemeClr val="tx1"/>
                </a:solidFill>
                <a:effectLst/>
                <a:latin typeface="Verdana" pitchFamily="34" charset="0"/>
                <a:ea typeface="Verdana" pitchFamily="34" charset="0"/>
                <a:cs typeface="Verdana" pitchFamily="34" charset="0"/>
              </a:rPr>
              <a:t>Et indefra-perspektiv </a:t>
            </a:r>
            <a:r>
              <a:rPr lang="da-DK" sz="1200" kern="1200" dirty="0">
                <a:solidFill>
                  <a:schemeClr val="tx1"/>
                </a:solidFill>
                <a:effectLst/>
                <a:latin typeface="Verdana" pitchFamily="34" charset="0"/>
                <a:ea typeface="Verdana" pitchFamily="34" charset="0"/>
                <a:cs typeface="Verdana" pitchFamily="34" charset="0"/>
              </a:rPr>
              <a:t>er barnets/børnegruppens egne udtrykte oplevelser, holdninger, ønsker osv. Det enkelte barn eller børnegruppe observeres eller spørges direkte, hvorved de voksne opnår et perspektiv ’indefra’. Barnet/børnene kan udtrykke sig verbalt og nonverbalt. Dvs. at selvom et barn ikke er i stand til at udfylde et spørgeskema, indgå i et kvalitativt interview eller en fokusgruppe, så kan voksne stadig få indblik i et såkaldt indefra-perspektiv ved fx at observere det eller de konkrete børn og derigennem undersøge præferencer, humør, følelsesudtryk osv., som giver en kvalificeret ide om, hvad barnets eller børnenes perspektiv på noget kunne være. Et godt kendskab til barnet/børnene og deres kontekst kvalificerer naturligvis forståelsen af deres perspektiv. </a:t>
            </a:r>
          </a:p>
          <a:p>
            <a:endParaRPr lang="en-GB" b="1"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3</a:t>
            </a:fld>
            <a:endParaRPr lang="da-DK"/>
          </a:p>
        </p:txBody>
      </p:sp>
    </p:spTree>
    <p:extLst>
      <p:ext uri="{BB962C8B-B14F-4D97-AF65-F5344CB8AC3E}">
        <p14:creationId xmlns:p14="http://schemas.microsoft.com/office/powerpoint/2010/main" val="2120425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Forskning viser, at inddragelse af børns perspektiver:</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Er en måde at understøtte børns ret til at blive set og hørt. Inddragelse og medbestemmelse kan dermed siges at være et mål i sig selv og skal ikke begrundes ud fra et effektivitetsrationale (ideen om, at fx en indsats forbedres, hvis børn inddrages)</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Kan bidrage til at øge børns motivation og læring.</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Kan styrke børns demokratiske forståelse og evne til at indgå i beslutningsprocesser, tage ansvar og hensyn.</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Kan øge børns medbestemmelse og styrke deres trivsel.</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Kan bidrage til at kvalificere og differentiere pædagogiske læringsmiljøer.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Se desuden temahæftet </a:t>
            </a:r>
            <a:r>
              <a:rPr lang="da-DK" sz="1200" i="1" kern="1200" dirty="0">
                <a:solidFill>
                  <a:schemeClr val="tx1"/>
                </a:solidFill>
                <a:effectLst/>
                <a:latin typeface="Verdana" pitchFamily="34" charset="0"/>
                <a:ea typeface="Verdana" pitchFamily="34" charset="0"/>
                <a:cs typeface="Verdana" pitchFamily="34" charset="0"/>
              </a:rPr>
              <a:t>Inddragelse af børneperspektiver i udviklingen af inkluderende læringsmiljøer</a:t>
            </a:r>
            <a:r>
              <a:rPr lang="da-DK" sz="1200" b="1" kern="1200" dirty="0">
                <a:solidFill>
                  <a:schemeClr val="tx1"/>
                </a:solidFill>
                <a:effectLst/>
                <a:latin typeface="Verdana" pitchFamily="34" charset="0"/>
                <a:ea typeface="Verdana" pitchFamily="34" charset="0"/>
                <a:cs typeface="Verdana" pitchFamily="34" charset="0"/>
              </a:rPr>
              <a:t> </a:t>
            </a:r>
            <a:r>
              <a:rPr lang="da-DK" sz="1200" kern="1200" dirty="0">
                <a:solidFill>
                  <a:schemeClr val="tx1"/>
                </a:solidFill>
                <a:effectLst/>
                <a:latin typeface="Verdana" pitchFamily="34" charset="0"/>
                <a:ea typeface="Verdana" pitchFamily="34" charset="0"/>
                <a:cs typeface="Verdana" pitchFamily="34" charset="0"/>
              </a:rPr>
              <a:t>for yderligere inspiration og viden om inddragelse af børn og deres perspektiver.</a:t>
            </a:r>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5</a:t>
            </a:fld>
            <a:endParaRPr lang="da-DK"/>
          </a:p>
        </p:txBody>
      </p:sp>
    </p:spTree>
    <p:extLst>
      <p:ext uri="{BB962C8B-B14F-4D97-AF65-F5344CB8AC3E}">
        <p14:creationId xmlns:p14="http://schemas.microsoft.com/office/powerpoint/2010/main" val="50415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b="1" baseline="0" dirty="0"/>
              <a:t>Noter til </a:t>
            </a:r>
            <a:r>
              <a:rPr lang="da-DK" b="1" baseline="0" dirty="0" err="1"/>
              <a:t>facilitator</a:t>
            </a:r>
            <a:r>
              <a:rPr lang="da-DK" b="1" baseline="0" dirty="0"/>
              <a:t>:</a:t>
            </a:r>
          </a:p>
          <a:p>
            <a:r>
              <a:rPr lang="da-DK" sz="1200" kern="1200" dirty="0">
                <a:solidFill>
                  <a:schemeClr val="tx1"/>
                </a:solidFill>
                <a:effectLst/>
                <a:latin typeface="Verdana" pitchFamily="34" charset="0"/>
                <a:ea typeface="Verdana" pitchFamily="34" charset="0"/>
                <a:cs typeface="Verdana" pitchFamily="34" charset="0"/>
              </a:rPr>
              <a:t>Forskning viser, at disse elementer er centrale i arbejdet med at inddrage børns perspektiver i udviklingen af inkluderende læringsmiljøer. Elementerne uddybes på de følgende fire slides. De fire elementer skal ikke læses lineært eller enkeltvist. Det er en pointe, at de ikke fungerer hierarkisk, men i samspil, og når alle elementer er til stede, kan de skabe gode betingelser for børneinddragelse.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6</a:t>
            </a:fld>
            <a:endParaRPr lang="da-DK"/>
          </a:p>
        </p:txBody>
      </p:sp>
    </p:spTree>
    <p:extLst>
      <p:ext uri="{BB962C8B-B14F-4D97-AF65-F5344CB8AC3E}">
        <p14:creationId xmlns:p14="http://schemas.microsoft.com/office/powerpoint/2010/main" val="152285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p>
          <a:p>
            <a:r>
              <a:rPr lang="da-DK" sz="1200" kern="1200" dirty="0">
                <a:solidFill>
                  <a:schemeClr val="tx1"/>
                </a:solidFill>
                <a:effectLst/>
                <a:latin typeface="Verdana" pitchFamily="34" charset="0"/>
                <a:ea typeface="Verdana" pitchFamily="34" charset="0"/>
                <a:cs typeface="Verdana" pitchFamily="34" charset="0"/>
              </a:rPr>
              <a:t>Når børns perspektiver inddrages på forskellige måder i den pædagogiske praksis, er det ofte med mere end ét formål for øje. Forskningen viser, at for at kunne arbejde meningsfuldt og konstruktivt med at inddrage alle børn, er det vigtigt at se på egen praksis med et kritisk blik. Det handler om at reflektere over, hvordan, hvorfor og på hvilke måder man allerede arbejder med inddragelse, og over, hvilke personalemæssige og faglige forudsætninger der er til stede i forhold til at inddrage alle børns perspektiver. En kritisk bevidsthed om egen praksis kan bidrage til at sikre kontinuerlig udvikling af praksis, så den løbende tilpasses børnenes behov og ofte flertydige perspektiver på det gode børneliv. </a:t>
            </a:r>
          </a:p>
          <a:p>
            <a:r>
              <a:rPr lang="da-DK" sz="1200" kern="1200" dirty="0">
                <a:solidFill>
                  <a:schemeClr val="tx1"/>
                </a:solidFill>
                <a:effectLst/>
                <a:latin typeface="Verdana" pitchFamily="34" charset="0"/>
                <a:ea typeface="Verdana" pitchFamily="34" charset="0"/>
                <a:cs typeface="Verdana" pitchFamily="34" charset="0"/>
              </a:rPr>
              <a:t>Ovenstående spørgsmål kan fungere som afsæt for de indledende refleksioner i arbejdet med at inddrage børns perspektiver.</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7</a:t>
            </a:fld>
            <a:endParaRPr lang="da-DK"/>
          </a:p>
        </p:txBody>
      </p:sp>
    </p:spTree>
    <p:extLst>
      <p:ext uri="{BB962C8B-B14F-4D97-AF65-F5344CB8AC3E}">
        <p14:creationId xmlns:p14="http://schemas.microsoft.com/office/powerpoint/2010/main" val="8987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Forskning viser, at vellykket inddragelse af børns perspektiver forudsætter en erkendelse af: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At børns perspektiver udgør en unik kilde til viden om deres liv, som det udfolder sig i dagtilbuddet. Ingen andre end børnene selv har samme kendskab til, hvordan bestemte situationer ser ud og opleves fra deres synsvinkel, og deres holdninger, udtryk og perspektiver kan give det pædagogiske personale et indblik i, hvordan et godt børnemiljø kan formes.</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At børn har forskellige forudsætninger for at udtrykke sig, så derfor skal alle børn inddrages på et niveau og en måde, der er meningsfuld for den enkelte. Dette kræver lydhørhed og åbenhed fra de voksne.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At </a:t>
            </a:r>
            <a:r>
              <a:rPr lang="da-DK" sz="1200" i="1" kern="1200" dirty="0">
                <a:solidFill>
                  <a:schemeClr val="tx1"/>
                </a:solidFill>
                <a:effectLst/>
                <a:latin typeface="Verdana" pitchFamily="34" charset="0"/>
                <a:ea typeface="Verdana" pitchFamily="34" charset="0"/>
                <a:cs typeface="Verdana" pitchFamily="34" charset="0"/>
              </a:rPr>
              <a:t>alle</a:t>
            </a:r>
            <a:r>
              <a:rPr lang="da-DK" sz="1200" kern="1200" dirty="0">
                <a:solidFill>
                  <a:schemeClr val="tx1"/>
                </a:solidFill>
                <a:effectLst/>
                <a:latin typeface="Verdana" pitchFamily="34" charset="0"/>
                <a:ea typeface="Verdana" pitchFamily="34" charset="0"/>
                <a:cs typeface="Verdana" pitchFamily="34" charset="0"/>
              </a:rPr>
              <a:t> børns perspektiver betragtes som værdifulde, uanset det enkelte barns forudsætninger for deltagelse og medbestemmelse. Dette fordrer en differentieret tilgang til at inddrage børn og deres perspektiver, så det er muligt for børnene at udtrykke sig verbalt såvel som nonverbalt (se slide 10).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8</a:t>
            </a:fld>
            <a:endParaRPr lang="da-DK"/>
          </a:p>
        </p:txBody>
      </p:sp>
    </p:spTree>
    <p:extLst>
      <p:ext uri="{BB962C8B-B14F-4D97-AF65-F5344CB8AC3E}">
        <p14:creationId xmlns:p14="http://schemas.microsoft.com/office/powerpoint/2010/main" val="153690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endParaRPr lang="da-DK" sz="1200" kern="1200" dirty="0">
              <a:solidFill>
                <a:schemeClr val="tx1"/>
              </a:solidFill>
              <a:effectLst/>
              <a:latin typeface="Verdana" pitchFamily="34" charset="0"/>
              <a:ea typeface="Verdana" pitchFamily="34" charset="0"/>
              <a:cs typeface="Verdana" pitchFamily="34" charset="0"/>
            </a:endParaRPr>
          </a:p>
          <a:p>
            <a:pPr lvl="0"/>
            <a:r>
              <a:rPr lang="da-DK" sz="1200" kern="1200" dirty="0">
                <a:solidFill>
                  <a:schemeClr val="tx1"/>
                </a:solidFill>
                <a:effectLst/>
                <a:latin typeface="Verdana" pitchFamily="34" charset="0"/>
                <a:ea typeface="Verdana" pitchFamily="34" charset="0"/>
                <a:cs typeface="Verdana" pitchFamily="34" charset="0"/>
              </a:rPr>
              <a:t>I arbejdet med at styrke inkluderende læringsmiljøer gennem inddragelse af børns perspektiver er det væsentligt for ledelse og pædagogisk personale at gøre sig klart, hvilken motivation og hvilke intentioner der ligger bag inddragelsen. </a:t>
            </a:r>
          </a:p>
          <a:p>
            <a:pPr lvl="0"/>
            <a:endParaRPr lang="da-DK" sz="1200" kern="1200" dirty="0">
              <a:solidFill>
                <a:schemeClr val="tx1"/>
              </a:solidFill>
              <a:effectLst/>
              <a:latin typeface="Verdana" pitchFamily="34" charset="0"/>
              <a:ea typeface="Verdana" pitchFamily="34" charset="0"/>
              <a:cs typeface="Verdana" pitchFamily="34" charset="0"/>
            </a:endParaRPr>
          </a:p>
          <a:p>
            <a:pPr lvl="0"/>
            <a:r>
              <a:rPr lang="da-DK" sz="1200" kern="1200" dirty="0">
                <a:solidFill>
                  <a:schemeClr val="tx1"/>
                </a:solidFill>
                <a:effectLst/>
                <a:latin typeface="Verdana" pitchFamily="34" charset="0"/>
                <a:ea typeface="Verdana" pitchFamily="34" charset="0"/>
                <a:cs typeface="Verdana" pitchFamily="34" charset="0"/>
              </a:rPr>
              <a:t>Der kan ofte være flere og endda modstridende børnesyn i spil, hvor børn på én gang betragtes som kompetente aktører i eget liv og som sårbare størrelser, der skal beskyttes – måske endda mod inddragelse. Dette gør, at inddragelse af børnenes perspektiver kan være dilemmafyldt, fordi flere perspektiver er i spil på samme tid, og det kan være svært i en pædagogisk sammenhæng at afgøre, hvordan børnenes perspektiver inddrages på en balanceret og meningsfuld måde, der er i overensstemmelse med den indflydelse, barnet skal og kan have. At skabe denne balance kræver således både voksenansvar og samspil med barnet. Og en viden om, at børn har </a:t>
            </a:r>
            <a:r>
              <a:rPr lang="da-DK" sz="1200" i="1" kern="1200" dirty="0">
                <a:solidFill>
                  <a:schemeClr val="tx1"/>
                </a:solidFill>
                <a:effectLst/>
                <a:latin typeface="Verdana" pitchFamily="34" charset="0"/>
                <a:ea typeface="Verdana" pitchFamily="34" charset="0"/>
                <a:cs typeface="Verdana" pitchFamily="34" charset="0"/>
              </a:rPr>
              <a:t>ret </a:t>
            </a:r>
            <a:r>
              <a:rPr lang="da-DK" sz="1200" kern="1200" dirty="0">
                <a:solidFill>
                  <a:schemeClr val="tx1"/>
                </a:solidFill>
                <a:effectLst/>
                <a:latin typeface="Verdana" pitchFamily="34" charset="0"/>
                <a:ea typeface="Verdana" pitchFamily="34" charset="0"/>
                <a:cs typeface="Verdana" pitchFamily="34" charset="0"/>
              </a:rPr>
              <a:t>til at blive lyttet til og få indflydelse på eget liv.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9</a:t>
            </a:fld>
            <a:endParaRPr lang="da-DK"/>
          </a:p>
        </p:txBody>
      </p:sp>
    </p:spTree>
    <p:extLst>
      <p:ext uri="{BB962C8B-B14F-4D97-AF65-F5344CB8AC3E}">
        <p14:creationId xmlns:p14="http://schemas.microsoft.com/office/powerpoint/2010/main" val="80598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I forskningen taler man om hhv. verbale og nonverbale metoder til at få indblik i børns perspektiver. I den pædagogiske praksis er der en tendens til, at verbale former er dominerende, idet børn ofte bliver spurgt om deres holdninger, trivsel, relationelle forhold mv. fx i spørgeskema, i børnesamtaler mv. Dette sætter begrænsninger for de børn, der har et begrænset sprog eller har svært ved at udtrykke sig og sætte ord på, hvad de mener, føler og oplever. Derfor er det vigtigt også at anvende inddragelsesformer, der tillader, at børns perspektiver kommer i spil uanset sproglige forudsætninger. </a:t>
            </a:r>
          </a:p>
          <a:p>
            <a:endParaRPr lang="da-DK" sz="1200" b="1"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Eksempler på verbale metoder er:</a:t>
            </a:r>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Dialoger mellem børn og voksne, hvor samtalen er mere eller mindre struktureret.</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Interviews mellem børn og voksne, hvor samtalen er struktureret omkring bestemte temaer eller cases.</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Interviews, hvor børn interviewer hinanden om et bestemt tema.</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Rundvisninger med barnet som fortæller.</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Spørgeskemaer (fx talende spørgeskema).</a:t>
            </a:r>
          </a:p>
          <a:p>
            <a:r>
              <a:rPr lang="da-DK" sz="1200" b="1" kern="1200" dirty="0">
                <a:solidFill>
                  <a:schemeClr val="tx1"/>
                </a:solidFill>
                <a:effectLst/>
                <a:latin typeface="Verdana" pitchFamily="34" charset="0"/>
                <a:ea typeface="Verdana" pitchFamily="34" charset="0"/>
                <a:cs typeface="Verdana" pitchFamily="34" charset="0"/>
              </a:rPr>
              <a:t>Eksempler på nonverbale metoder er: </a:t>
            </a:r>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Undersøgelse og observation af børns deltagelsesformer, udtryk og bevægelser ind og ud af lege.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Tegninger – børn udtrykker sig gennem tegning.</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Fotos – børn tager billeder af steder, de godt kan lide at lege og lære.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En anden central pointe er, at verbale og nonverbale metoder sagtens kan supplere og berige hinanden og således ikke nødvendigvis skal forstås som adskilte former for inddragelse. Eksempelvis kan en rundvisning i børnehaven med barnet som guide understøttes af, at barnet tager billeder af centrale steder, ligesom interviews kan tage udgangspunkt i eller suppleres af børnenes tegninger undervejs.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Uanset, hvordan børn og deres perspektiver inddrages, gælder det, at der aldrig kan være en ”direkte” adgang til børnenes perspektiver, da de altid vil blive filtreret og/eller fortolket af de voksne, der – i kraft af den asymmetriske magtrelation – har definitionsmagten til at vurdere, hvad der er meningsfuldt og vigtigt i børnenes bidrag. At inddrage børns perspektiver er dermed en opgave, som indebærer et stort etisk ansvar og et tæt samspil med børnene i forhold til at blive klogere på og udfordre egne </a:t>
            </a:r>
            <a:r>
              <a:rPr lang="da-DK" sz="1200" kern="1200" dirty="0" err="1">
                <a:solidFill>
                  <a:schemeClr val="tx1"/>
                </a:solidFill>
                <a:effectLst/>
                <a:latin typeface="Verdana" pitchFamily="34" charset="0"/>
                <a:ea typeface="Verdana" pitchFamily="34" charset="0"/>
                <a:cs typeface="Verdana" pitchFamily="34" charset="0"/>
              </a:rPr>
              <a:t>forforståelser</a:t>
            </a:r>
            <a:r>
              <a:rPr lang="da-DK" sz="1200" kern="1200" dirty="0">
                <a:solidFill>
                  <a:schemeClr val="tx1"/>
                </a:solidFill>
                <a:effectLst/>
                <a:latin typeface="Verdana" pitchFamily="34" charset="0"/>
                <a:ea typeface="Verdana" pitchFamily="34" charset="0"/>
                <a:cs typeface="Verdana" pitchFamily="34" charset="0"/>
              </a:rPr>
              <a:t> omkring, hvordan det er at være disse børn. </a:t>
            </a:r>
          </a:p>
          <a:p>
            <a:r>
              <a:rPr lang="da-DK" sz="1200" kern="1200" dirty="0">
                <a:solidFill>
                  <a:schemeClr val="tx1"/>
                </a:solidFill>
                <a:effectLst/>
                <a:latin typeface="Verdana" pitchFamily="34" charset="0"/>
                <a:ea typeface="Verdana" pitchFamily="34" charset="0"/>
                <a:cs typeface="Verdana" pitchFamily="34" charset="0"/>
              </a:rPr>
              <a:t>For mere inspiration, se </a:t>
            </a:r>
            <a:r>
              <a:rPr lang="da-DK" sz="1200" i="1" strike="sngStrike" kern="1200" dirty="0">
                <a:solidFill>
                  <a:schemeClr val="tx1"/>
                </a:solidFill>
                <a:effectLst/>
                <a:latin typeface="Verdana" pitchFamily="34" charset="0"/>
                <a:ea typeface="Verdana" pitchFamily="34" charset="0"/>
                <a:cs typeface="Verdana" pitchFamily="34" charset="0"/>
              </a:rPr>
              <a:t>‘</a:t>
            </a:r>
            <a:r>
              <a:rPr lang="da-DK" sz="1200" i="1" kern="1200" dirty="0">
                <a:solidFill>
                  <a:schemeClr val="tx1"/>
                </a:solidFill>
                <a:effectLst/>
                <a:latin typeface="Verdana" pitchFamily="34" charset="0"/>
                <a:ea typeface="Verdana" pitchFamily="34" charset="0"/>
                <a:cs typeface="Verdana" pitchFamily="34" charset="0"/>
              </a:rPr>
              <a:t>Håndbog i Børneinddragelse</a:t>
            </a:r>
            <a:r>
              <a:rPr lang="da-DK" sz="1200" i="1" strike="sngStrike" kern="1200" dirty="0">
                <a:solidFill>
                  <a:schemeClr val="tx1"/>
                </a:solidFill>
                <a:effectLst/>
                <a:latin typeface="Verdana" pitchFamily="34" charset="0"/>
                <a:ea typeface="Verdana" pitchFamily="34" charset="0"/>
                <a:cs typeface="Verdana" pitchFamily="34" charset="0"/>
              </a:rPr>
              <a:t>’</a:t>
            </a:r>
            <a:r>
              <a:rPr lang="da-DK" sz="1200" kern="1200" dirty="0">
                <a:solidFill>
                  <a:schemeClr val="tx1"/>
                </a:solidFill>
                <a:effectLst/>
                <a:latin typeface="Verdana" pitchFamily="34" charset="0"/>
                <a:ea typeface="Verdana" pitchFamily="34" charset="0"/>
                <a:cs typeface="Verdana" pitchFamily="34" charset="0"/>
              </a:rPr>
              <a:t> (Eistrup m.fl., 2016) og </a:t>
            </a:r>
            <a:r>
              <a:rPr lang="da-DK" sz="1200" i="1" kern="1200" dirty="0">
                <a:solidFill>
                  <a:schemeClr val="tx1"/>
                </a:solidFill>
                <a:effectLst/>
                <a:latin typeface="Verdana" pitchFamily="34" charset="0"/>
                <a:ea typeface="Verdana" pitchFamily="34" charset="0"/>
                <a:cs typeface="Verdana" pitchFamily="34" charset="0"/>
              </a:rPr>
              <a:t>Tag på rejse i børns perspektiver med mosaiktilgangen</a:t>
            </a:r>
            <a:r>
              <a:rPr lang="da-DK" sz="1200" kern="1200" dirty="0">
                <a:solidFill>
                  <a:schemeClr val="tx1"/>
                </a:solidFill>
                <a:effectLst/>
                <a:latin typeface="Verdana" pitchFamily="34" charset="0"/>
                <a:ea typeface="Verdana" pitchFamily="34" charset="0"/>
                <a:cs typeface="Verdana" pitchFamily="34" charset="0"/>
              </a:rPr>
              <a:t> (Danmarks Evalueringsinstitut, 2015).</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10</a:t>
            </a:fld>
            <a:endParaRPr lang="da-DK"/>
          </a:p>
        </p:txBody>
      </p:sp>
    </p:spTree>
    <p:extLst>
      <p:ext uri="{BB962C8B-B14F-4D97-AF65-F5344CB8AC3E}">
        <p14:creationId xmlns:p14="http://schemas.microsoft.com/office/powerpoint/2010/main" val="2035525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png"/><Relationship Id="rId6" Type="http://schemas.openxmlformats.org/officeDocument/2006/relationships/image" Target="../media/image5.emf"/><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16.png"/><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dcum.dk/" TargetMode="External"/><Relationship Id="rId4" Type="http://schemas.openxmlformats.org/officeDocument/2006/relationships/hyperlink" Target="http://www.eva.dk/" TargetMode="External"/><Relationship Id="rId5" Type="http://schemas.openxmlformats.org/officeDocument/2006/relationships/hyperlink" Target="http://www.emu.dk/" TargetMode="External"/><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extLst>
              <a:ext uri="{28A0092B-C50C-407E-A947-70E740481C1C}">
                <a14:useLocalDpi xmlns:a14="http://schemas.microsoft.com/office/drawing/2010/main" val="0"/>
              </a:ext>
            </a:extLst>
          </a:blip>
          <a:srcRect t="10912" b="4815"/>
          <a:stretch/>
        </p:blipFill>
        <p:spPr>
          <a:xfrm>
            <a:off x="13790" y="0"/>
            <a:ext cx="12178210" cy="6858000"/>
          </a:xfrm>
          <a:prstGeom prst="rect">
            <a:avLst/>
          </a:prstGeom>
        </p:spPr>
      </p:pic>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513" y="6342099"/>
            <a:ext cx="1177988" cy="244433"/>
          </a:xfrm>
          <a:prstGeom prst="rect">
            <a:avLst/>
          </a:prstGeom>
          <a:noFill/>
          <a:ln>
            <a:noFill/>
          </a:ln>
        </p:spPr>
      </p:pic>
      <p:pic>
        <p:nvPicPr>
          <p:cNvPr id="11" name="Billed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491" y="178059"/>
            <a:ext cx="1605209" cy="726736"/>
          </a:xfrm>
          <a:prstGeom prst="rect">
            <a:avLst/>
          </a:prstGeom>
        </p:spPr>
      </p:pic>
      <p:sp>
        <p:nvSpPr>
          <p:cNvPr id="15" name="Rektangel 14"/>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userDrawn="1"/>
        </p:nvSpPr>
        <p:spPr>
          <a:xfrm>
            <a:off x="0" y="3514292"/>
            <a:ext cx="12192000" cy="2520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userDrawn="1"/>
        </p:nvSpPr>
        <p:spPr>
          <a:xfrm>
            <a:off x="407988" y="4138308"/>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err="1">
                <a:solidFill>
                  <a:schemeClr val="bg1"/>
                </a:solidFill>
                <a:latin typeface="+mj-lt"/>
              </a:rPr>
              <a:t>Inddragelse</a:t>
            </a:r>
            <a:r>
              <a:rPr lang="en-GB" sz="3200">
                <a:solidFill>
                  <a:schemeClr val="bg1"/>
                </a:solidFill>
                <a:latin typeface="+mj-lt"/>
              </a:rPr>
              <a:t> </a:t>
            </a:r>
            <a:r>
              <a:rPr lang="en-GB" sz="3200" err="1">
                <a:solidFill>
                  <a:schemeClr val="bg1"/>
                </a:solidFill>
                <a:latin typeface="+mj-lt"/>
              </a:rPr>
              <a:t>af</a:t>
            </a:r>
            <a:r>
              <a:rPr lang="en-GB" sz="3200">
                <a:solidFill>
                  <a:schemeClr val="bg1"/>
                </a:solidFill>
                <a:latin typeface="+mj-lt"/>
              </a:rPr>
              <a:t> </a:t>
            </a:r>
            <a:r>
              <a:rPr lang="en-GB" sz="3200" err="1">
                <a:solidFill>
                  <a:schemeClr val="bg1"/>
                </a:solidFill>
                <a:latin typeface="+mj-lt"/>
              </a:rPr>
              <a:t>børneperspektiver</a:t>
            </a:r>
            <a:r>
              <a:rPr lang="en-GB" sz="3200">
                <a:solidFill>
                  <a:schemeClr val="bg1"/>
                </a:solidFill>
                <a:latin typeface="+mj-lt"/>
              </a:rPr>
              <a:t> </a:t>
            </a:r>
            <a:r>
              <a:rPr lang="en-GB" sz="3200" err="1">
                <a:solidFill>
                  <a:schemeClr val="bg1"/>
                </a:solidFill>
                <a:latin typeface="+mj-lt"/>
              </a:rPr>
              <a:t>i</a:t>
            </a:r>
            <a:r>
              <a:rPr lang="en-GB" sz="3200">
                <a:solidFill>
                  <a:schemeClr val="bg1"/>
                </a:solidFill>
                <a:latin typeface="+mj-lt"/>
              </a:rPr>
              <a:t> </a:t>
            </a:r>
            <a:r>
              <a:rPr lang="en-GB" sz="3200" err="1">
                <a:solidFill>
                  <a:schemeClr val="bg1"/>
                </a:solidFill>
                <a:latin typeface="+mj-lt"/>
              </a:rPr>
              <a:t>udviklingen</a:t>
            </a:r>
            <a:r>
              <a:rPr lang="en-GB" sz="3200">
                <a:solidFill>
                  <a:schemeClr val="bg1"/>
                </a:solidFill>
                <a:latin typeface="+mj-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3200" err="1">
                <a:solidFill>
                  <a:schemeClr val="bg1"/>
                </a:solidFill>
                <a:latin typeface="+mj-lt"/>
              </a:rPr>
              <a:t>af</a:t>
            </a:r>
            <a:r>
              <a:rPr lang="en-GB" sz="3200">
                <a:solidFill>
                  <a:schemeClr val="bg1"/>
                </a:solidFill>
                <a:latin typeface="+mj-lt"/>
              </a:rPr>
              <a:t> </a:t>
            </a:r>
            <a:r>
              <a:rPr lang="en-GB" sz="3200" err="1">
                <a:solidFill>
                  <a:schemeClr val="bg1"/>
                </a:solidFill>
                <a:latin typeface="+mj-lt"/>
              </a:rPr>
              <a:t>inkluderende</a:t>
            </a:r>
            <a:r>
              <a:rPr lang="en-GB" sz="3200">
                <a:solidFill>
                  <a:schemeClr val="bg1"/>
                </a:solidFill>
                <a:latin typeface="+mj-lt"/>
              </a:rPr>
              <a:t> </a:t>
            </a:r>
            <a:r>
              <a:rPr lang="en-GB" sz="3200" err="1">
                <a:solidFill>
                  <a:schemeClr val="bg1"/>
                </a:solidFill>
                <a:latin typeface="+mj-lt"/>
              </a:rPr>
              <a:t>læringsmiljøer</a:t>
            </a:r>
            <a:endParaRPr lang="en-GB" sz="3200">
              <a:solidFill>
                <a:schemeClr val="bg1"/>
              </a:solidFill>
              <a:latin typeface="+mj-lt"/>
            </a:endParaRPr>
          </a:p>
        </p:txBody>
      </p:sp>
      <p:cxnSp>
        <p:nvCxnSpPr>
          <p:cNvPr id="14" name="Lige forbindelse 13"/>
          <p:cNvCxnSpPr/>
          <p:nvPr userDrawn="1"/>
        </p:nvCxnSpPr>
        <p:spPr>
          <a:xfrm>
            <a:off x="427512" y="3990109"/>
            <a:ext cx="792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427513" y="5214197"/>
            <a:ext cx="871648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err="1">
                <a:solidFill>
                  <a:schemeClr val="bg1"/>
                </a:solidFill>
                <a:latin typeface="+mj-lt"/>
              </a:rPr>
              <a:t>Vidensgrundlag</a:t>
            </a:r>
            <a:endParaRPr lang="en-GB" sz="1500">
              <a:solidFill>
                <a:schemeClr val="bg1"/>
              </a:solidFill>
              <a:latin typeface="+mj-lt"/>
            </a:endParaRPr>
          </a:p>
        </p:txBody>
      </p:sp>
      <p:pic>
        <p:nvPicPr>
          <p:cNvPr id="20" name="Billed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3309" y="2244425"/>
            <a:ext cx="3204522" cy="3000328"/>
          </a:xfrm>
          <a:prstGeom prst="rect">
            <a:avLst/>
          </a:prstGeom>
        </p:spPr>
      </p:pic>
      <p:pic>
        <p:nvPicPr>
          <p:cNvPr id="21" name="Billed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7947" y="6342099"/>
            <a:ext cx="1189290" cy="244433"/>
          </a:xfrm>
          <a:prstGeom prst="rect">
            <a:avLst/>
          </a:prstGeom>
        </p:spPr>
      </p:pic>
    </p:spTree>
    <p:extLst>
      <p:ext uri="{BB962C8B-B14F-4D97-AF65-F5344CB8AC3E}">
        <p14:creationId xmlns:p14="http://schemas.microsoft.com/office/powerpoint/2010/main" val="93528634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Brugerdefineret layout">
    <p:bg>
      <p:bgRef idx="1001">
        <a:schemeClr val="bg1"/>
      </p:bgRef>
    </p:bg>
    <p:spTree>
      <p:nvGrpSpPr>
        <p:cNvPr id="1" name=""/>
        <p:cNvGrpSpPr/>
        <p:nvPr/>
      </p:nvGrpSpPr>
      <p:grpSpPr>
        <a:xfrm>
          <a:off x="0" y="0"/>
          <a:ext cx="0" cy="0"/>
          <a:chOff x="0" y="0"/>
          <a:chExt cx="0" cy="0"/>
        </a:xfrm>
      </p:grpSpPr>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0" y="1209999"/>
            <a:ext cx="9993287"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Verbale og nonverbale metoder</a:t>
            </a:r>
            <a:endParaRPr lang="en-GB" sz="3200" dirty="0">
              <a:solidFill>
                <a:schemeClr val="tx1"/>
              </a:solidFill>
              <a:latin typeface="+mj-lt"/>
            </a:endParaRPr>
          </a:p>
        </p:txBody>
      </p:sp>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felt 18"/>
          <p:cNvSpPr txBox="1"/>
          <p:nvPr userDrawn="1"/>
        </p:nvSpPr>
        <p:spPr>
          <a:xfrm>
            <a:off x="900002" y="2599773"/>
            <a:ext cx="5580311" cy="1538883"/>
          </a:xfrm>
          <a:prstGeom prst="rect">
            <a:avLst/>
          </a:prstGeom>
          <a:noFill/>
        </p:spPr>
        <p:txBody>
          <a:bodyPr wrap="square" lIns="0" tIns="0" rIns="0" bIns="0" rtlCol="0">
            <a:spAutoFit/>
          </a:bodyPr>
          <a:lstStyle/>
          <a:p>
            <a:pPr marL="177750" indent="-177750">
              <a:spcAft>
                <a:spcPts val="1200"/>
              </a:spcAft>
              <a:buFont typeface="Arial" charset="0"/>
              <a:buChar char="•"/>
            </a:pPr>
            <a:r>
              <a:rPr lang="en-GB" sz="1500" spc="0" dirty="0" err="1">
                <a:latin typeface="+mn-lt"/>
              </a:rPr>
              <a:t>Verbale</a:t>
            </a:r>
            <a:r>
              <a:rPr lang="en-GB" sz="1500" spc="0" dirty="0">
                <a:latin typeface="+mn-lt"/>
              </a:rPr>
              <a:t> </a:t>
            </a:r>
            <a:r>
              <a:rPr lang="en-GB" sz="1500" spc="0" dirty="0" err="1">
                <a:latin typeface="+mn-lt"/>
              </a:rPr>
              <a:t>metoder</a:t>
            </a:r>
            <a:r>
              <a:rPr lang="en-GB" sz="1500" spc="0" dirty="0">
                <a:latin typeface="+mn-lt"/>
              </a:rPr>
              <a:t> </a:t>
            </a:r>
            <a:r>
              <a:rPr lang="en-GB" sz="1500" spc="0" dirty="0" err="1">
                <a:latin typeface="+mn-lt"/>
              </a:rPr>
              <a:t>til</a:t>
            </a:r>
            <a:r>
              <a:rPr lang="en-GB" sz="1500" spc="0" dirty="0">
                <a:latin typeface="+mn-lt"/>
              </a:rPr>
              <a:t> </a:t>
            </a:r>
            <a:r>
              <a:rPr lang="en-GB" sz="1500" spc="0" dirty="0" err="1">
                <a:latin typeface="+mn-lt"/>
              </a:rPr>
              <a:t>inddragelse</a:t>
            </a:r>
            <a:r>
              <a:rPr lang="en-GB" sz="1500" spc="0" dirty="0">
                <a:latin typeface="+mn-lt"/>
              </a:rPr>
              <a:t> </a:t>
            </a:r>
            <a:r>
              <a:rPr lang="en-GB" sz="1500" spc="0" dirty="0" err="1">
                <a:latin typeface="+mn-lt"/>
              </a:rPr>
              <a:t>forstås</a:t>
            </a:r>
            <a:r>
              <a:rPr lang="en-GB" sz="1500" spc="0" dirty="0">
                <a:latin typeface="+mn-lt"/>
              </a:rPr>
              <a:t> </a:t>
            </a:r>
            <a:r>
              <a:rPr lang="en-GB" sz="1500" spc="0" dirty="0" err="1">
                <a:latin typeface="+mn-lt"/>
              </a:rPr>
              <a:t>som</a:t>
            </a:r>
            <a:r>
              <a:rPr lang="en-GB" sz="1500" spc="0" dirty="0">
                <a:latin typeface="+mn-lt"/>
              </a:rPr>
              <a:t> </a:t>
            </a:r>
            <a:r>
              <a:rPr lang="en-GB" sz="1500" spc="0" dirty="0" err="1">
                <a:latin typeface="+mn-lt"/>
              </a:rPr>
              <a:t>inddragelse</a:t>
            </a:r>
            <a:r>
              <a:rPr lang="en-GB" sz="1500" spc="0" dirty="0">
                <a:latin typeface="+mn-lt"/>
              </a:rPr>
              <a:t>, </a:t>
            </a:r>
            <a:r>
              <a:rPr lang="en-GB" sz="1500" spc="0" dirty="0" err="1">
                <a:latin typeface="+mn-lt"/>
              </a:rPr>
              <a:t>hvor</a:t>
            </a:r>
            <a:r>
              <a:rPr lang="en-GB" sz="1500" spc="0" dirty="0">
                <a:latin typeface="+mn-lt"/>
              </a:rPr>
              <a:t> </a:t>
            </a:r>
            <a:r>
              <a:rPr lang="en-GB" sz="1500" spc="0" dirty="0" err="1">
                <a:latin typeface="+mn-lt"/>
              </a:rPr>
              <a:t>barnet</a:t>
            </a:r>
            <a:r>
              <a:rPr lang="en-GB" sz="1500" spc="0" dirty="0">
                <a:latin typeface="+mn-lt"/>
              </a:rPr>
              <a:t> </a:t>
            </a:r>
            <a:r>
              <a:rPr lang="en-GB" sz="1500" spc="0" dirty="0" err="1">
                <a:latin typeface="+mn-lt"/>
              </a:rPr>
              <a:t>formidler</a:t>
            </a:r>
            <a:r>
              <a:rPr lang="en-GB" sz="1500" spc="0" dirty="0">
                <a:latin typeface="+mn-lt"/>
              </a:rPr>
              <a:t> sine </a:t>
            </a:r>
            <a:r>
              <a:rPr lang="en-GB" sz="1500" spc="0" dirty="0" err="1">
                <a:latin typeface="+mn-lt"/>
              </a:rPr>
              <a:t>perspektiver</a:t>
            </a:r>
            <a:r>
              <a:rPr lang="en-GB" sz="1500" spc="0" dirty="0">
                <a:latin typeface="+mn-lt"/>
              </a:rPr>
              <a:t> </a:t>
            </a:r>
            <a:r>
              <a:rPr lang="en-GB" sz="1500" spc="0" dirty="0" err="1">
                <a:latin typeface="+mn-lt"/>
              </a:rPr>
              <a:t>mundtligt</a:t>
            </a:r>
            <a:r>
              <a:rPr lang="en-GB" sz="1500" spc="0" dirty="0">
                <a:latin typeface="+mn-lt"/>
              </a:rPr>
              <a:t> </a:t>
            </a:r>
            <a:r>
              <a:rPr lang="en-GB" sz="1500" spc="0" dirty="0" err="1">
                <a:latin typeface="+mn-lt"/>
              </a:rPr>
              <a:t>eller</a:t>
            </a:r>
            <a:r>
              <a:rPr lang="en-GB" sz="1500" spc="0" dirty="0">
                <a:latin typeface="+mn-lt"/>
              </a:rPr>
              <a:t> </a:t>
            </a:r>
            <a:r>
              <a:rPr lang="en-GB" sz="1500" spc="0" dirty="0" err="1">
                <a:latin typeface="+mn-lt"/>
              </a:rPr>
              <a:t>gennem</a:t>
            </a:r>
            <a:r>
              <a:rPr lang="en-GB" sz="1500" spc="0" dirty="0">
                <a:latin typeface="+mn-lt"/>
              </a:rPr>
              <a:t> </a:t>
            </a:r>
            <a:r>
              <a:rPr lang="en-GB" sz="1500" spc="0" dirty="0" err="1">
                <a:latin typeface="+mn-lt"/>
              </a:rPr>
              <a:t>spørgeskemaer</a:t>
            </a:r>
            <a:r>
              <a:rPr lang="en-GB" sz="1500" spc="0" dirty="0">
                <a:latin typeface="+mn-lt"/>
              </a:rPr>
              <a:t> (</a:t>
            </a:r>
            <a:r>
              <a:rPr lang="da-DK" sz="1500" spc="0" dirty="0">
                <a:latin typeface="+mn-lt"/>
              </a:rPr>
              <a:t>fx (talende) spørgeskemaer, som ikke forudsætter læsekompetence)</a:t>
            </a:r>
            <a:r>
              <a:rPr lang="en-GB" sz="1500" spc="0" dirty="0">
                <a:latin typeface="+mn-lt"/>
              </a:rPr>
              <a:t>.</a:t>
            </a:r>
          </a:p>
          <a:p>
            <a:pPr marL="177750" indent="-177750">
              <a:spcAft>
                <a:spcPts val="1200"/>
              </a:spcAft>
              <a:buFont typeface="Arial" charset="0"/>
              <a:buChar char="•"/>
            </a:pPr>
            <a:r>
              <a:rPr lang="en-GB" sz="1500" spc="0" dirty="0" err="1">
                <a:latin typeface="+mn-lt"/>
              </a:rPr>
              <a:t>Nonverbale</a:t>
            </a:r>
            <a:r>
              <a:rPr lang="en-GB" sz="1500" i="1" spc="0" dirty="0">
                <a:latin typeface="+mn-lt"/>
              </a:rPr>
              <a:t> </a:t>
            </a:r>
            <a:r>
              <a:rPr lang="en-GB" sz="1500" spc="0" dirty="0" err="1">
                <a:latin typeface="+mn-lt"/>
              </a:rPr>
              <a:t>metoder</a:t>
            </a:r>
            <a:r>
              <a:rPr lang="en-GB" sz="1500" spc="0" dirty="0">
                <a:latin typeface="+mn-lt"/>
              </a:rPr>
              <a:t> </a:t>
            </a:r>
            <a:r>
              <a:rPr lang="en-GB" sz="1500" spc="0" dirty="0" err="1">
                <a:latin typeface="+mn-lt"/>
              </a:rPr>
              <a:t>til</a:t>
            </a:r>
            <a:r>
              <a:rPr lang="en-GB" sz="1500" spc="0" dirty="0">
                <a:latin typeface="+mn-lt"/>
              </a:rPr>
              <a:t> </a:t>
            </a:r>
            <a:r>
              <a:rPr lang="en-GB" sz="1500" spc="0" dirty="0" err="1">
                <a:latin typeface="+mn-lt"/>
              </a:rPr>
              <a:t>inddragelse</a:t>
            </a:r>
            <a:r>
              <a:rPr lang="en-GB" sz="1500" spc="0" dirty="0">
                <a:latin typeface="+mn-lt"/>
              </a:rPr>
              <a:t> </a:t>
            </a:r>
            <a:r>
              <a:rPr lang="en-GB" sz="1500" spc="0" dirty="0" err="1">
                <a:latin typeface="+mn-lt"/>
              </a:rPr>
              <a:t>forstås</a:t>
            </a:r>
            <a:r>
              <a:rPr lang="en-GB" sz="1500" spc="0" dirty="0">
                <a:latin typeface="+mn-lt"/>
              </a:rPr>
              <a:t> </a:t>
            </a:r>
            <a:r>
              <a:rPr lang="en-GB" sz="1500" spc="0" dirty="0" err="1">
                <a:latin typeface="+mn-lt"/>
              </a:rPr>
              <a:t>som</a:t>
            </a:r>
            <a:r>
              <a:rPr lang="en-GB" sz="1500" spc="0" dirty="0">
                <a:latin typeface="+mn-lt"/>
              </a:rPr>
              <a:t> </a:t>
            </a:r>
            <a:r>
              <a:rPr lang="en-GB" sz="1500" spc="0" dirty="0" err="1">
                <a:latin typeface="+mn-lt"/>
              </a:rPr>
              <a:t>metoder</a:t>
            </a:r>
            <a:r>
              <a:rPr lang="en-GB" sz="1500" spc="0" dirty="0">
                <a:latin typeface="+mn-lt"/>
              </a:rPr>
              <a:t>, </a:t>
            </a:r>
            <a:r>
              <a:rPr lang="en-GB" sz="1500" spc="0" dirty="0" err="1">
                <a:latin typeface="+mn-lt"/>
              </a:rPr>
              <a:t>hvor</a:t>
            </a:r>
            <a:r>
              <a:rPr lang="en-GB" sz="1500" spc="0" dirty="0">
                <a:latin typeface="+mn-lt"/>
              </a:rPr>
              <a:t> </a:t>
            </a:r>
            <a:r>
              <a:rPr lang="en-GB" sz="1500" spc="0" dirty="0" err="1">
                <a:latin typeface="+mn-lt"/>
              </a:rPr>
              <a:t>barnet</a:t>
            </a:r>
            <a:r>
              <a:rPr lang="en-GB" sz="1500" spc="0" dirty="0">
                <a:latin typeface="+mn-lt"/>
              </a:rPr>
              <a:t> </a:t>
            </a:r>
            <a:r>
              <a:rPr lang="en-GB" sz="1500" spc="0" dirty="0" err="1">
                <a:latin typeface="+mn-lt"/>
              </a:rPr>
              <a:t>udtrykker</a:t>
            </a:r>
            <a:r>
              <a:rPr lang="en-GB" sz="1500" spc="0" dirty="0">
                <a:latin typeface="+mn-lt"/>
              </a:rPr>
              <a:t> sine </a:t>
            </a:r>
            <a:r>
              <a:rPr lang="en-GB" sz="1500" spc="0" dirty="0" err="1">
                <a:latin typeface="+mn-lt"/>
              </a:rPr>
              <a:t>perspektiver</a:t>
            </a:r>
            <a:r>
              <a:rPr lang="en-GB" sz="1500" spc="0" dirty="0">
                <a:latin typeface="+mn-lt"/>
              </a:rPr>
              <a:t> </a:t>
            </a:r>
            <a:r>
              <a:rPr lang="en-GB" sz="1500" spc="0" dirty="0" err="1">
                <a:latin typeface="+mn-lt"/>
              </a:rPr>
              <a:t>gennem</a:t>
            </a:r>
            <a:r>
              <a:rPr lang="en-GB" sz="1500" spc="0" dirty="0">
                <a:latin typeface="+mn-lt"/>
              </a:rPr>
              <a:t> </a:t>
            </a:r>
            <a:r>
              <a:rPr lang="en-GB" sz="1500" spc="0" dirty="0" err="1">
                <a:latin typeface="+mn-lt"/>
              </a:rPr>
              <a:t>fx</a:t>
            </a:r>
            <a:r>
              <a:rPr lang="en-GB" sz="1500" spc="0" dirty="0">
                <a:latin typeface="+mn-lt"/>
              </a:rPr>
              <a:t> </a:t>
            </a:r>
            <a:r>
              <a:rPr lang="en-GB" sz="1500" spc="0" dirty="0" err="1">
                <a:latin typeface="+mn-lt"/>
              </a:rPr>
              <a:t>tegning</a:t>
            </a:r>
            <a:r>
              <a:rPr lang="en-GB" sz="1500" spc="0" dirty="0">
                <a:latin typeface="+mn-lt"/>
              </a:rPr>
              <a:t> </a:t>
            </a:r>
            <a:r>
              <a:rPr lang="en-GB" sz="1500" spc="0" dirty="0" err="1">
                <a:latin typeface="+mn-lt"/>
              </a:rPr>
              <a:t>eller</a:t>
            </a:r>
            <a:r>
              <a:rPr lang="en-GB" sz="1500" spc="0" dirty="0">
                <a:latin typeface="+mn-lt"/>
              </a:rPr>
              <a:t> </a:t>
            </a:r>
            <a:r>
              <a:rPr lang="en-GB" sz="1500" spc="0" dirty="0" err="1">
                <a:latin typeface="+mn-lt"/>
              </a:rPr>
              <a:t>fotos</a:t>
            </a:r>
            <a:r>
              <a:rPr lang="en-GB" sz="1500" spc="0" dirty="0">
                <a:latin typeface="+mn-lt"/>
              </a:rPr>
              <a:t>, </a:t>
            </a:r>
            <a:r>
              <a:rPr lang="en-GB" sz="1500" spc="0" dirty="0" err="1">
                <a:latin typeface="+mn-lt"/>
              </a:rPr>
              <a:t>eller</a:t>
            </a:r>
            <a:r>
              <a:rPr lang="en-GB" sz="1500" spc="0" dirty="0">
                <a:latin typeface="+mn-lt"/>
              </a:rPr>
              <a:t> </a:t>
            </a:r>
            <a:r>
              <a:rPr lang="en-GB" sz="1500" spc="0" dirty="0" err="1">
                <a:latin typeface="+mn-lt"/>
              </a:rPr>
              <a:t>hvor</a:t>
            </a:r>
            <a:r>
              <a:rPr lang="en-GB" sz="1500" spc="0" dirty="0">
                <a:latin typeface="+mn-lt"/>
              </a:rPr>
              <a:t> de </a:t>
            </a:r>
            <a:r>
              <a:rPr lang="en-GB" sz="1500" spc="0" dirty="0" err="1">
                <a:latin typeface="+mn-lt"/>
              </a:rPr>
              <a:t>voksne</a:t>
            </a:r>
            <a:r>
              <a:rPr lang="en-GB" sz="1500" spc="0" dirty="0">
                <a:latin typeface="+mn-lt"/>
              </a:rPr>
              <a:t> </a:t>
            </a:r>
            <a:r>
              <a:rPr lang="en-GB" sz="1500" spc="0" dirty="0" err="1">
                <a:latin typeface="+mn-lt"/>
              </a:rPr>
              <a:t>observerer</a:t>
            </a:r>
            <a:r>
              <a:rPr lang="en-GB" sz="1500" spc="0" dirty="0">
                <a:latin typeface="+mn-lt"/>
              </a:rPr>
              <a:t> </a:t>
            </a:r>
            <a:r>
              <a:rPr lang="en-GB" sz="1500" spc="0" dirty="0" err="1">
                <a:latin typeface="+mn-lt"/>
              </a:rPr>
              <a:t>og</a:t>
            </a:r>
            <a:r>
              <a:rPr lang="en-GB" sz="1500" spc="0" dirty="0">
                <a:latin typeface="+mn-lt"/>
              </a:rPr>
              <a:t> </a:t>
            </a:r>
            <a:r>
              <a:rPr lang="en-GB" sz="1500" spc="0" dirty="0" err="1">
                <a:latin typeface="+mn-lt"/>
              </a:rPr>
              <a:t>undersøger</a:t>
            </a:r>
            <a:r>
              <a:rPr lang="en-GB" sz="1500" spc="0" dirty="0">
                <a:latin typeface="+mn-lt"/>
              </a:rPr>
              <a:t> </a:t>
            </a:r>
            <a:r>
              <a:rPr lang="en-GB" sz="1500" spc="0" dirty="0" err="1">
                <a:latin typeface="+mn-lt"/>
              </a:rPr>
              <a:t>barnets</a:t>
            </a:r>
            <a:r>
              <a:rPr lang="en-GB" sz="1500" spc="0" dirty="0">
                <a:latin typeface="+mn-lt"/>
              </a:rPr>
              <a:t> </a:t>
            </a:r>
            <a:r>
              <a:rPr lang="en-GB" sz="1500" spc="0" dirty="0" err="1">
                <a:latin typeface="+mn-lt"/>
              </a:rPr>
              <a:t>udtryk</a:t>
            </a:r>
            <a:r>
              <a:rPr lang="en-GB" sz="1500" spc="0" dirty="0">
                <a:latin typeface="+mn-lt"/>
              </a:rPr>
              <a:t>, </a:t>
            </a:r>
            <a:r>
              <a:rPr lang="en-GB" sz="1500" spc="0" dirty="0" err="1">
                <a:latin typeface="+mn-lt"/>
              </a:rPr>
              <a:t>deltagelse</a:t>
            </a:r>
            <a:r>
              <a:rPr lang="en-GB" sz="1500" spc="0" dirty="0">
                <a:latin typeface="+mn-lt"/>
              </a:rPr>
              <a:t> mv.</a:t>
            </a:r>
            <a:endParaRPr lang="da-DK" sz="1500" dirty="0">
              <a:latin typeface="+mn-lt"/>
            </a:endParaRPr>
          </a:p>
        </p:txBody>
      </p:sp>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4" name="Tekstfelt 13"/>
          <p:cNvSpPr txBox="1"/>
          <p:nvPr userDrawn="1"/>
        </p:nvSpPr>
        <p:spPr>
          <a:xfrm>
            <a:off x="899999" y="818623"/>
            <a:ext cx="4692417" cy="307777"/>
          </a:xfrm>
          <a:prstGeom prst="rect">
            <a:avLst/>
          </a:prstGeom>
          <a:solidFill>
            <a:schemeClr val="accent1"/>
          </a:solidFill>
        </p:spPr>
        <p:txBody>
          <a:bodyPr wrap="square" rtlCol="0">
            <a:spAutoFit/>
          </a:bodyPr>
          <a:lstStyle/>
          <a:p>
            <a:r>
              <a:rPr lang="da-DK" sz="1400" dirty="0">
                <a:solidFill>
                  <a:schemeClr val="bg1"/>
                </a:solidFill>
              </a:rPr>
              <a:t>Hvad er vigtigt i arbejdet med at inddrage børns perspektiver?</a:t>
            </a:r>
          </a:p>
        </p:txBody>
      </p:sp>
      <p:pic>
        <p:nvPicPr>
          <p:cNvPr id="2" name="Billede 1"/>
          <p:cNvPicPr>
            <a:picLocks noChangeAspect="1"/>
          </p:cNvPicPr>
          <p:nvPr userDrawn="1"/>
        </p:nvPicPr>
        <p:blipFill rotWithShape="1">
          <a:blip r:embed="rId3">
            <a:extLst>
              <a:ext uri="{28A0092B-C50C-407E-A947-70E740481C1C}">
                <a14:useLocalDpi xmlns:a14="http://schemas.microsoft.com/office/drawing/2010/main" val="0"/>
              </a:ext>
            </a:extLst>
          </a:blip>
          <a:srcRect t="47190" r="40190" b="1"/>
          <a:stretch/>
        </p:blipFill>
        <p:spPr>
          <a:xfrm>
            <a:off x="7712435" y="-530960"/>
            <a:ext cx="5183929" cy="6652167"/>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rugerdefineret layout">
    <p:bg>
      <p:bgPr>
        <a:solidFill>
          <a:schemeClr val="accent1"/>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617666"/>
            <a:ext cx="10664042" cy="1569660"/>
          </a:xfrm>
          <a:prstGeom prst="rect">
            <a:avLst/>
          </a:prstGeom>
          <a:noFill/>
        </p:spPr>
        <p:txBody>
          <a:bodyPr wrap="square" rtlCol="0">
            <a:spAutoFit/>
          </a:bodyPr>
          <a:lstStyle/>
          <a:p>
            <a:pPr algn="ctr"/>
            <a:r>
              <a:rPr lang="da-DK" sz="4800" b="1" dirty="0">
                <a:solidFill>
                  <a:schemeClr val="bg1"/>
                </a:solidFill>
                <a:latin typeface="+mj-lt"/>
              </a:rPr>
              <a:t>Redskaber, der understøtter </a:t>
            </a:r>
            <a:br>
              <a:rPr lang="da-DK" sz="4800" b="1" dirty="0">
                <a:solidFill>
                  <a:schemeClr val="bg1"/>
                </a:solidFill>
                <a:latin typeface="+mj-lt"/>
              </a:rPr>
            </a:br>
            <a:r>
              <a:rPr lang="da-DK" sz="4800" b="1" dirty="0">
                <a:solidFill>
                  <a:schemeClr val="bg1"/>
                </a:solidFill>
                <a:latin typeface="+mj-lt"/>
              </a:rPr>
              <a:t>omsætning af viden i praksis </a:t>
            </a:r>
            <a:endParaRPr lang="da-DK" sz="3600" b="1" dirty="0">
              <a:solidFill>
                <a:schemeClr val="bg1"/>
              </a:solidFill>
              <a:latin typeface="+mj-lt"/>
            </a:endParaRPr>
          </a:p>
        </p:txBody>
      </p:sp>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1">
                <a:lumMod val="75000"/>
                <a:alpha val="94000"/>
              </a:schemeClr>
            </a:outerShdw>
          </a:effec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b="7826"/>
          <a:stretch/>
        </p:blipFill>
        <p:spPr>
          <a:xfrm>
            <a:off x="7196441" y="-1"/>
            <a:ext cx="4995560" cy="6858001"/>
          </a:xfrm>
          <a:prstGeom prst="rect">
            <a:avLst/>
          </a:prstGeom>
        </p:spPr>
      </p:pic>
      <p:sp>
        <p:nvSpPr>
          <p:cNvPr id="3" name="Tekstfelt 2"/>
          <p:cNvSpPr txBox="1"/>
          <p:nvPr userDrawn="1"/>
        </p:nvSpPr>
        <p:spPr>
          <a:xfrm>
            <a:off x="900000" y="720000"/>
            <a:ext cx="5963938"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latin typeface="+mj-lt"/>
              </a:rPr>
              <a:t>Redskaber</a:t>
            </a:r>
            <a:r>
              <a:rPr lang="en-GB" sz="3200" dirty="0">
                <a:latin typeface="+mj-lt"/>
              </a:rPr>
              <a:t>, der </a:t>
            </a:r>
            <a:r>
              <a:rPr lang="en-GB" sz="3200" dirty="0" err="1">
                <a:latin typeface="+mj-lt"/>
              </a:rPr>
              <a:t>understøtter</a:t>
            </a:r>
            <a:r>
              <a:rPr lang="en-GB" sz="3200" dirty="0">
                <a:latin typeface="+mj-lt"/>
              </a:rPr>
              <a:t> </a:t>
            </a:r>
            <a:r>
              <a:rPr lang="en-GB" sz="3200" dirty="0" err="1">
                <a:latin typeface="+mj-lt"/>
              </a:rPr>
              <a:t>omsætning</a:t>
            </a:r>
            <a:r>
              <a:rPr lang="en-GB" sz="3200" dirty="0">
                <a:latin typeface="+mj-lt"/>
              </a:rPr>
              <a:t> </a:t>
            </a:r>
            <a:r>
              <a:rPr lang="en-GB" sz="3200" dirty="0" err="1">
                <a:latin typeface="+mj-lt"/>
              </a:rPr>
              <a:t>af</a:t>
            </a:r>
            <a:r>
              <a:rPr lang="en-GB" sz="3200" dirty="0">
                <a:latin typeface="+mj-lt"/>
              </a:rPr>
              <a:t> </a:t>
            </a:r>
            <a:r>
              <a:rPr lang="en-GB" sz="3200" dirty="0" err="1">
                <a:latin typeface="+mj-lt"/>
              </a:rPr>
              <a:t>viden</a:t>
            </a:r>
            <a:r>
              <a:rPr lang="en-GB" sz="3200" dirty="0">
                <a:latin typeface="+mj-lt"/>
              </a:rPr>
              <a:t> </a:t>
            </a:r>
            <a:r>
              <a:rPr lang="en-GB" sz="3200" dirty="0" err="1">
                <a:latin typeface="+mj-lt"/>
              </a:rPr>
              <a:t>i</a:t>
            </a:r>
            <a:r>
              <a:rPr lang="en-GB" sz="3200" dirty="0">
                <a:latin typeface="+mj-lt"/>
              </a:rPr>
              <a:t> </a:t>
            </a:r>
            <a:r>
              <a:rPr lang="en-GB" sz="3200" dirty="0" err="1">
                <a:latin typeface="+mj-lt"/>
              </a:rPr>
              <a:t>praksis</a:t>
            </a:r>
            <a:endParaRPr lang="en-GB" sz="3200" dirty="0">
              <a:solidFill>
                <a:schemeClr val="tx1"/>
              </a:solidFill>
              <a:latin typeface="+mj-lt"/>
            </a:endParaRPr>
          </a:p>
        </p:txBody>
      </p:sp>
      <p:sp>
        <p:nvSpPr>
          <p:cNvPr id="7" name="Afrundet rektangel 6"/>
          <p:cNvSpPr/>
          <p:nvPr userDrawn="1"/>
        </p:nvSpPr>
        <p:spPr>
          <a:xfrm>
            <a:off x="900001" y="2197328"/>
            <a:ext cx="5821434" cy="2944516"/>
          </a:xfrm>
          <a:prstGeom prst="roundRect">
            <a:avLst>
              <a:gd name="adj" fmla="val 5999"/>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userDrawn="1"/>
        </p:nvSpPr>
        <p:spPr>
          <a:xfrm>
            <a:off x="1375006" y="2577331"/>
            <a:ext cx="4907041" cy="2077492"/>
          </a:xfrm>
          <a:prstGeom prst="rect">
            <a:avLst/>
          </a:prstGeom>
          <a:noFill/>
        </p:spPr>
        <p:txBody>
          <a:bodyPr wrap="square" lIns="0" tIns="0" rIns="0" bIns="0" rtlCol="0">
            <a:spAutoFit/>
          </a:bodyPr>
          <a:lstStyle/>
          <a:p>
            <a:pPr marL="0" indent="0">
              <a:spcAft>
                <a:spcPts val="1200"/>
              </a:spcAft>
              <a:buFont typeface="Arial" charset="0"/>
              <a:buNone/>
            </a:pPr>
            <a:r>
              <a:rPr lang="da-DK" sz="1500" b="1" dirty="0">
                <a:solidFill>
                  <a:schemeClr val="bg1"/>
                </a:solidFill>
              </a:rPr>
              <a:t>Tre redskaber</a:t>
            </a:r>
          </a:p>
          <a:p>
            <a:pPr marL="177750" lvl="0" indent="-177750">
              <a:spcAft>
                <a:spcPts val="1200"/>
              </a:spcAft>
              <a:buFont typeface="Arial" charset="0"/>
              <a:buChar char="•"/>
            </a:pPr>
            <a:r>
              <a:rPr lang="en-GB" sz="1500" b="1" dirty="0" err="1">
                <a:solidFill>
                  <a:schemeClr val="bg1"/>
                </a:solidFill>
              </a:rPr>
              <a:t>Dialogkort</a:t>
            </a:r>
            <a:r>
              <a:rPr lang="en-GB" sz="1500" dirty="0">
                <a:solidFill>
                  <a:schemeClr val="bg1"/>
                </a:solidFill>
              </a:rPr>
              <a:t> </a:t>
            </a:r>
            <a:r>
              <a:rPr lang="en-GB" sz="1500" dirty="0" err="1">
                <a:solidFill>
                  <a:schemeClr val="bg1"/>
                </a:solidFill>
              </a:rPr>
              <a:t>til</a:t>
            </a:r>
            <a:r>
              <a:rPr lang="en-GB" sz="1500" dirty="0">
                <a:solidFill>
                  <a:schemeClr val="bg1"/>
                </a:solidFill>
              </a:rPr>
              <a:t> </a:t>
            </a:r>
            <a:r>
              <a:rPr lang="en-GB" sz="1500" dirty="0" err="1">
                <a:solidFill>
                  <a:schemeClr val="bg1"/>
                </a:solidFill>
              </a:rPr>
              <a:t>faglig</a:t>
            </a:r>
            <a:r>
              <a:rPr lang="en-GB" sz="1500" dirty="0">
                <a:solidFill>
                  <a:schemeClr val="bg1"/>
                </a:solidFill>
              </a:rPr>
              <a:t> </a:t>
            </a:r>
            <a:r>
              <a:rPr lang="en-GB" sz="1500" dirty="0" err="1">
                <a:solidFill>
                  <a:schemeClr val="bg1"/>
                </a:solidFill>
              </a:rPr>
              <a:t>refleksion</a:t>
            </a:r>
            <a:r>
              <a:rPr lang="en-GB" sz="1500" dirty="0">
                <a:solidFill>
                  <a:schemeClr val="bg1"/>
                </a:solidFill>
              </a:rPr>
              <a:t> over </a:t>
            </a:r>
            <a:r>
              <a:rPr lang="en-GB" sz="1500" dirty="0" err="1">
                <a:solidFill>
                  <a:schemeClr val="bg1"/>
                </a:solidFill>
              </a:rPr>
              <a:t>egen</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marL="177750" lvl="0" indent="-177750">
              <a:spcAft>
                <a:spcPts val="1200"/>
              </a:spcAft>
              <a:buFont typeface="Arial" charset="0"/>
              <a:buChar char="•"/>
            </a:pPr>
            <a:r>
              <a:rPr lang="en-GB" sz="1500" b="1" dirty="0">
                <a:solidFill>
                  <a:schemeClr val="bg1"/>
                </a:solidFill>
              </a:rPr>
              <a:t>Rogers Harts </a:t>
            </a:r>
            <a:r>
              <a:rPr lang="en-GB" sz="1500" b="1" dirty="0" err="1">
                <a:solidFill>
                  <a:schemeClr val="bg1"/>
                </a:solidFill>
              </a:rPr>
              <a:t>deltagelsesstige</a:t>
            </a:r>
            <a:r>
              <a:rPr lang="en-GB" sz="1500" dirty="0">
                <a:solidFill>
                  <a:schemeClr val="bg1"/>
                </a:solidFill>
              </a:rPr>
              <a:t> </a:t>
            </a:r>
            <a:r>
              <a:rPr lang="en-GB" sz="1500" dirty="0" err="1">
                <a:solidFill>
                  <a:schemeClr val="bg1"/>
                </a:solidFill>
              </a:rPr>
              <a:t>til</a:t>
            </a:r>
            <a:r>
              <a:rPr lang="en-GB" sz="1500" dirty="0">
                <a:solidFill>
                  <a:schemeClr val="bg1"/>
                </a:solidFill>
              </a:rPr>
              <a:t> </a:t>
            </a:r>
            <a:r>
              <a:rPr lang="en-GB" sz="1500" dirty="0" err="1">
                <a:solidFill>
                  <a:schemeClr val="bg1"/>
                </a:solidFill>
              </a:rPr>
              <a:t>refleksion</a:t>
            </a:r>
            <a:r>
              <a:rPr lang="en-GB" sz="1500" dirty="0">
                <a:solidFill>
                  <a:schemeClr val="bg1"/>
                </a:solidFill>
              </a:rPr>
              <a:t> over </a:t>
            </a:r>
            <a:r>
              <a:rPr lang="en-GB" sz="1500" dirty="0" err="1">
                <a:solidFill>
                  <a:schemeClr val="bg1"/>
                </a:solidFill>
              </a:rPr>
              <a:t>børneinddragelse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børneindflydelse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pædagogisk</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marL="177750" lvl="0" indent="-177750">
              <a:spcAft>
                <a:spcPts val="1200"/>
              </a:spcAft>
              <a:buFont typeface="Arial" charset="0"/>
              <a:buChar char="•"/>
            </a:pPr>
            <a:r>
              <a:rPr lang="en-GB" sz="1500" b="1" dirty="0" err="1">
                <a:solidFill>
                  <a:schemeClr val="bg1"/>
                </a:solidFill>
              </a:rPr>
              <a:t>Mosaiktilgangen</a:t>
            </a:r>
            <a:r>
              <a:rPr lang="en-GB" sz="1500" dirty="0">
                <a:solidFill>
                  <a:schemeClr val="bg1"/>
                </a:solidFill>
              </a:rPr>
              <a:t> </a:t>
            </a:r>
            <a:r>
              <a:rPr lang="en-GB" sz="1500" dirty="0" err="1">
                <a:solidFill>
                  <a:schemeClr val="bg1"/>
                </a:solidFill>
              </a:rPr>
              <a:t>som</a:t>
            </a:r>
            <a:r>
              <a:rPr lang="en-GB" sz="1500" dirty="0">
                <a:solidFill>
                  <a:schemeClr val="bg1"/>
                </a:solidFill>
              </a:rPr>
              <a:t> </a:t>
            </a:r>
            <a:r>
              <a:rPr lang="en-GB" sz="1500" dirty="0" err="1">
                <a:solidFill>
                  <a:schemeClr val="bg1"/>
                </a:solidFill>
              </a:rPr>
              <a:t>hjælp</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skabe</a:t>
            </a:r>
            <a:r>
              <a:rPr lang="en-GB" sz="1500" dirty="0">
                <a:solidFill>
                  <a:schemeClr val="bg1"/>
                </a:solidFill>
              </a:rPr>
              <a:t> </a:t>
            </a:r>
            <a:r>
              <a:rPr lang="en-GB" sz="1500" dirty="0" err="1">
                <a:solidFill>
                  <a:schemeClr val="bg1"/>
                </a:solidFill>
              </a:rPr>
              <a:t>systematik</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arbejdet</a:t>
            </a:r>
            <a:r>
              <a:rPr lang="en-GB" sz="1500" dirty="0">
                <a:solidFill>
                  <a:schemeClr val="bg1"/>
                </a:solidFill>
              </a:rPr>
              <a:t> med </a:t>
            </a:r>
            <a:r>
              <a:rPr lang="en-GB" sz="1500" dirty="0" err="1">
                <a:solidFill>
                  <a:schemeClr val="bg1"/>
                </a:solidFill>
              </a:rPr>
              <a:t>børneinddragelse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perspektiver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sikre</a:t>
            </a:r>
            <a:r>
              <a:rPr lang="en-GB" sz="1500" dirty="0">
                <a:solidFill>
                  <a:schemeClr val="bg1"/>
                </a:solidFill>
              </a:rPr>
              <a:t> </a:t>
            </a:r>
            <a:r>
              <a:rPr lang="en-GB" sz="1500" dirty="0" err="1">
                <a:solidFill>
                  <a:schemeClr val="bg1"/>
                </a:solidFill>
              </a:rPr>
              <a:t>både</a:t>
            </a:r>
            <a:r>
              <a:rPr lang="en-GB" sz="1500" dirty="0">
                <a:solidFill>
                  <a:schemeClr val="bg1"/>
                </a:solidFill>
              </a:rPr>
              <a:t> verbal </a:t>
            </a:r>
            <a:r>
              <a:rPr lang="en-GB" sz="1500" dirty="0" err="1">
                <a:solidFill>
                  <a:schemeClr val="bg1"/>
                </a:solidFill>
              </a:rPr>
              <a:t>og</a:t>
            </a:r>
            <a:r>
              <a:rPr lang="en-GB" sz="1500" dirty="0">
                <a:solidFill>
                  <a:schemeClr val="bg1"/>
                </a:solidFill>
              </a:rPr>
              <a:t> nonverbal </a:t>
            </a:r>
            <a:r>
              <a:rPr lang="en-GB" sz="1500" dirty="0" err="1">
                <a:solidFill>
                  <a:schemeClr val="bg1"/>
                </a:solidFill>
              </a:rPr>
              <a:t>inddragelse</a:t>
            </a:r>
            <a:r>
              <a:rPr lang="en-GB" sz="1500" dirty="0">
                <a:solidFill>
                  <a:schemeClr val="bg1"/>
                </a:solidFill>
              </a:rPr>
              <a:t>.</a:t>
            </a:r>
            <a:r>
              <a:rPr lang="en-GB" sz="1500" b="1" dirty="0">
                <a:solidFill>
                  <a:schemeClr val="bg1"/>
                </a:solidFill>
              </a:rPr>
              <a:t> </a:t>
            </a: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Brugerdefineret layout">
    <p:spTree>
      <p:nvGrpSpPr>
        <p:cNvPr id="1" name=""/>
        <p:cNvGrpSpPr/>
        <p:nvPr/>
      </p:nvGrpSpPr>
      <p:grpSpPr>
        <a:xfrm>
          <a:off x="0" y="0"/>
          <a:ext cx="0" cy="0"/>
          <a:chOff x="0" y="0"/>
          <a:chExt cx="0" cy="0"/>
        </a:xfrm>
      </p:grpSpPr>
      <p:sp>
        <p:nvSpPr>
          <p:cNvPr id="17" name="Tekstfelt 16"/>
          <p:cNvSpPr txBox="1"/>
          <p:nvPr userDrawn="1"/>
        </p:nvSpPr>
        <p:spPr>
          <a:xfrm rot="542456">
            <a:off x="5912206" y="3726922"/>
            <a:ext cx="2552189" cy="1365365"/>
          </a:xfrm>
          <a:prstGeom prst="rect">
            <a:avLst/>
          </a:prstGeom>
          <a:solidFill>
            <a:schemeClr val="accent1"/>
          </a:solidFill>
        </p:spPr>
        <p:txBody>
          <a:bodyPr wrap="square" lIns="180000" tIns="36000" rIns="180000" bIns="36000" rtlCol="0">
            <a:spAutoFit/>
          </a:bodyPr>
          <a:lstStyle/>
          <a:p>
            <a:pPr marL="0" indent="0" algn="ctr">
              <a:buFont typeface="Verdana" pitchFamily="34" charset="0"/>
              <a:buNone/>
            </a:pPr>
            <a:endParaRPr lang="da-DK" sz="1400" i="1" dirty="0">
              <a:solidFill>
                <a:schemeClr val="bg1"/>
              </a:solidFill>
            </a:endParaRPr>
          </a:p>
          <a:p>
            <a:pPr marL="0" indent="0" algn="ctr">
              <a:buFont typeface="Verdana" pitchFamily="34" charset="0"/>
              <a:buNone/>
            </a:pPr>
            <a:r>
              <a:rPr lang="da-DK" sz="1400" i="1" dirty="0">
                <a:solidFill>
                  <a:schemeClr val="bg1"/>
                </a:solidFill>
              </a:rPr>
              <a:t>Hvordan kan vi involvere børnene i analysen af det, vi mener at have forstået om dem? </a:t>
            </a:r>
          </a:p>
          <a:p>
            <a:pPr marL="0" indent="0" algn="ctr">
              <a:buFont typeface="Verdana" pitchFamily="34" charset="0"/>
              <a:buNone/>
            </a:pPr>
            <a:endParaRPr lang="da-DK" sz="1400" i="1" dirty="0">
              <a:solidFill>
                <a:schemeClr val="bg1"/>
              </a:solidFill>
            </a:endParaRPr>
          </a:p>
        </p:txBody>
      </p:sp>
      <p:sp>
        <p:nvSpPr>
          <p:cNvPr id="3" name="Tekstfelt 2"/>
          <p:cNvSpPr txBox="1"/>
          <p:nvPr userDrawn="1"/>
        </p:nvSpPr>
        <p:spPr>
          <a:xfrm>
            <a:off x="900000" y="719999"/>
            <a:ext cx="6376011"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solidFill>
                  <a:schemeClr val="tx1"/>
                </a:solidFill>
                <a:latin typeface="+mj-lt"/>
              </a:rPr>
              <a:t> </a:t>
            </a:r>
            <a:br>
              <a:rPr lang="da-DK" sz="3200" dirty="0">
                <a:solidFill>
                  <a:schemeClr val="tx1"/>
                </a:solidFill>
                <a:latin typeface="+mj-lt"/>
              </a:rPr>
            </a:br>
            <a:r>
              <a:rPr lang="da-DK" sz="3200" b="0" dirty="0">
                <a:solidFill>
                  <a:schemeClr val="tx1"/>
                </a:solidFill>
                <a:latin typeface="+mj-lt"/>
              </a:rPr>
              <a:t>Bevidsthed om egen praksis</a:t>
            </a:r>
            <a:endParaRPr lang="en-GB" sz="3200" dirty="0">
              <a:solidFill>
                <a:schemeClr val="tx1"/>
              </a:solidFill>
              <a:latin typeface="+mj-lt"/>
            </a:endParaRPr>
          </a:p>
        </p:txBody>
      </p:sp>
      <p:sp>
        <p:nvSpPr>
          <p:cNvPr id="6" name="Tekstfelt 5"/>
          <p:cNvSpPr txBox="1"/>
          <p:nvPr userDrawn="1"/>
        </p:nvSpPr>
        <p:spPr>
          <a:xfrm>
            <a:off x="899999" y="818623"/>
            <a:ext cx="1776939" cy="307777"/>
          </a:xfrm>
          <a:prstGeom prst="rect">
            <a:avLst/>
          </a:prstGeom>
          <a:solidFill>
            <a:schemeClr val="accent1"/>
          </a:solidFill>
        </p:spPr>
        <p:txBody>
          <a:bodyPr wrap="square" rtlCol="0">
            <a:spAutoFit/>
          </a:bodyPr>
          <a:lstStyle/>
          <a:p>
            <a:r>
              <a:rPr lang="da-DK" sz="1400" kern="1200">
                <a:solidFill>
                  <a:schemeClr val="bg1"/>
                </a:solidFill>
                <a:latin typeface="+mn-lt"/>
                <a:ea typeface="+mn-ea"/>
                <a:cs typeface="+mn-cs"/>
              </a:rPr>
              <a:t>Redskab</a:t>
            </a:r>
            <a:r>
              <a:rPr lang="da-DK" sz="1400" kern="1200" baseline="0">
                <a:solidFill>
                  <a:schemeClr val="bg1"/>
                </a:solidFill>
                <a:latin typeface="+mn-lt"/>
                <a:ea typeface="+mn-ea"/>
                <a:cs typeface="+mn-cs"/>
              </a:rPr>
              <a:t> 1: Dialogkort</a:t>
            </a:r>
            <a:endParaRPr lang="da-DK" sz="1400" dirty="0">
              <a:solidFill>
                <a:schemeClr val="bg1"/>
              </a:solidFill>
            </a:endParaRP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2" name="Lige forbindelse 11"/>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3" name="Tekstfelt 12"/>
          <p:cNvSpPr txBox="1"/>
          <p:nvPr userDrawn="1"/>
        </p:nvSpPr>
        <p:spPr>
          <a:xfrm>
            <a:off x="900002" y="2065997"/>
            <a:ext cx="6004382" cy="923330"/>
          </a:xfrm>
          <a:prstGeom prst="rect">
            <a:avLst/>
          </a:prstGeom>
          <a:noFill/>
        </p:spPr>
        <p:txBody>
          <a:bodyPr wrap="square" lIns="0" tIns="0" rIns="0" bIns="0" rtlCol="0">
            <a:spAutoFit/>
          </a:bodyPr>
          <a:lstStyle/>
          <a:p>
            <a:pPr marL="0" indent="0">
              <a:buNone/>
            </a:pPr>
            <a:r>
              <a:rPr lang="da-DK" sz="1500" dirty="0"/>
              <a:t>Som udgangspunkt for faglig refleksion i arbejdet med at (for)blive bevidst om egen   praksis kan det være en hjælp at anvende </a:t>
            </a:r>
            <a:r>
              <a:rPr lang="da-DK" sz="1500" b="1" dirty="0"/>
              <a:t>dialogkort om børneinddragelse</a:t>
            </a:r>
            <a:r>
              <a:rPr lang="da-DK" sz="1500" dirty="0"/>
              <a:t>, der kan bidrage til at strukturere og kvalificere samtalen. </a:t>
            </a:r>
          </a:p>
          <a:p>
            <a:pPr marL="0" indent="0">
              <a:buNone/>
            </a:pPr>
            <a:endParaRPr lang="da-DK" sz="1500" dirty="0"/>
          </a:p>
        </p:txBody>
      </p:sp>
      <p:sp>
        <p:nvSpPr>
          <p:cNvPr id="16" name="Tekstfelt 15"/>
          <p:cNvSpPr txBox="1"/>
          <p:nvPr userDrawn="1"/>
        </p:nvSpPr>
        <p:spPr>
          <a:xfrm rot="169984">
            <a:off x="3428754" y="4439374"/>
            <a:ext cx="2552189" cy="1149921"/>
          </a:xfrm>
          <a:prstGeom prst="rect">
            <a:avLst/>
          </a:prstGeom>
          <a:solidFill>
            <a:srgbClr val="558588"/>
          </a:solidFill>
        </p:spPr>
        <p:txBody>
          <a:bodyPr wrap="square" lIns="180000" tIns="36000" rIns="180000" bIns="36000" rtlCol="0">
            <a:spAutoFit/>
          </a:bodyPr>
          <a:lstStyle/>
          <a:p>
            <a:pPr marL="0" indent="0" algn="ctr">
              <a:buNone/>
            </a:pPr>
            <a:endParaRPr lang="da-DK" sz="1400" i="1" dirty="0">
              <a:solidFill>
                <a:schemeClr val="bg1"/>
              </a:solidFill>
            </a:endParaRPr>
          </a:p>
          <a:p>
            <a:pPr marL="0" indent="0" algn="ctr">
              <a:buFont typeface="Verdana" pitchFamily="34" charset="0"/>
              <a:buNone/>
            </a:pPr>
            <a:r>
              <a:rPr lang="da-DK" sz="1400" i="1" dirty="0">
                <a:solidFill>
                  <a:schemeClr val="bg1"/>
                </a:solidFill>
              </a:rPr>
              <a:t>Hvordan sikrer vi, at vi udfordrer det, vi tror, vi ved om barnet?</a:t>
            </a:r>
          </a:p>
          <a:p>
            <a:pPr marL="0" indent="0" algn="ctr">
              <a:buFont typeface="Verdana" pitchFamily="34" charset="0"/>
              <a:buNone/>
            </a:pPr>
            <a:r>
              <a:rPr lang="da-DK" sz="1400" i="1" dirty="0">
                <a:solidFill>
                  <a:schemeClr val="bg1"/>
                </a:solidFill>
              </a:rPr>
              <a:t> </a:t>
            </a:r>
          </a:p>
        </p:txBody>
      </p:sp>
      <p:sp>
        <p:nvSpPr>
          <p:cNvPr id="15" name="Tekstfelt 14"/>
          <p:cNvSpPr txBox="1"/>
          <p:nvPr userDrawn="1"/>
        </p:nvSpPr>
        <p:spPr>
          <a:xfrm rot="21079403">
            <a:off x="1054642" y="3527980"/>
            <a:ext cx="2552189" cy="1365365"/>
          </a:xfrm>
          <a:prstGeom prst="rect">
            <a:avLst/>
          </a:prstGeom>
          <a:solidFill>
            <a:schemeClr val="accent1"/>
          </a:solidFill>
        </p:spPr>
        <p:txBody>
          <a:bodyPr wrap="square" lIns="180000" tIns="36000" rIns="180000" bIns="36000" rtlCol="0">
            <a:spAutoFit/>
          </a:bodyPr>
          <a:lstStyle/>
          <a:p>
            <a:pPr marL="0" indent="0" algn="ctr">
              <a:lnSpc>
                <a:spcPct val="100000"/>
              </a:lnSpc>
              <a:buNone/>
            </a:pPr>
            <a:endParaRPr lang="da-DK" sz="1400" i="1" dirty="0">
              <a:solidFill>
                <a:schemeClr val="bg1"/>
              </a:solidFill>
            </a:endParaRPr>
          </a:p>
          <a:p>
            <a:pPr marL="0" indent="0" algn="ctr">
              <a:lnSpc>
                <a:spcPct val="100000"/>
              </a:lnSpc>
              <a:buNone/>
            </a:pPr>
            <a:r>
              <a:rPr lang="da-DK" sz="1400" i="1" dirty="0">
                <a:solidFill>
                  <a:schemeClr val="bg1"/>
                </a:solidFill>
              </a:rPr>
              <a:t>Hvordan sikrer vi, at vi giver børnene plads til at udtrykke sig, og at vi selv forholder os nysgerrige imens?</a:t>
            </a:r>
          </a:p>
          <a:p>
            <a:pPr marL="0" indent="0">
              <a:lnSpc>
                <a:spcPct val="100000"/>
              </a:lnSpc>
              <a:buFont typeface="Verdana" pitchFamily="34" charset="0"/>
              <a:buNone/>
            </a:pPr>
            <a:r>
              <a:rPr lang="da-DK" sz="1400" dirty="0">
                <a:solidFill>
                  <a:schemeClr val="bg1"/>
                </a:solidFill>
              </a:rPr>
              <a:t> </a:t>
            </a:r>
          </a:p>
        </p:txBody>
      </p:sp>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0540492">
            <a:off x="7709667" y="-1593506"/>
            <a:ext cx="6300216" cy="628802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Brugerdefineret layout">
    <p:spTree>
      <p:nvGrpSpPr>
        <p:cNvPr id="1" name=""/>
        <p:cNvGrpSpPr/>
        <p:nvPr/>
      </p:nvGrpSpPr>
      <p:grpSpPr>
        <a:xfrm>
          <a:off x="0" y="0"/>
          <a:ext cx="0" cy="0"/>
          <a:chOff x="0" y="0"/>
          <a:chExt cx="0" cy="0"/>
        </a:xfrm>
      </p:grpSpPr>
      <p:sp>
        <p:nvSpPr>
          <p:cNvPr id="3" name="Tekstfelt 2"/>
          <p:cNvSpPr txBox="1"/>
          <p:nvPr userDrawn="1"/>
        </p:nvSpPr>
        <p:spPr>
          <a:xfrm>
            <a:off x="900000" y="719999"/>
            <a:ext cx="8548800"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sz="3200" b="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Sammenhæng mellem inddragelse og indflydelse</a:t>
            </a:r>
            <a:endParaRPr lang="en-GB" sz="3200" dirty="0">
              <a:solidFill>
                <a:schemeClr val="tx1"/>
              </a:solidFill>
              <a:latin typeface="+mj-lt"/>
            </a:endParaRPr>
          </a:p>
        </p:txBody>
      </p:sp>
      <p:sp>
        <p:nvSpPr>
          <p:cNvPr id="6" name="Tekstfelt 5"/>
          <p:cNvSpPr txBox="1"/>
          <p:nvPr userDrawn="1"/>
        </p:nvSpPr>
        <p:spPr>
          <a:xfrm>
            <a:off x="899997" y="818623"/>
            <a:ext cx="3060000" cy="307777"/>
          </a:xfrm>
          <a:prstGeom prst="rect">
            <a:avLst/>
          </a:prstGeom>
          <a:solidFill>
            <a:schemeClr val="accent1"/>
          </a:solidFill>
        </p:spPr>
        <p:txBody>
          <a:bodyPr wrap="square" rtlCol="0">
            <a:spAutoFit/>
          </a:bodyPr>
          <a:lstStyle/>
          <a:p>
            <a:r>
              <a:rPr lang="da-DK" sz="1400" dirty="0">
                <a:solidFill>
                  <a:schemeClr val="bg1"/>
                </a:solidFill>
              </a:rPr>
              <a:t>Redskab 2: </a:t>
            </a:r>
            <a:r>
              <a:rPr lang="da-DK" sz="1400">
                <a:solidFill>
                  <a:schemeClr val="bg1"/>
                </a:solidFill>
              </a:rPr>
              <a:t>Roger Harts </a:t>
            </a:r>
            <a:r>
              <a:rPr lang="da-DK" sz="1400" dirty="0">
                <a:solidFill>
                  <a:schemeClr val="bg1"/>
                </a:solidFill>
              </a:rPr>
              <a:t>Deltagelsesstige</a:t>
            </a: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2" name="Lige forbindelse 11"/>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3" name="Tekstfelt 12"/>
          <p:cNvSpPr txBox="1"/>
          <p:nvPr userDrawn="1"/>
        </p:nvSpPr>
        <p:spPr>
          <a:xfrm>
            <a:off x="899997" y="1920225"/>
            <a:ext cx="5633325" cy="4616648"/>
          </a:xfrm>
          <a:prstGeom prst="rect">
            <a:avLst/>
          </a:prstGeom>
          <a:noFill/>
        </p:spPr>
        <p:txBody>
          <a:bodyPr wrap="square" lIns="0" tIns="0" rIns="0" bIns="0" rtlCol="0">
            <a:spAutoFit/>
          </a:bodyPr>
          <a:lstStyle/>
          <a:p>
            <a:pPr marL="177750" indent="-177750">
              <a:spcAft>
                <a:spcPts val="600"/>
              </a:spcAft>
              <a:buFont typeface="Arial" charset="0"/>
              <a:buChar char="•"/>
            </a:pPr>
            <a:r>
              <a:rPr lang="da-DK" sz="1300" b="1" dirty="0"/>
              <a:t>Børneinitiativ, beslutninger i fællesskab mellem voksne og børn: </a:t>
            </a:r>
            <a:r>
              <a:rPr lang="da-DK" sz="1300" dirty="0"/>
              <a:t>Børn tager initiativ, starter projekter selv og inviterer voksne ind. </a:t>
            </a:r>
          </a:p>
          <a:p>
            <a:pPr marL="177750" indent="-177750">
              <a:spcAft>
                <a:spcPts val="600"/>
              </a:spcAft>
              <a:buFont typeface="Arial" charset="0"/>
              <a:buChar char="•"/>
            </a:pPr>
            <a:r>
              <a:rPr lang="da-DK" sz="1300" b="1" dirty="0"/>
              <a:t>Børneinitiativ og beslutninger af børn: </a:t>
            </a:r>
            <a:r>
              <a:rPr lang="da-DK" sz="1300" dirty="0"/>
              <a:t>Børn tager initiativ og har beslutningskompetence i projektet – voksne står til deres rådighed. 	</a:t>
            </a:r>
          </a:p>
          <a:p>
            <a:pPr marL="177750" indent="-177750">
              <a:spcAft>
                <a:spcPts val="600"/>
              </a:spcAft>
              <a:buFont typeface="Arial" charset="0"/>
              <a:buChar char="•"/>
            </a:pPr>
            <a:r>
              <a:rPr lang="da-DK" sz="1300" b="1" dirty="0"/>
              <a:t>Vokseninitiativ, beslutninger i fællesskab mellem voksne og børn: </a:t>
            </a:r>
            <a:r>
              <a:rPr lang="da-DK" sz="1300" dirty="0"/>
              <a:t>Voksne tager initiativ, men børn er med i alle faser og er med til at træffe beslutninger. 	</a:t>
            </a:r>
          </a:p>
          <a:p>
            <a:pPr marL="177750" indent="-177750">
              <a:spcAft>
                <a:spcPts val="600"/>
              </a:spcAft>
              <a:buFont typeface="Arial" charset="0"/>
              <a:buChar char="•"/>
            </a:pPr>
            <a:r>
              <a:rPr lang="en-GB" sz="1300" b="1" dirty="0" err="1"/>
              <a:t>Konsulteret</a:t>
            </a:r>
            <a:r>
              <a:rPr lang="en-GB" sz="1300" b="1" dirty="0"/>
              <a:t> </a:t>
            </a:r>
            <a:r>
              <a:rPr lang="en-GB" sz="1300" b="1" dirty="0" err="1"/>
              <a:t>og</a:t>
            </a:r>
            <a:r>
              <a:rPr lang="en-GB" sz="1300" b="1" dirty="0"/>
              <a:t> </a:t>
            </a:r>
            <a:r>
              <a:rPr lang="en-GB" sz="1300" b="1" dirty="0" err="1"/>
              <a:t>informeret</a:t>
            </a:r>
            <a:r>
              <a:rPr lang="en-GB" sz="1300" b="1" dirty="0"/>
              <a:t>: </a:t>
            </a:r>
            <a:r>
              <a:rPr lang="da-DK" sz="1300" dirty="0"/>
              <a:t>Projekter designes og udføres af voksne, men børn er konsulteret, de har fuld indsigt i processen og deres synspunkter tages alvorligt. </a:t>
            </a:r>
          </a:p>
          <a:p>
            <a:pPr marL="177750" indent="-177750">
              <a:spcAft>
                <a:spcPts val="600"/>
              </a:spcAft>
              <a:buFont typeface="Arial" charset="0"/>
              <a:buChar char="•"/>
            </a:pPr>
            <a:r>
              <a:rPr lang="en-GB" sz="1300" b="1" dirty="0" err="1"/>
              <a:t>Udpeget</a:t>
            </a:r>
            <a:r>
              <a:rPr lang="en-GB" sz="1300" b="1" dirty="0"/>
              <a:t> </a:t>
            </a:r>
            <a:r>
              <a:rPr lang="en-GB" sz="1300" b="1" dirty="0" err="1"/>
              <a:t>og</a:t>
            </a:r>
            <a:r>
              <a:rPr lang="en-GB" sz="1300" b="1" dirty="0"/>
              <a:t> </a:t>
            </a:r>
            <a:r>
              <a:rPr lang="en-GB" sz="1300" b="1" dirty="0" err="1"/>
              <a:t>informeret</a:t>
            </a:r>
            <a:r>
              <a:rPr lang="en-GB" sz="1300" b="1" dirty="0"/>
              <a:t>: </a:t>
            </a:r>
            <a:r>
              <a:rPr lang="en-GB" sz="1300" dirty="0" err="1"/>
              <a:t>Voksne</a:t>
            </a:r>
            <a:r>
              <a:rPr lang="en-GB" sz="1300" dirty="0"/>
              <a:t> </a:t>
            </a:r>
            <a:r>
              <a:rPr lang="en-GB" sz="1300" dirty="0" err="1"/>
              <a:t>inviterer</a:t>
            </a:r>
            <a:r>
              <a:rPr lang="en-GB" sz="1300" dirty="0"/>
              <a:t> </a:t>
            </a:r>
            <a:r>
              <a:rPr lang="en-GB" sz="1300" dirty="0" err="1"/>
              <a:t>børn</a:t>
            </a:r>
            <a:r>
              <a:rPr lang="en-GB" sz="1300" dirty="0"/>
              <a:t> </a:t>
            </a:r>
            <a:r>
              <a:rPr lang="en-GB" sz="1300" dirty="0" err="1"/>
              <a:t>til</a:t>
            </a:r>
            <a:r>
              <a:rPr lang="en-GB" sz="1300" dirty="0"/>
              <a:t> at </a:t>
            </a:r>
            <a:r>
              <a:rPr lang="en-GB" sz="1300" dirty="0" err="1"/>
              <a:t>medvirke</a:t>
            </a:r>
            <a:r>
              <a:rPr lang="en-GB" sz="1300" dirty="0"/>
              <a:t> </a:t>
            </a:r>
            <a:r>
              <a:rPr lang="en-GB" sz="1300" dirty="0" err="1"/>
              <a:t>i</a:t>
            </a:r>
            <a:r>
              <a:rPr lang="en-GB" sz="1300" dirty="0"/>
              <a:t> </a:t>
            </a:r>
            <a:r>
              <a:rPr lang="en-GB" sz="1300" dirty="0" err="1"/>
              <a:t>en</a:t>
            </a:r>
            <a:r>
              <a:rPr lang="en-GB" sz="1300" dirty="0"/>
              <a:t> </a:t>
            </a:r>
            <a:r>
              <a:rPr lang="en-GB" sz="1300" dirty="0" err="1"/>
              <a:t>bestemt</a:t>
            </a:r>
            <a:r>
              <a:rPr lang="en-GB" sz="1300" dirty="0"/>
              <a:t> </a:t>
            </a:r>
            <a:r>
              <a:rPr lang="en-GB" sz="1300" dirty="0" err="1"/>
              <a:t>anledning</a:t>
            </a:r>
            <a:r>
              <a:rPr lang="en-GB" sz="1300" dirty="0"/>
              <a:t>, </a:t>
            </a:r>
            <a:r>
              <a:rPr lang="en-GB" sz="1300" dirty="0" err="1"/>
              <a:t>informerer</a:t>
            </a:r>
            <a:r>
              <a:rPr lang="en-GB" sz="1300" dirty="0"/>
              <a:t> </a:t>
            </a:r>
            <a:r>
              <a:rPr lang="en-GB" sz="1300" dirty="0" err="1"/>
              <a:t>dem</a:t>
            </a:r>
            <a:r>
              <a:rPr lang="en-GB" sz="1300" dirty="0"/>
              <a:t> om, </a:t>
            </a:r>
            <a:r>
              <a:rPr lang="en-GB" sz="1300" dirty="0" err="1"/>
              <a:t>hvorfor</a:t>
            </a:r>
            <a:r>
              <a:rPr lang="en-GB" sz="1300" dirty="0"/>
              <a:t> </a:t>
            </a:r>
            <a:r>
              <a:rPr lang="en-GB" sz="1300" dirty="0" err="1"/>
              <a:t>og</a:t>
            </a:r>
            <a:r>
              <a:rPr lang="en-GB" sz="1300" dirty="0"/>
              <a:t> </a:t>
            </a:r>
            <a:r>
              <a:rPr lang="en-GB" sz="1300" dirty="0" err="1"/>
              <a:t>på</a:t>
            </a:r>
            <a:r>
              <a:rPr lang="en-GB" sz="1300" dirty="0"/>
              <a:t> </a:t>
            </a:r>
            <a:r>
              <a:rPr lang="en-GB" sz="1300" dirty="0" err="1"/>
              <a:t>hvilke</a:t>
            </a:r>
            <a:r>
              <a:rPr lang="en-GB" sz="1300" dirty="0"/>
              <a:t> </a:t>
            </a:r>
            <a:r>
              <a:rPr lang="en-GB" sz="1300" dirty="0" err="1"/>
              <a:t>præmisser</a:t>
            </a:r>
            <a:r>
              <a:rPr lang="en-GB" sz="1300" dirty="0"/>
              <a:t>, </a:t>
            </a:r>
            <a:r>
              <a:rPr lang="en-GB" sz="1300" dirty="0" err="1"/>
              <a:t>hvorefter</a:t>
            </a:r>
            <a:r>
              <a:rPr lang="en-GB" sz="1300" dirty="0"/>
              <a:t> </a:t>
            </a:r>
            <a:r>
              <a:rPr lang="en-GB" sz="1300" dirty="0" err="1"/>
              <a:t>børnene</a:t>
            </a:r>
            <a:r>
              <a:rPr lang="en-GB" sz="1300" dirty="0"/>
              <a:t> </a:t>
            </a:r>
            <a:r>
              <a:rPr lang="en-GB" sz="1300" dirty="0" err="1"/>
              <a:t>selv</a:t>
            </a:r>
            <a:r>
              <a:rPr lang="en-GB" sz="1300" dirty="0"/>
              <a:t> </a:t>
            </a:r>
            <a:r>
              <a:rPr lang="en-GB" sz="1300" dirty="0" err="1"/>
              <a:t>beslutter</a:t>
            </a:r>
            <a:r>
              <a:rPr lang="en-GB" sz="1300" dirty="0"/>
              <a:t>, om de </a:t>
            </a:r>
            <a:r>
              <a:rPr lang="en-GB" sz="1300" dirty="0" err="1"/>
              <a:t>vil</a:t>
            </a:r>
            <a:r>
              <a:rPr lang="en-GB" sz="1300" dirty="0"/>
              <a:t> </a:t>
            </a:r>
            <a:r>
              <a:rPr lang="en-GB" sz="1300" dirty="0" err="1"/>
              <a:t>være</a:t>
            </a:r>
            <a:r>
              <a:rPr lang="en-GB" sz="1300" dirty="0"/>
              <a:t> med. 	</a:t>
            </a:r>
          </a:p>
          <a:p>
            <a:pPr marL="177750" indent="-177750">
              <a:spcAft>
                <a:spcPts val="600"/>
              </a:spcAft>
              <a:buFont typeface="Arial" charset="0"/>
              <a:buChar char="•"/>
            </a:pPr>
            <a:r>
              <a:rPr lang="en-GB" sz="1300" b="1" dirty="0" err="1"/>
              <a:t>Symbolsk</a:t>
            </a:r>
            <a:r>
              <a:rPr lang="en-GB" sz="1300" b="1" dirty="0"/>
              <a:t> </a:t>
            </a:r>
            <a:r>
              <a:rPr lang="en-GB" sz="1300" b="1" dirty="0" err="1"/>
              <a:t>deltagelse</a:t>
            </a:r>
            <a:r>
              <a:rPr lang="en-GB" sz="1300" b="1" dirty="0"/>
              <a:t>: </a:t>
            </a:r>
            <a:r>
              <a:rPr lang="da-DK" sz="1300" dirty="0"/>
              <a:t>Børn bliver spurgt om deres synspunkter i forhold til et bestemt emne. De har ingen eller ringe mulighed for at påvirke det, de udtrykker sig om. Formålet er at underbygge de voksnes tilsyneladende børnevenlige image men ikke at give børnene reel indflydelse.</a:t>
            </a:r>
          </a:p>
          <a:p>
            <a:pPr marL="177750" indent="-177750">
              <a:spcAft>
                <a:spcPts val="600"/>
              </a:spcAft>
              <a:buFont typeface="Arial" charset="0"/>
              <a:buChar char="•"/>
            </a:pPr>
            <a:r>
              <a:rPr lang="en-GB" sz="1300" b="1" dirty="0" err="1"/>
              <a:t>Dekoration</a:t>
            </a:r>
            <a:r>
              <a:rPr lang="en-GB" sz="1300" b="1" dirty="0"/>
              <a:t>: </a:t>
            </a:r>
            <a:r>
              <a:rPr lang="da-DK" sz="1300" dirty="0"/>
              <a:t>Børn deltager, men forstår ikke, hvad det drejer sig om. 	</a:t>
            </a:r>
          </a:p>
          <a:p>
            <a:pPr marL="177750" indent="-177750">
              <a:spcAft>
                <a:spcPts val="600"/>
              </a:spcAft>
              <a:buFont typeface="Arial" charset="0"/>
              <a:buChar char="•"/>
            </a:pPr>
            <a:r>
              <a:rPr lang="en-GB" sz="1300" b="1" dirty="0"/>
              <a:t>Manipulation: </a:t>
            </a:r>
            <a:r>
              <a:rPr lang="da-DK" sz="1300" dirty="0"/>
              <a:t>Voksne bruger børn til at fremme deres egen opfattelse af børns interesser og behov uden at konsultere børnene - fx ved at lade mindre børn bære protestskilte i en demonstration.	</a:t>
            </a:r>
          </a:p>
          <a:p>
            <a:pPr marL="177750" indent="-177750">
              <a:spcAft>
                <a:spcPts val="600"/>
              </a:spcAft>
              <a:buFont typeface="Arial" charset="0"/>
              <a:buChar char="•"/>
            </a:pPr>
            <a:endParaRPr lang="da-DK" sz="1300" dirty="0"/>
          </a:p>
        </p:txBody>
      </p:sp>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7622" y="1986485"/>
            <a:ext cx="4978378" cy="4098628"/>
          </a:xfrm>
          <a:prstGeom prst="rect">
            <a:avLst/>
          </a:prstGeom>
        </p:spPr>
      </p:pic>
      <p:sp>
        <p:nvSpPr>
          <p:cNvPr id="10" name="Tekstfelt 9"/>
          <p:cNvSpPr txBox="1"/>
          <p:nvPr userDrawn="1"/>
        </p:nvSpPr>
        <p:spPr>
          <a:xfrm>
            <a:off x="8070336" y="5679239"/>
            <a:ext cx="3157296" cy="276999"/>
          </a:xfrm>
          <a:prstGeom prst="rect">
            <a:avLst/>
          </a:prstGeom>
          <a:noFill/>
        </p:spPr>
        <p:txBody>
          <a:bodyPr wrap="square" lIns="0" tIns="0" rIns="0" bIns="0" rtlCol="0">
            <a:spAutoFit/>
          </a:bodyPr>
          <a:lstStyle/>
          <a:p>
            <a:r>
              <a:rPr lang="da-DK" sz="900" kern="1200" dirty="0">
                <a:solidFill>
                  <a:schemeClr val="bg1"/>
                </a:solidFill>
                <a:effectLst/>
                <a:latin typeface="+mn-lt"/>
                <a:ea typeface="+mn-ea"/>
                <a:cs typeface="+mn-cs"/>
              </a:rPr>
              <a:t>Kilde: Roger Harts deltagelsesstige (</a:t>
            </a:r>
            <a:r>
              <a:rPr lang="da-DK" sz="900" kern="1200" dirty="0" err="1">
                <a:solidFill>
                  <a:schemeClr val="bg1"/>
                </a:solidFill>
                <a:effectLst/>
                <a:latin typeface="+mn-lt"/>
                <a:ea typeface="+mn-ea"/>
                <a:cs typeface="+mn-cs"/>
              </a:rPr>
              <a:t>www.freechild.org</a:t>
            </a:r>
            <a:r>
              <a:rPr lang="da-DK" sz="900" kern="1200" dirty="0">
                <a:solidFill>
                  <a:schemeClr val="bg1"/>
                </a:solidFill>
                <a:effectLst/>
                <a:latin typeface="+mn-lt"/>
                <a:ea typeface="+mn-ea"/>
                <a:cs typeface="+mn-cs"/>
              </a:rPr>
              <a:t>/</a:t>
            </a:r>
            <a:r>
              <a:rPr lang="da-DK" sz="900" kern="1200" dirty="0" err="1">
                <a:solidFill>
                  <a:schemeClr val="bg1"/>
                </a:solidFill>
                <a:effectLst/>
                <a:latin typeface="+mn-lt"/>
                <a:ea typeface="+mn-ea"/>
                <a:cs typeface="+mn-cs"/>
              </a:rPr>
              <a:t>ladder.htm</a:t>
            </a:r>
            <a:r>
              <a:rPr lang="da-DK" sz="900" kern="1200" dirty="0">
                <a:solidFill>
                  <a:schemeClr val="bg1"/>
                </a:solidFill>
                <a:effectLst/>
                <a:latin typeface="+mn-lt"/>
                <a:ea typeface="+mn-ea"/>
                <a:cs typeface="+mn-cs"/>
              </a:rPr>
              <a:t>, Hanne Warming (2012))</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143" y="2344387"/>
            <a:ext cx="3511296" cy="4870704"/>
          </a:xfrm>
          <a:prstGeom prst="rect">
            <a:avLst/>
          </a:prstGeom>
        </p:spPr>
      </p:pic>
      <p:sp>
        <p:nvSpPr>
          <p:cNvPr id="3" name="Tekstfelt 2"/>
          <p:cNvSpPr txBox="1"/>
          <p:nvPr userDrawn="1"/>
        </p:nvSpPr>
        <p:spPr>
          <a:xfrm>
            <a:off x="900000" y="719999"/>
            <a:ext cx="8495791"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solidFill>
                  <a:schemeClr val="tx1"/>
                </a:solidFill>
                <a:latin typeface="+mj-lt"/>
              </a:rPr>
              <a:t> </a:t>
            </a:r>
            <a:br>
              <a:rPr lang="da-DK" sz="3200" dirty="0">
                <a:solidFill>
                  <a:schemeClr val="tx1"/>
                </a:solidFill>
                <a:latin typeface="+mj-lt"/>
              </a:rPr>
            </a:br>
            <a:r>
              <a:rPr lang="da-DK" sz="3200" b="0" dirty="0">
                <a:latin typeface="+mj-lt"/>
              </a:rPr>
              <a:t>Metoder til verbal og nonverbal inddragelse</a:t>
            </a:r>
            <a:endParaRPr lang="en-GB" sz="3200" dirty="0">
              <a:solidFill>
                <a:schemeClr val="tx1"/>
              </a:solidFill>
              <a:latin typeface="+mj-lt"/>
            </a:endParaRPr>
          </a:p>
        </p:txBody>
      </p:sp>
      <p:sp>
        <p:nvSpPr>
          <p:cNvPr id="6" name="Tekstfelt 5"/>
          <p:cNvSpPr txBox="1"/>
          <p:nvPr userDrawn="1"/>
        </p:nvSpPr>
        <p:spPr>
          <a:xfrm>
            <a:off x="899998" y="818623"/>
            <a:ext cx="2196000" cy="307777"/>
          </a:xfrm>
          <a:prstGeom prst="rect">
            <a:avLst/>
          </a:prstGeom>
          <a:solidFill>
            <a:schemeClr val="accent1"/>
          </a:solidFill>
        </p:spPr>
        <p:txBody>
          <a:bodyPr wrap="square" rtlCol="0">
            <a:spAutoFit/>
          </a:bodyPr>
          <a:lstStyle/>
          <a:p>
            <a:r>
              <a:rPr lang="da-DK" sz="1400" dirty="0">
                <a:solidFill>
                  <a:schemeClr val="bg1"/>
                </a:solidFill>
              </a:rPr>
              <a:t>Redskab 3</a:t>
            </a:r>
            <a:r>
              <a:rPr lang="da-DK" sz="1400">
                <a:solidFill>
                  <a:schemeClr val="bg1"/>
                </a:solidFill>
              </a:rPr>
              <a:t>: Mosaiktilgangen</a:t>
            </a:r>
            <a:endParaRPr lang="da-DK" sz="1400" dirty="0">
              <a:solidFill>
                <a:schemeClr val="bg1"/>
              </a:solidFill>
            </a:endParaRP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2" name="Lige forbindelse 11"/>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3" name="Tekstfelt 12"/>
          <p:cNvSpPr txBox="1"/>
          <p:nvPr userDrawn="1"/>
        </p:nvSpPr>
        <p:spPr>
          <a:xfrm>
            <a:off x="900002" y="2065997"/>
            <a:ext cx="6004382" cy="3847207"/>
          </a:xfrm>
          <a:prstGeom prst="rect">
            <a:avLst/>
          </a:prstGeom>
          <a:noFill/>
        </p:spPr>
        <p:txBody>
          <a:bodyPr wrap="square" lIns="0" tIns="0" rIns="0" bIns="0" rtlCol="0">
            <a:spAutoFit/>
          </a:bodyPr>
          <a:lstStyle/>
          <a:p>
            <a:pPr marL="198900" indent="-198900">
              <a:spcAft>
                <a:spcPts val="1200"/>
              </a:spcAft>
              <a:buFont typeface="+mj-lt"/>
              <a:buAutoNum type="arabicPeriod"/>
            </a:pPr>
            <a:r>
              <a:rPr lang="da-DK" sz="1500" b="1" dirty="0"/>
              <a:t>Fokus:</a:t>
            </a:r>
            <a:r>
              <a:rPr lang="da-DK" sz="1500" dirty="0"/>
              <a:t> afgrænsning af, hvad vi ønsker børnenes perspektiver på, og hvilke børn der skal inddrages. </a:t>
            </a:r>
          </a:p>
          <a:p>
            <a:pPr marL="198900" indent="-198900">
              <a:spcAft>
                <a:spcPts val="1200"/>
              </a:spcAft>
              <a:buFont typeface="+mj-lt"/>
              <a:buAutoNum type="arabicPeriod"/>
            </a:pPr>
            <a:r>
              <a:rPr lang="da-DK" sz="1500" b="1" dirty="0"/>
              <a:t>Indsamling:</a:t>
            </a:r>
            <a:r>
              <a:rPr lang="da-DK" sz="1500" dirty="0"/>
              <a:t> børnene formidler deres perspektiver på fokusområdet, fx legepladsen, gennem fotos, tegninger, rollelege, bevægelse, samtaler, film mv. Det besluttes sammen med børnene, hvilke måder de bedst udtrykker og formidler deres perspektiver på.</a:t>
            </a:r>
          </a:p>
          <a:p>
            <a:pPr marL="198900" indent="-198900">
              <a:spcAft>
                <a:spcPts val="1200"/>
              </a:spcAft>
              <a:buFont typeface="+mj-lt"/>
              <a:buAutoNum type="arabicPeriod"/>
            </a:pPr>
            <a:r>
              <a:rPr lang="da-DK" sz="1500" b="1" dirty="0"/>
              <a:t>Forandring: </a:t>
            </a:r>
            <a:r>
              <a:rPr lang="da-DK" sz="1500" b="0" dirty="0"/>
              <a:t>b</a:t>
            </a:r>
            <a:r>
              <a:rPr lang="da-DK" sz="1500" dirty="0"/>
              <a:t>ørnenes perspektiver bidrager med ny viden, der kan give anledning til forandringer i den pædagogiske praksis. Hvordan den nye viden bruges til at udvikle praksis, drøftes blandt ledelse og pædagogisk personale og gennem inddragelse af børn.</a:t>
            </a:r>
            <a:endParaRPr lang="da-DK" sz="1500" b="1" dirty="0"/>
          </a:p>
          <a:p>
            <a:pPr marL="198900" indent="-198900">
              <a:spcAft>
                <a:spcPts val="1200"/>
              </a:spcAft>
              <a:buFont typeface="+mj-lt"/>
              <a:buAutoNum type="arabicPeriod"/>
            </a:pPr>
            <a:r>
              <a:rPr lang="da-DK" sz="1500" b="1" dirty="0"/>
              <a:t>Erfaring: </a:t>
            </a:r>
            <a:r>
              <a:rPr lang="da-DK" sz="1500" b="0" dirty="0"/>
              <a:t>r</a:t>
            </a:r>
            <a:r>
              <a:rPr lang="da-DK" sz="1500" dirty="0"/>
              <a:t>efleksion over, hvad vi har lært af at arbejde med børneperspektiver gennem mosaiktilgangen. Hvad fungerede godt, og hvad skal justeres til næste gang?</a:t>
            </a:r>
            <a:endParaRPr lang="da-DK" sz="1500" b="1" dirty="0"/>
          </a:p>
          <a:p>
            <a:pPr marL="198900" indent="-198900">
              <a:spcAft>
                <a:spcPts val="1200"/>
              </a:spcAft>
              <a:buFont typeface="+mj-lt"/>
              <a:buAutoNum type="arabicPeriod"/>
            </a:pPr>
            <a:endParaRPr lang="da-DK" sz="150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Brugerdefineret layout">
    <p:bg>
      <p:bgPr>
        <a:solidFill>
          <a:schemeClr val="accent1"/>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rcRect l="-66" t="4631" r="66" b="10105"/>
          <a:stretch/>
        </p:blipFill>
        <p:spPr>
          <a:xfrm>
            <a:off x="0" y="-1"/>
            <a:ext cx="12183906" cy="6858001"/>
          </a:xfrm>
          <a:prstGeom prst="rect">
            <a:avLst/>
          </a:prstGeom>
        </p:spPr>
      </p:pic>
      <p:sp>
        <p:nvSpPr>
          <p:cNvPr id="3" name="Tekstfelt 2"/>
          <p:cNvSpPr txBox="1"/>
          <p:nvPr userDrawn="1"/>
        </p:nvSpPr>
        <p:spPr>
          <a:xfrm>
            <a:off x="763979" y="2471463"/>
            <a:ext cx="10664042" cy="1384995"/>
          </a:xfrm>
          <a:prstGeom prst="rect">
            <a:avLst/>
          </a:prstGeom>
          <a:noFill/>
        </p:spPr>
        <p:txBody>
          <a:bodyPr wrap="square" rtlCol="0">
            <a:spAutoFit/>
          </a:bodyPr>
          <a:lstStyle/>
          <a:p>
            <a:pPr algn="ctr"/>
            <a:r>
              <a:rPr lang="da-DK" sz="4800" b="1" dirty="0">
                <a:solidFill>
                  <a:schemeClr val="bg1"/>
                </a:solidFill>
                <a:latin typeface="+mj-lt"/>
              </a:rPr>
              <a:t>Cases</a:t>
            </a:r>
            <a:r>
              <a:rPr lang="en-GB" sz="5400" dirty="0">
                <a:solidFill>
                  <a:schemeClr val="bg1"/>
                </a:solidFill>
                <a:latin typeface="+mj-lt"/>
              </a:rPr>
              <a:t/>
            </a:r>
            <a:br>
              <a:rPr lang="en-GB" sz="5400" dirty="0">
                <a:solidFill>
                  <a:schemeClr val="bg1"/>
                </a:solidFill>
                <a:latin typeface="+mj-lt"/>
              </a:rPr>
            </a:br>
            <a:r>
              <a:rPr lang="en-GB" sz="3600" dirty="0" err="1">
                <a:solidFill>
                  <a:schemeClr val="bg1"/>
                </a:solidFill>
                <a:latin typeface="+mj-lt"/>
              </a:rPr>
              <a:t>Inddragelse</a:t>
            </a:r>
            <a:r>
              <a:rPr lang="en-GB" sz="3600" dirty="0">
                <a:solidFill>
                  <a:schemeClr val="bg1"/>
                </a:solidFill>
                <a:latin typeface="+mj-lt"/>
              </a:rPr>
              <a:t> </a:t>
            </a:r>
            <a:r>
              <a:rPr lang="en-GB" sz="3600" dirty="0" err="1">
                <a:solidFill>
                  <a:schemeClr val="bg1"/>
                </a:solidFill>
                <a:latin typeface="+mj-lt"/>
              </a:rPr>
              <a:t>af</a:t>
            </a:r>
            <a:r>
              <a:rPr lang="en-GB" sz="3600" dirty="0">
                <a:solidFill>
                  <a:schemeClr val="bg1"/>
                </a:solidFill>
                <a:latin typeface="+mj-lt"/>
              </a:rPr>
              <a:t> </a:t>
            </a:r>
            <a:r>
              <a:rPr lang="en-GB" sz="3600" dirty="0" err="1">
                <a:solidFill>
                  <a:schemeClr val="bg1"/>
                </a:solidFill>
                <a:latin typeface="+mj-lt"/>
              </a:rPr>
              <a:t>børns</a:t>
            </a:r>
            <a:r>
              <a:rPr lang="en-GB" sz="3600" dirty="0">
                <a:solidFill>
                  <a:schemeClr val="bg1"/>
                </a:solidFill>
                <a:latin typeface="+mj-lt"/>
              </a:rPr>
              <a:t> </a:t>
            </a:r>
            <a:r>
              <a:rPr lang="en-GB" sz="3600" dirty="0" err="1">
                <a:solidFill>
                  <a:schemeClr val="bg1"/>
                </a:solidFill>
                <a:latin typeface="+mj-lt"/>
              </a:rPr>
              <a:t>perspektiver</a:t>
            </a:r>
            <a:r>
              <a:rPr lang="en-GB" sz="3600" dirty="0">
                <a:solidFill>
                  <a:schemeClr val="bg1"/>
                </a:solidFill>
                <a:latin typeface="+mj-lt"/>
              </a:rPr>
              <a:t> </a:t>
            </a:r>
            <a:r>
              <a:rPr lang="en-GB" sz="3600" dirty="0" err="1">
                <a:solidFill>
                  <a:schemeClr val="bg1"/>
                </a:solidFill>
                <a:latin typeface="+mj-lt"/>
              </a:rPr>
              <a:t>i</a:t>
            </a:r>
            <a:r>
              <a:rPr lang="en-GB" sz="3600" dirty="0">
                <a:solidFill>
                  <a:schemeClr val="bg1"/>
                </a:solidFill>
                <a:latin typeface="+mj-lt"/>
              </a:rPr>
              <a:t> </a:t>
            </a:r>
            <a:r>
              <a:rPr lang="en-GB" sz="3600" dirty="0" err="1">
                <a:solidFill>
                  <a:schemeClr val="bg1"/>
                </a:solidFill>
                <a:latin typeface="+mj-lt"/>
              </a:rPr>
              <a:t>dagtilbud</a:t>
            </a:r>
            <a:endParaRPr lang="da-DK" sz="3600" dirty="0">
              <a:solidFill>
                <a:schemeClr val="bg1"/>
              </a:solidFill>
              <a:latin typeface="+mj-lt"/>
            </a:endParaRPr>
          </a:p>
        </p:txBody>
      </p:sp>
      <p:pic>
        <p:nvPicPr>
          <p:cNvPr id="4" name="Billed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1">
                <a:lumMod val="75000"/>
                <a:alpha val="94000"/>
              </a:scheme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15" name="Billed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8431" y="2120477"/>
            <a:ext cx="599010" cy="599010"/>
          </a:xfrm>
          <a:prstGeom prst="rect">
            <a:avLst/>
          </a:prstGeom>
        </p:spPr>
      </p:pic>
      <p:sp>
        <p:nvSpPr>
          <p:cNvPr id="3" name="Tekstfelt 2"/>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Udfordring og mål</a:t>
            </a:r>
            <a:endParaRPr lang="en-GB" sz="3200" dirty="0">
              <a:solidFill>
                <a:schemeClr val="tx1"/>
              </a:solidFill>
              <a:latin typeface="+mj-lt"/>
            </a:endParaRPr>
          </a:p>
        </p:txBody>
      </p:sp>
      <p:sp>
        <p:nvSpPr>
          <p:cNvPr id="5" name="Tekstfelt 4"/>
          <p:cNvSpPr txBox="1"/>
          <p:nvPr userDrawn="1"/>
        </p:nvSpPr>
        <p:spPr>
          <a:xfrm>
            <a:off x="899521" y="2884234"/>
            <a:ext cx="4295332" cy="2000548"/>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solidFill>
                  <a:schemeClr val="tx1"/>
                </a:solidFill>
              </a:rPr>
              <a:t>Ledelse og pædagogisk personale vurderer, at børnenes perspektiver ikke fylder nok i udviklingen af gode børnemiljøer, og ønsker gennem leg at få indblik i børnenes interesser og relationer.</a:t>
            </a:r>
          </a:p>
          <a:p>
            <a:pPr marL="177750" indent="-177750">
              <a:spcAft>
                <a:spcPts val="1200"/>
              </a:spcAft>
              <a:buFont typeface="Arial" charset="0"/>
              <a:buChar char="•"/>
            </a:pPr>
            <a:r>
              <a:rPr lang="da-DK" sz="1500" dirty="0">
                <a:solidFill>
                  <a:schemeClr val="tx1"/>
                </a:solidFill>
              </a:rPr>
              <a:t>Ledelse og pædagogisk personale oplever, at de er udfordrede i forhold til at lege med børnene på børnenes præmisser, så legeaktiviteter bliver ofte initieret og styret af de voksne.</a:t>
            </a:r>
          </a:p>
        </p:txBody>
      </p:sp>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520" y="2118793"/>
            <a:ext cx="599010" cy="599010"/>
          </a:xfrm>
          <a:prstGeom prst="rect">
            <a:avLst/>
          </a:prstGeom>
        </p:spPr>
      </p:pic>
      <p:sp>
        <p:nvSpPr>
          <p:cNvPr id="10" name="Tekstfelt 9"/>
          <p:cNvSpPr txBox="1"/>
          <p:nvPr userDrawn="1"/>
        </p:nvSpPr>
        <p:spPr>
          <a:xfrm>
            <a:off x="1664480" y="2277482"/>
            <a:ext cx="3679680" cy="246221"/>
          </a:xfrm>
          <a:prstGeom prst="rect">
            <a:avLst/>
          </a:prstGeom>
          <a:noFill/>
        </p:spPr>
        <p:txBody>
          <a:bodyPr wrap="square" lIns="0" tIns="0" rIns="0" bIns="0" rtlCol="0">
            <a:spAutoFit/>
          </a:bodyPr>
          <a:lstStyle/>
          <a:p>
            <a:pPr marL="0" indent="0">
              <a:buNone/>
            </a:pPr>
            <a:r>
              <a:rPr lang="da-DK" sz="1600" b="1" dirty="0">
                <a:solidFill>
                  <a:schemeClr val="accent1"/>
                </a:solidFill>
              </a:rPr>
              <a:t>Udfordring</a:t>
            </a:r>
          </a:p>
        </p:txBody>
      </p:sp>
      <p:sp>
        <p:nvSpPr>
          <p:cNvPr id="11" name="Tekstfelt 10"/>
          <p:cNvSpPr txBox="1"/>
          <p:nvPr userDrawn="1"/>
        </p:nvSpPr>
        <p:spPr>
          <a:xfrm>
            <a:off x="6821580" y="2277482"/>
            <a:ext cx="1956659" cy="246221"/>
          </a:xfrm>
          <a:prstGeom prst="rect">
            <a:avLst/>
          </a:prstGeom>
          <a:noFill/>
        </p:spPr>
        <p:txBody>
          <a:bodyPr wrap="square" lIns="0" tIns="0" rIns="0" bIns="0" rtlCol="0">
            <a:spAutoFit/>
          </a:bodyPr>
          <a:lstStyle/>
          <a:p>
            <a:pPr marL="0" indent="0">
              <a:buNone/>
            </a:pPr>
            <a:r>
              <a:rPr lang="da-DK" sz="1600" b="1" dirty="0">
                <a:solidFill>
                  <a:schemeClr val="accent1"/>
                </a:solidFill>
              </a:rPr>
              <a:t>Mål</a:t>
            </a:r>
          </a:p>
        </p:txBody>
      </p:sp>
      <p:sp>
        <p:nvSpPr>
          <p:cNvPr id="12" name="Tekstfelt 11"/>
          <p:cNvSpPr txBox="1"/>
          <p:nvPr userDrawn="1"/>
        </p:nvSpPr>
        <p:spPr>
          <a:xfrm>
            <a:off x="6028431" y="2884234"/>
            <a:ext cx="4931117" cy="1308050"/>
          </a:xfrm>
          <a:prstGeom prst="rect">
            <a:avLst/>
          </a:prstGeom>
          <a:noFill/>
        </p:spPr>
        <p:txBody>
          <a:bodyPr wrap="square" lIns="0" tIns="0" rIns="0" bIns="0" rtlCol="0">
            <a:spAutoFit/>
          </a:bodyPr>
          <a:lstStyle/>
          <a:p>
            <a:pPr marL="177750" lvl="0" indent="-177750">
              <a:spcAft>
                <a:spcPts val="1200"/>
              </a:spcAft>
              <a:buFont typeface="Arial" charset="0"/>
              <a:buChar char="•"/>
            </a:pPr>
            <a:r>
              <a:rPr lang="da-DK" sz="1500" dirty="0"/>
              <a:t>At personalet følger børnenes initiativer ved at deltage aktivt i deres leg.</a:t>
            </a:r>
          </a:p>
          <a:p>
            <a:pPr marL="177750" lvl="0" indent="-177750">
              <a:spcAft>
                <a:spcPts val="1200"/>
              </a:spcAft>
              <a:buFont typeface="Arial" charset="0"/>
              <a:buChar char="•"/>
            </a:pPr>
            <a:r>
              <a:rPr lang="da-DK" sz="1500" dirty="0"/>
              <a:t>At øge viden om børnenes perspektiver gennem leg, hvilket skal bidrage til udvikling af nye deltagelsesmuligheder for børnene og dermed styrkelse af inkluderende læringsmiljøer.</a:t>
            </a:r>
          </a:p>
        </p:txBody>
      </p:sp>
      <p:sp>
        <p:nvSpPr>
          <p:cNvPr id="13" name="Afrundet rektangel 12"/>
          <p:cNvSpPr/>
          <p:nvPr userDrawn="1"/>
        </p:nvSpPr>
        <p:spPr>
          <a:xfrm>
            <a:off x="8082971" y="5077548"/>
            <a:ext cx="3593029" cy="1073791"/>
          </a:xfrm>
          <a:prstGeom prst="roundRect">
            <a:avLst>
              <a:gd name="adj" fmla="val 16468"/>
            </a:avLst>
          </a:prstGeom>
          <a:solidFill>
            <a:schemeClr val="accent1">
              <a:alpha val="8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userDrawn="1"/>
        </p:nvSpPr>
        <p:spPr>
          <a:xfrm>
            <a:off x="8277572" y="5225556"/>
            <a:ext cx="3202485" cy="784830"/>
          </a:xfrm>
          <a:prstGeom prst="rect">
            <a:avLst/>
          </a:prstGeom>
          <a:noFill/>
        </p:spPr>
        <p:txBody>
          <a:bodyPr wrap="square" rtlCol="0">
            <a:spAutoFit/>
          </a:bodyPr>
          <a:lstStyle/>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Kommune: Sønderborg</a:t>
            </a: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Dagtilbud: Motorik-børnehuset </a:t>
            </a:r>
            <a:r>
              <a:rPr kumimoji="0" lang="da-DK" sz="1300" b="0" i="0" u="none" strike="noStrike" kern="0" cap="none" spc="0" normalizeH="0" baseline="0" noProof="0" dirty="0" err="1">
                <a:ln>
                  <a:noFill/>
                </a:ln>
                <a:solidFill>
                  <a:schemeClr val="bg1"/>
                </a:solidFill>
                <a:effectLst/>
                <a:uLnTx/>
                <a:uFillTx/>
                <a:latin typeface="+mn-lt"/>
              </a:rPr>
              <a:t>Rådyrsvej</a:t>
            </a:r>
            <a:endParaRPr kumimoji="0" lang="da-DK" sz="1300" b="0" i="0" u="none" strike="noStrike" kern="0" cap="none" spc="0" normalizeH="0" baseline="0" noProof="0" dirty="0">
              <a:ln>
                <a:noFill/>
              </a:ln>
              <a:solidFill>
                <a:schemeClr val="bg1"/>
              </a:solidFill>
              <a:effectLst/>
              <a:uLnTx/>
              <a:uFillTx/>
              <a:latin typeface="+mn-lt"/>
            </a:endParaRP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Dagtilbudstype: Børnehave</a:t>
            </a:r>
          </a:p>
        </p:txBody>
      </p:sp>
      <p:cxnSp>
        <p:nvCxnSpPr>
          <p:cNvPr id="24" name="Lige forbindelse 2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pic>
        <p:nvPicPr>
          <p:cNvPr id="18" name="Billede 17"/>
          <p:cNvPicPr>
            <a:picLocks noChangeAspect="1"/>
          </p:cNvPicPr>
          <p:nvPr userDrawn="1"/>
        </p:nvPicPr>
        <p:blipFill rotWithShape="1">
          <a:blip r:embed="rId5">
            <a:extLst>
              <a:ext uri="{28A0092B-C50C-407E-A947-70E740481C1C}">
                <a14:useLocalDpi xmlns:a14="http://schemas.microsoft.com/office/drawing/2010/main" val="0"/>
              </a:ext>
            </a:extLst>
          </a:blip>
          <a:srcRect t="82404" r="41456"/>
          <a:stretch/>
        </p:blipFill>
        <p:spPr>
          <a:xfrm>
            <a:off x="6919025" y="0"/>
            <a:ext cx="4756975" cy="207791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Brugerdefineret layout">
    <p:bg>
      <p:bgRef idx="1001">
        <a:schemeClr val="bg1"/>
      </p:bgRef>
    </p:bg>
    <p:spTree>
      <p:nvGrpSpPr>
        <p:cNvPr id="1" name=""/>
        <p:cNvGrpSpPr/>
        <p:nvPr/>
      </p:nvGrpSpPr>
      <p:grpSpPr>
        <a:xfrm>
          <a:off x="0" y="0"/>
          <a:ext cx="0" cy="0"/>
          <a:chOff x="0" y="0"/>
          <a:chExt cx="0" cy="0"/>
        </a:xfrm>
      </p:grpSpPr>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0" y="1209999"/>
            <a:ext cx="9224661"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dirty="0" err="1">
                <a:latin typeface="+mj-lt"/>
              </a:rPr>
              <a:t>Når</a:t>
            </a:r>
            <a:r>
              <a:rPr lang="en-GB" sz="3200" b="0" dirty="0">
                <a:latin typeface="+mj-lt"/>
              </a:rPr>
              <a:t> de </a:t>
            </a:r>
            <a:r>
              <a:rPr lang="en-GB" sz="3200" b="0" dirty="0" err="1">
                <a:latin typeface="+mj-lt"/>
              </a:rPr>
              <a:t>voksne</a:t>
            </a:r>
            <a:r>
              <a:rPr lang="en-GB" sz="3200" b="0" dirty="0">
                <a:latin typeface="+mj-lt"/>
              </a:rPr>
              <a:t> leger – </a:t>
            </a:r>
            <a:r>
              <a:rPr lang="en-GB" sz="3200" b="0" dirty="0" err="1">
                <a:latin typeface="+mj-lt"/>
              </a:rPr>
              <a:t>inddragelse</a:t>
            </a:r>
            <a:r>
              <a:rPr lang="en-GB" sz="3200" b="0" dirty="0">
                <a:latin typeface="+mj-lt"/>
              </a:rPr>
              <a:t> </a:t>
            </a:r>
            <a:r>
              <a:rPr lang="en-GB" sz="3200" b="0" dirty="0" err="1">
                <a:latin typeface="+mj-lt"/>
              </a:rPr>
              <a:t>af</a:t>
            </a:r>
            <a:r>
              <a:rPr lang="en-GB" sz="3200" b="0" dirty="0">
                <a:latin typeface="+mj-lt"/>
              </a:rPr>
              <a:t> </a:t>
            </a:r>
            <a:r>
              <a:rPr lang="en-GB" sz="3200" b="0" dirty="0" err="1">
                <a:latin typeface="+mj-lt"/>
              </a:rPr>
              <a:t>børns</a:t>
            </a:r>
            <a:r>
              <a:rPr lang="en-GB" sz="3200" b="0" dirty="0">
                <a:latin typeface="+mj-lt"/>
              </a:rPr>
              <a:t> </a:t>
            </a:r>
            <a:r>
              <a:rPr lang="en-GB" sz="3200" b="0" dirty="0" err="1">
                <a:latin typeface="+mj-lt"/>
              </a:rPr>
              <a:t>perspektiver</a:t>
            </a:r>
            <a:r>
              <a:rPr lang="en-GB" sz="3200" b="0" dirty="0">
                <a:latin typeface="+mj-lt"/>
              </a:rPr>
              <a:t> </a:t>
            </a:r>
            <a:r>
              <a:rPr lang="en-GB" sz="3200" b="0" dirty="0" err="1">
                <a:latin typeface="+mj-lt"/>
              </a:rPr>
              <a:t>gennem</a:t>
            </a:r>
            <a:r>
              <a:rPr lang="en-GB" sz="3200" b="0" dirty="0">
                <a:latin typeface="+mj-lt"/>
              </a:rPr>
              <a:t> leg</a:t>
            </a:r>
            <a:endParaRPr lang="en-GB" sz="3200" dirty="0">
              <a:solidFill>
                <a:schemeClr val="tx1"/>
              </a:solidFill>
              <a:latin typeface="+mj-lt"/>
            </a:endParaRPr>
          </a:p>
        </p:txBody>
      </p:sp>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4" name="Tekstfelt 13"/>
          <p:cNvSpPr txBox="1"/>
          <p:nvPr userDrawn="1"/>
        </p:nvSpPr>
        <p:spPr>
          <a:xfrm>
            <a:off x="899999" y="818623"/>
            <a:ext cx="1908000" cy="307777"/>
          </a:xfrm>
          <a:prstGeom prst="rect">
            <a:avLst/>
          </a:prstGeom>
          <a:solidFill>
            <a:schemeClr val="accent1"/>
          </a:solidFill>
        </p:spPr>
        <p:txBody>
          <a:bodyPr wrap="square" rtlCol="0">
            <a:spAutoFit/>
          </a:bodyPr>
          <a:lstStyle/>
          <a:p>
            <a:r>
              <a:rPr lang="en-GB" sz="1400" dirty="0" err="1">
                <a:solidFill>
                  <a:schemeClr val="bg1"/>
                </a:solidFill>
              </a:rPr>
              <a:t>Indhold</a:t>
            </a:r>
            <a:r>
              <a:rPr lang="en-GB" sz="1400" dirty="0">
                <a:solidFill>
                  <a:schemeClr val="bg1"/>
                </a:solidFill>
              </a:rPr>
              <a:t> </a:t>
            </a:r>
            <a:r>
              <a:rPr lang="en-GB" sz="1400" dirty="0" err="1">
                <a:solidFill>
                  <a:schemeClr val="bg1"/>
                </a:solidFill>
              </a:rPr>
              <a:t>og</a:t>
            </a:r>
            <a:r>
              <a:rPr lang="en-GB" sz="1400" dirty="0">
                <a:solidFill>
                  <a:schemeClr val="bg1"/>
                </a:solidFill>
              </a:rPr>
              <a:t> </a:t>
            </a:r>
            <a:r>
              <a:rPr lang="en-GB" sz="1400" dirty="0" err="1">
                <a:solidFill>
                  <a:schemeClr val="bg1"/>
                </a:solidFill>
              </a:rPr>
              <a:t>organisering</a:t>
            </a:r>
            <a:endParaRPr lang="da-DK" sz="1400" dirty="0">
              <a:solidFill>
                <a:schemeClr val="bg1"/>
              </a:solidFill>
            </a:endParaRPr>
          </a:p>
        </p:txBody>
      </p:sp>
      <p:sp>
        <p:nvSpPr>
          <p:cNvPr id="9" name="Afrundet rektangel 8"/>
          <p:cNvSpPr/>
          <p:nvPr userDrawn="1"/>
        </p:nvSpPr>
        <p:spPr>
          <a:xfrm>
            <a:off x="900000" y="2594898"/>
            <a:ext cx="7316348" cy="3487852"/>
          </a:xfrm>
          <a:prstGeom prst="roundRect">
            <a:avLst>
              <a:gd name="adj" fmla="val 5113"/>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p:cNvSpPr txBox="1"/>
          <p:nvPr userDrawn="1"/>
        </p:nvSpPr>
        <p:spPr>
          <a:xfrm>
            <a:off x="1375006" y="2974901"/>
            <a:ext cx="6494830" cy="2693045"/>
          </a:xfrm>
          <a:prstGeom prst="rect">
            <a:avLst/>
          </a:prstGeom>
          <a:noFill/>
        </p:spPr>
        <p:txBody>
          <a:bodyPr wrap="square" lIns="0" tIns="0" rIns="0" bIns="0" rtlCol="0">
            <a:spAutoFit/>
          </a:bodyPr>
          <a:lstStyle/>
          <a:p>
            <a:pPr marL="0" indent="0" algn="l">
              <a:spcAft>
                <a:spcPts val="1200"/>
              </a:spcAft>
              <a:buFont typeface="Arial" charset="0"/>
              <a:buNone/>
            </a:pPr>
            <a:r>
              <a:rPr lang="en-GB" sz="1500" b="1" dirty="0" err="1">
                <a:solidFill>
                  <a:schemeClr val="bg1"/>
                </a:solidFill>
              </a:rPr>
              <a:t>Indhold</a:t>
            </a:r>
            <a:r>
              <a:rPr lang="en-GB" sz="1500" b="1" dirty="0">
                <a:solidFill>
                  <a:schemeClr val="bg1"/>
                </a:solidFill>
              </a:rPr>
              <a:t> </a:t>
            </a:r>
            <a:r>
              <a:rPr lang="en-GB" sz="1500" b="1" dirty="0" err="1">
                <a:solidFill>
                  <a:schemeClr val="bg1"/>
                </a:solidFill>
              </a:rPr>
              <a:t>og</a:t>
            </a:r>
            <a:r>
              <a:rPr lang="en-GB" sz="1500" b="1" dirty="0">
                <a:solidFill>
                  <a:schemeClr val="bg1"/>
                </a:solidFill>
              </a:rPr>
              <a:t> </a:t>
            </a:r>
            <a:r>
              <a:rPr lang="en-GB" sz="1500" b="1" dirty="0" err="1">
                <a:solidFill>
                  <a:schemeClr val="bg1"/>
                </a:solidFill>
              </a:rPr>
              <a:t>organisering</a:t>
            </a:r>
            <a:endParaRPr lang="en-GB" sz="1500" b="1" dirty="0">
              <a:solidFill>
                <a:schemeClr val="bg1"/>
              </a:solidFill>
            </a:endParaRPr>
          </a:p>
          <a:p>
            <a:pPr marL="177750" indent="-177750" algn="l">
              <a:spcAft>
                <a:spcPts val="1200"/>
              </a:spcAft>
              <a:buFont typeface="Arial" charset="0"/>
              <a:buChar char="•"/>
            </a:pPr>
            <a:r>
              <a:rPr lang="en-GB" sz="1500" dirty="0" err="1">
                <a:solidFill>
                  <a:schemeClr val="bg1"/>
                </a:solidFill>
              </a:rPr>
              <a:t>Det</a:t>
            </a:r>
            <a:r>
              <a:rPr lang="en-GB" sz="1500" dirty="0">
                <a:solidFill>
                  <a:schemeClr val="bg1"/>
                </a:solidFill>
              </a:rPr>
              <a:t> </a:t>
            </a:r>
            <a:r>
              <a:rPr lang="en-GB" sz="1500" dirty="0" err="1">
                <a:solidFill>
                  <a:schemeClr val="bg1"/>
                </a:solidFill>
              </a:rPr>
              <a:t>pædagogiske</a:t>
            </a:r>
            <a:r>
              <a:rPr lang="en-GB" sz="1500" dirty="0">
                <a:solidFill>
                  <a:schemeClr val="bg1"/>
                </a:solidFill>
              </a:rPr>
              <a:t> </a:t>
            </a:r>
            <a:r>
              <a:rPr lang="en-GB" sz="1500" dirty="0" err="1">
                <a:solidFill>
                  <a:schemeClr val="bg1"/>
                </a:solidFill>
              </a:rPr>
              <a:t>personale</a:t>
            </a:r>
            <a:r>
              <a:rPr lang="en-GB" sz="1500" dirty="0">
                <a:solidFill>
                  <a:schemeClr val="bg1"/>
                </a:solidFill>
              </a:rPr>
              <a:t> </a:t>
            </a:r>
            <a:r>
              <a:rPr lang="en-GB" sz="1500" dirty="0" err="1">
                <a:solidFill>
                  <a:schemeClr val="bg1"/>
                </a:solidFill>
              </a:rPr>
              <a:t>indtager</a:t>
            </a:r>
            <a:r>
              <a:rPr lang="en-GB" sz="1500" dirty="0">
                <a:solidFill>
                  <a:schemeClr val="bg1"/>
                </a:solidFill>
              </a:rPr>
              <a:t> </a:t>
            </a:r>
            <a:r>
              <a:rPr lang="en-GB" sz="1500" dirty="0" err="1">
                <a:solidFill>
                  <a:schemeClr val="bg1"/>
                </a:solidFill>
              </a:rPr>
              <a:t>på</a:t>
            </a:r>
            <a:r>
              <a:rPr lang="en-GB" sz="1500" dirty="0">
                <a:solidFill>
                  <a:schemeClr val="bg1"/>
                </a:solidFill>
              </a:rPr>
              <a:t> </a:t>
            </a:r>
            <a:r>
              <a:rPr lang="en-GB" sz="1500" dirty="0" err="1">
                <a:solidFill>
                  <a:schemeClr val="bg1"/>
                </a:solidFill>
              </a:rPr>
              <a:t>skift</a:t>
            </a:r>
            <a:r>
              <a:rPr lang="en-GB" sz="1500" dirty="0">
                <a:solidFill>
                  <a:schemeClr val="bg1"/>
                </a:solidFill>
              </a:rPr>
              <a:t> </a:t>
            </a:r>
            <a:r>
              <a:rPr lang="en-GB" sz="1500" dirty="0" err="1">
                <a:solidFill>
                  <a:schemeClr val="bg1"/>
                </a:solidFill>
              </a:rPr>
              <a:t>rollen</a:t>
            </a:r>
            <a:r>
              <a:rPr lang="en-GB" sz="1500" dirty="0">
                <a:solidFill>
                  <a:schemeClr val="bg1"/>
                </a:solidFill>
              </a:rPr>
              <a:t> </a:t>
            </a:r>
            <a:r>
              <a:rPr lang="en-GB" sz="1500" dirty="0" err="1">
                <a:solidFill>
                  <a:schemeClr val="bg1"/>
                </a:solidFill>
              </a:rPr>
              <a:t>som</a:t>
            </a:r>
            <a:r>
              <a:rPr lang="en-GB" sz="1500" dirty="0">
                <a:solidFill>
                  <a:schemeClr val="bg1"/>
                </a:solidFill>
              </a:rPr>
              <a:t> ‘leger’, der </a:t>
            </a:r>
            <a:r>
              <a:rPr lang="en-GB" sz="1500" dirty="0" err="1">
                <a:solidFill>
                  <a:schemeClr val="bg1"/>
                </a:solidFill>
              </a:rPr>
              <a:t>følger</a:t>
            </a:r>
            <a:r>
              <a:rPr lang="en-GB" sz="1500" dirty="0">
                <a:solidFill>
                  <a:schemeClr val="bg1"/>
                </a:solidFill>
              </a:rPr>
              <a:t> </a:t>
            </a:r>
            <a:r>
              <a:rPr lang="en-GB" sz="1500" dirty="0" err="1">
                <a:solidFill>
                  <a:schemeClr val="bg1"/>
                </a:solidFill>
              </a:rPr>
              <a:t>børnenes</a:t>
            </a:r>
            <a:r>
              <a:rPr lang="en-GB" sz="1500" dirty="0">
                <a:solidFill>
                  <a:schemeClr val="bg1"/>
                </a:solidFill>
              </a:rPr>
              <a:t> leg </a:t>
            </a:r>
            <a:r>
              <a:rPr lang="en-GB" sz="1500" dirty="0" err="1">
                <a:solidFill>
                  <a:schemeClr val="bg1"/>
                </a:solidFill>
              </a:rPr>
              <a:t>og</a:t>
            </a:r>
            <a:r>
              <a:rPr lang="en-GB" sz="1500" dirty="0">
                <a:solidFill>
                  <a:schemeClr val="bg1"/>
                </a:solidFill>
              </a:rPr>
              <a:t> </a:t>
            </a:r>
            <a:r>
              <a:rPr lang="en-GB" sz="1500" dirty="0" err="1">
                <a:solidFill>
                  <a:schemeClr val="bg1"/>
                </a:solidFill>
              </a:rPr>
              <a:t>initiativer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forsøger</a:t>
            </a:r>
            <a:r>
              <a:rPr lang="en-GB" sz="1500" dirty="0">
                <a:solidFill>
                  <a:schemeClr val="bg1"/>
                </a:solidFill>
              </a:rPr>
              <a:t> at </a:t>
            </a:r>
            <a:r>
              <a:rPr lang="en-GB" sz="1500" dirty="0" err="1">
                <a:solidFill>
                  <a:schemeClr val="bg1"/>
                </a:solidFill>
              </a:rPr>
              <a:t>deltage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legen</a:t>
            </a:r>
            <a:r>
              <a:rPr lang="en-GB" sz="1500" dirty="0">
                <a:solidFill>
                  <a:schemeClr val="bg1"/>
                </a:solidFill>
              </a:rPr>
              <a:t> </a:t>
            </a:r>
            <a:r>
              <a:rPr lang="en-GB" sz="1500" dirty="0" err="1">
                <a:solidFill>
                  <a:schemeClr val="bg1"/>
                </a:solidFill>
              </a:rPr>
              <a:t>på</a:t>
            </a:r>
            <a:r>
              <a:rPr lang="en-GB" sz="1500" dirty="0">
                <a:solidFill>
                  <a:schemeClr val="bg1"/>
                </a:solidFill>
              </a:rPr>
              <a:t> </a:t>
            </a:r>
            <a:r>
              <a:rPr lang="en-GB" sz="1500" dirty="0" err="1">
                <a:solidFill>
                  <a:schemeClr val="bg1"/>
                </a:solidFill>
              </a:rPr>
              <a:t>børnenes</a:t>
            </a:r>
            <a:r>
              <a:rPr lang="en-GB" sz="1500" dirty="0">
                <a:solidFill>
                  <a:schemeClr val="bg1"/>
                </a:solidFill>
              </a:rPr>
              <a:t> </a:t>
            </a:r>
            <a:r>
              <a:rPr lang="en-GB" sz="1500" dirty="0" err="1">
                <a:solidFill>
                  <a:schemeClr val="bg1"/>
                </a:solidFill>
              </a:rPr>
              <a:t>præmisser</a:t>
            </a:r>
            <a:r>
              <a:rPr lang="en-GB" sz="1500" dirty="0">
                <a:solidFill>
                  <a:schemeClr val="bg1"/>
                </a:solidFill>
              </a:rPr>
              <a:t>.</a:t>
            </a:r>
          </a:p>
          <a:p>
            <a:pPr marL="177750" indent="-177750" algn="l">
              <a:spcAft>
                <a:spcPts val="1200"/>
              </a:spcAft>
              <a:buFont typeface="Arial" charset="0"/>
              <a:buChar char="•"/>
            </a:pPr>
            <a:r>
              <a:rPr lang="en-GB" sz="1500" dirty="0">
                <a:solidFill>
                  <a:schemeClr val="bg1"/>
                </a:solidFill>
              </a:rPr>
              <a:t>At </a:t>
            </a:r>
            <a:r>
              <a:rPr lang="en-GB" sz="1500" dirty="0" err="1">
                <a:solidFill>
                  <a:schemeClr val="bg1"/>
                </a:solidFill>
              </a:rPr>
              <a:t>være</a:t>
            </a:r>
            <a:r>
              <a:rPr lang="en-GB" sz="1500" dirty="0">
                <a:solidFill>
                  <a:schemeClr val="bg1"/>
                </a:solidFill>
              </a:rPr>
              <a:t> ‘leger’ </a:t>
            </a:r>
            <a:r>
              <a:rPr lang="en-GB" sz="1500" dirty="0" err="1">
                <a:solidFill>
                  <a:schemeClr val="bg1"/>
                </a:solidFill>
              </a:rPr>
              <a:t>betyder</a:t>
            </a:r>
            <a:r>
              <a:rPr lang="en-GB" sz="1500" dirty="0">
                <a:solidFill>
                  <a:schemeClr val="bg1"/>
                </a:solidFill>
              </a:rPr>
              <a:t>, at den </a:t>
            </a:r>
            <a:r>
              <a:rPr lang="en-GB" sz="1500" dirty="0" err="1">
                <a:solidFill>
                  <a:schemeClr val="bg1"/>
                </a:solidFill>
              </a:rPr>
              <a:t>voksne</a:t>
            </a:r>
            <a:r>
              <a:rPr lang="en-GB" sz="1500" dirty="0">
                <a:solidFill>
                  <a:schemeClr val="bg1"/>
                </a:solidFill>
              </a:rPr>
              <a:t> </a:t>
            </a:r>
            <a:r>
              <a:rPr lang="en-GB" sz="1500" dirty="0" err="1">
                <a:solidFill>
                  <a:schemeClr val="bg1"/>
                </a:solidFill>
              </a:rPr>
              <a:t>ikke</a:t>
            </a:r>
            <a:r>
              <a:rPr lang="en-GB" sz="1500" dirty="0">
                <a:solidFill>
                  <a:schemeClr val="bg1"/>
                </a:solidFill>
              </a:rPr>
              <a:t> </a:t>
            </a:r>
            <a:r>
              <a:rPr lang="en-GB" sz="1500" dirty="0" err="1">
                <a:solidFill>
                  <a:schemeClr val="bg1"/>
                </a:solidFill>
              </a:rPr>
              <a:t>er</a:t>
            </a:r>
            <a:r>
              <a:rPr lang="en-GB" sz="1500" dirty="0">
                <a:solidFill>
                  <a:schemeClr val="bg1"/>
                </a:solidFill>
              </a:rPr>
              <a:t> den, der </a:t>
            </a:r>
            <a:r>
              <a:rPr lang="en-GB" sz="1500" dirty="0" err="1">
                <a:solidFill>
                  <a:schemeClr val="bg1"/>
                </a:solidFill>
              </a:rPr>
              <a:t>tager</a:t>
            </a:r>
            <a:r>
              <a:rPr lang="en-GB" sz="1500" dirty="0">
                <a:solidFill>
                  <a:schemeClr val="bg1"/>
                </a:solidFill>
              </a:rPr>
              <a:t> </a:t>
            </a:r>
            <a:r>
              <a:rPr lang="en-GB" sz="1500" dirty="0" err="1">
                <a:solidFill>
                  <a:schemeClr val="bg1"/>
                </a:solidFill>
              </a:rPr>
              <a:t>initiativ</a:t>
            </a:r>
            <a:r>
              <a:rPr lang="en-GB" sz="1500" dirty="0">
                <a:solidFill>
                  <a:schemeClr val="bg1"/>
                </a:solidFill>
              </a:rPr>
              <a:t> </a:t>
            </a:r>
            <a:r>
              <a:rPr lang="en-GB" sz="1500" dirty="0" err="1">
                <a:solidFill>
                  <a:schemeClr val="bg1"/>
                </a:solidFill>
              </a:rPr>
              <a:t>til</a:t>
            </a:r>
            <a:r>
              <a:rPr lang="en-GB" sz="1500" dirty="0">
                <a:solidFill>
                  <a:schemeClr val="bg1"/>
                </a:solidFill>
              </a:rPr>
              <a:t> </a:t>
            </a:r>
            <a:r>
              <a:rPr lang="en-GB" sz="1500" dirty="0" err="1">
                <a:solidFill>
                  <a:schemeClr val="bg1"/>
                </a:solidFill>
              </a:rPr>
              <a:t>legen</a:t>
            </a:r>
            <a:r>
              <a:rPr lang="en-GB" sz="1500" dirty="0">
                <a:solidFill>
                  <a:schemeClr val="bg1"/>
                </a:solidFill>
              </a:rPr>
              <a:t>, men </a:t>
            </a:r>
            <a:r>
              <a:rPr lang="en-GB" sz="1500" dirty="0" err="1">
                <a:solidFill>
                  <a:schemeClr val="bg1"/>
                </a:solidFill>
              </a:rPr>
              <a:t>går</a:t>
            </a:r>
            <a:r>
              <a:rPr lang="en-GB" sz="1500" dirty="0">
                <a:solidFill>
                  <a:schemeClr val="bg1"/>
                </a:solidFill>
              </a:rPr>
              <a:t> </a:t>
            </a:r>
            <a:r>
              <a:rPr lang="en-GB" sz="1500" dirty="0" err="1">
                <a:solidFill>
                  <a:schemeClr val="bg1"/>
                </a:solidFill>
              </a:rPr>
              <a:t>aktivt</a:t>
            </a:r>
            <a:r>
              <a:rPr lang="en-GB" sz="1500" dirty="0">
                <a:solidFill>
                  <a:schemeClr val="bg1"/>
                </a:solidFill>
              </a:rPr>
              <a:t> </a:t>
            </a:r>
            <a:r>
              <a:rPr lang="en-GB" sz="1500" dirty="0" err="1">
                <a:solidFill>
                  <a:schemeClr val="bg1"/>
                </a:solidFill>
              </a:rPr>
              <a:t>ind</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børnenes</a:t>
            </a:r>
            <a:r>
              <a:rPr lang="en-GB" sz="1500" dirty="0">
                <a:solidFill>
                  <a:schemeClr val="bg1"/>
                </a:solidFill>
              </a:rPr>
              <a:t> leg </a:t>
            </a:r>
            <a:r>
              <a:rPr lang="en-GB" sz="1500" dirty="0" err="1">
                <a:solidFill>
                  <a:schemeClr val="bg1"/>
                </a:solidFill>
              </a:rPr>
              <a:t>og</a:t>
            </a:r>
            <a:r>
              <a:rPr lang="en-GB" sz="1500" dirty="0">
                <a:solidFill>
                  <a:schemeClr val="bg1"/>
                </a:solidFill>
              </a:rPr>
              <a:t> </a:t>
            </a:r>
            <a:r>
              <a:rPr lang="en-GB" sz="1500" dirty="0" err="1">
                <a:solidFill>
                  <a:schemeClr val="bg1"/>
                </a:solidFill>
              </a:rPr>
              <a:t>følger</a:t>
            </a:r>
            <a:r>
              <a:rPr lang="en-GB" sz="1500" dirty="0">
                <a:solidFill>
                  <a:schemeClr val="bg1"/>
                </a:solidFill>
              </a:rPr>
              <a:t> </a:t>
            </a:r>
            <a:r>
              <a:rPr lang="en-GB" sz="1500" dirty="0" err="1">
                <a:solidFill>
                  <a:schemeClr val="bg1"/>
                </a:solidFill>
              </a:rPr>
              <a:t>børnene</a:t>
            </a:r>
            <a:r>
              <a:rPr lang="en-GB" sz="1500" dirty="0">
                <a:solidFill>
                  <a:schemeClr val="bg1"/>
                </a:solidFill>
              </a:rPr>
              <a:t> </a:t>
            </a:r>
            <a:r>
              <a:rPr lang="en-GB" sz="1500" dirty="0" err="1">
                <a:solidFill>
                  <a:schemeClr val="bg1"/>
                </a:solidFill>
              </a:rPr>
              <a:t>ind</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ud</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lege</a:t>
            </a:r>
            <a:r>
              <a:rPr lang="en-GB" sz="1500" dirty="0">
                <a:solidFill>
                  <a:schemeClr val="bg1"/>
                </a:solidFill>
              </a:rPr>
              <a:t>.</a:t>
            </a:r>
          </a:p>
          <a:p>
            <a:pPr marL="177750" indent="-177750" algn="l">
              <a:spcAft>
                <a:spcPts val="1200"/>
              </a:spcAft>
              <a:buFont typeface="Arial" charset="0"/>
              <a:buChar char="•"/>
            </a:pPr>
            <a:r>
              <a:rPr lang="en-GB" sz="1500" dirty="0">
                <a:solidFill>
                  <a:schemeClr val="bg1"/>
                </a:solidFill>
              </a:rPr>
              <a:t>‘</a:t>
            </a:r>
            <a:r>
              <a:rPr lang="en-GB" sz="1500" dirty="0" err="1">
                <a:solidFill>
                  <a:schemeClr val="bg1"/>
                </a:solidFill>
              </a:rPr>
              <a:t>Legeren</a:t>
            </a:r>
            <a:r>
              <a:rPr lang="en-GB" sz="1500" dirty="0">
                <a:solidFill>
                  <a:schemeClr val="bg1"/>
                </a:solidFill>
              </a:rPr>
              <a:t>’ </a:t>
            </a:r>
            <a:r>
              <a:rPr lang="en-GB" sz="1500" dirty="0" err="1">
                <a:solidFill>
                  <a:schemeClr val="bg1"/>
                </a:solidFill>
              </a:rPr>
              <a:t>noterer</a:t>
            </a:r>
            <a:r>
              <a:rPr lang="en-GB" sz="1500" dirty="0">
                <a:solidFill>
                  <a:schemeClr val="bg1"/>
                </a:solidFill>
              </a:rPr>
              <a:t> sine </a:t>
            </a:r>
            <a:r>
              <a:rPr lang="en-GB" sz="1500" dirty="0" err="1">
                <a:solidFill>
                  <a:schemeClr val="bg1"/>
                </a:solidFill>
              </a:rPr>
              <a:t>observationer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refleksioner</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en</a:t>
            </a:r>
            <a:r>
              <a:rPr lang="en-GB" sz="1500" dirty="0">
                <a:solidFill>
                  <a:schemeClr val="bg1"/>
                </a:solidFill>
              </a:rPr>
              <a:t> </a:t>
            </a:r>
            <a:r>
              <a:rPr lang="en-GB" sz="1500" dirty="0" err="1">
                <a:solidFill>
                  <a:schemeClr val="bg1"/>
                </a:solidFill>
              </a:rPr>
              <a:t>legebog</a:t>
            </a:r>
            <a:r>
              <a:rPr lang="en-GB" sz="1500" dirty="0">
                <a:solidFill>
                  <a:schemeClr val="bg1"/>
                </a:solidFill>
              </a:rPr>
              <a:t>, </a:t>
            </a:r>
            <a:r>
              <a:rPr lang="en-GB" sz="1500" dirty="0" err="1">
                <a:solidFill>
                  <a:schemeClr val="bg1"/>
                </a:solidFill>
              </a:rPr>
              <a:t>så</a:t>
            </a:r>
            <a:r>
              <a:rPr lang="en-GB" sz="1500" dirty="0">
                <a:solidFill>
                  <a:schemeClr val="bg1"/>
                </a:solidFill>
              </a:rPr>
              <a:t> </a:t>
            </a:r>
            <a:r>
              <a:rPr lang="en-GB" sz="1500" dirty="0" err="1">
                <a:solidFill>
                  <a:schemeClr val="bg1"/>
                </a:solidFill>
              </a:rPr>
              <a:t>viden</a:t>
            </a:r>
            <a:r>
              <a:rPr lang="en-GB" sz="1500" dirty="0">
                <a:solidFill>
                  <a:schemeClr val="bg1"/>
                </a:solidFill>
              </a:rPr>
              <a:t> om </a:t>
            </a:r>
            <a:r>
              <a:rPr lang="en-GB" sz="1500" dirty="0" err="1">
                <a:solidFill>
                  <a:schemeClr val="bg1"/>
                </a:solidFill>
              </a:rPr>
              <a:t>børnene</a:t>
            </a:r>
            <a:r>
              <a:rPr lang="en-GB" sz="1500" dirty="0">
                <a:solidFill>
                  <a:schemeClr val="bg1"/>
                </a:solidFill>
              </a:rPr>
              <a:t> </a:t>
            </a:r>
            <a:r>
              <a:rPr lang="en-GB" sz="1500" dirty="0" err="1">
                <a:solidFill>
                  <a:schemeClr val="bg1"/>
                </a:solidFill>
              </a:rPr>
              <a:t>kan</a:t>
            </a:r>
            <a:r>
              <a:rPr lang="en-GB" sz="1500" dirty="0">
                <a:solidFill>
                  <a:schemeClr val="bg1"/>
                </a:solidFill>
              </a:rPr>
              <a:t> </a:t>
            </a:r>
            <a:r>
              <a:rPr lang="en-GB" sz="1500" dirty="0" err="1">
                <a:solidFill>
                  <a:schemeClr val="bg1"/>
                </a:solidFill>
              </a:rPr>
              <a:t>indgå</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fælles</a:t>
            </a:r>
            <a:r>
              <a:rPr lang="en-GB" sz="1500" dirty="0">
                <a:solidFill>
                  <a:schemeClr val="bg1"/>
                </a:solidFill>
              </a:rPr>
              <a:t> </a:t>
            </a:r>
            <a:r>
              <a:rPr lang="en-GB" sz="1500" dirty="0" err="1">
                <a:solidFill>
                  <a:schemeClr val="bg1"/>
                </a:solidFill>
              </a:rPr>
              <a:t>refleksioner</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udviklingen</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praksis</a:t>
            </a:r>
            <a:r>
              <a:rPr lang="en-GB" sz="1500" dirty="0">
                <a:solidFill>
                  <a:schemeClr val="bg1"/>
                </a:solidFill>
              </a:rPr>
              <a:t>.</a:t>
            </a:r>
          </a:p>
          <a:p>
            <a:pPr marL="177750" indent="-177750" algn="l">
              <a:spcAft>
                <a:spcPts val="1200"/>
              </a:spcAft>
              <a:buFont typeface="Arial" charset="0"/>
              <a:buChar char="•"/>
            </a:pPr>
            <a:r>
              <a:rPr lang="en-GB" sz="1500" dirty="0" err="1">
                <a:solidFill>
                  <a:schemeClr val="bg1"/>
                </a:solidFill>
              </a:rPr>
              <a:t>Ledelse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pædagogisk</a:t>
            </a:r>
            <a:r>
              <a:rPr lang="en-GB" sz="1500" dirty="0">
                <a:solidFill>
                  <a:schemeClr val="bg1"/>
                </a:solidFill>
              </a:rPr>
              <a:t> </a:t>
            </a:r>
            <a:r>
              <a:rPr lang="en-GB" sz="1500" dirty="0" err="1">
                <a:solidFill>
                  <a:schemeClr val="bg1"/>
                </a:solidFill>
              </a:rPr>
              <a:t>personale</a:t>
            </a:r>
            <a:r>
              <a:rPr lang="en-GB" sz="1500" dirty="0">
                <a:solidFill>
                  <a:schemeClr val="bg1"/>
                </a:solidFill>
              </a:rPr>
              <a:t> </a:t>
            </a:r>
            <a:r>
              <a:rPr lang="en-GB" sz="1500" dirty="0" err="1">
                <a:solidFill>
                  <a:schemeClr val="bg1"/>
                </a:solidFill>
              </a:rPr>
              <a:t>deler</a:t>
            </a:r>
            <a:r>
              <a:rPr lang="en-GB" sz="1500" dirty="0">
                <a:solidFill>
                  <a:schemeClr val="bg1"/>
                </a:solidFill>
              </a:rPr>
              <a:t> </a:t>
            </a:r>
            <a:r>
              <a:rPr lang="en-GB" sz="1500" dirty="0" err="1">
                <a:solidFill>
                  <a:schemeClr val="bg1"/>
                </a:solidFill>
              </a:rPr>
              <a:t>løbende</a:t>
            </a:r>
            <a:r>
              <a:rPr lang="en-GB" sz="1500" dirty="0">
                <a:solidFill>
                  <a:schemeClr val="bg1"/>
                </a:solidFill>
              </a:rPr>
              <a:t> </a:t>
            </a:r>
            <a:r>
              <a:rPr lang="en-GB" sz="1500" dirty="0" err="1">
                <a:solidFill>
                  <a:schemeClr val="bg1"/>
                </a:solidFill>
              </a:rPr>
              <a:t>erfaringer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viden</a:t>
            </a:r>
            <a:r>
              <a:rPr lang="en-GB" sz="1500" dirty="0">
                <a:solidFill>
                  <a:schemeClr val="bg1"/>
                </a:solidFill>
              </a:rPr>
              <a:t> om </a:t>
            </a:r>
            <a:r>
              <a:rPr lang="en-GB" sz="1500" dirty="0" err="1">
                <a:solidFill>
                  <a:schemeClr val="bg1"/>
                </a:solidFill>
              </a:rPr>
              <a:t>børnene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bruger</a:t>
            </a:r>
            <a:r>
              <a:rPr lang="en-GB" sz="1500" dirty="0">
                <a:solidFill>
                  <a:schemeClr val="bg1"/>
                </a:solidFill>
              </a:rPr>
              <a:t> </a:t>
            </a:r>
            <a:r>
              <a:rPr lang="en-GB" sz="1500" dirty="0" err="1">
                <a:solidFill>
                  <a:schemeClr val="bg1"/>
                </a:solidFill>
              </a:rPr>
              <a:t>denne</a:t>
            </a:r>
            <a:r>
              <a:rPr lang="en-GB" sz="1500" dirty="0">
                <a:solidFill>
                  <a:schemeClr val="bg1"/>
                </a:solidFill>
              </a:rPr>
              <a:t> </a:t>
            </a:r>
            <a:r>
              <a:rPr lang="en-GB" sz="1500" dirty="0" err="1">
                <a:solidFill>
                  <a:schemeClr val="bg1"/>
                </a:solidFill>
              </a:rPr>
              <a:t>viden</a:t>
            </a:r>
            <a:r>
              <a:rPr lang="en-GB" sz="1500" dirty="0">
                <a:solidFill>
                  <a:schemeClr val="bg1"/>
                </a:solidFill>
              </a:rPr>
              <a:t> </a:t>
            </a:r>
            <a:r>
              <a:rPr lang="en-GB" sz="1500" dirty="0" err="1">
                <a:solidFill>
                  <a:schemeClr val="bg1"/>
                </a:solidFill>
              </a:rPr>
              <a:t>til</a:t>
            </a:r>
            <a:r>
              <a:rPr lang="en-GB" sz="1500" dirty="0">
                <a:solidFill>
                  <a:schemeClr val="bg1"/>
                </a:solidFill>
              </a:rPr>
              <a:t> at </a:t>
            </a:r>
            <a:r>
              <a:rPr lang="en-GB" sz="1500" dirty="0" err="1">
                <a:solidFill>
                  <a:schemeClr val="bg1"/>
                </a:solidFill>
              </a:rPr>
              <a:t>justere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udvikle</a:t>
            </a:r>
            <a:r>
              <a:rPr lang="en-GB" sz="1500" dirty="0">
                <a:solidFill>
                  <a:schemeClr val="bg1"/>
                </a:solidFill>
              </a:rPr>
              <a:t> </a:t>
            </a:r>
            <a:r>
              <a:rPr lang="en-GB" sz="1500" dirty="0" err="1">
                <a:solidFill>
                  <a:schemeClr val="bg1"/>
                </a:solidFill>
              </a:rPr>
              <a:t>praksis</a:t>
            </a:r>
            <a:r>
              <a:rPr lang="en-GB" sz="1500" dirty="0">
                <a:solidFill>
                  <a:schemeClr val="bg1"/>
                </a:solidFill>
              </a:rPr>
              <a:t>.</a:t>
            </a:r>
          </a:p>
        </p:txBody>
      </p:sp>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42326" y="1318206"/>
            <a:ext cx="6209850" cy="4516587"/>
          </a:xfrm>
          <a:prstGeom prst="rect">
            <a:avLst/>
          </a:prstGeom>
        </p:spPr>
      </p:pic>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Brugerdefineret layout">
    <p:bg>
      <p:bgRef idx="1001">
        <a:schemeClr val="bg1"/>
      </p:bgRef>
    </p:bg>
    <p:spTree>
      <p:nvGrpSpPr>
        <p:cNvPr id="1" name=""/>
        <p:cNvGrpSpPr/>
        <p:nvPr/>
      </p:nvGrpSpPr>
      <p:grpSpPr>
        <a:xfrm>
          <a:off x="0" y="0"/>
          <a:ext cx="0" cy="0"/>
          <a:chOff x="0" y="0"/>
          <a:chExt cx="0" cy="0"/>
        </a:xfrm>
      </p:grpSpPr>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0" y="1209999"/>
            <a:ext cx="9224661"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dirty="0" err="1">
                <a:latin typeface="+mj-lt"/>
              </a:rPr>
              <a:t>Når</a:t>
            </a:r>
            <a:r>
              <a:rPr lang="en-GB" sz="3200" b="0" dirty="0">
                <a:latin typeface="+mj-lt"/>
              </a:rPr>
              <a:t> de </a:t>
            </a:r>
            <a:r>
              <a:rPr lang="en-GB" sz="3200" b="0" dirty="0" err="1">
                <a:latin typeface="+mj-lt"/>
              </a:rPr>
              <a:t>voksne</a:t>
            </a:r>
            <a:r>
              <a:rPr lang="en-GB" sz="3200" b="0" dirty="0">
                <a:latin typeface="+mj-lt"/>
              </a:rPr>
              <a:t> leger – </a:t>
            </a:r>
            <a:r>
              <a:rPr lang="en-GB" sz="3200" b="0" dirty="0" err="1">
                <a:latin typeface="+mj-lt"/>
              </a:rPr>
              <a:t>inddragelse</a:t>
            </a:r>
            <a:r>
              <a:rPr lang="en-GB" sz="3200" b="0" dirty="0">
                <a:latin typeface="+mj-lt"/>
              </a:rPr>
              <a:t> </a:t>
            </a:r>
            <a:r>
              <a:rPr lang="en-GB" sz="3200" b="0" dirty="0" err="1">
                <a:latin typeface="+mj-lt"/>
              </a:rPr>
              <a:t>af</a:t>
            </a:r>
            <a:r>
              <a:rPr lang="en-GB" sz="3200" b="0" dirty="0">
                <a:latin typeface="+mj-lt"/>
              </a:rPr>
              <a:t> </a:t>
            </a:r>
            <a:r>
              <a:rPr lang="en-GB" sz="3200" b="0" dirty="0" err="1">
                <a:latin typeface="+mj-lt"/>
              </a:rPr>
              <a:t>børns</a:t>
            </a:r>
            <a:r>
              <a:rPr lang="en-GB" sz="3200" b="0" dirty="0">
                <a:latin typeface="+mj-lt"/>
              </a:rPr>
              <a:t> </a:t>
            </a:r>
            <a:r>
              <a:rPr lang="en-GB" sz="3200" b="0" dirty="0" err="1">
                <a:latin typeface="+mj-lt"/>
              </a:rPr>
              <a:t>perspektiver</a:t>
            </a:r>
            <a:r>
              <a:rPr lang="en-GB" sz="3200" b="0" dirty="0">
                <a:latin typeface="+mj-lt"/>
              </a:rPr>
              <a:t> </a:t>
            </a:r>
            <a:r>
              <a:rPr lang="en-GB" sz="3200" b="0" dirty="0" err="1">
                <a:latin typeface="+mj-lt"/>
              </a:rPr>
              <a:t>gennem</a:t>
            </a:r>
            <a:r>
              <a:rPr lang="en-GB" sz="3200" b="0" dirty="0">
                <a:latin typeface="+mj-lt"/>
              </a:rPr>
              <a:t> leg</a:t>
            </a:r>
            <a:endParaRPr lang="en-GB" sz="3200" dirty="0">
              <a:solidFill>
                <a:schemeClr val="tx1"/>
              </a:solidFill>
              <a:latin typeface="+mj-lt"/>
            </a:endParaRPr>
          </a:p>
        </p:txBody>
      </p:sp>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4" name="Tekstfelt 13"/>
          <p:cNvSpPr txBox="1"/>
          <p:nvPr userDrawn="1"/>
        </p:nvSpPr>
        <p:spPr>
          <a:xfrm>
            <a:off x="899999" y="818623"/>
            <a:ext cx="1908000" cy="307777"/>
          </a:xfrm>
          <a:prstGeom prst="rect">
            <a:avLst/>
          </a:prstGeom>
          <a:solidFill>
            <a:schemeClr val="accent1"/>
          </a:solidFill>
        </p:spPr>
        <p:txBody>
          <a:bodyPr wrap="square" rtlCol="0">
            <a:spAutoFit/>
          </a:bodyPr>
          <a:lstStyle/>
          <a:p>
            <a:r>
              <a:rPr lang="en-GB" sz="1400" dirty="0" err="1">
                <a:solidFill>
                  <a:schemeClr val="bg1"/>
                </a:solidFill>
              </a:rPr>
              <a:t>Indhold</a:t>
            </a:r>
            <a:r>
              <a:rPr lang="en-GB" sz="1400" dirty="0">
                <a:solidFill>
                  <a:schemeClr val="bg1"/>
                </a:solidFill>
              </a:rPr>
              <a:t> </a:t>
            </a:r>
            <a:r>
              <a:rPr lang="en-GB" sz="1400" dirty="0" err="1">
                <a:solidFill>
                  <a:schemeClr val="bg1"/>
                </a:solidFill>
              </a:rPr>
              <a:t>og</a:t>
            </a:r>
            <a:r>
              <a:rPr lang="en-GB" sz="1400" dirty="0">
                <a:solidFill>
                  <a:schemeClr val="bg1"/>
                </a:solidFill>
              </a:rPr>
              <a:t> </a:t>
            </a:r>
            <a:r>
              <a:rPr lang="en-GB" sz="1400" dirty="0" err="1">
                <a:solidFill>
                  <a:schemeClr val="bg1"/>
                </a:solidFill>
              </a:rPr>
              <a:t>organisering</a:t>
            </a:r>
            <a:endParaRPr lang="da-DK" sz="1400" dirty="0">
              <a:solidFill>
                <a:schemeClr val="bg1"/>
              </a:solidFill>
            </a:endParaRPr>
          </a:p>
        </p:txBody>
      </p:sp>
      <p:sp>
        <p:nvSpPr>
          <p:cNvPr id="9" name="Afrundet rektangel 8"/>
          <p:cNvSpPr/>
          <p:nvPr userDrawn="1"/>
        </p:nvSpPr>
        <p:spPr>
          <a:xfrm>
            <a:off x="900000" y="2594897"/>
            <a:ext cx="10390852" cy="3540859"/>
          </a:xfrm>
          <a:prstGeom prst="roundRect">
            <a:avLst>
              <a:gd name="adj" fmla="val 5139"/>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p:cNvSpPr txBox="1"/>
          <p:nvPr userDrawn="1"/>
        </p:nvSpPr>
        <p:spPr>
          <a:xfrm>
            <a:off x="1335249" y="2961649"/>
            <a:ext cx="9558037" cy="3924151"/>
          </a:xfrm>
          <a:prstGeom prst="rect">
            <a:avLst/>
          </a:prstGeom>
          <a:noFill/>
        </p:spPr>
        <p:txBody>
          <a:bodyPr wrap="square" lIns="0" tIns="0" rIns="0" bIns="0" numCol="2" spcCol="180000" rtlCol="0">
            <a:spAutoFit/>
          </a:bodyPr>
          <a:lstStyle/>
          <a:p>
            <a:pPr marL="0" indent="0" algn="l">
              <a:spcAft>
                <a:spcPts val="1200"/>
              </a:spcAft>
              <a:buFont typeface="Arial" charset="0"/>
              <a:buNone/>
            </a:pPr>
            <a:r>
              <a:rPr lang="en-GB" sz="1500" b="1" dirty="0">
                <a:solidFill>
                  <a:schemeClr val="bg1"/>
                </a:solidFill>
              </a:rPr>
              <a:t>‘At </a:t>
            </a:r>
            <a:r>
              <a:rPr lang="en-GB" sz="1500" b="1" dirty="0" err="1">
                <a:solidFill>
                  <a:schemeClr val="bg1"/>
                </a:solidFill>
              </a:rPr>
              <a:t>følge</a:t>
            </a:r>
            <a:r>
              <a:rPr lang="en-GB" sz="1500" b="1" dirty="0">
                <a:solidFill>
                  <a:schemeClr val="bg1"/>
                </a:solidFill>
              </a:rPr>
              <a:t> </a:t>
            </a:r>
            <a:r>
              <a:rPr lang="en-GB" sz="1500" b="1" dirty="0" err="1">
                <a:solidFill>
                  <a:schemeClr val="bg1"/>
                </a:solidFill>
              </a:rPr>
              <a:t>barnets</a:t>
            </a:r>
            <a:r>
              <a:rPr lang="en-GB" sz="1500" b="1" dirty="0">
                <a:solidFill>
                  <a:schemeClr val="bg1"/>
                </a:solidFill>
              </a:rPr>
              <a:t> </a:t>
            </a:r>
            <a:r>
              <a:rPr lang="en-GB" sz="1500" b="1" dirty="0" err="1">
                <a:solidFill>
                  <a:schemeClr val="bg1"/>
                </a:solidFill>
              </a:rPr>
              <a:t>initiativ</a:t>
            </a:r>
            <a:r>
              <a:rPr lang="en-GB" sz="1500" b="1" dirty="0">
                <a:solidFill>
                  <a:schemeClr val="bg1"/>
                </a:solidFill>
              </a:rPr>
              <a:t>’</a:t>
            </a:r>
          </a:p>
          <a:p>
            <a:pPr marL="177750" indent="-177750" algn="l">
              <a:spcAft>
                <a:spcPts val="1200"/>
              </a:spcAft>
              <a:buFont typeface="Arial" charset="0"/>
              <a:buChar char="•"/>
            </a:pPr>
            <a:r>
              <a:rPr lang="en-GB" sz="1500" dirty="0" err="1">
                <a:solidFill>
                  <a:schemeClr val="bg1"/>
                </a:solidFill>
              </a:rPr>
              <a:t>Det</a:t>
            </a:r>
            <a:r>
              <a:rPr lang="en-GB" sz="1500" dirty="0">
                <a:solidFill>
                  <a:schemeClr val="bg1"/>
                </a:solidFill>
              </a:rPr>
              <a:t> </a:t>
            </a:r>
            <a:r>
              <a:rPr lang="en-GB" sz="1500" dirty="0" err="1">
                <a:solidFill>
                  <a:schemeClr val="bg1"/>
                </a:solidFill>
              </a:rPr>
              <a:t>pædagogiske</a:t>
            </a:r>
            <a:r>
              <a:rPr lang="en-GB" sz="1500" dirty="0">
                <a:solidFill>
                  <a:schemeClr val="bg1"/>
                </a:solidFill>
              </a:rPr>
              <a:t> </a:t>
            </a:r>
            <a:r>
              <a:rPr lang="en-GB" sz="1500" dirty="0" err="1">
                <a:solidFill>
                  <a:schemeClr val="bg1"/>
                </a:solidFill>
              </a:rPr>
              <a:t>personale</a:t>
            </a:r>
            <a:r>
              <a:rPr lang="en-GB" sz="1500" dirty="0">
                <a:solidFill>
                  <a:schemeClr val="bg1"/>
                </a:solidFill>
              </a:rPr>
              <a:t> </a:t>
            </a:r>
            <a:r>
              <a:rPr lang="en-GB" sz="1500" dirty="0" err="1">
                <a:solidFill>
                  <a:schemeClr val="bg1"/>
                </a:solidFill>
              </a:rPr>
              <a:t>er</a:t>
            </a:r>
            <a:r>
              <a:rPr lang="en-GB" sz="1500" dirty="0">
                <a:solidFill>
                  <a:schemeClr val="bg1"/>
                </a:solidFill>
              </a:rPr>
              <a:t> </a:t>
            </a:r>
            <a:r>
              <a:rPr lang="en-GB" sz="1500" dirty="0" err="1">
                <a:solidFill>
                  <a:schemeClr val="bg1"/>
                </a:solidFill>
              </a:rPr>
              <a:t>optaget</a:t>
            </a:r>
            <a:r>
              <a:rPr lang="en-GB" sz="1500" dirty="0">
                <a:solidFill>
                  <a:schemeClr val="bg1"/>
                </a:solidFill>
              </a:rPr>
              <a:t> </a:t>
            </a:r>
            <a:r>
              <a:rPr lang="en-GB" sz="1500" dirty="0" err="1">
                <a:solidFill>
                  <a:schemeClr val="bg1"/>
                </a:solidFill>
              </a:rPr>
              <a:t>af</a:t>
            </a:r>
            <a:r>
              <a:rPr lang="en-GB" sz="1500" dirty="0">
                <a:solidFill>
                  <a:schemeClr val="bg1"/>
                </a:solidFill>
              </a:rPr>
              <a:t> et </a:t>
            </a:r>
            <a:r>
              <a:rPr lang="en-GB" sz="1500" dirty="0" err="1">
                <a:solidFill>
                  <a:schemeClr val="bg1"/>
                </a:solidFill>
              </a:rPr>
              <a:t>børnehavebarn</a:t>
            </a:r>
            <a:r>
              <a:rPr lang="en-GB" sz="1500" dirty="0">
                <a:solidFill>
                  <a:schemeClr val="bg1"/>
                </a:solidFill>
              </a:rPr>
              <a:t>, der </a:t>
            </a:r>
            <a:r>
              <a:rPr lang="en-GB" sz="1500" dirty="0" err="1">
                <a:solidFill>
                  <a:schemeClr val="bg1"/>
                </a:solidFill>
              </a:rPr>
              <a:t>ofte</a:t>
            </a:r>
            <a:r>
              <a:rPr lang="en-GB" sz="1500" dirty="0">
                <a:solidFill>
                  <a:schemeClr val="bg1"/>
                </a:solidFill>
              </a:rPr>
              <a:t> </a:t>
            </a:r>
            <a:r>
              <a:rPr lang="en-GB" sz="1500" dirty="0" err="1">
                <a:solidFill>
                  <a:schemeClr val="bg1"/>
                </a:solidFill>
              </a:rPr>
              <a:t>bevæger</a:t>
            </a:r>
            <a:r>
              <a:rPr lang="en-GB" sz="1500" dirty="0">
                <a:solidFill>
                  <a:schemeClr val="bg1"/>
                </a:solidFill>
              </a:rPr>
              <a:t> sig</a:t>
            </a:r>
            <a:r>
              <a:rPr lang="en-GB" sz="1500" dirty="0">
                <a:solidFill>
                  <a:srgbClr val="FF0000"/>
                </a:solidFill>
              </a:rPr>
              <a:t> </a:t>
            </a:r>
            <a:r>
              <a:rPr lang="en-GB" sz="1500" dirty="0" err="1">
                <a:solidFill>
                  <a:schemeClr val="bg1"/>
                </a:solidFill>
              </a:rPr>
              <a:t>rundt</a:t>
            </a:r>
            <a:r>
              <a:rPr lang="en-GB" sz="1500" dirty="0">
                <a:solidFill>
                  <a:schemeClr val="bg1"/>
                </a:solidFill>
              </a:rPr>
              <a:t> </a:t>
            </a:r>
            <a:r>
              <a:rPr lang="en-GB" sz="1500" dirty="0" err="1">
                <a:solidFill>
                  <a:schemeClr val="bg1"/>
                </a:solidFill>
              </a:rPr>
              <a:t>mellem</a:t>
            </a:r>
            <a:r>
              <a:rPr lang="en-GB" sz="1500" dirty="0">
                <a:solidFill>
                  <a:schemeClr val="bg1"/>
                </a:solidFill>
              </a:rPr>
              <a:t> de </a:t>
            </a:r>
            <a:r>
              <a:rPr lang="en-GB" sz="1500" dirty="0" err="1">
                <a:solidFill>
                  <a:schemeClr val="bg1"/>
                </a:solidFill>
              </a:rPr>
              <a:t>andre</a:t>
            </a:r>
            <a:r>
              <a:rPr lang="en-GB" sz="1500" dirty="0">
                <a:solidFill>
                  <a:schemeClr val="bg1"/>
                </a:solidFill>
              </a:rPr>
              <a:t> </a:t>
            </a:r>
            <a:r>
              <a:rPr lang="en-GB" sz="1500" dirty="0" err="1">
                <a:solidFill>
                  <a:schemeClr val="bg1"/>
                </a:solidFill>
              </a:rPr>
              <a:t>børn</a:t>
            </a:r>
            <a:r>
              <a:rPr lang="en-GB" sz="1500" dirty="0">
                <a:solidFill>
                  <a:schemeClr val="bg1"/>
                </a:solidFill>
              </a:rPr>
              <a:t> </a:t>
            </a:r>
            <a:r>
              <a:rPr lang="en-GB" sz="1500" dirty="0" err="1">
                <a:solidFill>
                  <a:schemeClr val="bg1"/>
                </a:solidFill>
              </a:rPr>
              <a:t>og</a:t>
            </a:r>
            <a:r>
              <a:rPr lang="en-GB" sz="1500" dirty="0">
                <a:solidFill>
                  <a:schemeClr val="bg1"/>
                </a:solidFill>
              </a:rPr>
              <a:t> leger </a:t>
            </a:r>
            <a:r>
              <a:rPr lang="en-GB" sz="1500" dirty="0" err="1">
                <a:solidFill>
                  <a:schemeClr val="bg1"/>
                </a:solidFill>
              </a:rPr>
              <a:t>alene</a:t>
            </a:r>
            <a:r>
              <a:rPr lang="en-GB" sz="1500" dirty="0">
                <a:solidFill>
                  <a:schemeClr val="bg1"/>
                </a:solidFill>
              </a:rPr>
              <a:t>. De </a:t>
            </a:r>
            <a:r>
              <a:rPr lang="en-GB" sz="1500" dirty="0" err="1">
                <a:solidFill>
                  <a:schemeClr val="bg1"/>
                </a:solidFill>
              </a:rPr>
              <a:t>har</a:t>
            </a:r>
            <a:r>
              <a:rPr lang="en-GB" sz="1500" dirty="0">
                <a:solidFill>
                  <a:schemeClr val="bg1"/>
                </a:solidFill>
              </a:rPr>
              <a:t> </a:t>
            </a:r>
            <a:r>
              <a:rPr lang="en-GB" sz="1500" dirty="0" err="1">
                <a:solidFill>
                  <a:schemeClr val="bg1"/>
                </a:solidFill>
              </a:rPr>
              <a:t>svært</a:t>
            </a:r>
            <a:r>
              <a:rPr lang="en-GB" sz="1500" dirty="0">
                <a:solidFill>
                  <a:schemeClr val="bg1"/>
                </a:solidFill>
              </a:rPr>
              <a:t> </a:t>
            </a:r>
            <a:r>
              <a:rPr lang="en-GB" sz="1500" dirty="0" err="1">
                <a:solidFill>
                  <a:schemeClr val="bg1"/>
                </a:solidFill>
              </a:rPr>
              <a:t>ved</a:t>
            </a:r>
            <a:r>
              <a:rPr lang="en-GB" sz="1500" dirty="0">
                <a:solidFill>
                  <a:schemeClr val="bg1"/>
                </a:solidFill>
              </a:rPr>
              <a:t> at </a:t>
            </a:r>
            <a:r>
              <a:rPr lang="en-GB" sz="1500" dirty="0" err="1">
                <a:solidFill>
                  <a:schemeClr val="bg1"/>
                </a:solidFill>
              </a:rPr>
              <a:t>engagere</a:t>
            </a:r>
            <a:r>
              <a:rPr lang="en-GB" sz="1500" dirty="0">
                <a:solidFill>
                  <a:schemeClr val="bg1"/>
                </a:solidFill>
              </a:rPr>
              <a:t> ham </a:t>
            </a:r>
            <a:r>
              <a:rPr lang="en-GB" sz="1500" dirty="0" err="1">
                <a:solidFill>
                  <a:schemeClr val="bg1"/>
                </a:solidFill>
              </a:rPr>
              <a:t>i</a:t>
            </a:r>
            <a:r>
              <a:rPr lang="en-GB" sz="1500" dirty="0">
                <a:solidFill>
                  <a:schemeClr val="bg1"/>
                </a:solidFill>
              </a:rPr>
              <a:t> leg med de </a:t>
            </a:r>
            <a:r>
              <a:rPr lang="en-GB" sz="1500" dirty="0" err="1">
                <a:solidFill>
                  <a:schemeClr val="bg1"/>
                </a:solidFill>
              </a:rPr>
              <a:t>andre</a:t>
            </a:r>
            <a:r>
              <a:rPr lang="en-GB" sz="1500" dirty="0">
                <a:solidFill>
                  <a:schemeClr val="bg1"/>
                </a:solidFill>
              </a:rPr>
              <a:t> </a:t>
            </a:r>
            <a:r>
              <a:rPr lang="en-GB" sz="1500" dirty="0" err="1">
                <a:solidFill>
                  <a:schemeClr val="bg1"/>
                </a:solidFill>
              </a:rPr>
              <a:t>børn</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vil</a:t>
            </a:r>
            <a:r>
              <a:rPr lang="en-GB" sz="1500" dirty="0">
                <a:solidFill>
                  <a:schemeClr val="bg1"/>
                </a:solidFill>
              </a:rPr>
              <a:t> </a:t>
            </a:r>
            <a:r>
              <a:rPr lang="en-GB" sz="1500" dirty="0" err="1">
                <a:solidFill>
                  <a:schemeClr val="bg1"/>
                </a:solidFill>
              </a:rPr>
              <a:t>gerne</a:t>
            </a:r>
            <a:r>
              <a:rPr lang="en-GB" sz="1500" dirty="0">
                <a:solidFill>
                  <a:schemeClr val="bg1"/>
                </a:solidFill>
              </a:rPr>
              <a:t> </a:t>
            </a:r>
            <a:r>
              <a:rPr lang="en-GB" sz="1500" dirty="0" err="1">
                <a:solidFill>
                  <a:schemeClr val="bg1"/>
                </a:solidFill>
              </a:rPr>
              <a:t>undersøge</a:t>
            </a:r>
            <a:r>
              <a:rPr lang="en-GB" sz="1500" dirty="0">
                <a:solidFill>
                  <a:schemeClr val="bg1"/>
                </a:solidFill>
              </a:rPr>
              <a:t>, om </a:t>
            </a:r>
            <a:r>
              <a:rPr lang="en-GB" sz="1500" dirty="0" err="1">
                <a:solidFill>
                  <a:schemeClr val="bg1"/>
                </a:solidFill>
              </a:rPr>
              <a:t>han</a:t>
            </a:r>
            <a:r>
              <a:rPr lang="en-GB" sz="1500" dirty="0">
                <a:solidFill>
                  <a:schemeClr val="bg1"/>
                </a:solidFill>
              </a:rPr>
              <a:t> </a:t>
            </a:r>
            <a:r>
              <a:rPr lang="en-GB" sz="1500" dirty="0" err="1">
                <a:solidFill>
                  <a:schemeClr val="bg1"/>
                </a:solidFill>
              </a:rPr>
              <a:t>trives</a:t>
            </a:r>
            <a:r>
              <a:rPr lang="en-GB" sz="1500" dirty="0">
                <a:solidFill>
                  <a:schemeClr val="bg1"/>
                </a:solidFill>
              </a:rPr>
              <a:t>. ‘</a:t>
            </a:r>
            <a:r>
              <a:rPr lang="en-GB" sz="1500" dirty="0" err="1">
                <a:solidFill>
                  <a:schemeClr val="bg1"/>
                </a:solidFill>
              </a:rPr>
              <a:t>Legeren</a:t>
            </a:r>
            <a:r>
              <a:rPr lang="en-GB" sz="1500" dirty="0">
                <a:solidFill>
                  <a:schemeClr val="bg1"/>
                </a:solidFill>
              </a:rPr>
              <a:t>’ </a:t>
            </a:r>
            <a:r>
              <a:rPr lang="en-GB" sz="1500" dirty="0" err="1">
                <a:solidFill>
                  <a:schemeClr val="bg1"/>
                </a:solidFill>
              </a:rPr>
              <a:t>beslutter</a:t>
            </a:r>
            <a:r>
              <a:rPr lang="en-GB" sz="1500" dirty="0">
                <a:solidFill>
                  <a:schemeClr val="bg1"/>
                </a:solidFill>
              </a:rPr>
              <a:t> </a:t>
            </a:r>
            <a:r>
              <a:rPr lang="en-GB" sz="1500" dirty="0" err="1">
                <a:solidFill>
                  <a:schemeClr val="bg1"/>
                </a:solidFill>
              </a:rPr>
              <a:t>derfor</a:t>
            </a:r>
            <a:r>
              <a:rPr lang="en-GB" sz="1500" dirty="0">
                <a:solidFill>
                  <a:schemeClr val="bg1"/>
                </a:solidFill>
              </a:rPr>
              <a:t> at </a:t>
            </a:r>
            <a:r>
              <a:rPr lang="en-GB" sz="1500" dirty="0" err="1">
                <a:solidFill>
                  <a:schemeClr val="bg1"/>
                </a:solidFill>
              </a:rPr>
              <a:t>følge</a:t>
            </a:r>
            <a:r>
              <a:rPr lang="en-GB" sz="1500" dirty="0">
                <a:solidFill>
                  <a:schemeClr val="bg1"/>
                </a:solidFill>
              </a:rPr>
              <a:t> ham, </a:t>
            </a:r>
            <a:r>
              <a:rPr lang="en-GB" sz="1500" dirty="0" err="1">
                <a:solidFill>
                  <a:schemeClr val="bg1"/>
                </a:solidFill>
              </a:rPr>
              <a:t>når</a:t>
            </a:r>
            <a:r>
              <a:rPr lang="en-GB" sz="1500" dirty="0">
                <a:solidFill>
                  <a:schemeClr val="bg1"/>
                </a:solidFill>
              </a:rPr>
              <a:t> </a:t>
            </a:r>
            <a:r>
              <a:rPr lang="en-GB" sz="1500" dirty="0" err="1">
                <a:solidFill>
                  <a:schemeClr val="bg1"/>
                </a:solidFill>
              </a:rPr>
              <a:t>han</a:t>
            </a:r>
            <a:r>
              <a:rPr lang="en-GB" sz="1500" dirty="0">
                <a:solidFill>
                  <a:schemeClr val="bg1"/>
                </a:solidFill>
              </a:rPr>
              <a:t> </a:t>
            </a:r>
            <a:r>
              <a:rPr lang="en-GB" sz="1500" dirty="0" err="1">
                <a:solidFill>
                  <a:schemeClr val="bg1"/>
                </a:solidFill>
              </a:rPr>
              <a:t>bevæger</a:t>
            </a:r>
            <a:r>
              <a:rPr lang="en-GB" sz="1500" dirty="0">
                <a:solidFill>
                  <a:schemeClr val="bg1"/>
                </a:solidFill>
              </a:rPr>
              <a:t> sig </a:t>
            </a:r>
            <a:r>
              <a:rPr lang="en-GB" sz="1500" dirty="0" err="1">
                <a:solidFill>
                  <a:schemeClr val="bg1"/>
                </a:solidFill>
              </a:rPr>
              <a:t>væk</a:t>
            </a:r>
            <a:r>
              <a:rPr lang="en-GB" sz="1500" dirty="0">
                <a:solidFill>
                  <a:schemeClr val="bg1"/>
                </a:solidFill>
              </a:rPr>
              <a:t> </a:t>
            </a:r>
            <a:r>
              <a:rPr lang="en-GB" sz="1500" dirty="0" err="1">
                <a:solidFill>
                  <a:schemeClr val="bg1"/>
                </a:solidFill>
              </a:rPr>
              <a:t>fra</a:t>
            </a:r>
            <a:r>
              <a:rPr lang="en-GB" sz="1500" dirty="0">
                <a:solidFill>
                  <a:schemeClr val="bg1"/>
                </a:solidFill>
              </a:rPr>
              <a:t> </a:t>
            </a:r>
            <a:r>
              <a:rPr lang="en-GB" sz="1500" dirty="0" err="1">
                <a:solidFill>
                  <a:schemeClr val="bg1"/>
                </a:solidFill>
              </a:rPr>
              <a:t>stuen</a:t>
            </a:r>
            <a:r>
              <a:rPr lang="en-GB" sz="1500" dirty="0">
                <a:solidFill>
                  <a:schemeClr val="bg1"/>
                </a:solidFill>
              </a:rPr>
              <a:t> </a:t>
            </a:r>
            <a:r>
              <a:rPr lang="en-GB" sz="1500" dirty="0" err="1">
                <a:solidFill>
                  <a:schemeClr val="bg1"/>
                </a:solidFill>
              </a:rPr>
              <a:t>og</a:t>
            </a:r>
            <a:r>
              <a:rPr lang="en-GB" sz="1500" dirty="0">
                <a:solidFill>
                  <a:schemeClr val="bg1"/>
                </a:solidFill>
              </a:rPr>
              <a:t> de </a:t>
            </a:r>
            <a:r>
              <a:rPr lang="en-GB" sz="1500" dirty="0" err="1">
                <a:solidFill>
                  <a:schemeClr val="bg1"/>
                </a:solidFill>
              </a:rPr>
              <a:t>andre</a:t>
            </a:r>
            <a:r>
              <a:rPr lang="en-GB" sz="1500" dirty="0">
                <a:solidFill>
                  <a:schemeClr val="bg1"/>
                </a:solidFill>
              </a:rPr>
              <a:t> </a:t>
            </a:r>
            <a:r>
              <a:rPr lang="en-GB" sz="1500" dirty="0" err="1">
                <a:solidFill>
                  <a:schemeClr val="bg1"/>
                </a:solidFill>
              </a:rPr>
              <a:t>børn</a:t>
            </a:r>
            <a:r>
              <a:rPr lang="en-GB" sz="1500" dirty="0">
                <a:solidFill>
                  <a:schemeClr val="bg1"/>
                </a:solidFill>
              </a:rPr>
              <a:t>.</a:t>
            </a:r>
          </a:p>
          <a:p>
            <a:pPr marL="177750" indent="-177750" algn="l">
              <a:spcAft>
                <a:spcPts val="1200"/>
              </a:spcAft>
              <a:buFont typeface="Arial" charset="0"/>
              <a:buChar char="•"/>
            </a:pPr>
            <a:r>
              <a:rPr lang="en-GB" sz="1500" dirty="0" err="1">
                <a:solidFill>
                  <a:schemeClr val="bg1"/>
                </a:solidFill>
              </a:rPr>
              <a:t>Intentionen</a:t>
            </a:r>
            <a:r>
              <a:rPr lang="en-GB" sz="1500" dirty="0">
                <a:solidFill>
                  <a:schemeClr val="bg1"/>
                </a:solidFill>
              </a:rPr>
              <a:t> </a:t>
            </a:r>
            <a:r>
              <a:rPr lang="en-GB" sz="1500" dirty="0" err="1">
                <a:solidFill>
                  <a:schemeClr val="bg1"/>
                </a:solidFill>
              </a:rPr>
              <a:t>er</a:t>
            </a:r>
            <a:r>
              <a:rPr lang="en-GB" sz="1500" dirty="0">
                <a:solidFill>
                  <a:schemeClr val="bg1"/>
                </a:solidFill>
              </a:rPr>
              <a:t> at </a:t>
            </a:r>
            <a:r>
              <a:rPr lang="en-GB" sz="1500" dirty="0" err="1">
                <a:solidFill>
                  <a:schemeClr val="bg1"/>
                </a:solidFill>
              </a:rPr>
              <a:t>få</a:t>
            </a:r>
            <a:r>
              <a:rPr lang="en-GB" sz="1500" dirty="0">
                <a:solidFill>
                  <a:schemeClr val="bg1"/>
                </a:solidFill>
              </a:rPr>
              <a:t> </a:t>
            </a:r>
            <a:r>
              <a:rPr lang="en-GB" sz="1500" dirty="0" err="1">
                <a:solidFill>
                  <a:schemeClr val="bg1"/>
                </a:solidFill>
              </a:rPr>
              <a:t>indsigt</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drengens</a:t>
            </a:r>
            <a:r>
              <a:rPr lang="en-GB" sz="1500" dirty="0">
                <a:solidFill>
                  <a:schemeClr val="bg1"/>
                </a:solidFill>
              </a:rPr>
              <a:t> </a:t>
            </a:r>
            <a:r>
              <a:rPr lang="en-GB" sz="1500" dirty="0" err="1">
                <a:solidFill>
                  <a:schemeClr val="bg1"/>
                </a:solidFill>
              </a:rPr>
              <a:t>perspektiver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forstå</a:t>
            </a:r>
            <a:r>
              <a:rPr lang="en-GB" sz="1500" dirty="0">
                <a:solidFill>
                  <a:schemeClr val="bg1"/>
                </a:solidFill>
              </a:rPr>
              <a:t> </a:t>
            </a:r>
            <a:r>
              <a:rPr lang="en-GB" sz="1500" dirty="0" err="1">
                <a:solidFill>
                  <a:schemeClr val="bg1"/>
                </a:solidFill>
              </a:rPr>
              <a:t>hans</a:t>
            </a:r>
            <a:r>
              <a:rPr lang="en-GB" sz="1500" dirty="0">
                <a:solidFill>
                  <a:schemeClr val="bg1"/>
                </a:solidFill>
              </a:rPr>
              <a:t> </a:t>
            </a:r>
            <a:r>
              <a:rPr lang="en-GB" sz="1500" dirty="0" err="1">
                <a:solidFill>
                  <a:schemeClr val="bg1"/>
                </a:solidFill>
              </a:rPr>
              <a:t>handlinger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udtryk</a:t>
            </a:r>
            <a:r>
              <a:rPr lang="en-GB" sz="1500" dirty="0">
                <a:solidFill>
                  <a:schemeClr val="bg1"/>
                </a:solidFill>
              </a:rPr>
              <a:t> </a:t>
            </a:r>
            <a:r>
              <a:rPr lang="en-GB" sz="1500" dirty="0" err="1">
                <a:solidFill>
                  <a:schemeClr val="bg1"/>
                </a:solidFill>
              </a:rPr>
              <a:t>ud</a:t>
            </a:r>
            <a:r>
              <a:rPr lang="en-GB" sz="1500" dirty="0">
                <a:solidFill>
                  <a:srgbClr val="FF0000"/>
                </a:solidFill>
              </a:rPr>
              <a:t> </a:t>
            </a:r>
            <a:r>
              <a:rPr lang="en-GB" sz="1500" dirty="0" err="1">
                <a:solidFill>
                  <a:schemeClr val="bg1"/>
                </a:solidFill>
              </a:rPr>
              <a:t>fra</a:t>
            </a:r>
            <a:r>
              <a:rPr lang="en-GB" sz="1500" dirty="0">
                <a:solidFill>
                  <a:schemeClr val="bg1"/>
                </a:solidFill>
              </a:rPr>
              <a:t> </a:t>
            </a:r>
            <a:r>
              <a:rPr lang="en-GB" sz="1500" dirty="0" err="1">
                <a:solidFill>
                  <a:schemeClr val="bg1"/>
                </a:solidFill>
              </a:rPr>
              <a:t>hans</a:t>
            </a:r>
            <a:r>
              <a:rPr lang="en-GB" sz="1500" dirty="0">
                <a:solidFill>
                  <a:schemeClr val="bg1"/>
                </a:solidFill>
              </a:rPr>
              <a:t> </a:t>
            </a:r>
            <a:r>
              <a:rPr lang="en-GB" sz="1500" dirty="0" err="1">
                <a:solidFill>
                  <a:schemeClr val="bg1"/>
                </a:solidFill>
              </a:rPr>
              <a:t>egen</a:t>
            </a:r>
            <a:r>
              <a:rPr lang="en-GB" sz="1500" dirty="0">
                <a:solidFill>
                  <a:schemeClr val="bg1"/>
                </a:solidFill>
              </a:rPr>
              <a:t> </a:t>
            </a:r>
            <a:r>
              <a:rPr lang="en-GB" sz="1500" dirty="0" err="1">
                <a:solidFill>
                  <a:schemeClr val="bg1"/>
                </a:solidFill>
              </a:rPr>
              <a:t>oplevelse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præmisser</a:t>
            </a:r>
            <a:r>
              <a:rPr lang="en-GB" sz="1500" dirty="0">
                <a:solidFill>
                  <a:schemeClr val="bg1"/>
                </a:solidFill>
              </a:rPr>
              <a:t>. </a:t>
            </a:r>
          </a:p>
          <a:p>
            <a:pPr marL="177750" indent="-177750" algn="l">
              <a:spcAft>
                <a:spcPts val="1200"/>
              </a:spcAft>
              <a:buFont typeface="Arial" charset="0"/>
              <a:buChar char="•"/>
            </a:pPr>
            <a:endParaRPr lang="en-GB" sz="1500" dirty="0">
              <a:solidFill>
                <a:schemeClr val="bg1"/>
              </a:solidFill>
            </a:endParaRPr>
          </a:p>
          <a:p>
            <a:pPr marL="177750" indent="-177750" algn="l">
              <a:spcAft>
                <a:spcPts val="1200"/>
              </a:spcAft>
              <a:buFont typeface="Arial" charset="0"/>
              <a:buChar char="•"/>
            </a:pPr>
            <a:endParaRPr lang="en-GB" sz="1500" dirty="0">
              <a:solidFill>
                <a:schemeClr val="bg1"/>
              </a:solidFill>
            </a:endParaRPr>
          </a:p>
          <a:p>
            <a:pPr marL="177750" indent="-177750" algn="l">
              <a:spcAft>
                <a:spcPts val="1200"/>
              </a:spcAft>
              <a:buFont typeface="Arial" charset="0"/>
              <a:buChar char="•"/>
            </a:pPr>
            <a:endParaRPr lang="en-GB" sz="1500" dirty="0">
              <a:solidFill>
                <a:schemeClr val="bg1"/>
              </a:solidFill>
            </a:endParaRPr>
          </a:p>
          <a:p>
            <a:pPr marL="177750" indent="-177750" algn="l">
              <a:spcAft>
                <a:spcPts val="1200"/>
              </a:spcAft>
              <a:buFont typeface="Arial" charset="0"/>
              <a:buChar char="•"/>
            </a:pPr>
            <a:endParaRPr lang="en-GB" sz="1500" dirty="0">
              <a:solidFill>
                <a:schemeClr val="bg1"/>
              </a:solidFill>
            </a:endParaRPr>
          </a:p>
          <a:p>
            <a:pPr marL="177750" indent="-177750" algn="l">
              <a:spcAft>
                <a:spcPts val="1200"/>
              </a:spcAft>
              <a:buFont typeface="Arial" charset="0"/>
              <a:buChar char="•"/>
            </a:pPr>
            <a:r>
              <a:rPr lang="en-GB" sz="1500" dirty="0">
                <a:solidFill>
                  <a:schemeClr val="bg1"/>
                </a:solidFill>
              </a:rPr>
              <a:t>‘</a:t>
            </a:r>
            <a:r>
              <a:rPr lang="en-GB" sz="1500" dirty="0" err="1">
                <a:solidFill>
                  <a:schemeClr val="bg1"/>
                </a:solidFill>
              </a:rPr>
              <a:t>Legeren</a:t>
            </a:r>
            <a:r>
              <a:rPr lang="en-GB" sz="1500" dirty="0">
                <a:solidFill>
                  <a:schemeClr val="bg1"/>
                </a:solidFill>
              </a:rPr>
              <a:t>’ </a:t>
            </a:r>
            <a:r>
              <a:rPr lang="en-GB" sz="1500" dirty="0" err="1">
                <a:solidFill>
                  <a:schemeClr val="bg1"/>
                </a:solidFill>
              </a:rPr>
              <a:t>følger</a:t>
            </a:r>
            <a:r>
              <a:rPr lang="en-GB" sz="1500" dirty="0">
                <a:solidFill>
                  <a:schemeClr val="bg1"/>
                </a:solidFill>
              </a:rPr>
              <a:t> </a:t>
            </a:r>
            <a:r>
              <a:rPr lang="en-GB" sz="1500" dirty="0" err="1">
                <a:solidFill>
                  <a:schemeClr val="bg1"/>
                </a:solidFill>
              </a:rPr>
              <a:t>drengen</a:t>
            </a:r>
            <a:r>
              <a:rPr lang="en-GB" sz="1500" dirty="0">
                <a:solidFill>
                  <a:schemeClr val="bg1"/>
                </a:solidFill>
              </a:rPr>
              <a:t> ned </a:t>
            </a:r>
            <a:r>
              <a:rPr lang="en-GB" sz="1500" dirty="0" err="1">
                <a:solidFill>
                  <a:schemeClr val="bg1"/>
                </a:solidFill>
              </a:rPr>
              <a:t>på</a:t>
            </a:r>
            <a:r>
              <a:rPr lang="en-GB" sz="1500" dirty="0">
                <a:solidFill>
                  <a:schemeClr val="bg1"/>
                </a:solidFill>
              </a:rPr>
              <a:t> </a:t>
            </a:r>
            <a:r>
              <a:rPr lang="en-GB" sz="1500" dirty="0" err="1">
                <a:solidFill>
                  <a:schemeClr val="bg1"/>
                </a:solidFill>
              </a:rPr>
              <a:t>en</a:t>
            </a:r>
            <a:r>
              <a:rPr lang="en-GB" sz="1500" dirty="0">
                <a:solidFill>
                  <a:schemeClr val="bg1"/>
                </a:solidFill>
              </a:rPr>
              <a:t> </a:t>
            </a:r>
            <a:r>
              <a:rPr lang="en-GB" sz="1500" dirty="0" err="1">
                <a:solidFill>
                  <a:schemeClr val="bg1"/>
                </a:solidFill>
              </a:rPr>
              <a:t>af</a:t>
            </a:r>
            <a:r>
              <a:rPr lang="en-GB" sz="1500" dirty="0">
                <a:solidFill>
                  <a:schemeClr val="bg1"/>
                </a:solidFill>
              </a:rPr>
              <a:t> de </a:t>
            </a:r>
            <a:r>
              <a:rPr lang="en-GB" sz="1500" dirty="0" err="1">
                <a:solidFill>
                  <a:schemeClr val="bg1"/>
                </a:solidFill>
              </a:rPr>
              <a:t>andre</a:t>
            </a:r>
            <a:r>
              <a:rPr lang="en-GB" sz="1500" dirty="0">
                <a:solidFill>
                  <a:schemeClr val="bg1"/>
                </a:solidFill>
              </a:rPr>
              <a:t> </a:t>
            </a:r>
            <a:r>
              <a:rPr lang="en-GB" sz="1500" dirty="0" err="1">
                <a:solidFill>
                  <a:schemeClr val="bg1"/>
                </a:solidFill>
              </a:rPr>
              <a:t>stuer</a:t>
            </a:r>
            <a:r>
              <a:rPr lang="en-GB" sz="1500" dirty="0">
                <a:solidFill>
                  <a:schemeClr val="bg1"/>
                </a:solidFill>
              </a:rPr>
              <a:t>, </a:t>
            </a:r>
            <a:r>
              <a:rPr lang="en-GB" sz="1500" dirty="0" err="1">
                <a:solidFill>
                  <a:schemeClr val="bg1"/>
                </a:solidFill>
              </a:rPr>
              <a:t>hvor</a:t>
            </a:r>
            <a:r>
              <a:rPr lang="en-GB" sz="1500" dirty="0">
                <a:solidFill>
                  <a:schemeClr val="bg1"/>
                </a:solidFill>
              </a:rPr>
              <a:t> </a:t>
            </a:r>
            <a:r>
              <a:rPr lang="en-GB" sz="1500" dirty="0" err="1">
                <a:solidFill>
                  <a:schemeClr val="bg1"/>
                </a:solidFill>
              </a:rPr>
              <a:t>han</a:t>
            </a:r>
            <a:r>
              <a:rPr lang="en-GB" sz="1500" dirty="0">
                <a:solidFill>
                  <a:schemeClr val="bg1"/>
                </a:solidFill>
              </a:rPr>
              <a:t> </a:t>
            </a:r>
            <a:r>
              <a:rPr lang="en-GB" sz="1500" dirty="0" err="1">
                <a:solidFill>
                  <a:schemeClr val="bg1"/>
                </a:solidFill>
              </a:rPr>
              <a:t>hurtigt</a:t>
            </a:r>
            <a:r>
              <a:rPr lang="en-GB" sz="1500" dirty="0">
                <a:solidFill>
                  <a:schemeClr val="bg1"/>
                </a:solidFill>
              </a:rPr>
              <a:t> finder </a:t>
            </a:r>
            <a:r>
              <a:rPr lang="en-GB" sz="1500" dirty="0" err="1">
                <a:solidFill>
                  <a:schemeClr val="bg1"/>
                </a:solidFill>
              </a:rPr>
              <a:t>sammen</a:t>
            </a:r>
            <a:r>
              <a:rPr lang="en-GB" sz="1500" dirty="0">
                <a:solidFill>
                  <a:schemeClr val="bg1"/>
                </a:solidFill>
              </a:rPr>
              <a:t> med to </a:t>
            </a:r>
            <a:r>
              <a:rPr lang="en-GB" sz="1500" dirty="0" err="1">
                <a:solidFill>
                  <a:schemeClr val="bg1"/>
                </a:solidFill>
              </a:rPr>
              <a:t>yngre</a:t>
            </a:r>
            <a:r>
              <a:rPr lang="en-GB" sz="1500" dirty="0">
                <a:solidFill>
                  <a:schemeClr val="bg1"/>
                </a:solidFill>
              </a:rPr>
              <a:t> </a:t>
            </a:r>
            <a:r>
              <a:rPr lang="en-GB" sz="1500" dirty="0" err="1">
                <a:solidFill>
                  <a:schemeClr val="bg1"/>
                </a:solidFill>
              </a:rPr>
              <a:t>drenge</a:t>
            </a:r>
            <a:r>
              <a:rPr lang="en-GB" sz="1500" dirty="0">
                <a:solidFill>
                  <a:schemeClr val="bg1"/>
                </a:solidFill>
              </a:rPr>
              <a:t>. </a:t>
            </a:r>
            <a:r>
              <a:rPr lang="en-GB" sz="1500" dirty="0" err="1">
                <a:solidFill>
                  <a:schemeClr val="bg1"/>
                </a:solidFill>
              </a:rPr>
              <a:t>Når</a:t>
            </a:r>
            <a:r>
              <a:rPr lang="en-GB" sz="1500" dirty="0">
                <a:solidFill>
                  <a:schemeClr val="bg1"/>
                </a:solidFill>
              </a:rPr>
              <a:t> </a:t>
            </a:r>
            <a:r>
              <a:rPr lang="en-GB" sz="1500" dirty="0" err="1">
                <a:solidFill>
                  <a:schemeClr val="bg1"/>
                </a:solidFill>
              </a:rPr>
              <a:t>han</a:t>
            </a:r>
            <a:r>
              <a:rPr lang="en-GB" sz="1500" dirty="0">
                <a:solidFill>
                  <a:schemeClr val="bg1"/>
                </a:solidFill>
              </a:rPr>
              <a:t> leger med </a:t>
            </a:r>
            <a:r>
              <a:rPr lang="en-GB" sz="1500" dirty="0" err="1">
                <a:solidFill>
                  <a:schemeClr val="bg1"/>
                </a:solidFill>
              </a:rPr>
              <a:t>dem</a:t>
            </a:r>
            <a:r>
              <a:rPr lang="en-GB" sz="1500" dirty="0">
                <a:solidFill>
                  <a:schemeClr val="bg1"/>
                </a:solidFill>
              </a:rPr>
              <a:t>, </a:t>
            </a:r>
            <a:r>
              <a:rPr lang="en-GB" sz="1500" dirty="0" err="1">
                <a:solidFill>
                  <a:schemeClr val="bg1"/>
                </a:solidFill>
              </a:rPr>
              <a:t>tager</a:t>
            </a:r>
            <a:r>
              <a:rPr lang="en-GB" sz="1500" dirty="0">
                <a:solidFill>
                  <a:schemeClr val="bg1"/>
                </a:solidFill>
              </a:rPr>
              <a:t> </a:t>
            </a:r>
            <a:r>
              <a:rPr lang="en-GB" sz="1500" dirty="0" err="1">
                <a:solidFill>
                  <a:schemeClr val="bg1"/>
                </a:solidFill>
              </a:rPr>
              <a:t>han</a:t>
            </a:r>
            <a:r>
              <a:rPr lang="en-GB" sz="1500" dirty="0">
                <a:solidFill>
                  <a:schemeClr val="bg1"/>
                </a:solidFill>
              </a:rPr>
              <a:t> </a:t>
            </a:r>
            <a:r>
              <a:rPr lang="en-GB" sz="1500" dirty="0" err="1">
                <a:solidFill>
                  <a:schemeClr val="bg1"/>
                </a:solidFill>
              </a:rPr>
              <a:t>initiativ</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fordyber</a:t>
            </a:r>
            <a:r>
              <a:rPr lang="en-GB" sz="1500" dirty="0">
                <a:solidFill>
                  <a:schemeClr val="bg1"/>
                </a:solidFill>
              </a:rPr>
              <a:t> sig, </a:t>
            </a:r>
            <a:r>
              <a:rPr lang="en-GB" sz="1500" dirty="0" err="1">
                <a:solidFill>
                  <a:schemeClr val="bg1"/>
                </a:solidFill>
              </a:rPr>
              <a:t>hvilket</a:t>
            </a:r>
            <a:r>
              <a:rPr lang="en-GB" sz="1500" dirty="0">
                <a:solidFill>
                  <a:schemeClr val="bg1"/>
                </a:solidFill>
              </a:rPr>
              <a:t> </a:t>
            </a:r>
            <a:r>
              <a:rPr lang="en-GB" sz="1500" dirty="0" err="1">
                <a:solidFill>
                  <a:schemeClr val="bg1"/>
                </a:solidFill>
              </a:rPr>
              <a:t>han</a:t>
            </a:r>
            <a:r>
              <a:rPr lang="en-GB" sz="1500" dirty="0">
                <a:solidFill>
                  <a:schemeClr val="bg1"/>
                </a:solidFill>
              </a:rPr>
              <a:t> </a:t>
            </a:r>
            <a:r>
              <a:rPr lang="en-GB" sz="1500" dirty="0" err="1">
                <a:solidFill>
                  <a:schemeClr val="bg1"/>
                </a:solidFill>
              </a:rPr>
              <a:t>ikke</a:t>
            </a:r>
            <a:r>
              <a:rPr lang="en-GB" sz="1500" dirty="0">
                <a:solidFill>
                  <a:schemeClr val="bg1"/>
                </a:solidFill>
              </a:rPr>
              <a:t> </a:t>
            </a:r>
            <a:r>
              <a:rPr lang="en-GB" sz="1500" dirty="0" err="1">
                <a:solidFill>
                  <a:schemeClr val="bg1"/>
                </a:solidFill>
              </a:rPr>
              <a:t>gør</a:t>
            </a:r>
            <a:r>
              <a:rPr lang="en-GB" sz="1500" dirty="0">
                <a:solidFill>
                  <a:schemeClr val="bg1"/>
                </a:solidFill>
              </a:rPr>
              <a:t> med de </a:t>
            </a:r>
            <a:r>
              <a:rPr lang="en-GB" sz="1500" dirty="0" err="1">
                <a:solidFill>
                  <a:schemeClr val="bg1"/>
                </a:solidFill>
              </a:rPr>
              <a:t>jævnaldrende</a:t>
            </a:r>
            <a:r>
              <a:rPr lang="en-GB" sz="1500" dirty="0">
                <a:solidFill>
                  <a:schemeClr val="bg1"/>
                </a:solidFill>
              </a:rPr>
              <a:t> </a:t>
            </a:r>
            <a:r>
              <a:rPr lang="en-GB" sz="1500" dirty="0" err="1">
                <a:solidFill>
                  <a:schemeClr val="bg1"/>
                </a:solidFill>
              </a:rPr>
              <a:t>børn</a:t>
            </a:r>
            <a:r>
              <a:rPr lang="en-GB" sz="1500" dirty="0">
                <a:solidFill>
                  <a:schemeClr val="bg1"/>
                </a:solidFill>
              </a:rPr>
              <a:t> </a:t>
            </a:r>
            <a:r>
              <a:rPr lang="en-GB" sz="1500" dirty="0" err="1">
                <a:solidFill>
                  <a:schemeClr val="bg1"/>
                </a:solidFill>
              </a:rPr>
              <a:t>på</a:t>
            </a:r>
            <a:r>
              <a:rPr lang="en-GB" sz="1500" dirty="0">
                <a:solidFill>
                  <a:schemeClr val="bg1"/>
                </a:solidFill>
              </a:rPr>
              <a:t> sin </a:t>
            </a:r>
            <a:r>
              <a:rPr lang="en-GB" sz="1500" dirty="0" err="1">
                <a:solidFill>
                  <a:schemeClr val="bg1"/>
                </a:solidFill>
              </a:rPr>
              <a:t>egen</a:t>
            </a:r>
            <a:r>
              <a:rPr lang="en-GB" sz="1500" dirty="0">
                <a:solidFill>
                  <a:schemeClr val="bg1"/>
                </a:solidFill>
              </a:rPr>
              <a:t> </a:t>
            </a:r>
            <a:r>
              <a:rPr lang="en-GB" sz="1500" dirty="0" err="1">
                <a:solidFill>
                  <a:schemeClr val="bg1"/>
                </a:solidFill>
              </a:rPr>
              <a:t>stue</a:t>
            </a:r>
            <a:r>
              <a:rPr lang="en-GB" sz="1500" dirty="0">
                <a:solidFill>
                  <a:schemeClr val="bg1"/>
                </a:solidFill>
              </a:rPr>
              <a:t>.</a:t>
            </a:r>
          </a:p>
          <a:p>
            <a:pPr marL="177750" indent="-177750" algn="l">
              <a:spcAft>
                <a:spcPts val="1200"/>
              </a:spcAft>
              <a:buFont typeface="Arial" charset="0"/>
              <a:buChar char="•"/>
            </a:pPr>
            <a:r>
              <a:rPr lang="en-GB" sz="1500" dirty="0" err="1">
                <a:solidFill>
                  <a:schemeClr val="bg1"/>
                </a:solidFill>
              </a:rPr>
              <a:t>Det</a:t>
            </a:r>
            <a:r>
              <a:rPr lang="en-GB" sz="1500" dirty="0">
                <a:solidFill>
                  <a:schemeClr val="bg1"/>
                </a:solidFill>
              </a:rPr>
              <a:t> </a:t>
            </a:r>
            <a:r>
              <a:rPr lang="en-GB" sz="1500" dirty="0" err="1">
                <a:solidFill>
                  <a:schemeClr val="bg1"/>
                </a:solidFill>
              </a:rPr>
              <a:t>pædagogiske</a:t>
            </a:r>
            <a:r>
              <a:rPr lang="en-GB" sz="1500" dirty="0">
                <a:solidFill>
                  <a:schemeClr val="bg1"/>
                </a:solidFill>
              </a:rPr>
              <a:t> </a:t>
            </a:r>
            <a:r>
              <a:rPr lang="en-GB" sz="1500" dirty="0" err="1">
                <a:solidFill>
                  <a:schemeClr val="bg1"/>
                </a:solidFill>
              </a:rPr>
              <a:t>personales</a:t>
            </a:r>
            <a:r>
              <a:rPr lang="en-GB" sz="1500" dirty="0">
                <a:solidFill>
                  <a:schemeClr val="bg1"/>
                </a:solidFill>
              </a:rPr>
              <a:t> </a:t>
            </a:r>
            <a:r>
              <a:rPr lang="en-GB" sz="1500" dirty="0" err="1">
                <a:solidFill>
                  <a:schemeClr val="bg1"/>
                </a:solidFill>
              </a:rPr>
              <a:t>oplevelse</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en</a:t>
            </a:r>
            <a:r>
              <a:rPr lang="en-GB" sz="1500" dirty="0">
                <a:solidFill>
                  <a:schemeClr val="bg1"/>
                </a:solidFill>
              </a:rPr>
              <a:t> </a:t>
            </a:r>
            <a:r>
              <a:rPr lang="en-GB" sz="1500" dirty="0" err="1">
                <a:solidFill>
                  <a:schemeClr val="bg1"/>
                </a:solidFill>
              </a:rPr>
              <a:t>dreng</a:t>
            </a:r>
            <a:r>
              <a:rPr lang="en-GB" sz="1500" dirty="0">
                <a:solidFill>
                  <a:schemeClr val="bg1"/>
                </a:solidFill>
              </a:rPr>
              <a:t>, der </a:t>
            </a:r>
            <a:r>
              <a:rPr lang="en-GB" sz="1500" dirty="0" err="1">
                <a:solidFill>
                  <a:schemeClr val="bg1"/>
                </a:solidFill>
              </a:rPr>
              <a:t>ikke</a:t>
            </a:r>
            <a:r>
              <a:rPr lang="en-GB" sz="1500" dirty="0">
                <a:solidFill>
                  <a:schemeClr val="bg1"/>
                </a:solidFill>
              </a:rPr>
              <a:t> </a:t>
            </a:r>
            <a:r>
              <a:rPr lang="en-GB" sz="1500" dirty="0" err="1">
                <a:solidFill>
                  <a:schemeClr val="bg1"/>
                </a:solidFill>
              </a:rPr>
              <a:t>trives</a:t>
            </a:r>
            <a:r>
              <a:rPr lang="en-GB" sz="1500" dirty="0">
                <a:solidFill>
                  <a:schemeClr val="bg1"/>
                </a:solidFill>
              </a:rPr>
              <a:t>, </a:t>
            </a:r>
            <a:r>
              <a:rPr lang="en-GB" sz="1500" dirty="0" err="1">
                <a:solidFill>
                  <a:schemeClr val="bg1"/>
                </a:solidFill>
              </a:rPr>
              <a:t>bliver</a:t>
            </a:r>
            <a:r>
              <a:rPr lang="en-GB" sz="1500" dirty="0">
                <a:solidFill>
                  <a:schemeClr val="bg1"/>
                </a:solidFill>
              </a:rPr>
              <a:t> </a:t>
            </a:r>
            <a:r>
              <a:rPr lang="en-GB" sz="1500" dirty="0" err="1">
                <a:solidFill>
                  <a:schemeClr val="bg1"/>
                </a:solidFill>
              </a:rPr>
              <a:t>dermed</a:t>
            </a:r>
            <a:r>
              <a:rPr lang="en-GB" sz="1500" dirty="0">
                <a:solidFill>
                  <a:schemeClr val="bg1"/>
                </a:solidFill>
              </a:rPr>
              <a:t> </a:t>
            </a:r>
            <a:r>
              <a:rPr lang="en-GB" sz="1500" dirty="0" err="1">
                <a:solidFill>
                  <a:schemeClr val="bg1"/>
                </a:solidFill>
              </a:rPr>
              <a:t>udfordret</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nuanceret</a:t>
            </a:r>
            <a:r>
              <a:rPr lang="en-GB" sz="1500" dirty="0">
                <a:solidFill>
                  <a:schemeClr val="bg1"/>
                </a:solidFill>
              </a:rPr>
              <a:t>. Denne </a:t>
            </a:r>
            <a:r>
              <a:rPr lang="en-GB" sz="1500" dirty="0" err="1">
                <a:solidFill>
                  <a:schemeClr val="bg1"/>
                </a:solidFill>
              </a:rPr>
              <a:t>indsigt</a:t>
            </a:r>
            <a:r>
              <a:rPr lang="en-GB" sz="1500" dirty="0">
                <a:solidFill>
                  <a:schemeClr val="bg1"/>
                </a:solidFill>
              </a:rPr>
              <a:t> </a:t>
            </a:r>
            <a:r>
              <a:rPr lang="en-GB" sz="1500" dirty="0" err="1">
                <a:solidFill>
                  <a:schemeClr val="bg1"/>
                </a:solidFill>
              </a:rPr>
              <a:t>gør</a:t>
            </a:r>
            <a:r>
              <a:rPr lang="en-GB" sz="1500" dirty="0">
                <a:solidFill>
                  <a:schemeClr val="bg1"/>
                </a:solidFill>
              </a:rPr>
              <a:t>, at </a:t>
            </a:r>
            <a:r>
              <a:rPr lang="en-GB" sz="1500" dirty="0" err="1">
                <a:solidFill>
                  <a:schemeClr val="bg1"/>
                </a:solidFill>
              </a:rPr>
              <a:t>det</a:t>
            </a:r>
            <a:r>
              <a:rPr lang="en-GB" sz="1500" dirty="0">
                <a:solidFill>
                  <a:schemeClr val="bg1"/>
                </a:solidFill>
              </a:rPr>
              <a:t> </a:t>
            </a:r>
            <a:r>
              <a:rPr lang="en-GB" sz="1500" dirty="0" err="1">
                <a:solidFill>
                  <a:schemeClr val="bg1"/>
                </a:solidFill>
              </a:rPr>
              <a:t>pædagogiske</a:t>
            </a:r>
            <a:r>
              <a:rPr lang="en-GB" sz="1500" dirty="0">
                <a:solidFill>
                  <a:schemeClr val="bg1"/>
                </a:solidFill>
              </a:rPr>
              <a:t> </a:t>
            </a:r>
            <a:r>
              <a:rPr lang="en-GB" sz="1500" dirty="0" err="1">
                <a:solidFill>
                  <a:schemeClr val="bg1"/>
                </a:solidFill>
              </a:rPr>
              <a:t>personale</a:t>
            </a:r>
            <a:r>
              <a:rPr lang="en-GB" sz="1500" dirty="0">
                <a:solidFill>
                  <a:schemeClr val="bg1"/>
                </a:solidFill>
              </a:rPr>
              <a:t> </a:t>
            </a:r>
            <a:r>
              <a:rPr lang="en-GB" sz="1500" dirty="0" err="1">
                <a:solidFill>
                  <a:schemeClr val="bg1"/>
                </a:solidFill>
              </a:rPr>
              <a:t>nemmere</a:t>
            </a:r>
            <a:r>
              <a:rPr lang="en-GB" sz="1500" dirty="0">
                <a:solidFill>
                  <a:schemeClr val="bg1"/>
                </a:solidFill>
              </a:rPr>
              <a:t> </a:t>
            </a:r>
            <a:r>
              <a:rPr lang="en-GB" sz="1500" dirty="0" err="1">
                <a:solidFill>
                  <a:schemeClr val="bg1"/>
                </a:solidFill>
              </a:rPr>
              <a:t>kan</a:t>
            </a:r>
            <a:r>
              <a:rPr lang="en-GB" sz="1500" dirty="0">
                <a:solidFill>
                  <a:srgbClr val="FF0000"/>
                </a:solidFill>
              </a:rPr>
              <a:t> </a:t>
            </a:r>
            <a:r>
              <a:rPr lang="en-GB" sz="1500" dirty="0" err="1">
                <a:solidFill>
                  <a:schemeClr val="bg1"/>
                </a:solidFill>
              </a:rPr>
              <a:t>skabe</a:t>
            </a:r>
            <a:r>
              <a:rPr lang="en-GB" sz="1500" dirty="0">
                <a:solidFill>
                  <a:schemeClr val="bg1"/>
                </a:solidFill>
              </a:rPr>
              <a:t> </a:t>
            </a:r>
            <a:r>
              <a:rPr lang="en-GB" sz="1500" dirty="0" err="1">
                <a:solidFill>
                  <a:schemeClr val="bg1"/>
                </a:solidFill>
              </a:rPr>
              <a:t>deltagelsesmuligheder</a:t>
            </a:r>
            <a:r>
              <a:rPr lang="en-GB" sz="1500" dirty="0">
                <a:solidFill>
                  <a:schemeClr val="bg1"/>
                </a:solidFill>
              </a:rPr>
              <a:t> for </a:t>
            </a:r>
            <a:r>
              <a:rPr lang="en-GB" sz="1500" dirty="0" err="1">
                <a:solidFill>
                  <a:schemeClr val="bg1"/>
                </a:solidFill>
              </a:rPr>
              <a:t>drengen</a:t>
            </a:r>
            <a:r>
              <a:rPr lang="en-GB" sz="1500" dirty="0">
                <a:solidFill>
                  <a:schemeClr val="bg1"/>
                </a:solidFill>
              </a:rPr>
              <a:t> </a:t>
            </a:r>
            <a:r>
              <a:rPr lang="en-GB" sz="1500" dirty="0" err="1">
                <a:solidFill>
                  <a:schemeClr val="bg1"/>
                </a:solidFill>
              </a:rPr>
              <a:t>på</a:t>
            </a:r>
            <a:r>
              <a:rPr lang="en-GB" sz="1500" dirty="0">
                <a:solidFill>
                  <a:schemeClr val="bg1"/>
                </a:solidFill>
              </a:rPr>
              <a:t> </a:t>
            </a:r>
            <a:r>
              <a:rPr lang="en-GB" sz="1500" dirty="0" err="1">
                <a:solidFill>
                  <a:schemeClr val="bg1"/>
                </a:solidFill>
              </a:rPr>
              <a:t>tværs</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stuerne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samtidig</a:t>
            </a:r>
            <a:r>
              <a:rPr lang="en-GB" sz="1500" dirty="0">
                <a:solidFill>
                  <a:schemeClr val="bg1"/>
                </a:solidFill>
              </a:rPr>
              <a:t> </a:t>
            </a:r>
            <a:r>
              <a:rPr lang="en-GB" sz="1500" dirty="0" err="1">
                <a:solidFill>
                  <a:schemeClr val="bg1"/>
                </a:solidFill>
              </a:rPr>
              <a:t>understøtte</a:t>
            </a:r>
            <a:r>
              <a:rPr lang="en-GB" sz="1500" dirty="0">
                <a:solidFill>
                  <a:schemeClr val="bg1"/>
                </a:solidFill>
              </a:rPr>
              <a:t> ham </a:t>
            </a:r>
            <a:r>
              <a:rPr lang="en-GB" sz="1500" dirty="0" err="1">
                <a:solidFill>
                  <a:schemeClr val="bg1"/>
                </a:solidFill>
              </a:rPr>
              <a:t>i</a:t>
            </a:r>
            <a:r>
              <a:rPr lang="en-GB" sz="1500" dirty="0">
                <a:solidFill>
                  <a:schemeClr val="bg1"/>
                </a:solidFill>
              </a:rPr>
              <a:t> at</a:t>
            </a:r>
            <a:r>
              <a:rPr lang="en-GB" sz="1500" dirty="0">
                <a:solidFill>
                  <a:srgbClr val="FF0000"/>
                </a:solidFill>
              </a:rPr>
              <a:t> </a:t>
            </a:r>
            <a:r>
              <a:rPr lang="en-GB" sz="1500" dirty="0" err="1">
                <a:solidFill>
                  <a:schemeClr val="bg1"/>
                </a:solidFill>
              </a:rPr>
              <a:t>lege</a:t>
            </a:r>
            <a:r>
              <a:rPr lang="en-GB" sz="1500" dirty="0">
                <a:solidFill>
                  <a:schemeClr val="bg1"/>
                </a:solidFill>
              </a:rPr>
              <a:t> med </a:t>
            </a:r>
            <a:r>
              <a:rPr lang="en-GB" sz="1500" dirty="0" err="1">
                <a:solidFill>
                  <a:schemeClr val="bg1"/>
                </a:solidFill>
              </a:rPr>
              <a:t>børn</a:t>
            </a:r>
            <a:r>
              <a:rPr lang="en-GB" sz="1500" dirty="0">
                <a:solidFill>
                  <a:schemeClr val="bg1"/>
                </a:solidFill>
              </a:rPr>
              <a:t> </a:t>
            </a:r>
            <a:r>
              <a:rPr lang="en-GB" sz="1500" dirty="0" err="1">
                <a:solidFill>
                  <a:schemeClr val="bg1"/>
                </a:solidFill>
              </a:rPr>
              <a:t>på</a:t>
            </a:r>
            <a:r>
              <a:rPr lang="en-GB" sz="1500" dirty="0">
                <a:solidFill>
                  <a:schemeClr val="bg1"/>
                </a:solidFill>
              </a:rPr>
              <a:t> sin </a:t>
            </a:r>
            <a:r>
              <a:rPr lang="en-GB" sz="1500" dirty="0" err="1">
                <a:solidFill>
                  <a:schemeClr val="bg1"/>
                </a:solidFill>
              </a:rPr>
              <a:t>egen</a:t>
            </a:r>
            <a:r>
              <a:rPr lang="en-GB" sz="1500" dirty="0">
                <a:solidFill>
                  <a:schemeClr val="bg1"/>
                </a:solidFill>
              </a:rPr>
              <a:t> </a:t>
            </a:r>
            <a:r>
              <a:rPr lang="en-GB" sz="1500" dirty="0" err="1">
                <a:solidFill>
                  <a:schemeClr val="bg1"/>
                </a:solidFill>
              </a:rPr>
              <a:t>stue</a:t>
            </a:r>
            <a:r>
              <a:rPr lang="en-GB" sz="1500" dirty="0">
                <a:solidFill>
                  <a:schemeClr val="bg1"/>
                </a:solidFill>
              </a:rPr>
              <a:t>.</a:t>
            </a:r>
          </a:p>
          <a:p>
            <a:pPr algn="l">
              <a:spcAft>
                <a:spcPts val="600"/>
              </a:spcAft>
              <a:buFont typeface="Arial" panose="020B0604020202020204" pitchFamily="34" charset="0"/>
              <a:buNone/>
            </a:pPr>
            <a:endParaRPr lang="en-GB" sz="1500" dirty="0"/>
          </a:p>
          <a:p>
            <a:pPr algn="l">
              <a:spcAft>
                <a:spcPts val="600"/>
              </a:spcAft>
              <a:buFont typeface="Arial" panose="020B0604020202020204" pitchFamily="34" charset="0"/>
              <a:buNone/>
            </a:pPr>
            <a:endParaRPr lang="en-GB" sz="1500" dirty="0"/>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a:solidFill>
                  <a:schemeClr val="tx1"/>
                </a:solidFill>
                <a:latin typeface="+mj-lt"/>
              </a:rPr>
              <a:t>Om </a:t>
            </a:r>
            <a:r>
              <a:rPr lang="en-GB" sz="3200" err="1">
                <a:solidFill>
                  <a:schemeClr val="tx1"/>
                </a:solidFill>
                <a:latin typeface="+mj-lt"/>
              </a:rPr>
              <a:t>vidensgrundlaget</a:t>
            </a:r>
            <a:endParaRPr lang="en-GB" sz="3200">
              <a:solidFill>
                <a:schemeClr val="tx1"/>
              </a:solidFill>
              <a:latin typeface="+mj-lt"/>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1" y="2101933"/>
            <a:ext cx="5429548" cy="230832"/>
          </a:xfrm>
          <a:prstGeom prst="rect">
            <a:avLst/>
          </a:prstGeom>
          <a:noFill/>
        </p:spPr>
        <p:txBody>
          <a:bodyPr wrap="square" lIns="0" tIns="0" rIns="0" bIns="0" rtlCol="0">
            <a:spAutoFit/>
          </a:bodyPr>
          <a:lstStyle/>
          <a:p>
            <a:pPr marL="0" indent="0">
              <a:spcAft>
                <a:spcPts val="1200"/>
              </a:spcAft>
              <a:buNone/>
            </a:pPr>
            <a:r>
              <a:rPr lang="en-GB" sz="1500" b="1" err="1"/>
              <a:t>Vidensgrundlaget</a:t>
            </a:r>
            <a:r>
              <a:rPr lang="en-GB" sz="1500" b="1"/>
              <a:t> </a:t>
            </a:r>
            <a:r>
              <a:rPr lang="en-GB" sz="1500" b="1" err="1"/>
              <a:t>er</a:t>
            </a:r>
            <a:r>
              <a:rPr lang="en-GB" sz="1500" b="1"/>
              <a:t> </a:t>
            </a:r>
            <a:r>
              <a:rPr lang="en-GB" sz="1500" b="1" err="1"/>
              <a:t>baseret</a:t>
            </a:r>
            <a:r>
              <a:rPr lang="en-GB" sz="1500" b="1"/>
              <a:t> </a:t>
            </a:r>
            <a:r>
              <a:rPr lang="en-GB" sz="1500" b="1" err="1"/>
              <a:t>på</a:t>
            </a:r>
            <a:r>
              <a:rPr lang="en-GB" sz="1500" b="1"/>
              <a:t> </a:t>
            </a:r>
            <a:r>
              <a:rPr lang="en-GB" sz="1500" b="1" err="1"/>
              <a:t>tre</a:t>
            </a:r>
            <a:r>
              <a:rPr lang="en-GB" sz="1500" b="1"/>
              <a:t> </a:t>
            </a:r>
            <a:r>
              <a:rPr lang="en-GB" sz="1500" b="1" err="1"/>
              <a:t>typer</a:t>
            </a:r>
            <a:r>
              <a:rPr lang="en-GB" sz="1500" b="1"/>
              <a:t> </a:t>
            </a:r>
            <a:r>
              <a:rPr lang="en-GB" sz="1500" b="1" err="1"/>
              <a:t>af</a:t>
            </a:r>
            <a:r>
              <a:rPr lang="en-GB" sz="1500" b="1"/>
              <a:t> </a:t>
            </a:r>
            <a:r>
              <a:rPr lang="en-GB" sz="1500" b="1" err="1"/>
              <a:t>viden</a:t>
            </a:r>
            <a:r>
              <a:rPr lang="en-GB" sz="1500" b="1"/>
              <a:t>:</a:t>
            </a:r>
          </a:p>
        </p:txBody>
      </p:sp>
      <p:pic>
        <p:nvPicPr>
          <p:cNvPr id="8" name="Billede 7"/>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62030" r="50000"/>
          <a:stretch/>
        </p:blipFill>
        <p:spPr>
          <a:xfrm>
            <a:off x="8022303" y="0"/>
            <a:ext cx="4169698" cy="4602049"/>
          </a:xfrm>
          <a:prstGeom prst="rect">
            <a:avLst/>
          </a:prstGeom>
        </p:spPr>
      </p:pic>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747" y="4051790"/>
            <a:ext cx="605929" cy="605929"/>
          </a:xfrm>
          <a:prstGeom prst="rect">
            <a:avLst/>
          </a:prstGeom>
        </p:spPr>
      </p:pic>
      <p:pic>
        <p:nvPicPr>
          <p:cNvPr id="12" name="Billed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8748" y="3277203"/>
            <a:ext cx="605929" cy="605929"/>
          </a:xfrm>
          <a:prstGeom prst="rect">
            <a:avLst/>
          </a:prstGeom>
        </p:spPr>
      </p:pic>
      <p:pic>
        <p:nvPicPr>
          <p:cNvPr id="13" name="Billed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8750" y="2502616"/>
            <a:ext cx="605929" cy="605929"/>
          </a:xfrm>
          <a:prstGeom prst="rect">
            <a:avLst/>
          </a:prstGeom>
        </p:spPr>
      </p:pic>
      <p:sp>
        <p:nvSpPr>
          <p:cNvPr id="2" name="Tekstfelt 1"/>
          <p:cNvSpPr txBox="1"/>
          <p:nvPr userDrawn="1"/>
        </p:nvSpPr>
        <p:spPr>
          <a:xfrm>
            <a:off x="1505184" y="4193172"/>
            <a:ext cx="5613246" cy="323165"/>
          </a:xfrm>
          <a:prstGeom prst="rect">
            <a:avLst/>
          </a:prstGeom>
          <a:noFill/>
        </p:spPr>
        <p:txBody>
          <a:bodyPr wrap="square" rtlCol="0">
            <a:spAutoFit/>
          </a:bodyPr>
          <a:lstStyle/>
          <a:p>
            <a:pPr marL="0" indent="0">
              <a:buNone/>
            </a:pPr>
            <a:r>
              <a:rPr lang="da-DK" sz="1500" dirty="0"/>
              <a:t>cases, der formidler erfaringer med inddragelse af børneperspektiver.</a:t>
            </a:r>
          </a:p>
        </p:txBody>
      </p:sp>
      <p:sp>
        <p:nvSpPr>
          <p:cNvPr id="3" name="Tekstfelt 2"/>
          <p:cNvSpPr txBox="1"/>
          <p:nvPr userDrawn="1"/>
        </p:nvSpPr>
        <p:spPr>
          <a:xfrm>
            <a:off x="1505184" y="2644116"/>
            <a:ext cx="6737068" cy="323165"/>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500" dirty="0" err="1"/>
              <a:t>forskningsviden</a:t>
            </a:r>
            <a:r>
              <a:rPr lang="en-GB" sz="1500" dirty="0"/>
              <a:t>.</a:t>
            </a:r>
          </a:p>
        </p:txBody>
      </p:sp>
      <p:sp>
        <p:nvSpPr>
          <p:cNvPr id="7" name="Tekstfelt 6"/>
          <p:cNvSpPr txBox="1"/>
          <p:nvPr userDrawn="1"/>
        </p:nvSpPr>
        <p:spPr>
          <a:xfrm>
            <a:off x="1505184" y="3418585"/>
            <a:ext cx="6517117" cy="323165"/>
          </a:xfrm>
          <a:prstGeom prst="rect">
            <a:avLst/>
          </a:prstGeom>
          <a:noFill/>
        </p:spPr>
        <p:txBody>
          <a:bodyPr wrap="square" rtlCol="0">
            <a:spAutoFit/>
          </a:bodyPr>
          <a:lstStyle/>
          <a:p>
            <a:pPr marL="0" indent="0">
              <a:buNone/>
            </a:pPr>
            <a:r>
              <a:rPr lang="da-DK" sz="1500" dirty="0">
                <a:solidFill>
                  <a:schemeClr val="tx1"/>
                </a:solidFill>
              </a:rPr>
              <a:t>redskaber,</a:t>
            </a:r>
            <a:r>
              <a:rPr lang="da-DK" sz="1500" baseline="0" dirty="0">
                <a:solidFill>
                  <a:schemeClr val="tx1"/>
                </a:solidFill>
              </a:rPr>
              <a:t> der understøtter omsætning af viden i praksis</a:t>
            </a:r>
            <a:r>
              <a:rPr lang="da-DK" sz="1500" dirty="0">
                <a:solidFill>
                  <a:schemeClr val="tx1"/>
                </a:solidFill>
              </a:rPr>
              <a:t>.</a:t>
            </a:r>
          </a:p>
        </p:txBody>
      </p:sp>
    </p:spTree>
    <p:extLst>
      <p:ext uri="{BB962C8B-B14F-4D97-AF65-F5344CB8AC3E}">
        <p14:creationId xmlns:p14="http://schemas.microsoft.com/office/powerpoint/2010/main" val="1672394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4" name="Billede 3"/>
          <p:cNvPicPr>
            <a:picLocks noChangeAspect="1"/>
          </p:cNvPicPr>
          <p:nvPr userDrawn="1"/>
        </p:nvPicPr>
        <p:blipFill rotWithShape="1">
          <a:blip r:embed="rId2">
            <a:extLst>
              <a:ext uri="{28A0092B-C50C-407E-A947-70E740481C1C}">
                <a14:useLocalDpi xmlns:a14="http://schemas.microsoft.com/office/drawing/2010/main" val="0"/>
              </a:ext>
            </a:extLst>
          </a:blip>
          <a:srcRect t="82404" r="41456"/>
          <a:stretch/>
        </p:blipFill>
        <p:spPr>
          <a:xfrm>
            <a:off x="6919025" y="0"/>
            <a:ext cx="5044439" cy="2203478"/>
          </a:xfrm>
          <a:prstGeom prst="rect">
            <a:avLst/>
          </a:prstGeom>
        </p:spPr>
      </p:pic>
      <p:pic>
        <p:nvPicPr>
          <p:cNvPr id="15" name="Billed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8431" y="2120477"/>
            <a:ext cx="599010" cy="599010"/>
          </a:xfrm>
          <a:prstGeom prst="rect">
            <a:avLst/>
          </a:prstGeom>
        </p:spPr>
      </p:pic>
      <p:sp>
        <p:nvSpPr>
          <p:cNvPr id="3" name="Tekstfelt 2"/>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Udfordring og mål</a:t>
            </a:r>
            <a:endParaRPr lang="en-GB" sz="3200" dirty="0">
              <a:solidFill>
                <a:schemeClr val="tx1"/>
              </a:solidFill>
              <a:latin typeface="+mj-lt"/>
            </a:endParaRPr>
          </a:p>
        </p:txBody>
      </p:sp>
      <p:sp>
        <p:nvSpPr>
          <p:cNvPr id="5" name="Tekstfelt 4"/>
          <p:cNvSpPr txBox="1"/>
          <p:nvPr userDrawn="1"/>
        </p:nvSpPr>
        <p:spPr>
          <a:xfrm>
            <a:off x="899521" y="2884234"/>
            <a:ext cx="4295332" cy="2769989"/>
          </a:xfrm>
          <a:prstGeom prst="rect">
            <a:avLst/>
          </a:prstGeom>
          <a:noFill/>
        </p:spPr>
        <p:txBody>
          <a:bodyPr wrap="square" lIns="0" tIns="0" rIns="0" bIns="0" rtlCol="0">
            <a:spAutoFit/>
          </a:bodyPr>
          <a:lstStyle/>
          <a:p>
            <a:pPr marL="177750" indent="-177750">
              <a:spcAft>
                <a:spcPts val="1200"/>
              </a:spcAft>
              <a:buFont typeface="Arial" charset="0"/>
              <a:buChar char="•"/>
            </a:pPr>
            <a:r>
              <a:rPr lang="en-GB" sz="1500" dirty="0" err="1">
                <a:solidFill>
                  <a:schemeClr val="tx1"/>
                </a:solidFill>
              </a:rPr>
              <a:t>Det</a:t>
            </a:r>
            <a:r>
              <a:rPr lang="en-GB" sz="1500" dirty="0">
                <a:solidFill>
                  <a:schemeClr val="tx1"/>
                </a:solidFill>
              </a:rPr>
              <a:t> </a:t>
            </a:r>
            <a:r>
              <a:rPr lang="en-GB" sz="1500" dirty="0" err="1">
                <a:solidFill>
                  <a:schemeClr val="tx1"/>
                </a:solidFill>
              </a:rPr>
              <a:t>pædagogiske</a:t>
            </a:r>
            <a:r>
              <a:rPr lang="en-GB" sz="1500" dirty="0">
                <a:solidFill>
                  <a:schemeClr val="tx1"/>
                </a:solidFill>
              </a:rPr>
              <a:t> </a:t>
            </a:r>
            <a:r>
              <a:rPr lang="en-GB" sz="1500" dirty="0" err="1">
                <a:solidFill>
                  <a:schemeClr val="tx1"/>
                </a:solidFill>
              </a:rPr>
              <a:t>personale</a:t>
            </a:r>
            <a:r>
              <a:rPr lang="en-GB" sz="1500" dirty="0">
                <a:solidFill>
                  <a:schemeClr val="tx1"/>
                </a:solidFill>
              </a:rPr>
              <a:t> </a:t>
            </a:r>
            <a:r>
              <a:rPr lang="en-GB" sz="1500" dirty="0" err="1">
                <a:solidFill>
                  <a:schemeClr val="tx1"/>
                </a:solidFill>
              </a:rPr>
              <a:t>og</a:t>
            </a:r>
            <a:r>
              <a:rPr lang="en-GB" sz="1500" dirty="0">
                <a:solidFill>
                  <a:schemeClr val="tx1"/>
                </a:solidFill>
              </a:rPr>
              <a:t> </a:t>
            </a:r>
            <a:r>
              <a:rPr lang="en-GB" sz="1500" dirty="0" err="1">
                <a:solidFill>
                  <a:schemeClr val="tx1"/>
                </a:solidFill>
              </a:rPr>
              <a:t>ledelse</a:t>
            </a:r>
            <a:r>
              <a:rPr lang="en-GB" sz="1500" dirty="0">
                <a:solidFill>
                  <a:schemeClr val="tx1"/>
                </a:solidFill>
              </a:rPr>
              <a:t> </a:t>
            </a:r>
            <a:r>
              <a:rPr lang="en-GB" sz="1500" dirty="0" err="1">
                <a:solidFill>
                  <a:schemeClr val="tx1"/>
                </a:solidFill>
              </a:rPr>
              <a:t>oplever</a:t>
            </a:r>
            <a:r>
              <a:rPr lang="en-GB" sz="1500" dirty="0">
                <a:solidFill>
                  <a:schemeClr val="tx1"/>
                </a:solidFill>
              </a:rPr>
              <a:t>, at </a:t>
            </a:r>
            <a:r>
              <a:rPr lang="en-GB" sz="1500" dirty="0" err="1">
                <a:solidFill>
                  <a:schemeClr val="tx1"/>
                </a:solidFill>
              </a:rPr>
              <a:t>børnene</a:t>
            </a:r>
            <a:r>
              <a:rPr lang="en-GB" sz="1500" dirty="0">
                <a:solidFill>
                  <a:schemeClr val="tx1"/>
                </a:solidFill>
              </a:rPr>
              <a:t> </a:t>
            </a:r>
            <a:r>
              <a:rPr lang="en-GB" sz="1500" dirty="0" err="1">
                <a:solidFill>
                  <a:schemeClr val="tx1"/>
                </a:solidFill>
              </a:rPr>
              <a:t>har</a:t>
            </a:r>
            <a:r>
              <a:rPr lang="en-GB" sz="1500" dirty="0">
                <a:solidFill>
                  <a:schemeClr val="tx1"/>
                </a:solidFill>
              </a:rPr>
              <a:t> </a:t>
            </a:r>
            <a:r>
              <a:rPr lang="en-GB" sz="1500" dirty="0" err="1">
                <a:solidFill>
                  <a:schemeClr val="tx1"/>
                </a:solidFill>
              </a:rPr>
              <a:t>svært</a:t>
            </a:r>
            <a:r>
              <a:rPr lang="en-GB" sz="1500" dirty="0">
                <a:solidFill>
                  <a:schemeClr val="tx1"/>
                </a:solidFill>
              </a:rPr>
              <a:t> </a:t>
            </a:r>
            <a:r>
              <a:rPr lang="en-GB" sz="1500" dirty="0" err="1">
                <a:solidFill>
                  <a:schemeClr val="tx1"/>
                </a:solidFill>
              </a:rPr>
              <a:t>ved</a:t>
            </a:r>
            <a:r>
              <a:rPr lang="en-GB" sz="1500" dirty="0">
                <a:solidFill>
                  <a:schemeClr val="tx1"/>
                </a:solidFill>
              </a:rPr>
              <a:t> at </a:t>
            </a:r>
            <a:r>
              <a:rPr lang="en-GB" sz="1500" dirty="0" err="1">
                <a:solidFill>
                  <a:schemeClr val="tx1"/>
                </a:solidFill>
              </a:rPr>
              <a:t>forestille</a:t>
            </a:r>
            <a:r>
              <a:rPr lang="en-GB" sz="1500" dirty="0">
                <a:solidFill>
                  <a:schemeClr val="tx1"/>
                </a:solidFill>
              </a:rPr>
              <a:t> sig </a:t>
            </a:r>
            <a:r>
              <a:rPr lang="en-GB" sz="1500" dirty="0" err="1">
                <a:solidFill>
                  <a:schemeClr val="tx1"/>
                </a:solidFill>
              </a:rPr>
              <a:t>og</a:t>
            </a:r>
            <a:r>
              <a:rPr lang="en-GB" sz="1500" dirty="0">
                <a:solidFill>
                  <a:schemeClr val="tx1"/>
                </a:solidFill>
              </a:rPr>
              <a:t> </a:t>
            </a:r>
            <a:r>
              <a:rPr lang="en-GB" sz="1500" dirty="0" err="1">
                <a:solidFill>
                  <a:schemeClr val="tx1"/>
                </a:solidFill>
              </a:rPr>
              <a:t>sætte</a:t>
            </a:r>
            <a:r>
              <a:rPr lang="en-GB" sz="1500" dirty="0">
                <a:solidFill>
                  <a:schemeClr val="tx1"/>
                </a:solidFill>
              </a:rPr>
              <a:t> </a:t>
            </a:r>
            <a:r>
              <a:rPr lang="en-GB" sz="1500" dirty="0" err="1">
                <a:solidFill>
                  <a:schemeClr val="tx1"/>
                </a:solidFill>
              </a:rPr>
              <a:t>ord</a:t>
            </a:r>
            <a:r>
              <a:rPr lang="en-GB" sz="1500" dirty="0">
                <a:solidFill>
                  <a:schemeClr val="tx1"/>
                </a:solidFill>
              </a:rPr>
              <a:t> </a:t>
            </a:r>
            <a:r>
              <a:rPr lang="en-GB" sz="1500" dirty="0" err="1">
                <a:solidFill>
                  <a:schemeClr val="tx1"/>
                </a:solidFill>
              </a:rPr>
              <a:t>på</a:t>
            </a:r>
            <a:r>
              <a:rPr lang="en-GB" sz="1500" dirty="0">
                <a:solidFill>
                  <a:schemeClr val="tx1"/>
                </a:solidFill>
              </a:rPr>
              <a:t>, </a:t>
            </a:r>
            <a:r>
              <a:rPr lang="en-GB" sz="1500" dirty="0" err="1">
                <a:solidFill>
                  <a:schemeClr val="tx1"/>
                </a:solidFill>
              </a:rPr>
              <a:t>hvad</a:t>
            </a:r>
            <a:r>
              <a:rPr lang="en-GB" sz="1500" dirty="0">
                <a:solidFill>
                  <a:schemeClr val="tx1"/>
                </a:solidFill>
              </a:rPr>
              <a:t> de </a:t>
            </a:r>
            <a:r>
              <a:rPr lang="en-GB" sz="1500" dirty="0" err="1">
                <a:solidFill>
                  <a:schemeClr val="tx1"/>
                </a:solidFill>
              </a:rPr>
              <a:t>kan</a:t>
            </a:r>
            <a:r>
              <a:rPr lang="en-GB" sz="1500" dirty="0">
                <a:solidFill>
                  <a:schemeClr val="tx1"/>
                </a:solidFill>
              </a:rPr>
              <a:t> have </a:t>
            </a:r>
            <a:r>
              <a:rPr lang="en-GB" sz="1500" dirty="0" err="1">
                <a:solidFill>
                  <a:schemeClr val="tx1"/>
                </a:solidFill>
              </a:rPr>
              <a:t>indflydelse</a:t>
            </a:r>
            <a:r>
              <a:rPr lang="en-GB" sz="1500" dirty="0">
                <a:solidFill>
                  <a:schemeClr val="tx1"/>
                </a:solidFill>
              </a:rPr>
              <a:t> </a:t>
            </a:r>
            <a:r>
              <a:rPr lang="en-GB" sz="1500" dirty="0" err="1">
                <a:solidFill>
                  <a:schemeClr val="tx1"/>
                </a:solidFill>
              </a:rPr>
              <a:t>på</a:t>
            </a:r>
            <a:r>
              <a:rPr lang="en-GB" sz="1500" dirty="0">
                <a:solidFill>
                  <a:schemeClr val="tx1"/>
                </a:solidFill>
              </a:rPr>
              <a:t> </a:t>
            </a:r>
            <a:r>
              <a:rPr lang="en-GB" sz="1500" dirty="0" err="1">
                <a:solidFill>
                  <a:schemeClr val="tx1"/>
                </a:solidFill>
              </a:rPr>
              <a:t>i</a:t>
            </a:r>
            <a:r>
              <a:rPr lang="en-GB" sz="1500" dirty="0">
                <a:solidFill>
                  <a:schemeClr val="tx1"/>
                </a:solidFill>
              </a:rPr>
              <a:t> </a:t>
            </a:r>
            <a:r>
              <a:rPr lang="en-GB" sz="1500" dirty="0" err="1">
                <a:solidFill>
                  <a:schemeClr val="tx1"/>
                </a:solidFill>
              </a:rPr>
              <a:t>børnehaven</a:t>
            </a:r>
            <a:r>
              <a:rPr lang="en-GB" sz="1500" dirty="0">
                <a:solidFill>
                  <a:schemeClr val="tx1"/>
                </a:solidFill>
              </a:rPr>
              <a:t>, </a:t>
            </a:r>
            <a:r>
              <a:rPr lang="en-GB" sz="1500" dirty="0" err="1">
                <a:solidFill>
                  <a:schemeClr val="tx1"/>
                </a:solidFill>
              </a:rPr>
              <a:t>og</a:t>
            </a:r>
            <a:r>
              <a:rPr lang="en-GB" sz="1500" dirty="0">
                <a:solidFill>
                  <a:schemeClr val="tx1"/>
                </a:solidFill>
              </a:rPr>
              <a:t> at </a:t>
            </a:r>
            <a:r>
              <a:rPr lang="en-GB" sz="1500" dirty="0" err="1">
                <a:solidFill>
                  <a:schemeClr val="tx1"/>
                </a:solidFill>
              </a:rPr>
              <a:t>deres</a:t>
            </a:r>
            <a:r>
              <a:rPr lang="en-GB" sz="1500" dirty="0">
                <a:solidFill>
                  <a:schemeClr val="tx1"/>
                </a:solidFill>
              </a:rPr>
              <a:t> </a:t>
            </a:r>
            <a:r>
              <a:rPr lang="en-GB" sz="1500" dirty="0" err="1">
                <a:solidFill>
                  <a:schemeClr val="tx1"/>
                </a:solidFill>
              </a:rPr>
              <a:t>perspektiver</a:t>
            </a:r>
            <a:r>
              <a:rPr lang="en-GB" sz="1500" dirty="0">
                <a:solidFill>
                  <a:schemeClr val="tx1"/>
                </a:solidFill>
              </a:rPr>
              <a:t> </a:t>
            </a:r>
            <a:r>
              <a:rPr lang="en-GB" sz="1500" dirty="0" err="1">
                <a:solidFill>
                  <a:schemeClr val="tx1"/>
                </a:solidFill>
              </a:rPr>
              <a:t>derfor</a:t>
            </a:r>
            <a:r>
              <a:rPr lang="en-GB" sz="1500" dirty="0">
                <a:solidFill>
                  <a:schemeClr val="tx1"/>
                </a:solidFill>
              </a:rPr>
              <a:t> </a:t>
            </a:r>
            <a:r>
              <a:rPr lang="en-GB" sz="1500" dirty="0" err="1">
                <a:solidFill>
                  <a:schemeClr val="tx1"/>
                </a:solidFill>
              </a:rPr>
              <a:t>ikke</a:t>
            </a:r>
            <a:r>
              <a:rPr lang="en-GB" sz="1500" dirty="0">
                <a:solidFill>
                  <a:schemeClr val="tx1"/>
                </a:solidFill>
              </a:rPr>
              <a:t> </a:t>
            </a:r>
            <a:r>
              <a:rPr lang="en-GB" sz="1500" dirty="0" err="1">
                <a:solidFill>
                  <a:schemeClr val="tx1"/>
                </a:solidFill>
              </a:rPr>
              <a:t>får</a:t>
            </a:r>
            <a:r>
              <a:rPr lang="en-GB" sz="1500" dirty="0">
                <a:solidFill>
                  <a:schemeClr val="tx1"/>
                </a:solidFill>
              </a:rPr>
              <a:t> </a:t>
            </a:r>
            <a:r>
              <a:rPr lang="en-GB" sz="1500" dirty="0" err="1">
                <a:solidFill>
                  <a:schemeClr val="tx1"/>
                </a:solidFill>
              </a:rPr>
              <a:t>nok</a:t>
            </a:r>
            <a:r>
              <a:rPr lang="en-GB" sz="1500" dirty="0">
                <a:solidFill>
                  <a:schemeClr val="tx1"/>
                </a:solidFill>
              </a:rPr>
              <a:t> </a:t>
            </a:r>
            <a:r>
              <a:rPr lang="en-GB" sz="1500" dirty="0" err="1">
                <a:solidFill>
                  <a:schemeClr val="tx1"/>
                </a:solidFill>
              </a:rPr>
              <a:t>plads</a:t>
            </a:r>
            <a:r>
              <a:rPr lang="en-GB" sz="1500" dirty="0">
                <a:solidFill>
                  <a:schemeClr val="tx1"/>
                </a:solidFill>
              </a:rPr>
              <a:t> </a:t>
            </a:r>
            <a:r>
              <a:rPr lang="en-GB" sz="1500" dirty="0" err="1">
                <a:solidFill>
                  <a:schemeClr val="tx1"/>
                </a:solidFill>
              </a:rPr>
              <a:t>i</a:t>
            </a:r>
            <a:r>
              <a:rPr lang="en-GB" sz="1500" dirty="0">
                <a:solidFill>
                  <a:schemeClr val="tx1"/>
                </a:solidFill>
              </a:rPr>
              <a:t> den </a:t>
            </a:r>
            <a:r>
              <a:rPr lang="en-GB" sz="1500" dirty="0" err="1">
                <a:solidFill>
                  <a:schemeClr val="tx1"/>
                </a:solidFill>
              </a:rPr>
              <a:t>daglige</a:t>
            </a:r>
            <a:r>
              <a:rPr lang="en-GB" sz="1500" dirty="0">
                <a:solidFill>
                  <a:schemeClr val="tx1"/>
                </a:solidFill>
              </a:rPr>
              <a:t> </a:t>
            </a:r>
            <a:r>
              <a:rPr lang="en-GB" sz="1500" dirty="0" err="1">
                <a:solidFill>
                  <a:schemeClr val="tx1"/>
                </a:solidFill>
              </a:rPr>
              <a:t>praksis</a:t>
            </a:r>
            <a:r>
              <a:rPr lang="en-GB" sz="1500" dirty="0">
                <a:solidFill>
                  <a:schemeClr val="tx1"/>
                </a:solidFill>
              </a:rPr>
              <a:t> </a:t>
            </a:r>
            <a:r>
              <a:rPr lang="en-GB" sz="1500" dirty="0" err="1">
                <a:solidFill>
                  <a:schemeClr val="tx1"/>
                </a:solidFill>
              </a:rPr>
              <a:t>i</a:t>
            </a:r>
            <a:r>
              <a:rPr lang="en-GB" sz="1500" dirty="0">
                <a:solidFill>
                  <a:schemeClr val="tx1"/>
                </a:solidFill>
              </a:rPr>
              <a:t> </a:t>
            </a:r>
            <a:r>
              <a:rPr lang="en-GB" sz="1500" dirty="0" err="1">
                <a:solidFill>
                  <a:schemeClr val="tx1"/>
                </a:solidFill>
              </a:rPr>
              <a:t>børnehaven</a:t>
            </a:r>
            <a:r>
              <a:rPr lang="en-GB" sz="1500" dirty="0">
                <a:solidFill>
                  <a:schemeClr val="tx1"/>
                </a:solidFill>
              </a:rPr>
              <a:t>.</a:t>
            </a:r>
          </a:p>
          <a:p>
            <a:pPr marL="177750" indent="-177750">
              <a:spcAft>
                <a:spcPts val="1200"/>
              </a:spcAft>
              <a:buFont typeface="Arial" charset="0"/>
              <a:buChar char="•"/>
            </a:pPr>
            <a:r>
              <a:rPr lang="en-GB" sz="1500" dirty="0" err="1">
                <a:solidFill>
                  <a:schemeClr val="tx1"/>
                </a:solidFill>
              </a:rPr>
              <a:t>Når</a:t>
            </a:r>
            <a:r>
              <a:rPr lang="en-GB" sz="1500" dirty="0">
                <a:solidFill>
                  <a:schemeClr val="tx1"/>
                </a:solidFill>
              </a:rPr>
              <a:t> </a:t>
            </a:r>
            <a:r>
              <a:rPr lang="en-GB" sz="1500" dirty="0" err="1">
                <a:solidFill>
                  <a:schemeClr val="tx1"/>
                </a:solidFill>
              </a:rPr>
              <a:t>børnene</a:t>
            </a:r>
            <a:r>
              <a:rPr lang="en-GB" sz="1500" dirty="0">
                <a:solidFill>
                  <a:schemeClr val="tx1"/>
                </a:solidFill>
              </a:rPr>
              <a:t> </a:t>
            </a:r>
            <a:r>
              <a:rPr lang="en-GB" sz="1500" dirty="0" err="1">
                <a:solidFill>
                  <a:schemeClr val="tx1"/>
                </a:solidFill>
              </a:rPr>
              <a:t>udtrykker</a:t>
            </a:r>
            <a:r>
              <a:rPr lang="en-GB" sz="1500" dirty="0">
                <a:solidFill>
                  <a:schemeClr val="tx1"/>
                </a:solidFill>
              </a:rPr>
              <a:t> </a:t>
            </a:r>
            <a:r>
              <a:rPr lang="en-GB" sz="1500" dirty="0" err="1">
                <a:solidFill>
                  <a:schemeClr val="tx1"/>
                </a:solidFill>
              </a:rPr>
              <a:t>deres</a:t>
            </a:r>
            <a:r>
              <a:rPr lang="en-GB" sz="1500" dirty="0">
                <a:solidFill>
                  <a:schemeClr val="tx1"/>
                </a:solidFill>
              </a:rPr>
              <a:t> </a:t>
            </a:r>
            <a:r>
              <a:rPr lang="en-GB" sz="1500" dirty="0" err="1">
                <a:solidFill>
                  <a:schemeClr val="tx1"/>
                </a:solidFill>
              </a:rPr>
              <a:t>ønsker</a:t>
            </a:r>
            <a:r>
              <a:rPr lang="en-GB" sz="1500" dirty="0">
                <a:solidFill>
                  <a:schemeClr val="tx1"/>
                </a:solidFill>
              </a:rPr>
              <a:t> </a:t>
            </a:r>
            <a:r>
              <a:rPr lang="en-GB" sz="1500" dirty="0" err="1">
                <a:solidFill>
                  <a:schemeClr val="tx1"/>
                </a:solidFill>
              </a:rPr>
              <a:t>i</a:t>
            </a:r>
            <a:r>
              <a:rPr lang="en-GB" sz="1500" dirty="0">
                <a:solidFill>
                  <a:schemeClr val="tx1"/>
                </a:solidFill>
              </a:rPr>
              <a:t> </a:t>
            </a:r>
            <a:r>
              <a:rPr lang="en-GB" sz="1500" dirty="0" err="1">
                <a:solidFill>
                  <a:schemeClr val="tx1"/>
                </a:solidFill>
              </a:rPr>
              <a:t>børneparlamentet</a:t>
            </a:r>
            <a:r>
              <a:rPr lang="en-GB" sz="1500" dirty="0">
                <a:solidFill>
                  <a:schemeClr val="tx1"/>
                </a:solidFill>
              </a:rPr>
              <a:t>, </a:t>
            </a:r>
            <a:r>
              <a:rPr lang="en-GB" sz="1500" dirty="0" err="1">
                <a:solidFill>
                  <a:schemeClr val="tx1"/>
                </a:solidFill>
              </a:rPr>
              <a:t>er</a:t>
            </a:r>
            <a:r>
              <a:rPr lang="en-GB" sz="1500" dirty="0">
                <a:solidFill>
                  <a:schemeClr val="tx1"/>
                </a:solidFill>
              </a:rPr>
              <a:t> </a:t>
            </a:r>
            <a:r>
              <a:rPr lang="en-GB" sz="1500" dirty="0" err="1">
                <a:solidFill>
                  <a:schemeClr val="tx1"/>
                </a:solidFill>
              </a:rPr>
              <a:t>det</a:t>
            </a:r>
            <a:r>
              <a:rPr lang="en-GB" sz="1500" dirty="0">
                <a:solidFill>
                  <a:schemeClr val="tx1"/>
                </a:solidFill>
              </a:rPr>
              <a:t> </a:t>
            </a:r>
            <a:r>
              <a:rPr lang="en-GB" sz="1500" dirty="0" err="1">
                <a:solidFill>
                  <a:schemeClr val="tx1"/>
                </a:solidFill>
              </a:rPr>
              <a:t>ofte</a:t>
            </a:r>
            <a:r>
              <a:rPr lang="en-GB" sz="1500" dirty="0">
                <a:solidFill>
                  <a:schemeClr val="tx1"/>
                </a:solidFill>
              </a:rPr>
              <a:t> </a:t>
            </a:r>
            <a:r>
              <a:rPr lang="en-GB" sz="1500" dirty="0" err="1">
                <a:solidFill>
                  <a:schemeClr val="tx1"/>
                </a:solidFill>
              </a:rPr>
              <a:t>aktiviteter</a:t>
            </a:r>
            <a:r>
              <a:rPr lang="en-GB" sz="1500" dirty="0">
                <a:solidFill>
                  <a:schemeClr val="tx1"/>
                </a:solidFill>
              </a:rPr>
              <a:t>, de </a:t>
            </a:r>
            <a:r>
              <a:rPr lang="en-GB" sz="1500" dirty="0" err="1">
                <a:solidFill>
                  <a:schemeClr val="tx1"/>
                </a:solidFill>
              </a:rPr>
              <a:t>allerede</a:t>
            </a:r>
            <a:r>
              <a:rPr lang="en-GB" sz="1500" dirty="0">
                <a:solidFill>
                  <a:schemeClr val="tx1"/>
                </a:solidFill>
              </a:rPr>
              <a:t> laver </a:t>
            </a:r>
            <a:r>
              <a:rPr lang="en-GB" sz="1500" dirty="0" err="1">
                <a:solidFill>
                  <a:schemeClr val="tx1"/>
                </a:solidFill>
              </a:rPr>
              <a:t>eller</a:t>
            </a:r>
            <a:r>
              <a:rPr lang="en-GB" sz="1500" dirty="0">
                <a:solidFill>
                  <a:schemeClr val="tx1"/>
                </a:solidFill>
              </a:rPr>
              <a:t> </a:t>
            </a:r>
            <a:r>
              <a:rPr lang="en-GB" sz="1500" dirty="0" err="1">
                <a:solidFill>
                  <a:schemeClr val="tx1"/>
                </a:solidFill>
              </a:rPr>
              <a:t>har</a:t>
            </a:r>
            <a:r>
              <a:rPr lang="en-GB" sz="1500" dirty="0">
                <a:solidFill>
                  <a:schemeClr val="tx1"/>
                </a:solidFill>
              </a:rPr>
              <a:t> </a:t>
            </a:r>
            <a:r>
              <a:rPr lang="en-GB" sz="1500" dirty="0" err="1">
                <a:solidFill>
                  <a:schemeClr val="tx1"/>
                </a:solidFill>
              </a:rPr>
              <a:t>lavet</a:t>
            </a:r>
            <a:r>
              <a:rPr lang="en-GB" sz="1500" dirty="0">
                <a:solidFill>
                  <a:schemeClr val="tx1"/>
                </a:solidFill>
              </a:rPr>
              <a:t> </a:t>
            </a:r>
            <a:r>
              <a:rPr lang="en-GB" sz="1500" dirty="0" err="1">
                <a:solidFill>
                  <a:schemeClr val="tx1"/>
                </a:solidFill>
              </a:rPr>
              <a:t>i</a:t>
            </a:r>
            <a:r>
              <a:rPr lang="en-GB" sz="1500" dirty="0">
                <a:solidFill>
                  <a:schemeClr val="tx1"/>
                </a:solidFill>
              </a:rPr>
              <a:t> </a:t>
            </a:r>
            <a:r>
              <a:rPr lang="en-GB" sz="1500" dirty="0" err="1">
                <a:solidFill>
                  <a:schemeClr val="tx1"/>
                </a:solidFill>
              </a:rPr>
              <a:t>børnehaven</a:t>
            </a:r>
            <a:r>
              <a:rPr lang="en-GB" sz="1500" dirty="0">
                <a:solidFill>
                  <a:schemeClr val="tx1"/>
                </a:solidFill>
              </a:rPr>
              <a:t>, </a:t>
            </a:r>
            <a:r>
              <a:rPr lang="en-GB" sz="1500" dirty="0" err="1">
                <a:solidFill>
                  <a:schemeClr val="tx1"/>
                </a:solidFill>
              </a:rPr>
              <a:t>og</a:t>
            </a:r>
            <a:r>
              <a:rPr lang="en-GB" sz="1500" dirty="0">
                <a:solidFill>
                  <a:schemeClr val="tx1"/>
                </a:solidFill>
              </a:rPr>
              <a:t> </a:t>
            </a:r>
            <a:r>
              <a:rPr lang="en-GB" sz="1500" dirty="0" err="1">
                <a:solidFill>
                  <a:schemeClr val="tx1"/>
                </a:solidFill>
              </a:rPr>
              <a:t>derfor</a:t>
            </a:r>
            <a:r>
              <a:rPr lang="en-GB" sz="1500" dirty="0">
                <a:solidFill>
                  <a:schemeClr val="tx1"/>
                </a:solidFill>
              </a:rPr>
              <a:t> </a:t>
            </a:r>
            <a:r>
              <a:rPr lang="en-GB" sz="1500" dirty="0" err="1">
                <a:solidFill>
                  <a:schemeClr val="tx1"/>
                </a:solidFill>
              </a:rPr>
              <a:t>vil</a:t>
            </a:r>
            <a:r>
              <a:rPr lang="en-GB" sz="1500" dirty="0">
                <a:solidFill>
                  <a:schemeClr val="tx1"/>
                </a:solidFill>
              </a:rPr>
              <a:t> </a:t>
            </a:r>
            <a:r>
              <a:rPr lang="en-GB" sz="1500" dirty="0" err="1">
                <a:solidFill>
                  <a:schemeClr val="tx1"/>
                </a:solidFill>
              </a:rPr>
              <a:t>ledelse</a:t>
            </a:r>
            <a:r>
              <a:rPr lang="en-GB" sz="1500" dirty="0">
                <a:solidFill>
                  <a:schemeClr val="tx1"/>
                </a:solidFill>
              </a:rPr>
              <a:t> </a:t>
            </a:r>
            <a:r>
              <a:rPr lang="en-GB" sz="1500" dirty="0" err="1">
                <a:solidFill>
                  <a:schemeClr val="tx1"/>
                </a:solidFill>
              </a:rPr>
              <a:t>og</a:t>
            </a:r>
            <a:r>
              <a:rPr lang="en-GB" sz="1500" dirty="0">
                <a:solidFill>
                  <a:schemeClr val="tx1"/>
                </a:solidFill>
              </a:rPr>
              <a:t> </a:t>
            </a:r>
            <a:r>
              <a:rPr lang="en-GB" sz="1500" dirty="0" err="1">
                <a:solidFill>
                  <a:schemeClr val="tx1"/>
                </a:solidFill>
              </a:rPr>
              <a:t>pædagogisk</a:t>
            </a:r>
            <a:r>
              <a:rPr lang="en-GB" sz="1500" dirty="0">
                <a:solidFill>
                  <a:schemeClr val="tx1"/>
                </a:solidFill>
              </a:rPr>
              <a:t> </a:t>
            </a:r>
            <a:r>
              <a:rPr lang="en-GB" sz="1500" dirty="0" err="1">
                <a:solidFill>
                  <a:schemeClr val="tx1"/>
                </a:solidFill>
              </a:rPr>
              <a:t>personale</a:t>
            </a:r>
            <a:r>
              <a:rPr lang="en-GB" sz="1500" dirty="0">
                <a:solidFill>
                  <a:schemeClr val="tx1"/>
                </a:solidFill>
              </a:rPr>
              <a:t> </a:t>
            </a:r>
            <a:r>
              <a:rPr lang="en-GB" sz="1500" dirty="0" err="1">
                <a:solidFill>
                  <a:schemeClr val="tx1"/>
                </a:solidFill>
              </a:rPr>
              <a:t>gerne</a:t>
            </a:r>
            <a:r>
              <a:rPr lang="en-GB" sz="1500" dirty="0">
                <a:solidFill>
                  <a:schemeClr val="tx1"/>
                </a:solidFill>
              </a:rPr>
              <a:t> </a:t>
            </a:r>
            <a:r>
              <a:rPr lang="en-GB" sz="1500" dirty="0" err="1">
                <a:solidFill>
                  <a:schemeClr val="tx1"/>
                </a:solidFill>
              </a:rPr>
              <a:t>arbejde</a:t>
            </a:r>
            <a:r>
              <a:rPr lang="en-GB" sz="1500" dirty="0">
                <a:solidFill>
                  <a:schemeClr val="tx1"/>
                </a:solidFill>
              </a:rPr>
              <a:t> med at </a:t>
            </a:r>
            <a:r>
              <a:rPr lang="en-GB" sz="1500" dirty="0" err="1">
                <a:solidFill>
                  <a:schemeClr val="tx1"/>
                </a:solidFill>
              </a:rPr>
              <a:t>udfordre</a:t>
            </a:r>
            <a:r>
              <a:rPr lang="en-GB" sz="1500" dirty="0">
                <a:solidFill>
                  <a:schemeClr val="tx1"/>
                </a:solidFill>
              </a:rPr>
              <a:t> </a:t>
            </a:r>
            <a:r>
              <a:rPr lang="en-GB" sz="1500" dirty="0" err="1">
                <a:solidFill>
                  <a:schemeClr val="tx1"/>
                </a:solidFill>
              </a:rPr>
              <a:t>børnenes</a:t>
            </a:r>
            <a:r>
              <a:rPr lang="en-GB" sz="1500" dirty="0">
                <a:solidFill>
                  <a:schemeClr val="tx1"/>
                </a:solidFill>
              </a:rPr>
              <a:t> </a:t>
            </a:r>
            <a:r>
              <a:rPr lang="en-GB" sz="1500" dirty="0" err="1">
                <a:solidFill>
                  <a:schemeClr val="tx1"/>
                </a:solidFill>
              </a:rPr>
              <a:t>forestillingsevner</a:t>
            </a:r>
            <a:r>
              <a:rPr lang="en-GB" sz="1500" dirty="0">
                <a:solidFill>
                  <a:schemeClr val="tx1"/>
                </a:solidFill>
              </a:rPr>
              <a:t> </a:t>
            </a:r>
            <a:r>
              <a:rPr lang="en-GB" sz="1500" dirty="0" err="1">
                <a:solidFill>
                  <a:schemeClr val="tx1"/>
                </a:solidFill>
              </a:rPr>
              <a:t>og</a:t>
            </a:r>
            <a:r>
              <a:rPr lang="en-GB" sz="1500" dirty="0">
                <a:solidFill>
                  <a:schemeClr val="tx1"/>
                </a:solidFill>
              </a:rPr>
              <a:t> </a:t>
            </a:r>
            <a:r>
              <a:rPr lang="en-GB" sz="1500" dirty="0" err="1">
                <a:solidFill>
                  <a:schemeClr val="tx1"/>
                </a:solidFill>
              </a:rPr>
              <a:t>inddrage</a:t>
            </a:r>
            <a:r>
              <a:rPr lang="en-GB" sz="1500" dirty="0">
                <a:solidFill>
                  <a:schemeClr val="tx1"/>
                </a:solidFill>
              </a:rPr>
              <a:t> </a:t>
            </a:r>
            <a:r>
              <a:rPr lang="en-GB" sz="1500" dirty="0" err="1">
                <a:solidFill>
                  <a:schemeClr val="tx1"/>
                </a:solidFill>
              </a:rPr>
              <a:t>dem</a:t>
            </a:r>
            <a:r>
              <a:rPr lang="en-GB" sz="1500" dirty="0">
                <a:solidFill>
                  <a:schemeClr val="tx1"/>
                </a:solidFill>
              </a:rPr>
              <a:t> </a:t>
            </a:r>
            <a:r>
              <a:rPr lang="en-GB" sz="1500" dirty="0" err="1">
                <a:solidFill>
                  <a:schemeClr val="tx1"/>
                </a:solidFill>
              </a:rPr>
              <a:t>i</a:t>
            </a:r>
            <a:r>
              <a:rPr lang="en-GB" sz="1500" dirty="0">
                <a:solidFill>
                  <a:schemeClr val="tx1"/>
                </a:solidFill>
              </a:rPr>
              <a:t> </a:t>
            </a:r>
            <a:r>
              <a:rPr lang="en-GB" sz="1500" dirty="0" err="1">
                <a:solidFill>
                  <a:schemeClr val="tx1"/>
                </a:solidFill>
              </a:rPr>
              <a:t>læringsprocesser</a:t>
            </a:r>
            <a:r>
              <a:rPr lang="en-GB" sz="1500" dirty="0">
                <a:solidFill>
                  <a:schemeClr val="tx1"/>
                </a:solidFill>
              </a:rPr>
              <a:t> om </a:t>
            </a:r>
            <a:r>
              <a:rPr lang="en-GB" sz="1500" dirty="0" err="1">
                <a:solidFill>
                  <a:schemeClr val="tx1"/>
                </a:solidFill>
              </a:rPr>
              <a:t>demokrati</a:t>
            </a:r>
            <a:r>
              <a:rPr lang="en-GB" sz="1500" dirty="0">
                <a:solidFill>
                  <a:schemeClr val="tx1"/>
                </a:solidFill>
              </a:rPr>
              <a:t>. </a:t>
            </a:r>
          </a:p>
        </p:txBody>
      </p:sp>
      <p:pic>
        <p:nvPicPr>
          <p:cNvPr id="2" name="Billed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9520" y="2118793"/>
            <a:ext cx="599010" cy="599010"/>
          </a:xfrm>
          <a:prstGeom prst="rect">
            <a:avLst/>
          </a:prstGeom>
        </p:spPr>
      </p:pic>
      <p:sp>
        <p:nvSpPr>
          <p:cNvPr id="10" name="Tekstfelt 9"/>
          <p:cNvSpPr txBox="1"/>
          <p:nvPr userDrawn="1"/>
        </p:nvSpPr>
        <p:spPr>
          <a:xfrm>
            <a:off x="1664480" y="2277482"/>
            <a:ext cx="3679680" cy="246221"/>
          </a:xfrm>
          <a:prstGeom prst="rect">
            <a:avLst/>
          </a:prstGeom>
          <a:noFill/>
        </p:spPr>
        <p:txBody>
          <a:bodyPr wrap="square" lIns="0" tIns="0" rIns="0" bIns="0" rtlCol="0">
            <a:spAutoFit/>
          </a:bodyPr>
          <a:lstStyle/>
          <a:p>
            <a:pPr marL="0" indent="0">
              <a:buNone/>
            </a:pPr>
            <a:r>
              <a:rPr lang="da-DK" sz="1600" b="1" dirty="0">
                <a:solidFill>
                  <a:schemeClr val="accent1"/>
                </a:solidFill>
              </a:rPr>
              <a:t>Udfordring</a:t>
            </a:r>
          </a:p>
        </p:txBody>
      </p:sp>
      <p:sp>
        <p:nvSpPr>
          <p:cNvPr id="11" name="Tekstfelt 10"/>
          <p:cNvSpPr txBox="1"/>
          <p:nvPr userDrawn="1"/>
        </p:nvSpPr>
        <p:spPr>
          <a:xfrm>
            <a:off x="6821580" y="2277482"/>
            <a:ext cx="1956659" cy="246221"/>
          </a:xfrm>
          <a:prstGeom prst="rect">
            <a:avLst/>
          </a:prstGeom>
          <a:noFill/>
        </p:spPr>
        <p:txBody>
          <a:bodyPr wrap="square" lIns="0" tIns="0" rIns="0" bIns="0" rtlCol="0">
            <a:spAutoFit/>
          </a:bodyPr>
          <a:lstStyle/>
          <a:p>
            <a:pPr marL="0" indent="0">
              <a:buNone/>
            </a:pPr>
            <a:r>
              <a:rPr lang="da-DK" sz="1600" b="1" dirty="0">
                <a:solidFill>
                  <a:schemeClr val="accent1"/>
                </a:solidFill>
              </a:rPr>
              <a:t>Mål</a:t>
            </a:r>
          </a:p>
        </p:txBody>
      </p:sp>
      <p:sp>
        <p:nvSpPr>
          <p:cNvPr id="12" name="Tekstfelt 11"/>
          <p:cNvSpPr txBox="1"/>
          <p:nvPr userDrawn="1"/>
        </p:nvSpPr>
        <p:spPr>
          <a:xfrm>
            <a:off x="6028431" y="2884234"/>
            <a:ext cx="5209412" cy="1615827"/>
          </a:xfrm>
          <a:prstGeom prst="rect">
            <a:avLst/>
          </a:prstGeom>
          <a:noFill/>
        </p:spPr>
        <p:txBody>
          <a:bodyPr wrap="square" lIns="0" tIns="0" rIns="0" bIns="0" rtlCol="0">
            <a:spAutoFit/>
          </a:bodyPr>
          <a:lstStyle/>
          <a:p>
            <a:pPr marL="177750" lvl="0" indent="-177750">
              <a:spcAft>
                <a:spcPts val="1200"/>
              </a:spcAft>
              <a:buFont typeface="Arial" charset="0"/>
              <a:buChar char="•"/>
            </a:pPr>
            <a:r>
              <a:rPr lang="da-DK" sz="1500" dirty="0"/>
              <a:t>Børnene lærer at sætte ord på deres ønsker, ideer, interesser mv. </a:t>
            </a:r>
          </a:p>
          <a:p>
            <a:pPr marL="177750" lvl="0" indent="-177750">
              <a:spcAft>
                <a:spcPts val="1200"/>
              </a:spcAft>
              <a:buFont typeface="Arial" charset="0"/>
              <a:buChar char="•"/>
            </a:pPr>
            <a:r>
              <a:rPr lang="da-DK" sz="1500" dirty="0"/>
              <a:t>Børnenes indflydelse på deres hverdagsliv i børnehaven øges.</a:t>
            </a:r>
          </a:p>
          <a:p>
            <a:pPr marL="177750" lvl="0" indent="-177750">
              <a:spcAft>
                <a:spcPts val="1200"/>
              </a:spcAft>
              <a:buFont typeface="Arial" charset="0"/>
              <a:buChar char="•"/>
            </a:pPr>
            <a:r>
              <a:rPr lang="da-DK" sz="1500" dirty="0"/>
              <a:t>Børnene lærer demokratiske spilleregler gennem aktiv deltagelse i fællesskaberne.</a:t>
            </a:r>
          </a:p>
          <a:p>
            <a:pPr marL="177750" lvl="0" indent="-177750">
              <a:spcAft>
                <a:spcPts val="1200"/>
              </a:spcAft>
              <a:buFont typeface="Arial" charset="0"/>
              <a:buChar char="•"/>
            </a:pPr>
            <a:r>
              <a:rPr lang="da-DK" sz="1500" dirty="0"/>
              <a:t>Børnenes ideer omsættes til handling/pædagogisk praksis.</a:t>
            </a:r>
          </a:p>
        </p:txBody>
      </p:sp>
      <p:sp>
        <p:nvSpPr>
          <p:cNvPr id="13" name="Afrundet rektangel 12"/>
          <p:cNvSpPr/>
          <p:nvPr userDrawn="1"/>
        </p:nvSpPr>
        <p:spPr>
          <a:xfrm>
            <a:off x="8082971" y="5077548"/>
            <a:ext cx="3593029" cy="1073791"/>
          </a:xfrm>
          <a:prstGeom prst="roundRect">
            <a:avLst>
              <a:gd name="adj" fmla="val 14798"/>
            </a:avLst>
          </a:prstGeom>
          <a:solidFill>
            <a:schemeClr val="accent1">
              <a:alpha val="8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userDrawn="1"/>
        </p:nvSpPr>
        <p:spPr>
          <a:xfrm>
            <a:off x="8277572" y="5225556"/>
            <a:ext cx="3398428" cy="784830"/>
          </a:xfrm>
          <a:prstGeom prst="rect">
            <a:avLst/>
          </a:prstGeom>
          <a:noFill/>
        </p:spPr>
        <p:txBody>
          <a:bodyPr wrap="square" rtlCol="0">
            <a:spAutoFit/>
          </a:bodyPr>
          <a:lstStyle/>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Kommune: Sønderborg</a:t>
            </a: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Dagtilbud: De tyske børnehaver i Sønderborg</a:t>
            </a: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Dagtilbudstype: Børnehaver</a:t>
            </a:r>
          </a:p>
        </p:txBody>
      </p:sp>
      <p:cxnSp>
        <p:nvCxnSpPr>
          <p:cNvPr id="24" name="Lige forbindelse 2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049439">
            <a:off x="7790707" y="1672107"/>
            <a:ext cx="6300216" cy="6288024"/>
          </a:xfrm>
          <a:prstGeom prst="rect">
            <a:avLst/>
          </a:prstGeom>
        </p:spPr>
      </p:pic>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0" y="1209999"/>
            <a:ext cx="9224661"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0" dirty="0" err="1">
                <a:latin typeface="+mj-lt"/>
              </a:rPr>
              <a:t>Inddragelse</a:t>
            </a:r>
            <a:r>
              <a:rPr lang="en-GB" sz="3200" b="0" dirty="0">
                <a:latin typeface="+mj-lt"/>
              </a:rPr>
              <a:t> </a:t>
            </a:r>
            <a:r>
              <a:rPr lang="en-GB" sz="3200" b="0" dirty="0" err="1">
                <a:latin typeface="+mj-lt"/>
              </a:rPr>
              <a:t>gennem</a:t>
            </a:r>
            <a:r>
              <a:rPr lang="en-GB" sz="3200" b="0" dirty="0">
                <a:latin typeface="+mj-lt"/>
              </a:rPr>
              <a:t> </a:t>
            </a:r>
            <a:r>
              <a:rPr lang="en-GB" sz="3200" b="0" dirty="0" err="1">
                <a:latin typeface="+mj-lt"/>
              </a:rPr>
              <a:t>demokratiske</a:t>
            </a:r>
            <a:r>
              <a:rPr lang="en-GB" sz="3200" b="0" dirty="0">
                <a:latin typeface="+mj-lt"/>
              </a:rPr>
              <a:t> </a:t>
            </a:r>
            <a:r>
              <a:rPr lang="en-GB" sz="3200" b="0" dirty="0" err="1">
                <a:latin typeface="+mj-lt"/>
              </a:rPr>
              <a:t>læreprocesser</a:t>
            </a:r>
            <a:endParaRPr lang="en-GB" sz="3200" dirty="0">
              <a:solidFill>
                <a:schemeClr val="tx1"/>
              </a:solidFill>
              <a:latin typeface="+mj-lt"/>
            </a:endParaRPr>
          </a:p>
        </p:txBody>
      </p:sp>
      <p:pic>
        <p:nvPicPr>
          <p:cNvPr id="13" name="Bille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4" name="Tekstfelt 13"/>
          <p:cNvSpPr txBox="1"/>
          <p:nvPr userDrawn="1"/>
        </p:nvSpPr>
        <p:spPr>
          <a:xfrm>
            <a:off x="899999" y="818623"/>
            <a:ext cx="1908000" cy="307777"/>
          </a:xfrm>
          <a:prstGeom prst="rect">
            <a:avLst/>
          </a:prstGeom>
          <a:solidFill>
            <a:schemeClr val="accent1"/>
          </a:solidFill>
        </p:spPr>
        <p:txBody>
          <a:bodyPr wrap="square" rtlCol="0">
            <a:spAutoFit/>
          </a:bodyPr>
          <a:lstStyle/>
          <a:p>
            <a:r>
              <a:rPr lang="en-GB" sz="1400" dirty="0" err="1">
                <a:solidFill>
                  <a:schemeClr val="bg1"/>
                </a:solidFill>
              </a:rPr>
              <a:t>Indhold</a:t>
            </a:r>
            <a:r>
              <a:rPr lang="en-GB" sz="1400" dirty="0">
                <a:solidFill>
                  <a:schemeClr val="bg1"/>
                </a:solidFill>
              </a:rPr>
              <a:t> </a:t>
            </a:r>
            <a:r>
              <a:rPr lang="en-GB" sz="1400" dirty="0" err="1">
                <a:solidFill>
                  <a:schemeClr val="bg1"/>
                </a:solidFill>
              </a:rPr>
              <a:t>og</a:t>
            </a:r>
            <a:r>
              <a:rPr lang="en-GB" sz="1400" dirty="0">
                <a:solidFill>
                  <a:schemeClr val="bg1"/>
                </a:solidFill>
              </a:rPr>
              <a:t> </a:t>
            </a:r>
            <a:r>
              <a:rPr lang="en-GB" sz="1400" dirty="0" err="1">
                <a:solidFill>
                  <a:schemeClr val="bg1"/>
                </a:solidFill>
              </a:rPr>
              <a:t>organisering</a:t>
            </a:r>
            <a:endParaRPr lang="da-DK" sz="1400" dirty="0">
              <a:solidFill>
                <a:schemeClr val="bg1"/>
              </a:solidFill>
            </a:endParaRPr>
          </a:p>
        </p:txBody>
      </p:sp>
      <p:sp>
        <p:nvSpPr>
          <p:cNvPr id="9" name="Afrundet rektangel 8"/>
          <p:cNvSpPr/>
          <p:nvPr userDrawn="1"/>
        </p:nvSpPr>
        <p:spPr>
          <a:xfrm>
            <a:off x="900000" y="2131072"/>
            <a:ext cx="7422365" cy="3580616"/>
          </a:xfrm>
          <a:prstGeom prst="roundRect">
            <a:avLst>
              <a:gd name="adj" fmla="val 5159"/>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p:cNvSpPr txBox="1"/>
          <p:nvPr userDrawn="1"/>
        </p:nvSpPr>
        <p:spPr>
          <a:xfrm>
            <a:off x="1375005" y="2550832"/>
            <a:ext cx="6364265" cy="2693045"/>
          </a:xfrm>
          <a:prstGeom prst="rect">
            <a:avLst/>
          </a:prstGeom>
          <a:noFill/>
        </p:spPr>
        <p:txBody>
          <a:bodyPr wrap="square" lIns="0" tIns="0" rIns="0" bIns="0" rtlCol="0">
            <a:spAutoFit/>
          </a:bodyPr>
          <a:lstStyle/>
          <a:p>
            <a:pPr marL="177750" indent="-177750" algn="l">
              <a:spcAft>
                <a:spcPts val="1200"/>
              </a:spcAft>
              <a:buFont typeface="Arial" charset="0"/>
              <a:buChar char="•"/>
            </a:pPr>
            <a:r>
              <a:rPr lang="en-GB" sz="1500" dirty="0" err="1">
                <a:solidFill>
                  <a:schemeClr val="bg1"/>
                </a:solidFill>
              </a:rPr>
              <a:t>Børneparlamentet</a:t>
            </a:r>
            <a:r>
              <a:rPr lang="en-GB" sz="1500" dirty="0">
                <a:solidFill>
                  <a:schemeClr val="bg1"/>
                </a:solidFill>
              </a:rPr>
              <a:t> </a:t>
            </a:r>
            <a:r>
              <a:rPr lang="en-GB" sz="1500" dirty="0" err="1">
                <a:solidFill>
                  <a:schemeClr val="bg1"/>
                </a:solidFill>
              </a:rPr>
              <a:t>består</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børn</a:t>
            </a:r>
            <a:r>
              <a:rPr lang="en-GB" sz="1500" dirty="0">
                <a:solidFill>
                  <a:schemeClr val="bg1"/>
                </a:solidFill>
              </a:rPr>
              <a:t> </a:t>
            </a:r>
            <a:r>
              <a:rPr lang="en-GB" sz="1500" dirty="0" err="1">
                <a:solidFill>
                  <a:schemeClr val="bg1"/>
                </a:solidFill>
              </a:rPr>
              <a:t>fra</a:t>
            </a:r>
            <a:r>
              <a:rPr lang="en-GB" sz="1500" dirty="0">
                <a:solidFill>
                  <a:schemeClr val="bg1"/>
                </a:solidFill>
              </a:rPr>
              <a:t> de </a:t>
            </a:r>
            <a:r>
              <a:rPr lang="en-GB" sz="1500" dirty="0" err="1">
                <a:solidFill>
                  <a:schemeClr val="bg1"/>
                </a:solidFill>
              </a:rPr>
              <a:t>forskellige</a:t>
            </a:r>
            <a:r>
              <a:rPr lang="en-GB" sz="1500" dirty="0">
                <a:solidFill>
                  <a:schemeClr val="bg1"/>
                </a:solidFill>
              </a:rPr>
              <a:t> </a:t>
            </a:r>
            <a:r>
              <a:rPr lang="en-GB" sz="1500" dirty="0" err="1">
                <a:solidFill>
                  <a:schemeClr val="bg1"/>
                </a:solidFill>
              </a:rPr>
              <a:t>stuer</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børnehaven</a:t>
            </a:r>
            <a:r>
              <a:rPr lang="en-GB" sz="1500" dirty="0">
                <a:solidFill>
                  <a:schemeClr val="bg1"/>
                </a:solidFill>
              </a:rPr>
              <a:t>. </a:t>
            </a:r>
            <a:r>
              <a:rPr lang="en-GB" sz="1500" dirty="0" err="1">
                <a:solidFill>
                  <a:schemeClr val="bg1"/>
                </a:solidFill>
              </a:rPr>
              <a:t>Børnene</a:t>
            </a:r>
            <a:r>
              <a:rPr lang="en-GB" sz="1500" dirty="0">
                <a:solidFill>
                  <a:schemeClr val="bg1"/>
                </a:solidFill>
              </a:rPr>
              <a:t> </a:t>
            </a:r>
            <a:r>
              <a:rPr lang="en-GB" sz="1500" dirty="0" err="1">
                <a:solidFill>
                  <a:schemeClr val="bg1"/>
                </a:solidFill>
              </a:rPr>
              <a:t>vælges</a:t>
            </a:r>
            <a:r>
              <a:rPr lang="en-GB" sz="1500" dirty="0">
                <a:solidFill>
                  <a:schemeClr val="bg1"/>
                </a:solidFill>
              </a:rPr>
              <a:t> </a:t>
            </a:r>
            <a:r>
              <a:rPr lang="en-GB" sz="1500" dirty="0" err="1">
                <a:solidFill>
                  <a:schemeClr val="bg1"/>
                </a:solidFill>
              </a:rPr>
              <a:t>gennem</a:t>
            </a:r>
            <a:r>
              <a:rPr lang="en-GB" sz="1500" dirty="0">
                <a:solidFill>
                  <a:schemeClr val="bg1"/>
                </a:solidFill>
              </a:rPr>
              <a:t> </a:t>
            </a:r>
            <a:r>
              <a:rPr lang="en-GB" sz="1500" dirty="0" err="1">
                <a:solidFill>
                  <a:schemeClr val="bg1"/>
                </a:solidFill>
              </a:rPr>
              <a:t>afstemning</a:t>
            </a:r>
            <a:r>
              <a:rPr lang="en-GB" sz="1500" dirty="0">
                <a:solidFill>
                  <a:schemeClr val="bg1"/>
                </a:solidFill>
              </a:rPr>
              <a:t>. </a:t>
            </a:r>
            <a:r>
              <a:rPr lang="en-GB" sz="1500" dirty="0" err="1">
                <a:solidFill>
                  <a:schemeClr val="bg1"/>
                </a:solidFill>
              </a:rPr>
              <a:t>Det</a:t>
            </a:r>
            <a:r>
              <a:rPr lang="en-GB" sz="1500" dirty="0">
                <a:solidFill>
                  <a:schemeClr val="bg1"/>
                </a:solidFill>
              </a:rPr>
              <a:t> </a:t>
            </a:r>
            <a:r>
              <a:rPr lang="en-GB" sz="1500" dirty="0" err="1">
                <a:solidFill>
                  <a:schemeClr val="bg1"/>
                </a:solidFill>
              </a:rPr>
              <a:t>pædagogiske</a:t>
            </a:r>
            <a:r>
              <a:rPr lang="en-GB" sz="1500" dirty="0">
                <a:solidFill>
                  <a:schemeClr val="bg1"/>
                </a:solidFill>
              </a:rPr>
              <a:t> </a:t>
            </a:r>
            <a:r>
              <a:rPr lang="en-GB" sz="1500" dirty="0" err="1">
                <a:solidFill>
                  <a:schemeClr val="bg1"/>
                </a:solidFill>
              </a:rPr>
              <a:t>personale</a:t>
            </a:r>
            <a:r>
              <a:rPr lang="en-GB" sz="1500" dirty="0">
                <a:solidFill>
                  <a:schemeClr val="bg1"/>
                </a:solidFill>
              </a:rPr>
              <a:t> </a:t>
            </a:r>
            <a:r>
              <a:rPr lang="en-GB" sz="1500" dirty="0" err="1">
                <a:solidFill>
                  <a:schemeClr val="bg1"/>
                </a:solidFill>
              </a:rPr>
              <a:t>styrer</a:t>
            </a:r>
            <a:r>
              <a:rPr lang="en-GB" sz="1500" dirty="0">
                <a:solidFill>
                  <a:schemeClr val="bg1"/>
                </a:solidFill>
              </a:rPr>
              <a:t> </a:t>
            </a:r>
            <a:r>
              <a:rPr lang="en-GB" sz="1500" dirty="0" err="1">
                <a:solidFill>
                  <a:schemeClr val="bg1"/>
                </a:solidFill>
              </a:rPr>
              <a:t>møderne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parlamentet</a:t>
            </a:r>
            <a:r>
              <a:rPr lang="en-GB" sz="1500" dirty="0">
                <a:solidFill>
                  <a:schemeClr val="bg1"/>
                </a:solidFill>
              </a:rPr>
              <a:t>.</a:t>
            </a:r>
          </a:p>
          <a:p>
            <a:pPr marL="177750" indent="-177750" algn="l">
              <a:spcAft>
                <a:spcPts val="1200"/>
              </a:spcAft>
              <a:buFont typeface="Arial" charset="0"/>
              <a:buChar char="•"/>
            </a:pPr>
            <a:r>
              <a:rPr lang="en-GB" sz="1500" dirty="0" err="1">
                <a:solidFill>
                  <a:schemeClr val="bg1"/>
                </a:solidFill>
              </a:rPr>
              <a:t>Børnene</a:t>
            </a:r>
            <a:r>
              <a:rPr lang="en-GB" sz="1500" dirty="0">
                <a:solidFill>
                  <a:schemeClr val="bg1"/>
                </a:solidFill>
              </a:rPr>
              <a:t> </a:t>
            </a:r>
            <a:r>
              <a:rPr lang="en-GB" sz="1500" dirty="0" err="1">
                <a:solidFill>
                  <a:schemeClr val="bg1"/>
                </a:solidFill>
              </a:rPr>
              <a:t>kan</a:t>
            </a:r>
            <a:r>
              <a:rPr lang="en-GB" sz="1500" dirty="0">
                <a:solidFill>
                  <a:schemeClr val="bg1"/>
                </a:solidFill>
              </a:rPr>
              <a:t> </a:t>
            </a:r>
            <a:r>
              <a:rPr lang="en-GB" sz="1500" dirty="0" err="1">
                <a:solidFill>
                  <a:schemeClr val="bg1"/>
                </a:solidFill>
              </a:rPr>
              <a:t>afgive</a:t>
            </a:r>
            <a:r>
              <a:rPr lang="en-GB" sz="1500" dirty="0">
                <a:solidFill>
                  <a:schemeClr val="bg1"/>
                </a:solidFill>
              </a:rPr>
              <a:t> </a:t>
            </a:r>
            <a:r>
              <a:rPr lang="en-GB" sz="1500" dirty="0" err="1">
                <a:solidFill>
                  <a:schemeClr val="bg1"/>
                </a:solidFill>
              </a:rPr>
              <a:t>ønsker</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en</a:t>
            </a:r>
            <a:r>
              <a:rPr lang="en-GB" sz="1500" dirty="0">
                <a:solidFill>
                  <a:schemeClr val="bg1"/>
                </a:solidFill>
              </a:rPr>
              <a:t> ‘</a:t>
            </a:r>
            <a:r>
              <a:rPr lang="en-GB" sz="1500" dirty="0" err="1">
                <a:solidFill>
                  <a:schemeClr val="bg1"/>
                </a:solidFill>
              </a:rPr>
              <a:t>ønskeboks</a:t>
            </a:r>
            <a:r>
              <a:rPr lang="en-GB" sz="1500" dirty="0">
                <a:solidFill>
                  <a:schemeClr val="bg1"/>
                </a:solidFill>
              </a:rPr>
              <a:t>’ </a:t>
            </a:r>
            <a:r>
              <a:rPr lang="en-GB" sz="1500" dirty="0" err="1">
                <a:solidFill>
                  <a:schemeClr val="bg1"/>
                </a:solidFill>
              </a:rPr>
              <a:t>før</a:t>
            </a:r>
            <a:r>
              <a:rPr lang="en-GB" sz="1500" dirty="0">
                <a:solidFill>
                  <a:schemeClr val="bg1"/>
                </a:solidFill>
              </a:rPr>
              <a:t> </a:t>
            </a:r>
            <a:r>
              <a:rPr lang="en-GB" sz="1500" dirty="0" err="1">
                <a:solidFill>
                  <a:schemeClr val="bg1"/>
                </a:solidFill>
              </a:rPr>
              <a:t>hvert</a:t>
            </a:r>
            <a:r>
              <a:rPr lang="en-GB" sz="1500" dirty="0">
                <a:solidFill>
                  <a:schemeClr val="bg1"/>
                </a:solidFill>
              </a:rPr>
              <a:t> </a:t>
            </a:r>
            <a:r>
              <a:rPr lang="en-GB" sz="1500" dirty="0" err="1">
                <a:solidFill>
                  <a:schemeClr val="bg1"/>
                </a:solidFill>
              </a:rPr>
              <a:t>møde</a:t>
            </a:r>
            <a:r>
              <a:rPr lang="en-GB" sz="1500" dirty="0">
                <a:solidFill>
                  <a:schemeClr val="bg1"/>
                </a:solidFill>
              </a:rPr>
              <a:t>, der </a:t>
            </a:r>
            <a:r>
              <a:rPr lang="en-GB" sz="1500" dirty="0" err="1">
                <a:solidFill>
                  <a:schemeClr val="bg1"/>
                </a:solidFill>
              </a:rPr>
              <a:t>så</a:t>
            </a:r>
            <a:r>
              <a:rPr lang="en-GB" sz="1500" dirty="0">
                <a:solidFill>
                  <a:schemeClr val="bg1"/>
                </a:solidFill>
              </a:rPr>
              <a:t> </a:t>
            </a:r>
            <a:r>
              <a:rPr lang="en-GB" sz="1500" dirty="0" err="1">
                <a:solidFill>
                  <a:schemeClr val="bg1"/>
                </a:solidFill>
              </a:rPr>
              <a:t>gennemgås</a:t>
            </a:r>
            <a:r>
              <a:rPr lang="en-GB" sz="1500" dirty="0">
                <a:solidFill>
                  <a:schemeClr val="bg1"/>
                </a:solidFill>
              </a:rPr>
              <a:t> </a:t>
            </a:r>
            <a:r>
              <a:rPr lang="en-GB" sz="1500" dirty="0" err="1">
                <a:solidFill>
                  <a:schemeClr val="bg1"/>
                </a:solidFill>
              </a:rPr>
              <a:t>af</a:t>
            </a:r>
            <a:r>
              <a:rPr lang="en-GB" sz="1500" dirty="0">
                <a:solidFill>
                  <a:schemeClr val="bg1"/>
                </a:solidFill>
              </a:rPr>
              <a:t> </a:t>
            </a:r>
            <a:r>
              <a:rPr lang="en-GB" sz="1500" dirty="0" err="1">
                <a:solidFill>
                  <a:schemeClr val="bg1"/>
                </a:solidFill>
              </a:rPr>
              <a:t>børnene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børneparlamentet</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fællesskab</a:t>
            </a:r>
            <a:r>
              <a:rPr lang="en-GB" sz="1500" dirty="0">
                <a:solidFill>
                  <a:schemeClr val="bg1"/>
                </a:solidFill>
              </a:rPr>
              <a:t> med de </a:t>
            </a:r>
            <a:r>
              <a:rPr lang="en-GB" sz="1500" dirty="0" err="1">
                <a:solidFill>
                  <a:schemeClr val="bg1"/>
                </a:solidFill>
              </a:rPr>
              <a:t>voksne</a:t>
            </a:r>
            <a:r>
              <a:rPr lang="da-DK" sz="1500" dirty="0">
                <a:solidFill>
                  <a:schemeClr val="bg1"/>
                </a:solidFill>
              </a:rPr>
              <a:t>.</a:t>
            </a:r>
            <a:endParaRPr lang="en-GB" sz="1500" dirty="0">
              <a:solidFill>
                <a:schemeClr val="bg1"/>
              </a:solidFill>
            </a:endParaRPr>
          </a:p>
          <a:p>
            <a:pPr marL="177750" indent="-177750" algn="l">
              <a:spcAft>
                <a:spcPts val="1200"/>
              </a:spcAft>
              <a:buFont typeface="Arial" charset="0"/>
              <a:buChar char="•"/>
            </a:pPr>
            <a:r>
              <a:rPr lang="en-GB" sz="1500" dirty="0" err="1">
                <a:solidFill>
                  <a:schemeClr val="bg1"/>
                </a:solidFill>
              </a:rPr>
              <a:t>Gennem</a:t>
            </a:r>
            <a:r>
              <a:rPr lang="en-GB" sz="1500" dirty="0">
                <a:solidFill>
                  <a:schemeClr val="bg1"/>
                </a:solidFill>
              </a:rPr>
              <a:t> </a:t>
            </a:r>
            <a:r>
              <a:rPr lang="en-GB" sz="1500" dirty="0" err="1">
                <a:solidFill>
                  <a:schemeClr val="bg1"/>
                </a:solidFill>
              </a:rPr>
              <a:t>dialoger</a:t>
            </a:r>
            <a:r>
              <a:rPr lang="en-GB" sz="1500" dirty="0">
                <a:solidFill>
                  <a:schemeClr val="bg1"/>
                </a:solidFill>
              </a:rPr>
              <a:t> </a:t>
            </a:r>
            <a:r>
              <a:rPr lang="en-GB" sz="1500" dirty="0" err="1">
                <a:solidFill>
                  <a:schemeClr val="bg1"/>
                </a:solidFill>
              </a:rPr>
              <a:t>får</a:t>
            </a:r>
            <a:r>
              <a:rPr lang="en-GB" sz="1500" dirty="0">
                <a:solidFill>
                  <a:schemeClr val="bg1"/>
                </a:solidFill>
              </a:rPr>
              <a:t> </a:t>
            </a:r>
            <a:r>
              <a:rPr lang="en-GB" sz="1500" dirty="0" err="1">
                <a:solidFill>
                  <a:schemeClr val="bg1"/>
                </a:solidFill>
              </a:rPr>
              <a:t>børnene</a:t>
            </a:r>
            <a:r>
              <a:rPr lang="en-GB" sz="1500" dirty="0">
                <a:solidFill>
                  <a:schemeClr val="bg1"/>
                </a:solidFill>
              </a:rPr>
              <a:t> </a:t>
            </a:r>
            <a:r>
              <a:rPr lang="en-GB" sz="1500" dirty="0" err="1">
                <a:solidFill>
                  <a:schemeClr val="bg1"/>
                </a:solidFill>
              </a:rPr>
              <a:t>erfaringer</a:t>
            </a:r>
            <a:r>
              <a:rPr lang="en-GB" sz="1500" dirty="0">
                <a:solidFill>
                  <a:schemeClr val="bg1"/>
                </a:solidFill>
              </a:rPr>
              <a:t> med at </a:t>
            </a:r>
            <a:r>
              <a:rPr lang="en-GB" sz="1500" dirty="0" err="1">
                <a:solidFill>
                  <a:schemeClr val="bg1"/>
                </a:solidFill>
              </a:rPr>
              <a:t>indgå</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demokratiske</a:t>
            </a:r>
            <a:r>
              <a:rPr lang="en-GB" sz="1500" dirty="0">
                <a:solidFill>
                  <a:schemeClr val="bg1"/>
                </a:solidFill>
              </a:rPr>
              <a:t> processer </a:t>
            </a:r>
            <a:r>
              <a:rPr lang="en-GB" sz="1500" dirty="0" err="1">
                <a:solidFill>
                  <a:schemeClr val="bg1"/>
                </a:solidFill>
              </a:rPr>
              <a:t>og</a:t>
            </a:r>
            <a:r>
              <a:rPr lang="en-GB" sz="1500" dirty="0">
                <a:solidFill>
                  <a:schemeClr val="bg1"/>
                </a:solidFill>
              </a:rPr>
              <a:t> </a:t>
            </a:r>
            <a:r>
              <a:rPr lang="en-GB" sz="1500" dirty="0" err="1">
                <a:solidFill>
                  <a:schemeClr val="bg1"/>
                </a:solidFill>
              </a:rPr>
              <a:t>sætte</a:t>
            </a:r>
            <a:r>
              <a:rPr lang="en-GB" sz="1500" dirty="0">
                <a:solidFill>
                  <a:schemeClr val="bg1"/>
                </a:solidFill>
              </a:rPr>
              <a:t> </a:t>
            </a:r>
            <a:r>
              <a:rPr lang="en-GB" sz="1500" dirty="0" err="1">
                <a:solidFill>
                  <a:schemeClr val="bg1"/>
                </a:solidFill>
              </a:rPr>
              <a:t>ord</a:t>
            </a:r>
            <a:r>
              <a:rPr lang="en-GB" sz="1500" dirty="0">
                <a:solidFill>
                  <a:schemeClr val="bg1"/>
                </a:solidFill>
              </a:rPr>
              <a:t> </a:t>
            </a:r>
            <a:r>
              <a:rPr lang="en-GB" sz="1500" dirty="0" err="1">
                <a:solidFill>
                  <a:schemeClr val="bg1"/>
                </a:solidFill>
              </a:rPr>
              <a:t>på</a:t>
            </a:r>
            <a:r>
              <a:rPr lang="en-GB" sz="1500" dirty="0">
                <a:solidFill>
                  <a:schemeClr val="bg1"/>
                </a:solidFill>
              </a:rPr>
              <a:t> </a:t>
            </a:r>
            <a:r>
              <a:rPr lang="en-GB" sz="1500" dirty="0" err="1">
                <a:solidFill>
                  <a:schemeClr val="bg1"/>
                </a:solidFill>
              </a:rPr>
              <a:t>egne</a:t>
            </a:r>
            <a:r>
              <a:rPr lang="en-GB" sz="1500" dirty="0">
                <a:solidFill>
                  <a:schemeClr val="bg1"/>
                </a:solidFill>
              </a:rPr>
              <a:t> </a:t>
            </a:r>
            <a:r>
              <a:rPr lang="en-GB" sz="1500" dirty="0" err="1">
                <a:solidFill>
                  <a:schemeClr val="bg1"/>
                </a:solidFill>
              </a:rPr>
              <a:t>holdninger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ønsker</a:t>
            </a:r>
            <a:r>
              <a:rPr lang="da-DK" sz="1500" dirty="0">
                <a:solidFill>
                  <a:schemeClr val="bg1"/>
                </a:solidFill>
              </a:rPr>
              <a:t>.</a:t>
            </a:r>
            <a:endParaRPr lang="en-GB" sz="1500" dirty="0">
              <a:solidFill>
                <a:schemeClr val="bg1"/>
              </a:solidFill>
            </a:endParaRPr>
          </a:p>
          <a:p>
            <a:pPr marL="177750" indent="-177750" algn="l">
              <a:spcAft>
                <a:spcPts val="1200"/>
              </a:spcAft>
              <a:buFont typeface="Arial" charset="0"/>
              <a:buChar char="•"/>
            </a:pPr>
            <a:r>
              <a:rPr lang="en-GB" sz="1500" dirty="0" err="1">
                <a:solidFill>
                  <a:schemeClr val="bg1"/>
                </a:solidFill>
              </a:rPr>
              <a:t>Børnene</a:t>
            </a:r>
            <a:r>
              <a:rPr lang="en-GB" sz="1500" dirty="0">
                <a:solidFill>
                  <a:schemeClr val="bg1"/>
                </a:solidFill>
              </a:rPr>
              <a:t> </a:t>
            </a:r>
            <a:r>
              <a:rPr lang="en-GB" sz="1500" dirty="0" err="1">
                <a:solidFill>
                  <a:schemeClr val="bg1"/>
                </a:solidFill>
              </a:rPr>
              <a:t>øver</a:t>
            </a:r>
            <a:r>
              <a:rPr lang="en-GB" sz="1500" dirty="0">
                <a:solidFill>
                  <a:schemeClr val="bg1"/>
                </a:solidFill>
              </a:rPr>
              <a:t> sig </a:t>
            </a:r>
            <a:r>
              <a:rPr lang="en-GB" sz="1500" dirty="0" err="1">
                <a:solidFill>
                  <a:schemeClr val="bg1"/>
                </a:solidFill>
              </a:rPr>
              <a:t>i</a:t>
            </a:r>
            <a:r>
              <a:rPr lang="en-GB" sz="1500" dirty="0">
                <a:solidFill>
                  <a:schemeClr val="bg1"/>
                </a:solidFill>
              </a:rPr>
              <a:t> at </a:t>
            </a:r>
            <a:r>
              <a:rPr lang="en-GB" sz="1500" dirty="0" err="1">
                <a:solidFill>
                  <a:schemeClr val="bg1"/>
                </a:solidFill>
              </a:rPr>
              <a:t>argumentere</a:t>
            </a:r>
            <a:r>
              <a:rPr lang="en-GB" sz="1500" dirty="0">
                <a:solidFill>
                  <a:schemeClr val="bg1"/>
                </a:solidFill>
              </a:rPr>
              <a:t>, </a:t>
            </a:r>
            <a:r>
              <a:rPr lang="en-GB" sz="1500" dirty="0" err="1">
                <a:solidFill>
                  <a:schemeClr val="bg1"/>
                </a:solidFill>
              </a:rPr>
              <a:t>forhandle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indgå</a:t>
            </a:r>
            <a:r>
              <a:rPr lang="en-GB" sz="1500" dirty="0">
                <a:solidFill>
                  <a:schemeClr val="bg1"/>
                </a:solidFill>
              </a:rPr>
              <a:t> </a:t>
            </a:r>
            <a:r>
              <a:rPr lang="en-GB" sz="1500" dirty="0" err="1">
                <a:solidFill>
                  <a:schemeClr val="bg1"/>
                </a:solidFill>
              </a:rPr>
              <a:t>kompromisser</a:t>
            </a:r>
            <a:r>
              <a:rPr lang="da-DK" sz="1500" dirty="0">
                <a:solidFill>
                  <a:schemeClr val="bg1"/>
                </a:solidFill>
              </a:rPr>
              <a:t>.</a:t>
            </a:r>
            <a:endParaRPr lang="en-GB" sz="1500" dirty="0">
              <a:solidFill>
                <a:schemeClr val="bg1"/>
              </a:solidFill>
            </a:endParaRPr>
          </a:p>
          <a:p>
            <a:pPr marL="177750" indent="-177750" algn="l">
              <a:spcAft>
                <a:spcPts val="1200"/>
              </a:spcAft>
              <a:buFont typeface="Arial" charset="0"/>
              <a:buChar char="•"/>
            </a:pPr>
            <a:r>
              <a:rPr lang="en-GB" sz="1500" dirty="0">
                <a:solidFill>
                  <a:schemeClr val="bg1"/>
                </a:solidFill>
              </a:rPr>
              <a:t>De </a:t>
            </a:r>
            <a:r>
              <a:rPr lang="en-GB" sz="1500" dirty="0" err="1">
                <a:solidFill>
                  <a:schemeClr val="bg1"/>
                </a:solidFill>
              </a:rPr>
              <a:t>voksne</a:t>
            </a:r>
            <a:r>
              <a:rPr lang="en-GB" sz="1500" dirty="0">
                <a:solidFill>
                  <a:schemeClr val="bg1"/>
                </a:solidFill>
              </a:rPr>
              <a:t> guider </a:t>
            </a:r>
            <a:r>
              <a:rPr lang="en-GB" sz="1500" dirty="0" err="1">
                <a:solidFill>
                  <a:schemeClr val="bg1"/>
                </a:solidFill>
              </a:rPr>
              <a:t>børnene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kvalificerer</a:t>
            </a:r>
            <a:r>
              <a:rPr lang="en-GB" sz="1500" dirty="0">
                <a:solidFill>
                  <a:schemeClr val="bg1"/>
                </a:solidFill>
              </a:rPr>
              <a:t> </a:t>
            </a:r>
            <a:r>
              <a:rPr lang="en-GB" sz="1500" dirty="0" err="1">
                <a:solidFill>
                  <a:schemeClr val="bg1"/>
                </a:solidFill>
              </a:rPr>
              <a:t>deres</a:t>
            </a:r>
            <a:r>
              <a:rPr lang="en-GB" sz="1500" dirty="0">
                <a:solidFill>
                  <a:schemeClr val="bg1"/>
                </a:solidFill>
              </a:rPr>
              <a:t> input.</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Brugerdefineret layout">
    <p:spTree>
      <p:nvGrpSpPr>
        <p:cNvPr id="1" name=""/>
        <p:cNvGrpSpPr/>
        <p:nvPr/>
      </p:nvGrpSpPr>
      <p:grpSpPr>
        <a:xfrm>
          <a:off x="0" y="0"/>
          <a:ext cx="0" cy="0"/>
          <a:chOff x="0" y="0"/>
          <a:chExt cx="0" cy="0"/>
        </a:xfrm>
      </p:grpSpPr>
      <p:sp>
        <p:nvSpPr>
          <p:cNvPr id="4" name="Tekstfelt 3"/>
          <p:cNvSpPr txBox="1"/>
          <p:nvPr userDrawn="1"/>
        </p:nvSpPr>
        <p:spPr>
          <a:xfrm>
            <a:off x="899520" y="718808"/>
            <a:ext cx="9870080"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Hvis du vil vide mere</a:t>
            </a:r>
            <a:endParaRPr lang="en-GB" sz="3200" kern="1200" dirty="0">
              <a:solidFill>
                <a:schemeClr val="tx1"/>
              </a:solidFill>
              <a:latin typeface="+mj-lt"/>
              <a:ea typeface="+mn-ea"/>
              <a:cs typeface="+mn-cs"/>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7" name="Lige forbindelse 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Billede 7"/>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7572827" y="2528347"/>
            <a:ext cx="6393545" cy="6370738"/>
          </a:xfrm>
          <a:prstGeom prst="rect">
            <a:avLst/>
          </a:prstGeom>
        </p:spPr>
      </p:pic>
      <p:sp>
        <p:nvSpPr>
          <p:cNvPr id="9" name="Tekstfelt 8"/>
          <p:cNvSpPr txBox="1"/>
          <p:nvPr userDrawn="1"/>
        </p:nvSpPr>
        <p:spPr>
          <a:xfrm>
            <a:off x="900002" y="2052000"/>
            <a:ext cx="10322180" cy="3708000"/>
          </a:xfrm>
          <a:prstGeom prst="rect">
            <a:avLst/>
          </a:prstGeom>
          <a:noFill/>
        </p:spPr>
        <p:txBody>
          <a:bodyPr wrap="square" lIns="0" tIns="0" rIns="0" bIns="0" numCol="2" spcCol="360000" rtlCol="0">
            <a:spAutoFit/>
          </a:bodyPr>
          <a:lstStyle/>
          <a:p>
            <a:pPr>
              <a:spcAft>
                <a:spcPts val="1200"/>
              </a:spcAft>
            </a:pPr>
            <a:r>
              <a:rPr lang="da-DK" sz="1500" kern="1200" smtClean="0">
                <a:solidFill>
                  <a:schemeClr val="tx1"/>
                </a:solidFill>
                <a:effectLst/>
                <a:latin typeface="+mn-lt"/>
                <a:ea typeface="+mn-ea"/>
                <a:cs typeface="+mn-cs"/>
              </a:rPr>
              <a:t>Her kan du finde links til relevante publikationer og hjemmesider, som omhandler arbejdet med at inddrage børn og deres perspektiver i den pædagogiske praksis. </a:t>
            </a:r>
            <a:r>
              <a:rPr lang="da-DK" sz="1500" kern="1200" dirty="0">
                <a:solidFill>
                  <a:schemeClr val="tx1"/>
                </a:solidFill>
                <a:effectLst/>
                <a:latin typeface="+mn-lt"/>
                <a:ea typeface="+mn-ea"/>
                <a:cs typeface="+mn-cs"/>
              </a:rPr>
              <a:t> </a:t>
            </a:r>
          </a:p>
          <a:p>
            <a:pPr marL="177750" indent="-177750">
              <a:spcAft>
                <a:spcPts val="1200"/>
              </a:spcAft>
              <a:buFont typeface="Arial" charset="0"/>
              <a:buChar char="•"/>
            </a:pPr>
            <a:r>
              <a:rPr lang="da-DK" sz="1500" kern="1200" dirty="0">
                <a:solidFill>
                  <a:schemeClr val="tx1"/>
                </a:solidFill>
                <a:effectLst/>
                <a:latin typeface="+mn-lt"/>
                <a:ea typeface="+mn-ea"/>
                <a:cs typeface="+mn-cs"/>
              </a:rPr>
              <a:t>Dansk Center for Undervisningsmiljø (2018). Det talende spørgeskema – spørgeskema til børnehavebørn. Kan findes på </a:t>
            </a:r>
            <a:r>
              <a:rPr lang="da-DK" sz="1500" kern="1200" dirty="0">
                <a:solidFill>
                  <a:schemeClr val="tx1"/>
                </a:solidFill>
                <a:effectLst/>
                <a:latin typeface="+mn-lt"/>
                <a:ea typeface="+mn-ea"/>
                <a:cs typeface="+mn-cs"/>
                <a:hlinkClick r:id="rId3"/>
              </a:rPr>
              <a:t>www.dcum.dk</a:t>
            </a:r>
            <a:r>
              <a:rPr lang="da-DK" sz="1500" kern="1200" dirty="0">
                <a:solidFill>
                  <a:schemeClr val="tx1"/>
                </a:solidFill>
                <a:effectLst/>
                <a:latin typeface="+mn-lt"/>
                <a:ea typeface="+mn-ea"/>
                <a:cs typeface="+mn-cs"/>
              </a:rPr>
              <a:t>.</a:t>
            </a:r>
          </a:p>
          <a:p>
            <a:pPr marL="177750" indent="-177750">
              <a:spcAft>
                <a:spcPts val="1200"/>
              </a:spcAft>
              <a:buFont typeface="Arial" charset="0"/>
              <a:buChar char="•"/>
            </a:pPr>
            <a:r>
              <a:rPr lang="da-DK" sz="1500" kern="1200" dirty="0">
                <a:solidFill>
                  <a:schemeClr val="tx1"/>
                </a:solidFill>
                <a:effectLst/>
                <a:latin typeface="+mn-lt"/>
                <a:ea typeface="+mn-ea"/>
                <a:cs typeface="+mn-cs"/>
              </a:rPr>
              <a:t>Danmarks Evalueringsinstitut (2018). Dialogkort om børneperspektiver. Kan findes på </a:t>
            </a:r>
            <a:r>
              <a:rPr lang="da-DK" sz="1500" kern="1200" dirty="0">
                <a:solidFill>
                  <a:schemeClr val="tx1"/>
                </a:solidFill>
                <a:effectLst/>
                <a:latin typeface="+mn-lt"/>
                <a:ea typeface="+mn-ea"/>
                <a:cs typeface="+mn-cs"/>
                <a:hlinkClick r:id="rId4"/>
              </a:rPr>
              <a:t>www.eva.dk</a:t>
            </a:r>
            <a:r>
              <a:rPr lang="da-DK" sz="1500" kern="1200" dirty="0">
                <a:solidFill>
                  <a:schemeClr val="tx1"/>
                </a:solidFill>
                <a:effectLst/>
                <a:latin typeface="+mn-lt"/>
                <a:ea typeface="+mn-ea"/>
                <a:cs typeface="+mn-cs"/>
              </a:rPr>
              <a:t>.</a:t>
            </a:r>
          </a:p>
          <a:p>
            <a:pPr marL="177750" indent="-177750">
              <a:spcAft>
                <a:spcPts val="1200"/>
              </a:spcAft>
              <a:buFont typeface="Arial" charset="0"/>
              <a:buChar char="•"/>
            </a:pPr>
            <a:r>
              <a:rPr lang="da-DK" sz="1500" kern="1200" dirty="0">
                <a:solidFill>
                  <a:schemeClr val="tx1"/>
                </a:solidFill>
                <a:effectLst/>
                <a:latin typeface="+mn-lt"/>
                <a:ea typeface="+mn-ea"/>
                <a:cs typeface="+mn-cs"/>
              </a:rPr>
              <a:t>Eistrup, A. m.fl. (red.) (2016). Håndbog i børneinddragelse. København: Børnerådet.</a:t>
            </a:r>
          </a:p>
          <a:p>
            <a:pPr marL="177750" indent="-177750">
              <a:spcAft>
                <a:spcPts val="1200"/>
              </a:spcAft>
              <a:buFont typeface="Arial" charset="0"/>
              <a:buChar char="•"/>
            </a:pPr>
            <a:r>
              <a:rPr lang="da-DK" sz="1500" kern="1200" dirty="0">
                <a:solidFill>
                  <a:schemeClr val="tx1"/>
                </a:solidFill>
                <a:effectLst/>
                <a:latin typeface="+mn-lt"/>
                <a:ea typeface="+mn-ea"/>
                <a:cs typeface="+mn-cs"/>
              </a:rPr>
              <a:t>Undervisningsministeriet (2018). Styrket fokus på børns læring. Kan findes på </a:t>
            </a:r>
            <a:r>
              <a:rPr lang="da-DK" sz="1500" kern="1200" dirty="0">
                <a:solidFill>
                  <a:schemeClr val="tx1"/>
                </a:solidFill>
                <a:effectLst/>
                <a:latin typeface="+mn-lt"/>
                <a:ea typeface="+mn-ea"/>
                <a:cs typeface="+mn-cs"/>
                <a:hlinkClick r:id="rId5"/>
              </a:rPr>
              <a:t>www.emu.dk</a:t>
            </a:r>
            <a:r>
              <a:rPr lang="da-DK" sz="1500" kern="1200" dirty="0">
                <a:solidFill>
                  <a:schemeClr val="tx1"/>
                </a:solidFill>
                <a:effectLst/>
                <a:latin typeface="+mn-lt"/>
                <a:ea typeface="+mn-ea"/>
                <a:cs typeface="+mn-cs"/>
              </a:rPr>
              <a:t>.</a:t>
            </a:r>
          </a:p>
          <a:p>
            <a:pPr marL="177750" indent="-177750">
              <a:spcAft>
                <a:spcPts val="1200"/>
              </a:spcAft>
              <a:buFont typeface="Arial" charset="0"/>
              <a:buChar char="•"/>
            </a:pPr>
            <a:r>
              <a:rPr lang="da-DK" sz="1500" kern="1200" dirty="0">
                <a:solidFill>
                  <a:schemeClr val="tx1"/>
                </a:solidFill>
                <a:effectLst/>
                <a:latin typeface="+mn-lt"/>
                <a:ea typeface="+mn-ea"/>
                <a:cs typeface="+mn-cs"/>
              </a:rPr>
              <a:t>Danmarks Evalueringsinstitut (2015). Tag på rejse i børns perspektiver med mosaiktilgangen. Kan findes på </a:t>
            </a:r>
            <a:br>
              <a:rPr lang="da-DK" sz="1500" kern="1200" dirty="0">
                <a:solidFill>
                  <a:schemeClr val="tx1"/>
                </a:solidFill>
                <a:effectLst/>
                <a:latin typeface="+mn-lt"/>
                <a:ea typeface="+mn-ea"/>
                <a:cs typeface="+mn-cs"/>
              </a:rPr>
            </a:br>
            <a:r>
              <a:rPr lang="da-DK" sz="1500" kern="1200" dirty="0">
                <a:solidFill>
                  <a:schemeClr val="tx1"/>
                </a:solidFill>
                <a:effectLst/>
                <a:latin typeface="+mn-lt"/>
                <a:ea typeface="+mn-ea"/>
                <a:cs typeface="+mn-cs"/>
                <a:hlinkClick r:id="rId4"/>
              </a:rPr>
              <a:t>www.eva.dk</a:t>
            </a:r>
            <a:r>
              <a:rPr lang="da-DK" sz="1500" kern="1200" dirty="0">
                <a:solidFill>
                  <a:schemeClr val="tx1"/>
                </a:solidFill>
                <a:effectLst/>
                <a:latin typeface="+mn-lt"/>
                <a:ea typeface="+mn-ea"/>
                <a:cs typeface="+mn-cs"/>
              </a:rPr>
              <a:t>.</a:t>
            </a:r>
          </a:p>
          <a:p>
            <a:pPr marL="177750" indent="-177750">
              <a:spcAft>
                <a:spcPts val="1200"/>
              </a:spcAft>
              <a:buFont typeface="Arial" charset="0"/>
              <a:buChar char="•"/>
            </a:pPr>
            <a:r>
              <a:rPr lang="da-DK" sz="1500" kern="1200" dirty="0">
                <a:solidFill>
                  <a:schemeClr val="tx1"/>
                </a:solidFill>
                <a:effectLst/>
                <a:latin typeface="+mn-lt"/>
                <a:ea typeface="+mn-ea"/>
                <a:cs typeface="+mn-cs"/>
              </a:rPr>
              <a:t>Danmarks Evalueringsinstitut (2018). Syv metoder til at arbejde med børneperspektiver. Kan findes på </a:t>
            </a:r>
            <a:br>
              <a:rPr lang="da-DK" sz="1500" kern="1200" dirty="0">
                <a:solidFill>
                  <a:schemeClr val="tx1"/>
                </a:solidFill>
                <a:effectLst/>
                <a:latin typeface="+mn-lt"/>
                <a:ea typeface="+mn-ea"/>
                <a:cs typeface="+mn-cs"/>
              </a:rPr>
            </a:br>
            <a:r>
              <a:rPr lang="da-DK" sz="1500" kern="1200" dirty="0">
                <a:solidFill>
                  <a:schemeClr val="tx1"/>
                </a:solidFill>
                <a:effectLst/>
                <a:latin typeface="+mn-lt"/>
                <a:ea typeface="+mn-ea"/>
                <a:cs typeface="+mn-cs"/>
                <a:hlinkClick r:id="rId4"/>
              </a:rPr>
              <a:t>www.eva.dk</a:t>
            </a:r>
            <a:r>
              <a:rPr lang="da-DK" sz="15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46958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cxnSp>
        <p:nvCxnSpPr>
          <p:cNvPr id="4" name="Lige forbindelse 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felt 6"/>
          <p:cNvSpPr txBox="1"/>
          <p:nvPr userDrawn="1"/>
        </p:nvSpPr>
        <p:spPr>
          <a:xfrm>
            <a:off x="900002" y="2052000"/>
            <a:ext cx="10322180" cy="4068000"/>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Litteraturlisten indeholder relevant litteratur om børneinddragelse og inddragelse af børns perspektiver i den pædagogiske praksis i dagtilbud og skoler.</a:t>
            </a:r>
          </a:p>
          <a:p>
            <a:pPr>
              <a:spcAft>
                <a:spcPts val="1200"/>
              </a:spcAft>
            </a:pPr>
            <a:r>
              <a:rPr lang="da-DK" sz="1500" kern="1200" dirty="0" err="1">
                <a:solidFill>
                  <a:schemeClr val="tx1"/>
                </a:solidFill>
                <a:effectLst/>
                <a:latin typeface="+mn-lt"/>
                <a:ea typeface="+mn-ea"/>
                <a:cs typeface="+mn-cs"/>
              </a:rPr>
              <a:t>Amilon</a:t>
            </a:r>
            <a:r>
              <a:rPr lang="da-DK" sz="1500" kern="1200" dirty="0">
                <a:solidFill>
                  <a:schemeClr val="tx1"/>
                </a:solidFill>
                <a:effectLst/>
                <a:latin typeface="+mn-lt"/>
                <a:ea typeface="+mn-ea"/>
                <a:cs typeface="+mn-cs"/>
              </a:rPr>
              <a:t>, A. (2015). Inkluderende skolemiljøer – elevernes roller. SFI – Det Nationale Forskningscenter for Velfærd.</a:t>
            </a:r>
          </a:p>
          <a:p>
            <a:pPr>
              <a:spcAft>
                <a:spcPts val="1200"/>
              </a:spcAft>
            </a:pPr>
            <a:r>
              <a:rPr lang="da-DK" sz="1500" kern="1200" dirty="0">
                <a:solidFill>
                  <a:schemeClr val="tx1"/>
                </a:solidFill>
                <a:effectLst/>
                <a:latin typeface="+mn-lt"/>
                <a:ea typeface="+mn-ea"/>
                <a:cs typeface="+mn-cs"/>
              </a:rPr>
              <a:t>Andersen, R.K., T. </a:t>
            </a:r>
            <a:r>
              <a:rPr lang="da-DK" sz="1500" kern="1200" dirty="0" err="1">
                <a:solidFill>
                  <a:schemeClr val="tx1"/>
                </a:solidFill>
                <a:effectLst/>
                <a:latin typeface="+mn-lt"/>
                <a:ea typeface="+mn-ea"/>
                <a:cs typeface="+mn-cs"/>
              </a:rPr>
              <a:t>Gloy</a:t>
            </a:r>
            <a:r>
              <a:rPr lang="da-DK" sz="1500" kern="1200" dirty="0">
                <a:solidFill>
                  <a:schemeClr val="tx1"/>
                </a:solidFill>
                <a:effectLst/>
                <a:latin typeface="+mn-lt"/>
                <a:ea typeface="+mn-ea"/>
                <a:cs typeface="+mn-cs"/>
              </a:rPr>
              <a:t> &amp; A.H. Jeppesen (2012). Elevinddragelse – velfærdspotentiale ved øget samproduktion. Danske Skoleelever. </a:t>
            </a:r>
          </a:p>
          <a:p>
            <a:pPr>
              <a:spcAft>
                <a:spcPts val="1200"/>
              </a:spcAft>
            </a:pPr>
            <a:r>
              <a:rPr lang="da-DK" sz="1500" kern="1200" dirty="0" err="1">
                <a:solidFill>
                  <a:schemeClr val="tx1"/>
                </a:solidFill>
                <a:effectLst/>
                <a:latin typeface="+mn-lt"/>
                <a:ea typeface="+mn-ea"/>
                <a:cs typeface="+mn-cs"/>
              </a:rPr>
              <a:t>Babcock</a:t>
            </a:r>
            <a:r>
              <a:rPr lang="da-DK" sz="1500" kern="1200" dirty="0">
                <a:solidFill>
                  <a:schemeClr val="tx1"/>
                </a:solidFill>
                <a:effectLst/>
                <a:latin typeface="+mn-lt"/>
                <a:ea typeface="+mn-ea"/>
                <a:cs typeface="+mn-cs"/>
              </a:rPr>
              <a:t>, B.J. (2011). Student </a:t>
            </a:r>
            <a:r>
              <a:rPr lang="da-DK" sz="1500" kern="1200" dirty="0" err="1">
                <a:solidFill>
                  <a:schemeClr val="tx1"/>
                </a:solidFill>
                <a:effectLst/>
                <a:latin typeface="+mn-lt"/>
                <a:ea typeface="+mn-ea"/>
                <a:cs typeface="+mn-cs"/>
              </a:rPr>
              <a:t>voice</a:t>
            </a:r>
            <a:r>
              <a:rPr lang="da-DK" sz="1500" kern="1200" dirty="0">
                <a:solidFill>
                  <a:schemeClr val="tx1"/>
                </a:solidFill>
                <a:effectLst/>
                <a:latin typeface="+mn-lt"/>
                <a:ea typeface="+mn-ea"/>
                <a:cs typeface="+mn-cs"/>
              </a:rPr>
              <a:t>: a </a:t>
            </a:r>
            <a:r>
              <a:rPr lang="da-DK" sz="1500" kern="1200" dirty="0" err="1">
                <a:solidFill>
                  <a:schemeClr val="tx1"/>
                </a:solidFill>
                <a:effectLst/>
                <a:latin typeface="+mn-lt"/>
                <a:ea typeface="+mn-ea"/>
                <a:cs typeface="+mn-cs"/>
              </a:rPr>
              <a:t>study</a:t>
            </a:r>
            <a:r>
              <a:rPr lang="da-DK" sz="1500" kern="1200" dirty="0">
                <a:solidFill>
                  <a:schemeClr val="tx1"/>
                </a:solidFill>
                <a:effectLst/>
                <a:latin typeface="+mn-lt"/>
                <a:ea typeface="+mn-ea"/>
                <a:cs typeface="+mn-cs"/>
              </a:rPr>
              <a:t> of the </a:t>
            </a:r>
            <a:r>
              <a:rPr lang="da-DK" sz="1500" kern="1200" dirty="0" err="1">
                <a:solidFill>
                  <a:schemeClr val="tx1"/>
                </a:solidFill>
                <a:effectLst/>
                <a:latin typeface="+mn-lt"/>
                <a:ea typeface="+mn-ea"/>
                <a:cs typeface="+mn-cs"/>
              </a:rPr>
              <a:t>impact</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increased</a:t>
            </a:r>
            <a:r>
              <a:rPr lang="da-DK" sz="1500" kern="1200" dirty="0">
                <a:solidFill>
                  <a:schemeClr val="tx1"/>
                </a:solidFill>
                <a:effectLst/>
                <a:latin typeface="+mn-lt"/>
                <a:ea typeface="+mn-ea"/>
                <a:cs typeface="+mn-cs"/>
              </a:rPr>
              <a:t> student </a:t>
            </a:r>
            <a:r>
              <a:rPr lang="da-DK" sz="1500" kern="1200" dirty="0" err="1">
                <a:solidFill>
                  <a:schemeClr val="tx1"/>
                </a:solidFill>
                <a:effectLst/>
                <a:latin typeface="+mn-lt"/>
                <a:ea typeface="+mn-ea"/>
                <a:cs typeface="+mn-cs"/>
              </a:rPr>
              <a:t>voice</a:t>
            </a:r>
            <a:r>
              <a:rPr lang="da-DK" sz="1500" kern="1200" dirty="0">
                <a:solidFill>
                  <a:schemeClr val="tx1"/>
                </a:solidFill>
                <a:effectLst/>
                <a:latin typeface="+mn-lt"/>
                <a:ea typeface="+mn-ea"/>
                <a:cs typeface="+mn-cs"/>
              </a:rPr>
              <a:t> on student perception of </a:t>
            </a:r>
            <a:r>
              <a:rPr lang="da-DK" sz="1500" kern="1200" dirty="0" err="1">
                <a:solidFill>
                  <a:schemeClr val="tx1"/>
                </a:solidFill>
                <a:effectLst/>
                <a:latin typeface="+mn-lt"/>
                <a:ea typeface="+mn-ea"/>
                <a:cs typeface="+mn-cs"/>
              </a:rPr>
              <a:t>learning</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environment</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Olivet</a:t>
            </a:r>
            <a:r>
              <a:rPr lang="da-DK" sz="1500" kern="1200" dirty="0">
                <a:solidFill>
                  <a:schemeClr val="tx1"/>
                </a:solidFill>
                <a:effectLst/>
                <a:latin typeface="+mn-lt"/>
                <a:ea typeface="+mn-ea"/>
                <a:cs typeface="+mn-cs"/>
              </a:rPr>
              <a:t> Nazarene </a:t>
            </a:r>
            <a:r>
              <a:rPr lang="da-DK" sz="1500" kern="1200" dirty="0" err="1">
                <a:solidFill>
                  <a:schemeClr val="tx1"/>
                </a:solidFill>
                <a:effectLst/>
                <a:latin typeface="+mn-lt"/>
                <a:ea typeface="+mn-ea"/>
                <a:cs typeface="+mn-cs"/>
              </a:rPr>
              <a:t>University</a:t>
            </a:r>
            <a:r>
              <a:rPr lang="da-DK" sz="1500" kern="1200" dirty="0">
                <a:solidFill>
                  <a:schemeClr val="tx1"/>
                </a:solidFill>
                <a:effectLst/>
                <a:latin typeface="+mn-lt"/>
                <a:ea typeface="+mn-ea"/>
                <a:cs typeface="+mn-cs"/>
              </a:rPr>
              <a:t>.</a:t>
            </a:r>
          </a:p>
          <a:p>
            <a:pPr>
              <a:spcAft>
                <a:spcPts val="1200"/>
              </a:spcAft>
            </a:pPr>
            <a:r>
              <a:rPr lang="da-DK" sz="1500" kern="1200" dirty="0">
                <a:solidFill>
                  <a:schemeClr val="tx1"/>
                </a:solidFill>
                <a:effectLst/>
                <a:latin typeface="+mn-lt"/>
                <a:ea typeface="+mn-ea"/>
                <a:cs typeface="+mn-cs"/>
              </a:rPr>
              <a:t>Bjørklund, C., M. Nielsen &amp; I. </a:t>
            </a:r>
            <a:r>
              <a:rPr lang="da-DK" sz="1500" kern="1200" dirty="0" err="1">
                <a:solidFill>
                  <a:schemeClr val="tx1"/>
                </a:solidFill>
                <a:effectLst/>
                <a:latin typeface="+mn-lt"/>
                <a:ea typeface="+mn-ea"/>
                <a:cs typeface="+mn-cs"/>
              </a:rPr>
              <a:t>Pramling</a:t>
            </a:r>
            <a:r>
              <a:rPr lang="da-DK" sz="1500" kern="1200" dirty="0">
                <a:solidFill>
                  <a:schemeClr val="tx1"/>
                </a:solidFill>
                <a:effectLst/>
                <a:latin typeface="+mn-lt"/>
                <a:ea typeface="+mn-ea"/>
                <a:cs typeface="+mn-cs"/>
              </a:rPr>
              <a:t> (2016). </a:t>
            </a:r>
            <a:r>
              <a:rPr lang="da-DK" sz="1500" kern="1200" dirty="0" err="1">
                <a:solidFill>
                  <a:schemeClr val="tx1"/>
                </a:solidFill>
                <a:effectLst/>
                <a:latin typeface="+mn-lt"/>
                <a:ea typeface="+mn-ea"/>
                <a:cs typeface="+mn-cs"/>
              </a:rPr>
              <a:t>Berättelser</a:t>
            </a:r>
            <a:r>
              <a:rPr lang="da-DK" sz="1500" kern="1200" dirty="0">
                <a:solidFill>
                  <a:schemeClr val="tx1"/>
                </a:solidFill>
                <a:effectLst/>
                <a:latin typeface="+mn-lt"/>
                <a:ea typeface="+mn-ea"/>
                <a:cs typeface="+mn-cs"/>
              </a:rPr>
              <a:t> som </a:t>
            </a:r>
            <a:r>
              <a:rPr lang="da-DK" sz="1500" kern="1200" dirty="0" err="1">
                <a:solidFill>
                  <a:schemeClr val="tx1"/>
                </a:solidFill>
                <a:effectLst/>
                <a:latin typeface="+mn-lt"/>
                <a:ea typeface="+mn-ea"/>
                <a:cs typeface="+mn-cs"/>
              </a:rPr>
              <a:t>redskap</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för</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att</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före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och</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följa</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resonemang</a:t>
            </a:r>
            <a:r>
              <a:rPr lang="da-DK" sz="1500" kern="1200" dirty="0">
                <a:solidFill>
                  <a:schemeClr val="tx1"/>
                </a:solidFill>
                <a:effectLst/>
                <a:latin typeface="+mn-lt"/>
                <a:ea typeface="+mn-ea"/>
                <a:cs typeface="+mn-cs"/>
              </a:rPr>
              <a:t>. I: Tidsskrift for Nordisk Barnehageforskning, nr. 12.</a:t>
            </a:r>
          </a:p>
          <a:p>
            <a:pPr>
              <a:spcAft>
                <a:spcPts val="1200"/>
              </a:spcAft>
            </a:pPr>
            <a:r>
              <a:rPr lang="da-DK" sz="1500" kern="1200" dirty="0">
                <a:solidFill>
                  <a:schemeClr val="tx1"/>
                </a:solidFill>
                <a:effectLst/>
                <a:latin typeface="+mn-lt"/>
                <a:ea typeface="+mn-ea"/>
                <a:cs typeface="+mn-cs"/>
              </a:rPr>
              <a:t>Bondebjerg, A., A. Jessen, T.C. Larsen, N. Schunck &amp; S. Vestergaard (2017). Forskningskortlægning og -vurdering af skandinavisk dagtilbudsforskning for 0-6-årige i året 2015. København: Dansk Clearinghouse for Uddannelsesforskning, DPU, Aarhus Universitet. </a:t>
            </a:r>
          </a:p>
          <a:p>
            <a:pPr>
              <a:spcAft>
                <a:spcPts val="1200"/>
              </a:spcAft>
            </a:pPr>
            <a:r>
              <a:rPr lang="da-DK" sz="1500" kern="1200" dirty="0">
                <a:solidFill>
                  <a:schemeClr val="tx1"/>
                </a:solidFill>
                <a:effectLst/>
                <a:latin typeface="+mn-lt"/>
                <a:ea typeface="+mn-ea"/>
                <a:cs typeface="+mn-cs"/>
              </a:rPr>
              <a:t>Børnerådet (2017). Om børneinddragelse – generelle betragtninger. </a:t>
            </a:r>
          </a:p>
          <a:p>
            <a:pPr>
              <a:spcAft>
                <a:spcPts val="1200"/>
              </a:spcAft>
            </a:pPr>
            <a:r>
              <a:rPr lang="da-DK" sz="1500" kern="1200" dirty="0">
                <a:solidFill>
                  <a:schemeClr val="tx1"/>
                </a:solidFill>
                <a:effectLst/>
                <a:latin typeface="+mn-lt"/>
                <a:ea typeface="+mn-ea"/>
                <a:cs typeface="+mn-cs"/>
              </a:rPr>
              <a:t>Børnerådet (2010). Regler og medbestemmelse i børnehaven. </a:t>
            </a:r>
          </a:p>
          <a:p>
            <a:pPr>
              <a:spcAft>
                <a:spcPts val="1200"/>
              </a:spcAft>
            </a:pPr>
            <a:r>
              <a:rPr lang="da-DK" sz="1500" kern="1200" dirty="0">
                <a:solidFill>
                  <a:schemeClr val="tx1"/>
                </a:solidFill>
                <a:effectLst/>
                <a:latin typeface="+mn-lt"/>
                <a:ea typeface="+mn-ea"/>
                <a:cs typeface="+mn-cs"/>
              </a:rPr>
              <a:t>Børne- og Socialministeriet (2018). Den styrkede pædagogiske læreplan – rammer og indhold.</a:t>
            </a:r>
          </a:p>
          <a:p>
            <a:pPr>
              <a:spcAft>
                <a:spcPts val="1200"/>
              </a:spcAft>
            </a:pPr>
            <a:r>
              <a:rPr lang="da-DK" sz="1500" kern="1200" dirty="0">
                <a:solidFill>
                  <a:schemeClr val="tx1"/>
                </a:solidFill>
                <a:effectLst/>
                <a:latin typeface="+mn-lt"/>
                <a:ea typeface="+mn-ea"/>
                <a:cs typeface="+mn-cs"/>
              </a:rPr>
              <a:t>Clark, A. (2017). </a:t>
            </a:r>
            <a:r>
              <a:rPr lang="da-DK" sz="1500" kern="1200" dirty="0" err="1">
                <a:solidFill>
                  <a:schemeClr val="tx1"/>
                </a:solidFill>
                <a:effectLst/>
                <a:latin typeface="+mn-lt"/>
                <a:ea typeface="+mn-ea"/>
                <a:cs typeface="+mn-cs"/>
              </a:rPr>
              <a:t>Listening</a:t>
            </a:r>
            <a:r>
              <a:rPr lang="da-DK" sz="1500" kern="1200" dirty="0">
                <a:solidFill>
                  <a:schemeClr val="tx1"/>
                </a:solidFill>
                <a:effectLst/>
                <a:latin typeface="+mn-lt"/>
                <a:ea typeface="+mn-ea"/>
                <a:cs typeface="+mn-cs"/>
              </a:rPr>
              <a:t> to Young </a:t>
            </a:r>
            <a:r>
              <a:rPr lang="da-DK" sz="1500" kern="1200" dirty="0" err="1">
                <a:solidFill>
                  <a:schemeClr val="tx1"/>
                </a:solidFill>
                <a:effectLst/>
                <a:latin typeface="+mn-lt"/>
                <a:ea typeface="+mn-ea"/>
                <a:cs typeface="+mn-cs"/>
              </a:rPr>
              <a:t>Children</a:t>
            </a:r>
            <a:r>
              <a:rPr lang="da-DK" sz="1500" kern="1200" dirty="0">
                <a:solidFill>
                  <a:schemeClr val="tx1"/>
                </a:solidFill>
                <a:effectLst/>
                <a:latin typeface="+mn-lt"/>
                <a:ea typeface="+mn-ea"/>
                <a:cs typeface="+mn-cs"/>
              </a:rPr>
              <a:t>. A guide to </a:t>
            </a:r>
            <a:r>
              <a:rPr lang="da-DK" sz="1500" kern="1200" dirty="0" err="1">
                <a:solidFill>
                  <a:schemeClr val="tx1"/>
                </a:solidFill>
                <a:effectLst/>
                <a:latin typeface="+mn-lt"/>
                <a:ea typeface="+mn-ea"/>
                <a:cs typeface="+mn-cs"/>
              </a:rPr>
              <a:t>Understanding</a:t>
            </a:r>
            <a:r>
              <a:rPr lang="da-DK" sz="1500" kern="1200" dirty="0">
                <a:solidFill>
                  <a:schemeClr val="tx1"/>
                </a:solidFill>
                <a:effectLst/>
                <a:latin typeface="+mn-lt"/>
                <a:ea typeface="+mn-ea"/>
                <a:cs typeface="+mn-cs"/>
              </a:rPr>
              <a:t> and Using the Mosaic Approach. Jessica </a:t>
            </a:r>
            <a:r>
              <a:rPr lang="da-DK" sz="1500" kern="1200" dirty="0" err="1">
                <a:solidFill>
                  <a:schemeClr val="tx1"/>
                </a:solidFill>
                <a:effectLst/>
                <a:latin typeface="+mn-lt"/>
                <a:ea typeface="+mn-ea"/>
                <a:cs typeface="+mn-cs"/>
              </a:rPr>
              <a:t>Kingsley</a:t>
            </a:r>
            <a:r>
              <a:rPr lang="da-DK" sz="1500" kern="1200" dirty="0">
                <a:solidFill>
                  <a:schemeClr val="tx1"/>
                </a:solidFill>
                <a:effectLst/>
                <a:latin typeface="+mn-lt"/>
                <a:ea typeface="+mn-ea"/>
                <a:cs typeface="+mn-cs"/>
              </a:rPr>
              <a:t> Publishers, London and Philadelphia.</a:t>
            </a:r>
          </a:p>
        </p:txBody>
      </p:sp>
      <p:sp>
        <p:nvSpPr>
          <p:cNvPr id="8" name="Tekstfelt 7"/>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spTree>
    <p:extLst>
      <p:ext uri="{BB962C8B-B14F-4D97-AF65-F5344CB8AC3E}">
        <p14:creationId xmlns:p14="http://schemas.microsoft.com/office/powerpoint/2010/main" val="773132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cxnSp>
        <p:nvCxnSpPr>
          <p:cNvPr id="4" name="Lige forbindelse 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felt 6"/>
          <p:cNvSpPr txBox="1"/>
          <p:nvPr userDrawn="1"/>
        </p:nvSpPr>
        <p:spPr>
          <a:xfrm>
            <a:off x="900002" y="2052000"/>
            <a:ext cx="10322180" cy="4308872"/>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Darling-Hammond, L. (1996). The right to </a:t>
            </a:r>
            <a:r>
              <a:rPr lang="da-DK" sz="1500" kern="1200" dirty="0" err="1">
                <a:solidFill>
                  <a:schemeClr val="tx1"/>
                </a:solidFill>
                <a:effectLst/>
                <a:latin typeface="+mn-lt"/>
                <a:ea typeface="+mn-ea"/>
                <a:cs typeface="+mn-cs"/>
              </a:rPr>
              <a:t>learn</a:t>
            </a:r>
            <a:r>
              <a:rPr lang="da-DK" sz="1500" kern="1200" dirty="0">
                <a:solidFill>
                  <a:schemeClr val="tx1"/>
                </a:solidFill>
                <a:effectLst/>
                <a:latin typeface="+mn-lt"/>
                <a:ea typeface="+mn-ea"/>
                <a:cs typeface="+mn-cs"/>
              </a:rPr>
              <a:t> and the </a:t>
            </a:r>
            <a:r>
              <a:rPr lang="da-DK" sz="1500" kern="1200" dirty="0" err="1">
                <a:solidFill>
                  <a:schemeClr val="tx1"/>
                </a:solidFill>
                <a:effectLst/>
                <a:latin typeface="+mn-lt"/>
                <a:ea typeface="+mn-ea"/>
                <a:cs typeface="+mn-cs"/>
              </a:rPr>
              <a:t>advancement</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teaching</a:t>
            </a:r>
            <a:r>
              <a:rPr lang="da-DK" sz="1500" kern="1200" dirty="0">
                <a:solidFill>
                  <a:schemeClr val="tx1"/>
                </a:solidFill>
                <a:effectLst/>
                <a:latin typeface="+mn-lt"/>
                <a:ea typeface="+mn-ea"/>
                <a:cs typeface="+mn-cs"/>
              </a:rPr>
              <a:t>: research, policy and </a:t>
            </a:r>
            <a:r>
              <a:rPr lang="da-DK" sz="1500" kern="1200" dirty="0" err="1">
                <a:solidFill>
                  <a:schemeClr val="tx1"/>
                </a:solidFill>
                <a:effectLst/>
                <a:latin typeface="+mn-lt"/>
                <a:ea typeface="+mn-ea"/>
                <a:cs typeface="+mn-cs"/>
              </a:rPr>
              <a:t>practice</a:t>
            </a:r>
            <a:r>
              <a:rPr lang="da-DK" sz="1500" kern="1200" dirty="0">
                <a:solidFill>
                  <a:schemeClr val="tx1"/>
                </a:solidFill>
                <a:effectLst/>
                <a:latin typeface="+mn-lt"/>
                <a:ea typeface="+mn-ea"/>
                <a:cs typeface="+mn-cs"/>
              </a:rPr>
              <a:t> for </a:t>
            </a:r>
            <a:r>
              <a:rPr lang="da-DK" sz="1500" kern="1200" dirty="0" err="1">
                <a:solidFill>
                  <a:schemeClr val="tx1"/>
                </a:solidFill>
                <a:effectLst/>
                <a:latin typeface="+mn-lt"/>
                <a:ea typeface="+mn-ea"/>
                <a:cs typeface="+mn-cs"/>
              </a:rPr>
              <a:t>democratic</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education</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Educational</a:t>
            </a:r>
            <a:r>
              <a:rPr lang="da-DK" sz="1500" kern="1200" dirty="0">
                <a:solidFill>
                  <a:schemeClr val="tx1"/>
                </a:solidFill>
                <a:effectLst/>
                <a:latin typeface="+mn-lt"/>
                <a:ea typeface="+mn-ea"/>
                <a:cs typeface="+mn-cs"/>
              </a:rPr>
              <a:t> Researcher, vol. 25, nr. 6.</a:t>
            </a:r>
          </a:p>
          <a:p>
            <a:pPr>
              <a:spcAft>
                <a:spcPts val="1200"/>
              </a:spcAft>
            </a:pPr>
            <a:r>
              <a:rPr lang="da-DK" sz="1500" kern="1200" dirty="0">
                <a:solidFill>
                  <a:schemeClr val="tx1"/>
                </a:solidFill>
                <a:effectLst/>
                <a:latin typeface="+mn-lt"/>
                <a:ea typeface="+mn-ea"/>
                <a:cs typeface="+mn-cs"/>
              </a:rPr>
              <a:t>Ministeriet for Børn, Undervisning og Ligestilling (2016). Master for en styrket pædagogisk læreplan. </a:t>
            </a:r>
          </a:p>
          <a:p>
            <a:pPr>
              <a:spcAft>
                <a:spcPts val="1200"/>
              </a:spcAft>
            </a:pPr>
            <a:r>
              <a:rPr lang="da-DK" sz="1500" kern="1200" dirty="0">
                <a:solidFill>
                  <a:schemeClr val="tx1"/>
                </a:solidFill>
                <a:effectLst/>
                <a:latin typeface="+mn-lt"/>
                <a:ea typeface="+mn-ea"/>
                <a:cs typeface="+mn-cs"/>
              </a:rPr>
              <a:t>Eistrup, A. m.fl. (red.) (2016). Håndbog i børneinddragelse. København: Børnerådet.</a:t>
            </a:r>
          </a:p>
          <a:p>
            <a:pPr>
              <a:spcAft>
                <a:spcPts val="1200"/>
              </a:spcAft>
            </a:pPr>
            <a:r>
              <a:rPr lang="da-DK" sz="1500" kern="1200" dirty="0">
                <a:solidFill>
                  <a:schemeClr val="tx1"/>
                </a:solidFill>
                <a:effectLst/>
                <a:latin typeface="+mn-lt"/>
                <a:ea typeface="+mn-ea"/>
                <a:cs typeface="+mn-cs"/>
              </a:rPr>
              <a:t>Undervisningsministeriet (2018). Elevernes rolle i det inkluderende læringsmiljø.</a:t>
            </a:r>
          </a:p>
          <a:p>
            <a:pPr>
              <a:spcAft>
                <a:spcPts val="1200"/>
              </a:spcAft>
            </a:pPr>
            <a:r>
              <a:rPr lang="da-DK" sz="1500" kern="1200" dirty="0">
                <a:solidFill>
                  <a:schemeClr val="tx1"/>
                </a:solidFill>
                <a:effectLst/>
                <a:latin typeface="+mn-lt"/>
                <a:ea typeface="+mn-ea"/>
                <a:cs typeface="+mn-cs"/>
              </a:rPr>
              <a:t>Undervisningsministeriet (2017). Inddragelse af elever i udskolingen. </a:t>
            </a:r>
          </a:p>
          <a:p>
            <a:pPr>
              <a:spcAft>
                <a:spcPts val="1200"/>
              </a:spcAft>
            </a:pPr>
            <a:r>
              <a:rPr lang="da-DK" sz="1500" kern="1200" dirty="0">
                <a:solidFill>
                  <a:schemeClr val="tx1"/>
                </a:solidFill>
                <a:effectLst/>
                <a:latin typeface="+mn-lt"/>
                <a:ea typeface="+mn-ea"/>
                <a:cs typeface="+mn-cs"/>
              </a:rPr>
              <a:t>Danmarks Evalueringsinstitut (2014). Motiverende undervisning – tæt på god undervisningspraksis på mellemtrinnet. </a:t>
            </a:r>
          </a:p>
          <a:p>
            <a:pPr>
              <a:spcAft>
                <a:spcPts val="1200"/>
              </a:spcAft>
            </a:pPr>
            <a:endParaRPr lang="da-DK" sz="1500" kern="1200" dirty="0">
              <a:solidFill>
                <a:schemeClr val="tx1"/>
              </a:solidFill>
              <a:effectLst/>
              <a:latin typeface="+mn-lt"/>
              <a:ea typeface="+mn-ea"/>
              <a:cs typeface="+mn-cs"/>
            </a:endParaRPr>
          </a:p>
          <a:p>
            <a:pPr>
              <a:spcAft>
                <a:spcPts val="1200"/>
              </a:spcAft>
            </a:pPr>
            <a:r>
              <a:rPr lang="da-DK" sz="1500" kern="1200" dirty="0">
                <a:solidFill>
                  <a:schemeClr val="tx1"/>
                </a:solidFill>
                <a:effectLst/>
                <a:latin typeface="+mn-lt"/>
                <a:ea typeface="+mn-ea"/>
                <a:cs typeface="+mn-cs"/>
              </a:rPr>
              <a:t>Danmarks Evalueringsinstitut (2018). Børneperspektiver. Temahæfte nr. 11. </a:t>
            </a:r>
          </a:p>
          <a:p>
            <a:pPr>
              <a:spcAft>
                <a:spcPts val="1200"/>
              </a:spcAft>
            </a:pPr>
            <a:r>
              <a:rPr lang="da-DK" sz="1500" kern="1200" dirty="0">
                <a:solidFill>
                  <a:schemeClr val="tx1"/>
                </a:solidFill>
                <a:effectLst/>
                <a:latin typeface="+mn-lt"/>
                <a:ea typeface="+mn-ea"/>
                <a:cs typeface="+mn-cs"/>
              </a:rPr>
              <a:t>Harris, J. m.fl. (2013). </a:t>
            </a:r>
            <a:r>
              <a:rPr lang="da-DK" sz="1500" kern="1200" dirty="0" err="1">
                <a:solidFill>
                  <a:schemeClr val="tx1"/>
                </a:solidFill>
                <a:effectLst/>
                <a:latin typeface="+mn-lt"/>
                <a:ea typeface="+mn-ea"/>
                <a:cs typeface="+mn-cs"/>
              </a:rPr>
              <a:t>Literature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review</a:t>
            </a:r>
            <a:r>
              <a:rPr lang="da-DK" sz="1500" kern="1200" dirty="0">
                <a:solidFill>
                  <a:schemeClr val="tx1"/>
                </a:solidFill>
                <a:effectLst/>
                <a:latin typeface="+mn-lt"/>
                <a:ea typeface="+mn-ea"/>
                <a:cs typeface="+mn-cs"/>
              </a:rPr>
              <a:t>: Student-</a:t>
            </a:r>
            <a:r>
              <a:rPr lang="da-DK" sz="1500" kern="1200" dirty="0" err="1">
                <a:solidFill>
                  <a:schemeClr val="tx1"/>
                </a:solidFill>
                <a:effectLst/>
                <a:latin typeface="+mn-lt"/>
                <a:ea typeface="+mn-ea"/>
                <a:cs typeface="+mn-cs"/>
              </a:rPr>
              <a:t>centered</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schools</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make</a:t>
            </a:r>
            <a:r>
              <a:rPr lang="da-DK" sz="1500" kern="1200" dirty="0">
                <a:solidFill>
                  <a:schemeClr val="tx1"/>
                </a:solidFill>
                <a:effectLst/>
                <a:latin typeface="+mn-lt"/>
                <a:ea typeface="+mn-ea"/>
                <a:cs typeface="+mn-cs"/>
              </a:rPr>
              <a:t> the difference. </a:t>
            </a:r>
            <a:r>
              <a:rPr lang="da-DK" sz="1500" kern="1200" dirty="0" err="1">
                <a:solidFill>
                  <a:schemeClr val="tx1"/>
                </a:solidFill>
                <a:effectLst/>
                <a:latin typeface="+mn-lt"/>
                <a:ea typeface="+mn-ea"/>
                <a:cs typeface="+mn-cs"/>
              </a:rPr>
              <a:t>Australian</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Institute</a:t>
            </a:r>
            <a:r>
              <a:rPr lang="da-DK" sz="1500" kern="1200" dirty="0">
                <a:solidFill>
                  <a:schemeClr val="tx1"/>
                </a:solidFill>
                <a:effectLst/>
                <a:latin typeface="+mn-lt"/>
                <a:ea typeface="+mn-ea"/>
                <a:cs typeface="+mn-cs"/>
              </a:rPr>
              <a:t> for </a:t>
            </a:r>
            <a:r>
              <a:rPr lang="da-DK" sz="1500" kern="1200" dirty="0" err="1">
                <a:solidFill>
                  <a:schemeClr val="tx1"/>
                </a:solidFill>
                <a:effectLst/>
                <a:latin typeface="+mn-lt"/>
                <a:ea typeface="+mn-ea"/>
                <a:cs typeface="+mn-cs"/>
              </a:rPr>
              <a:t>Teaching</a:t>
            </a:r>
            <a:r>
              <a:rPr lang="da-DK" sz="1500" kern="1200" dirty="0">
                <a:solidFill>
                  <a:schemeClr val="tx1"/>
                </a:solidFill>
                <a:effectLst/>
                <a:latin typeface="+mn-lt"/>
                <a:ea typeface="+mn-ea"/>
                <a:cs typeface="+mn-cs"/>
              </a:rPr>
              <a:t> and School </a:t>
            </a:r>
            <a:r>
              <a:rPr lang="da-DK" sz="1500" kern="1200" dirty="0" err="1">
                <a:solidFill>
                  <a:schemeClr val="tx1"/>
                </a:solidFill>
                <a:effectLst/>
                <a:latin typeface="+mn-lt"/>
                <a:ea typeface="+mn-ea"/>
                <a:cs typeface="+mn-cs"/>
              </a:rPr>
              <a:t>Leadership</a:t>
            </a:r>
            <a:r>
              <a:rPr lang="da-DK" sz="1500" kern="1200" dirty="0">
                <a:solidFill>
                  <a:schemeClr val="tx1"/>
                </a:solidFill>
                <a:effectLst/>
                <a:latin typeface="+mn-lt"/>
                <a:ea typeface="+mn-ea"/>
                <a:cs typeface="+mn-cs"/>
              </a:rPr>
              <a:t>. </a:t>
            </a:r>
          </a:p>
          <a:p>
            <a:pPr>
              <a:spcAft>
                <a:spcPts val="1200"/>
              </a:spcAft>
            </a:pPr>
            <a:r>
              <a:rPr lang="da-DK" sz="1500" kern="1200" dirty="0">
                <a:solidFill>
                  <a:schemeClr val="tx1"/>
                </a:solidFill>
                <a:effectLst/>
                <a:latin typeface="+mn-lt"/>
                <a:ea typeface="+mn-ea"/>
                <a:cs typeface="+mn-cs"/>
              </a:rPr>
              <a:t>Jakobsen, M. m.fl. (2016). Elevinddragelse i folkeskolen – resultater af et lodtrækningsforsøg i 8. klasse. Institut for Statskundskab, Aarhus Universitet.</a:t>
            </a:r>
          </a:p>
          <a:p>
            <a:pPr>
              <a:spcAft>
                <a:spcPts val="1200"/>
              </a:spcAft>
            </a:pPr>
            <a:r>
              <a:rPr lang="da-DK" sz="1500" kern="1200" dirty="0">
                <a:solidFill>
                  <a:schemeClr val="tx1"/>
                </a:solidFill>
                <a:effectLst/>
                <a:latin typeface="+mn-lt"/>
                <a:ea typeface="+mn-ea"/>
                <a:cs typeface="+mn-cs"/>
              </a:rPr>
              <a:t>Juhl. P. (2018). </a:t>
            </a:r>
            <a:r>
              <a:rPr lang="da-DK" sz="1500" kern="1200" dirty="0" err="1">
                <a:solidFill>
                  <a:schemeClr val="tx1"/>
                </a:solidFill>
                <a:effectLst/>
                <a:latin typeface="+mn-lt"/>
                <a:ea typeface="+mn-ea"/>
                <a:cs typeface="+mn-cs"/>
              </a:rPr>
              <a:t>Preverbal</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children</a:t>
            </a:r>
            <a:r>
              <a:rPr lang="da-DK" sz="1500" kern="1200" dirty="0">
                <a:solidFill>
                  <a:schemeClr val="tx1"/>
                </a:solidFill>
                <a:effectLst/>
                <a:latin typeface="+mn-lt"/>
                <a:ea typeface="+mn-ea"/>
                <a:cs typeface="+mn-cs"/>
              </a:rPr>
              <a:t> as </a:t>
            </a:r>
            <a:r>
              <a:rPr lang="da-DK" sz="1500" kern="1200" dirty="0" err="1">
                <a:solidFill>
                  <a:schemeClr val="tx1"/>
                </a:solidFill>
                <a:effectLst/>
                <a:latin typeface="+mn-lt"/>
                <a:ea typeface="+mn-ea"/>
                <a:cs typeface="+mn-cs"/>
              </a:rPr>
              <a:t>co</a:t>
            </a:r>
            <a:r>
              <a:rPr lang="da-DK" sz="1500" kern="1200" dirty="0">
                <a:solidFill>
                  <a:schemeClr val="tx1"/>
                </a:solidFill>
                <a:effectLst/>
                <a:latin typeface="+mn-lt"/>
                <a:ea typeface="+mn-ea"/>
                <a:cs typeface="+mn-cs"/>
              </a:rPr>
              <a:t>-researchers: </a:t>
            </a:r>
            <a:r>
              <a:rPr lang="da-DK" sz="1500" kern="1200" dirty="0" err="1">
                <a:solidFill>
                  <a:schemeClr val="tx1"/>
                </a:solidFill>
                <a:effectLst/>
                <a:latin typeface="+mn-lt"/>
                <a:ea typeface="+mn-ea"/>
                <a:cs typeface="+mn-cs"/>
              </a:rPr>
              <a:t>Exploring</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subjectivity</a:t>
            </a:r>
            <a:r>
              <a:rPr lang="da-DK" sz="1500" kern="1200" dirty="0">
                <a:solidFill>
                  <a:schemeClr val="tx1"/>
                </a:solidFill>
                <a:effectLst/>
                <a:latin typeface="+mn-lt"/>
                <a:ea typeface="+mn-ea"/>
                <a:cs typeface="+mn-cs"/>
              </a:rPr>
              <a:t> in </a:t>
            </a:r>
            <a:r>
              <a:rPr lang="da-DK" sz="1500" kern="1200" dirty="0" err="1">
                <a:solidFill>
                  <a:schemeClr val="tx1"/>
                </a:solidFill>
                <a:effectLst/>
                <a:latin typeface="+mn-lt"/>
                <a:ea typeface="+mn-ea"/>
                <a:cs typeface="+mn-cs"/>
              </a:rPr>
              <a:t>everyday</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living</a:t>
            </a:r>
            <a:r>
              <a:rPr lang="da-DK" sz="1500" kern="1200" dirty="0">
                <a:solidFill>
                  <a:schemeClr val="tx1"/>
                </a:solidFill>
                <a:effectLst/>
                <a:latin typeface="+mn-lt"/>
                <a:ea typeface="+mn-ea"/>
                <a:cs typeface="+mn-cs"/>
              </a:rPr>
              <a:t>. I: </a:t>
            </a:r>
            <a:r>
              <a:rPr lang="da-DK" sz="1500" kern="1200" dirty="0" err="1">
                <a:solidFill>
                  <a:schemeClr val="tx1"/>
                </a:solidFill>
                <a:effectLst/>
                <a:latin typeface="+mn-lt"/>
                <a:ea typeface="+mn-ea"/>
                <a:cs typeface="+mn-cs"/>
              </a:rPr>
              <a:t>Theory</a:t>
            </a:r>
            <a:r>
              <a:rPr lang="da-DK" sz="1500" kern="1200" dirty="0">
                <a:solidFill>
                  <a:schemeClr val="tx1"/>
                </a:solidFill>
                <a:effectLst/>
                <a:latin typeface="+mn-lt"/>
                <a:ea typeface="+mn-ea"/>
                <a:cs typeface="+mn-cs"/>
              </a:rPr>
              <a:t> &amp; </a:t>
            </a:r>
            <a:r>
              <a:rPr lang="da-DK" sz="1500" kern="1200" dirty="0" err="1">
                <a:solidFill>
                  <a:schemeClr val="tx1"/>
                </a:solidFill>
                <a:effectLst/>
                <a:latin typeface="+mn-lt"/>
                <a:ea typeface="+mn-ea"/>
                <a:cs typeface="+mn-cs"/>
              </a:rPr>
              <a:t>Psychology</a:t>
            </a:r>
            <a:r>
              <a:rPr lang="da-DK" sz="1500" kern="1200" dirty="0">
                <a:solidFill>
                  <a:schemeClr val="tx1"/>
                </a:solidFill>
                <a:effectLst/>
                <a:latin typeface="+mn-lt"/>
                <a:ea typeface="+mn-ea"/>
                <a:cs typeface="+mn-cs"/>
              </a:rPr>
              <a:t>, SAGE Journals, 2018. </a:t>
            </a:r>
          </a:p>
          <a:p>
            <a:pPr>
              <a:spcAft>
                <a:spcPts val="1200"/>
              </a:spcAft>
            </a:pPr>
            <a:r>
              <a:rPr lang="da-DK" sz="1500" kern="1200" dirty="0">
                <a:solidFill>
                  <a:schemeClr val="tx1"/>
                </a:solidFill>
                <a:effectLst/>
                <a:latin typeface="+mn-lt"/>
                <a:ea typeface="+mn-ea"/>
                <a:cs typeface="+mn-cs"/>
              </a:rPr>
              <a:t>Kampmann, J. (2000). Børn som informanter og børneperspektiv. I: Kampmann, J. &amp; P.S. Jørgensen (red.): Børn som informanter. København: Børnerådet.</a:t>
            </a:r>
          </a:p>
          <a:p>
            <a:pPr>
              <a:spcAft>
                <a:spcPts val="1200"/>
              </a:spcAft>
            </a:pPr>
            <a:endParaRPr lang="da-DK" sz="1500" kern="1200" dirty="0">
              <a:solidFill>
                <a:schemeClr val="tx1"/>
              </a:solidFill>
              <a:effectLst/>
              <a:latin typeface="+mn-lt"/>
              <a:ea typeface="+mn-ea"/>
              <a:cs typeface="+mn-cs"/>
            </a:endParaRPr>
          </a:p>
        </p:txBody>
      </p:sp>
      <p:sp>
        <p:nvSpPr>
          <p:cNvPr id="8" name="Tekstfelt 7"/>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cxnSp>
        <p:nvCxnSpPr>
          <p:cNvPr id="4" name="Lige forbindelse 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6" name="Lige forbindelse 5"/>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kstfelt 6"/>
          <p:cNvSpPr txBox="1"/>
          <p:nvPr userDrawn="1"/>
        </p:nvSpPr>
        <p:spPr>
          <a:xfrm>
            <a:off x="900002" y="2052000"/>
            <a:ext cx="10322180" cy="4212000"/>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Kommunernes Landsforening (2016). Involvering i børnehøjde.</a:t>
            </a:r>
          </a:p>
          <a:p>
            <a:pPr>
              <a:spcAft>
                <a:spcPts val="1200"/>
              </a:spcAft>
            </a:pPr>
            <a:r>
              <a:rPr lang="da-DK" sz="1500" kern="1200" dirty="0" err="1">
                <a:solidFill>
                  <a:schemeClr val="tx1"/>
                </a:solidFill>
                <a:effectLst/>
                <a:latin typeface="+mn-lt"/>
                <a:ea typeface="+mn-ea"/>
                <a:cs typeface="+mn-cs"/>
              </a:rPr>
              <a:t>Lerin</a:t>
            </a:r>
            <a:r>
              <a:rPr lang="da-DK" sz="1500" kern="1200" dirty="0">
                <a:solidFill>
                  <a:schemeClr val="tx1"/>
                </a:solidFill>
                <a:effectLst/>
                <a:latin typeface="+mn-lt"/>
                <a:ea typeface="+mn-ea"/>
                <a:cs typeface="+mn-cs"/>
              </a:rPr>
              <a:t>, T.H. (2006). The </a:t>
            </a:r>
            <a:r>
              <a:rPr lang="da-DK" sz="1500" kern="1200" dirty="0" err="1">
                <a:solidFill>
                  <a:schemeClr val="tx1"/>
                </a:solidFill>
                <a:effectLst/>
                <a:latin typeface="+mn-lt"/>
                <a:ea typeface="+mn-ea"/>
                <a:cs typeface="+mn-cs"/>
              </a:rPr>
              <a:t>importance</a:t>
            </a:r>
            <a:r>
              <a:rPr lang="da-DK" sz="1500" kern="1200" dirty="0">
                <a:solidFill>
                  <a:schemeClr val="tx1"/>
                </a:solidFill>
                <a:effectLst/>
                <a:latin typeface="+mn-lt"/>
                <a:ea typeface="+mn-ea"/>
                <a:cs typeface="+mn-cs"/>
              </a:rPr>
              <a:t> of student </a:t>
            </a:r>
            <a:r>
              <a:rPr lang="da-DK" sz="1500" kern="1200" dirty="0" err="1">
                <a:solidFill>
                  <a:schemeClr val="tx1"/>
                </a:solidFill>
                <a:effectLst/>
                <a:latin typeface="+mn-lt"/>
                <a:ea typeface="+mn-ea"/>
                <a:cs typeface="+mn-cs"/>
              </a:rPr>
              <a:t>voice</a:t>
            </a:r>
            <a:r>
              <a:rPr lang="da-DK" sz="1500" kern="1200" dirty="0">
                <a:solidFill>
                  <a:schemeClr val="tx1"/>
                </a:solidFill>
                <a:effectLst/>
                <a:latin typeface="+mn-lt"/>
                <a:ea typeface="+mn-ea"/>
                <a:cs typeface="+mn-cs"/>
              </a:rPr>
              <a:t>. I: International Journal of </a:t>
            </a:r>
            <a:r>
              <a:rPr lang="da-DK" sz="1500" kern="1200" dirty="0" err="1">
                <a:solidFill>
                  <a:schemeClr val="tx1"/>
                </a:solidFill>
                <a:effectLst/>
                <a:latin typeface="+mn-lt"/>
                <a:ea typeface="+mn-ea"/>
                <a:cs typeface="+mn-cs"/>
              </a:rPr>
              <a:t>Leadership</a:t>
            </a:r>
            <a:r>
              <a:rPr lang="da-DK" sz="1500" kern="1200" dirty="0">
                <a:solidFill>
                  <a:schemeClr val="tx1"/>
                </a:solidFill>
                <a:effectLst/>
                <a:latin typeface="+mn-lt"/>
                <a:ea typeface="+mn-ea"/>
                <a:cs typeface="+mn-cs"/>
              </a:rPr>
              <a:t> in Education: </a:t>
            </a:r>
            <a:r>
              <a:rPr lang="da-DK" sz="1500" kern="1200" dirty="0" err="1">
                <a:solidFill>
                  <a:schemeClr val="tx1"/>
                </a:solidFill>
                <a:effectLst/>
                <a:latin typeface="+mn-lt"/>
                <a:ea typeface="+mn-ea"/>
                <a:cs typeface="+mn-cs"/>
              </a:rPr>
              <a:t>Theory</a:t>
            </a:r>
            <a:r>
              <a:rPr lang="da-DK" sz="1500" kern="1200" dirty="0">
                <a:solidFill>
                  <a:schemeClr val="tx1"/>
                </a:solidFill>
                <a:effectLst/>
                <a:latin typeface="+mn-lt"/>
                <a:ea typeface="+mn-ea"/>
                <a:cs typeface="+mn-cs"/>
              </a:rPr>
              <a:t> and </a:t>
            </a:r>
            <a:r>
              <a:rPr lang="da-DK" sz="1500" kern="1200" dirty="0" err="1">
                <a:solidFill>
                  <a:schemeClr val="tx1"/>
                </a:solidFill>
                <a:effectLst/>
                <a:latin typeface="+mn-lt"/>
                <a:ea typeface="+mn-ea"/>
                <a:cs typeface="+mn-cs"/>
              </a:rPr>
              <a:t>Practice</a:t>
            </a:r>
            <a:r>
              <a:rPr lang="da-DK" sz="1500" kern="1200" dirty="0">
                <a:solidFill>
                  <a:schemeClr val="tx1"/>
                </a:solidFill>
                <a:effectLst/>
                <a:latin typeface="+mn-lt"/>
                <a:ea typeface="+mn-ea"/>
                <a:cs typeface="+mn-cs"/>
              </a:rPr>
              <a:t>, vol. 9, nr. 4. </a:t>
            </a:r>
          </a:p>
          <a:p>
            <a:pPr>
              <a:spcAft>
                <a:spcPts val="1200"/>
              </a:spcAft>
            </a:pPr>
            <a:r>
              <a:rPr lang="da-DK" sz="1500" kern="1200" dirty="0" err="1">
                <a:solidFill>
                  <a:schemeClr val="tx1"/>
                </a:solidFill>
                <a:effectLst/>
                <a:latin typeface="+mn-lt"/>
                <a:ea typeface="+mn-ea"/>
                <a:cs typeface="+mn-cs"/>
              </a:rPr>
              <a:t>Meland</a:t>
            </a:r>
            <a:r>
              <a:rPr lang="da-DK" sz="1500" kern="1200" dirty="0">
                <a:solidFill>
                  <a:schemeClr val="tx1"/>
                </a:solidFill>
                <a:effectLst/>
                <a:latin typeface="+mn-lt"/>
                <a:ea typeface="+mn-ea"/>
                <a:cs typeface="+mn-cs"/>
              </a:rPr>
              <a:t>, A.T. &amp; E.H. </a:t>
            </a:r>
            <a:r>
              <a:rPr lang="da-DK" sz="1500" kern="1200" dirty="0" err="1">
                <a:solidFill>
                  <a:schemeClr val="tx1"/>
                </a:solidFill>
                <a:effectLst/>
                <a:latin typeface="+mn-lt"/>
                <a:ea typeface="+mn-ea"/>
                <a:cs typeface="+mn-cs"/>
              </a:rPr>
              <a:t>Kaltvedt</a:t>
            </a:r>
            <a:r>
              <a:rPr lang="da-DK" sz="1500" kern="1200" dirty="0">
                <a:solidFill>
                  <a:schemeClr val="tx1"/>
                </a:solidFill>
                <a:effectLst/>
                <a:latin typeface="+mn-lt"/>
                <a:ea typeface="+mn-ea"/>
                <a:cs typeface="+mn-cs"/>
              </a:rPr>
              <a:t> (2019). Tracking </a:t>
            </a:r>
            <a:r>
              <a:rPr lang="da-DK" sz="1500" kern="1200" dirty="0" err="1">
                <a:solidFill>
                  <a:schemeClr val="tx1"/>
                </a:solidFill>
                <a:effectLst/>
                <a:latin typeface="+mn-lt"/>
                <a:ea typeface="+mn-ea"/>
                <a:cs typeface="+mn-cs"/>
              </a:rPr>
              <a:t>gender</a:t>
            </a:r>
            <a:r>
              <a:rPr lang="da-DK" sz="1500" kern="1200" dirty="0">
                <a:solidFill>
                  <a:schemeClr val="tx1"/>
                </a:solidFill>
                <a:effectLst/>
                <a:latin typeface="+mn-lt"/>
                <a:ea typeface="+mn-ea"/>
                <a:cs typeface="+mn-cs"/>
              </a:rPr>
              <a:t> in </a:t>
            </a:r>
            <a:r>
              <a:rPr lang="da-DK" sz="1500" kern="1200" dirty="0" err="1">
                <a:solidFill>
                  <a:schemeClr val="tx1"/>
                </a:solidFill>
                <a:effectLst/>
                <a:latin typeface="+mn-lt"/>
                <a:ea typeface="+mn-ea"/>
                <a:cs typeface="+mn-cs"/>
              </a:rPr>
              <a:t>kindergarten</a:t>
            </a:r>
            <a:r>
              <a:rPr lang="da-DK" sz="1500" kern="1200" dirty="0">
                <a:solidFill>
                  <a:schemeClr val="tx1"/>
                </a:solidFill>
                <a:effectLst/>
                <a:latin typeface="+mn-lt"/>
                <a:ea typeface="+mn-ea"/>
                <a:cs typeface="+mn-cs"/>
              </a:rPr>
              <a:t>. I: </a:t>
            </a:r>
            <a:r>
              <a:rPr lang="da-DK" sz="1500" kern="1200" dirty="0" err="1">
                <a:solidFill>
                  <a:schemeClr val="tx1"/>
                </a:solidFill>
                <a:effectLst/>
                <a:latin typeface="+mn-lt"/>
                <a:ea typeface="+mn-ea"/>
                <a:cs typeface="+mn-cs"/>
              </a:rPr>
              <a:t>Early</a:t>
            </a:r>
            <a:r>
              <a:rPr lang="da-DK" sz="1500" kern="1200" dirty="0">
                <a:solidFill>
                  <a:schemeClr val="tx1"/>
                </a:solidFill>
                <a:effectLst/>
                <a:latin typeface="+mn-lt"/>
                <a:ea typeface="+mn-ea"/>
                <a:cs typeface="+mn-cs"/>
              </a:rPr>
              <a:t> Child Development and Care, 189:1, 94-103, Taylor &amp; Francis, 2019.</a:t>
            </a:r>
          </a:p>
          <a:p>
            <a:pPr>
              <a:spcAft>
                <a:spcPts val="1200"/>
              </a:spcAft>
            </a:pPr>
            <a:r>
              <a:rPr lang="da-DK" sz="1500" kern="1200" dirty="0">
                <a:solidFill>
                  <a:schemeClr val="tx1"/>
                </a:solidFill>
                <a:effectLst/>
                <a:latin typeface="+mn-lt"/>
                <a:ea typeface="+mn-ea"/>
                <a:cs typeface="+mn-cs"/>
              </a:rPr>
              <a:t>Meyer, W.R. (2010). Independent </a:t>
            </a:r>
            <a:r>
              <a:rPr lang="da-DK" sz="1500" kern="1200" dirty="0" err="1">
                <a:solidFill>
                  <a:schemeClr val="tx1"/>
                </a:solidFill>
                <a:effectLst/>
                <a:latin typeface="+mn-lt"/>
                <a:ea typeface="+mn-ea"/>
                <a:cs typeface="+mn-cs"/>
              </a:rPr>
              <a:t>learning</a:t>
            </a:r>
            <a:r>
              <a:rPr lang="da-DK" sz="1500" kern="1200" dirty="0">
                <a:solidFill>
                  <a:schemeClr val="tx1"/>
                </a:solidFill>
                <a:effectLst/>
                <a:latin typeface="+mn-lt"/>
                <a:ea typeface="+mn-ea"/>
                <a:cs typeface="+mn-cs"/>
              </a:rPr>
              <a:t>: a </a:t>
            </a:r>
            <a:r>
              <a:rPr lang="da-DK" sz="1500" kern="1200" dirty="0" err="1">
                <a:solidFill>
                  <a:schemeClr val="tx1"/>
                </a:solidFill>
                <a:effectLst/>
                <a:latin typeface="+mn-lt"/>
                <a:ea typeface="+mn-ea"/>
                <a:cs typeface="+mn-cs"/>
              </a:rPr>
              <a:t>literature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review</a:t>
            </a:r>
            <a:r>
              <a:rPr lang="da-DK" sz="1500" kern="1200" dirty="0">
                <a:solidFill>
                  <a:schemeClr val="tx1"/>
                </a:solidFill>
                <a:effectLst/>
                <a:latin typeface="+mn-lt"/>
                <a:ea typeface="+mn-ea"/>
                <a:cs typeface="+mn-cs"/>
              </a:rPr>
              <a:t> of a new </a:t>
            </a:r>
            <a:r>
              <a:rPr lang="da-DK" sz="1500" kern="1200" dirty="0" err="1">
                <a:solidFill>
                  <a:schemeClr val="tx1"/>
                </a:solidFill>
                <a:effectLst/>
                <a:latin typeface="+mn-lt"/>
                <a:ea typeface="+mn-ea"/>
                <a:cs typeface="+mn-cs"/>
              </a:rPr>
              <a:t>project</a:t>
            </a:r>
            <a:r>
              <a:rPr lang="da-DK" sz="1500" kern="1200" dirty="0">
                <a:solidFill>
                  <a:schemeClr val="tx1"/>
                </a:solidFill>
                <a:effectLst/>
                <a:latin typeface="+mn-lt"/>
                <a:ea typeface="+mn-ea"/>
                <a:cs typeface="+mn-cs"/>
              </a:rPr>
              <a:t>. Evaluation and Research Department.</a:t>
            </a:r>
          </a:p>
          <a:p>
            <a:pPr>
              <a:spcAft>
                <a:spcPts val="1200"/>
              </a:spcAft>
            </a:pPr>
            <a:r>
              <a:rPr lang="da-DK" sz="1500" kern="1200" dirty="0">
                <a:solidFill>
                  <a:schemeClr val="tx1"/>
                </a:solidFill>
                <a:effectLst/>
                <a:latin typeface="+mn-lt"/>
                <a:ea typeface="+mn-ea"/>
                <a:cs typeface="+mn-cs"/>
              </a:rPr>
              <a:t>Mitchell, D. (2015). Hvad der virker i inkluderende undervisning – evidensbaserede undervisningsstrategier. </a:t>
            </a:r>
            <a:r>
              <a:rPr lang="da-DK" sz="1500" kern="1200" dirty="0" err="1">
                <a:solidFill>
                  <a:schemeClr val="tx1"/>
                </a:solidFill>
                <a:effectLst/>
                <a:latin typeface="+mn-lt"/>
                <a:ea typeface="+mn-ea"/>
                <a:cs typeface="+mn-cs"/>
              </a:rPr>
              <a:t>Dafolo</a:t>
            </a:r>
            <a:r>
              <a:rPr lang="da-DK" sz="1500" kern="1200" dirty="0">
                <a:solidFill>
                  <a:schemeClr val="tx1"/>
                </a:solidFill>
                <a:effectLst/>
                <a:latin typeface="+mn-lt"/>
                <a:ea typeface="+mn-ea"/>
                <a:cs typeface="+mn-cs"/>
              </a:rPr>
              <a:t>.</a:t>
            </a:r>
          </a:p>
          <a:p>
            <a:pPr>
              <a:spcAft>
                <a:spcPts val="1200"/>
              </a:spcAft>
            </a:pPr>
            <a:r>
              <a:rPr lang="da-DK" sz="1500" kern="1200" dirty="0" err="1">
                <a:solidFill>
                  <a:schemeClr val="tx1"/>
                </a:solidFill>
                <a:effectLst/>
                <a:latin typeface="+mn-lt"/>
                <a:ea typeface="+mn-ea"/>
                <a:cs typeface="+mn-cs"/>
              </a:rPr>
              <a:t>Sandseter</a:t>
            </a:r>
            <a:r>
              <a:rPr lang="da-DK" sz="1500" kern="1200" dirty="0">
                <a:solidFill>
                  <a:schemeClr val="tx1"/>
                </a:solidFill>
                <a:effectLst/>
                <a:latin typeface="+mn-lt"/>
                <a:ea typeface="+mn-ea"/>
                <a:cs typeface="+mn-cs"/>
              </a:rPr>
              <a:t>, E.B. &amp; M. </a:t>
            </a:r>
            <a:r>
              <a:rPr lang="da-DK" sz="1500" kern="1200" dirty="0" err="1">
                <a:solidFill>
                  <a:schemeClr val="tx1"/>
                </a:solidFill>
                <a:effectLst/>
                <a:latin typeface="+mn-lt"/>
                <a:ea typeface="+mn-ea"/>
                <a:cs typeface="+mn-cs"/>
              </a:rPr>
              <a:t>Seland</a:t>
            </a:r>
            <a:r>
              <a:rPr lang="da-DK" sz="1500" kern="1200" dirty="0">
                <a:solidFill>
                  <a:schemeClr val="tx1"/>
                </a:solidFill>
                <a:effectLst/>
                <a:latin typeface="+mn-lt"/>
                <a:ea typeface="+mn-ea"/>
                <a:cs typeface="+mn-cs"/>
              </a:rPr>
              <a:t> (2016). </a:t>
            </a:r>
            <a:r>
              <a:rPr lang="da-DK" sz="1500" kern="1200" dirty="0" err="1">
                <a:solidFill>
                  <a:schemeClr val="tx1"/>
                </a:solidFill>
                <a:effectLst/>
                <a:latin typeface="+mn-lt"/>
                <a:ea typeface="+mn-ea"/>
                <a:cs typeface="+mn-cs"/>
              </a:rPr>
              <a:t>Children’s</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Experience</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Activities</a:t>
            </a:r>
            <a:r>
              <a:rPr lang="da-DK" sz="1500" kern="1200" dirty="0">
                <a:solidFill>
                  <a:schemeClr val="tx1"/>
                </a:solidFill>
                <a:effectLst/>
                <a:latin typeface="+mn-lt"/>
                <a:ea typeface="+mn-ea"/>
                <a:cs typeface="+mn-cs"/>
              </a:rPr>
              <a:t> and Participation and </a:t>
            </a:r>
            <a:r>
              <a:rPr lang="da-DK" sz="1500" kern="1200" dirty="0" err="1">
                <a:solidFill>
                  <a:schemeClr val="tx1"/>
                </a:solidFill>
                <a:effectLst/>
                <a:latin typeface="+mn-lt"/>
                <a:ea typeface="+mn-ea"/>
                <a:cs typeface="+mn-cs"/>
              </a:rPr>
              <a:t>their</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Subjective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Well-being</a:t>
            </a:r>
            <a:r>
              <a:rPr lang="da-DK" sz="1500" kern="1200" dirty="0">
                <a:solidFill>
                  <a:schemeClr val="tx1"/>
                </a:solidFill>
                <a:effectLst/>
                <a:latin typeface="+mn-lt"/>
                <a:ea typeface="+mn-ea"/>
                <a:cs typeface="+mn-cs"/>
              </a:rPr>
              <a:t> in </a:t>
            </a:r>
            <a:r>
              <a:rPr lang="da-DK" sz="1500" kern="1200" dirty="0" err="1">
                <a:solidFill>
                  <a:schemeClr val="tx1"/>
                </a:solidFill>
                <a:effectLst/>
                <a:latin typeface="+mn-lt"/>
                <a:ea typeface="+mn-ea"/>
                <a:cs typeface="+mn-cs"/>
              </a:rPr>
              <a:t>Norwegian</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Early</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Childhood</a:t>
            </a:r>
            <a:r>
              <a:rPr lang="da-DK" sz="1500" kern="1200" dirty="0">
                <a:solidFill>
                  <a:schemeClr val="tx1"/>
                </a:solidFill>
                <a:effectLst/>
                <a:latin typeface="+mn-lt"/>
                <a:ea typeface="+mn-ea"/>
                <a:cs typeface="+mn-cs"/>
              </a:rPr>
              <a:t> Education and Care Institutions. I: Child </a:t>
            </a:r>
            <a:r>
              <a:rPr lang="da-DK" sz="1500" kern="1200" dirty="0" err="1">
                <a:solidFill>
                  <a:schemeClr val="tx1"/>
                </a:solidFill>
                <a:effectLst/>
                <a:latin typeface="+mn-lt"/>
                <a:ea typeface="+mn-ea"/>
                <a:cs typeface="+mn-cs"/>
              </a:rPr>
              <a:t>Indicators</a:t>
            </a:r>
            <a:r>
              <a:rPr lang="da-DK" sz="1500" kern="1200" dirty="0">
                <a:solidFill>
                  <a:schemeClr val="tx1"/>
                </a:solidFill>
                <a:effectLst/>
                <a:latin typeface="+mn-lt"/>
                <a:ea typeface="+mn-ea"/>
                <a:cs typeface="+mn-cs"/>
              </a:rPr>
              <a:t> Research, Vol. 9, nr. 4, s. 913–932.</a:t>
            </a:r>
          </a:p>
          <a:p>
            <a:pPr>
              <a:spcAft>
                <a:spcPts val="1200"/>
              </a:spcAft>
            </a:pPr>
            <a:r>
              <a:rPr lang="da-DK" sz="1500" kern="1200" dirty="0">
                <a:solidFill>
                  <a:schemeClr val="tx1"/>
                </a:solidFill>
                <a:effectLst/>
                <a:latin typeface="+mn-lt"/>
                <a:ea typeface="+mn-ea"/>
                <a:cs typeface="+mn-cs"/>
              </a:rPr>
              <a:t>Schwartz, P. m.fl. (2017). Småbørnsperspektiver. Danmarks Evalueringsinstitut. </a:t>
            </a:r>
          </a:p>
          <a:p>
            <a:pPr>
              <a:spcAft>
                <a:spcPts val="1200"/>
              </a:spcAft>
            </a:pPr>
            <a:r>
              <a:rPr lang="da-DK" sz="1500" kern="1200" dirty="0" err="1">
                <a:solidFill>
                  <a:schemeClr val="tx1"/>
                </a:solidFill>
                <a:effectLst/>
                <a:latin typeface="+mn-lt"/>
                <a:ea typeface="+mn-ea"/>
                <a:cs typeface="+mn-cs"/>
              </a:rPr>
              <a:t>Simovska</a:t>
            </a:r>
            <a:r>
              <a:rPr lang="da-DK" sz="1500" kern="1200" dirty="0">
                <a:solidFill>
                  <a:schemeClr val="tx1"/>
                </a:solidFill>
                <a:effectLst/>
                <a:latin typeface="+mn-lt"/>
                <a:ea typeface="+mn-ea"/>
                <a:cs typeface="+mn-cs"/>
              </a:rPr>
              <a:t>, V., B.B. Jensen, M. Carlsson &amp; C. Albeck (2006). </a:t>
            </a:r>
            <a:r>
              <a:rPr lang="da-DK" sz="1500" kern="1200" dirty="0" err="1">
                <a:solidFill>
                  <a:schemeClr val="tx1"/>
                </a:solidFill>
                <a:effectLst/>
                <a:latin typeface="+mn-lt"/>
                <a:ea typeface="+mn-ea"/>
                <a:cs typeface="+mn-cs"/>
              </a:rPr>
              <a:t>Shape</a:t>
            </a:r>
            <a:r>
              <a:rPr lang="da-DK" sz="1500" kern="1200" dirty="0">
                <a:solidFill>
                  <a:schemeClr val="tx1"/>
                </a:solidFill>
                <a:effectLst/>
                <a:latin typeface="+mn-lt"/>
                <a:ea typeface="+mn-ea"/>
                <a:cs typeface="+mn-cs"/>
              </a:rPr>
              <a:t> up. Kurs mod børns og unges deltagelse i sundhed. Skole og lokalsamfund i fælles handling. Inspirations- og metodebog. Barcelona: P.A.U. Education.</a:t>
            </a:r>
          </a:p>
          <a:p>
            <a:pPr>
              <a:spcAft>
                <a:spcPts val="1200"/>
              </a:spcAft>
            </a:pPr>
            <a:r>
              <a:rPr lang="da-DK" sz="1500" kern="1200" dirty="0">
                <a:solidFill>
                  <a:schemeClr val="tx1"/>
                </a:solidFill>
                <a:effectLst/>
                <a:latin typeface="+mn-lt"/>
                <a:ea typeface="+mn-ea"/>
                <a:cs typeface="+mn-cs"/>
              </a:rPr>
              <a:t>Warming, H. (2011). Børneperspektiver. Børn som ligeværdige medspillere i socialt og pædagogisk arbejde. Akademisk Forlag.</a:t>
            </a:r>
          </a:p>
          <a:p>
            <a:pPr>
              <a:spcAft>
                <a:spcPts val="1200"/>
              </a:spcAft>
            </a:pPr>
            <a:r>
              <a:rPr lang="da-DK" sz="1500" kern="1200" dirty="0" err="1">
                <a:solidFill>
                  <a:schemeClr val="tx1"/>
                </a:solidFill>
                <a:effectLst/>
                <a:latin typeface="+mn-lt"/>
                <a:ea typeface="+mn-ea"/>
                <a:cs typeface="+mn-cs"/>
              </a:rPr>
              <a:t>Wybrandt</a:t>
            </a:r>
            <a:r>
              <a:rPr lang="da-DK" sz="1500" kern="1200" dirty="0">
                <a:solidFill>
                  <a:schemeClr val="tx1"/>
                </a:solidFill>
                <a:effectLst/>
                <a:latin typeface="+mn-lt"/>
                <a:ea typeface="+mn-ea"/>
                <a:cs typeface="+mn-cs"/>
              </a:rPr>
              <a:t>, M. &amp; S.H. Jensen (2014). Inkluderende læringsmiljø – Guide til elevinddragelse. </a:t>
            </a:r>
            <a:r>
              <a:rPr lang="da-DK" sz="1500" kern="1200" dirty="0" err="1">
                <a:solidFill>
                  <a:schemeClr val="tx1"/>
                </a:solidFill>
                <a:effectLst/>
                <a:latin typeface="+mn-lt"/>
                <a:ea typeface="+mn-ea"/>
                <a:cs typeface="+mn-cs"/>
              </a:rPr>
              <a:t>Amondo</a:t>
            </a:r>
            <a:r>
              <a:rPr lang="da-DK" sz="1500" kern="1200" dirty="0">
                <a:solidFill>
                  <a:schemeClr val="tx1"/>
                </a:solidFill>
                <a:effectLst/>
                <a:latin typeface="+mn-lt"/>
                <a:ea typeface="+mn-ea"/>
                <a:cs typeface="+mn-cs"/>
              </a:rPr>
              <a:t>.</a:t>
            </a:r>
          </a:p>
        </p:txBody>
      </p:sp>
      <p:sp>
        <p:nvSpPr>
          <p:cNvPr id="8" name="Tekstfelt 7"/>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rugerdefineret layout">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extLst>
              <a:ext uri="{28A0092B-C50C-407E-A947-70E740481C1C}">
                <a14:useLocalDpi xmlns:a14="http://schemas.microsoft.com/office/drawing/2010/main" val="0"/>
              </a:ext>
            </a:extLst>
          </a:blip>
          <a:srcRect t="8659" b="6227"/>
          <a:stretch/>
        </p:blipFill>
        <p:spPr>
          <a:xfrm>
            <a:off x="-1" y="0"/>
            <a:ext cx="12205227" cy="6858001"/>
          </a:xfrm>
          <a:prstGeom prst="rect">
            <a:avLst/>
          </a:prstGeom>
        </p:spPr>
      </p:pic>
      <p:sp>
        <p:nvSpPr>
          <p:cNvPr id="7" name="Afrundet rektangel 6"/>
          <p:cNvSpPr/>
          <p:nvPr userDrawn="1"/>
        </p:nvSpPr>
        <p:spPr>
          <a:xfrm>
            <a:off x="673298" y="2425148"/>
            <a:ext cx="7185241" cy="3868207"/>
          </a:xfrm>
          <a:prstGeom prst="roundRect">
            <a:avLst>
              <a:gd name="adj" fmla="val 4833"/>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userDrawn="1"/>
        </p:nvSpPr>
        <p:spPr>
          <a:xfrm>
            <a:off x="1127788" y="2763840"/>
            <a:ext cx="6452455" cy="400110"/>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600" err="1">
                <a:solidFill>
                  <a:schemeClr val="bg1"/>
                </a:solidFill>
                <a:latin typeface="+mj-lt"/>
              </a:rPr>
              <a:t>Hvordan</a:t>
            </a:r>
            <a:r>
              <a:rPr lang="en-GB" sz="2600">
                <a:solidFill>
                  <a:schemeClr val="bg1"/>
                </a:solidFill>
                <a:latin typeface="+mj-lt"/>
              </a:rPr>
              <a:t> </a:t>
            </a:r>
            <a:r>
              <a:rPr lang="en-GB" sz="2600" err="1">
                <a:solidFill>
                  <a:schemeClr val="bg1"/>
                </a:solidFill>
                <a:latin typeface="+mj-lt"/>
              </a:rPr>
              <a:t>forstås</a:t>
            </a:r>
            <a:r>
              <a:rPr lang="en-GB" sz="2600">
                <a:solidFill>
                  <a:schemeClr val="bg1"/>
                </a:solidFill>
                <a:latin typeface="+mj-lt"/>
              </a:rPr>
              <a:t> </a:t>
            </a:r>
            <a:r>
              <a:rPr lang="en-GB" sz="2600" err="1">
                <a:solidFill>
                  <a:schemeClr val="bg1"/>
                </a:solidFill>
                <a:latin typeface="+mj-lt"/>
              </a:rPr>
              <a:t>begrebet</a:t>
            </a:r>
            <a:r>
              <a:rPr lang="en-GB" sz="2600">
                <a:solidFill>
                  <a:schemeClr val="bg1"/>
                </a:solidFill>
                <a:latin typeface="+mj-lt"/>
              </a:rPr>
              <a:t> ’</a:t>
            </a:r>
            <a:r>
              <a:rPr lang="en-GB" sz="2600" err="1">
                <a:solidFill>
                  <a:schemeClr val="bg1"/>
                </a:solidFill>
                <a:latin typeface="+mj-lt"/>
              </a:rPr>
              <a:t>børneperspektiv</a:t>
            </a:r>
            <a:r>
              <a:rPr lang="en-GB" sz="2600">
                <a:solidFill>
                  <a:schemeClr val="bg1"/>
                </a:solidFill>
                <a:latin typeface="+mj-lt"/>
              </a:rPr>
              <a:t>’?</a:t>
            </a:r>
          </a:p>
        </p:txBody>
      </p:sp>
      <p:sp>
        <p:nvSpPr>
          <p:cNvPr id="5" name="Tekstfelt 4"/>
          <p:cNvSpPr txBox="1"/>
          <p:nvPr userDrawn="1"/>
        </p:nvSpPr>
        <p:spPr>
          <a:xfrm>
            <a:off x="1154249" y="3330973"/>
            <a:ext cx="6121194" cy="2539157"/>
          </a:xfrm>
          <a:prstGeom prst="rect">
            <a:avLst/>
          </a:prstGeom>
          <a:noFill/>
        </p:spPr>
        <p:txBody>
          <a:bodyPr wrap="square" lIns="0" tIns="0" rIns="0" bIns="0" rtlCol="0">
            <a:spAutoFit/>
          </a:bodyPr>
          <a:lstStyle/>
          <a:p>
            <a:pPr eaLnBrk="0" hangingPunct="0">
              <a:spcAft>
                <a:spcPts val="1200"/>
              </a:spcAft>
              <a:buNone/>
              <a:defRPr/>
            </a:pPr>
            <a:r>
              <a:rPr lang="en-GB" sz="1500" b="1">
                <a:solidFill>
                  <a:schemeClr val="bg1"/>
                </a:solidFill>
                <a:cs typeface="ＭＳ Ｐゴシック" pitchFamily="-111" charset="-128"/>
              </a:rPr>
              <a:t>Tre </a:t>
            </a:r>
            <a:r>
              <a:rPr lang="en-GB" sz="1500" b="1" err="1">
                <a:solidFill>
                  <a:schemeClr val="bg1"/>
                </a:solidFill>
                <a:cs typeface="ＭＳ Ｐゴシック" pitchFamily="-111" charset="-128"/>
              </a:rPr>
              <a:t>forståelser</a:t>
            </a:r>
            <a:r>
              <a:rPr lang="en-GB" sz="1500" b="1">
                <a:solidFill>
                  <a:schemeClr val="bg1"/>
                </a:solidFill>
                <a:cs typeface="ＭＳ Ｐゴシック" pitchFamily="-111" charset="-128"/>
              </a:rPr>
              <a:t> </a:t>
            </a:r>
            <a:r>
              <a:rPr lang="en-GB" sz="1500" b="1" err="1">
                <a:solidFill>
                  <a:schemeClr val="bg1"/>
                </a:solidFill>
                <a:cs typeface="ＭＳ Ｐゴシック" pitchFamily="-111" charset="-128"/>
              </a:rPr>
              <a:t>af</a:t>
            </a:r>
            <a:r>
              <a:rPr lang="en-GB" sz="1500" b="1">
                <a:solidFill>
                  <a:schemeClr val="bg1"/>
                </a:solidFill>
                <a:cs typeface="ＭＳ Ｐゴシック" pitchFamily="-111" charset="-128"/>
              </a:rPr>
              <a:t> </a:t>
            </a:r>
            <a:r>
              <a:rPr lang="en-GB" sz="1500" b="1" err="1">
                <a:solidFill>
                  <a:schemeClr val="bg1"/>
                </a:solidFill>
                <a:cs typeface="ＭＳ Ｐゴシック" pitchFamily="-111" charset="-128"/>
              </a:rPr>
              <a:t>børneperspektivet</a:t>
            </a:r>
            <a:r>
              <a:rPr lang="en-GB" sz="1500" b="1">
                <a:solidFill>
                  <a:schemeClr val="bg1"/>
                </a:solidFill>
                <a:cs typeface="ＭＳ Ｐゴシック" pitchFamily="-111" charset="-128"/>
              </a:rPr>
              <a:t>:</a:t>
            </a:r>
          </a:p>
          <a:p>
            <a:pPr marL="177750" indent="-177750" eaLnBrk="0" hangingPunct="0">
              <a:spcAft>
                <a:spcPts val="1200"/>
              </a:spcAft>
              <a:buFont typeface="Arial" charset="0"/>
              <a:buChar char="•"/>
              <a:defRPr/>
            </a:pPr>
            <a:r>
              <a:rPr lang="en-GB" sz="1500" b="1" err="1">
                <a:solidFill>
                  <a:schemeClr val="bg1"/>
                </a:solidFill>
                <a:cs typeface="ＭＳ Ｐゴシック" pitchFamily="-111" charset="-128"/>
              </a:rPr>
              <a:t>Udefra-perspektiv</a:t>
            </a:r>
            <a:r>
              <a:rPr lang="en-GB" sz="1500" b="1">
                <a:solidFill>
                  <a:schemeClr val="bg1"/>
                </a:solidFill>
                <a:cs typeface="ＭＳ Ｐゴシック" pitchFamily="-111" charset="-128"/>
              </a:rPr>
              <a:t>: </a:t>
            </a:r>
            <a:r>
              <a:rPr lang="en-GB" sz="1500" err="1">
                <a:solidFill>
                  <a:schemeClr val="bg1"/>
                </a:solidFill>
                <a:cs typeface="ＭＳ Ｐゴシック" pitchFamily="-111" charset="-128"/>
              </a:rPr>
              <a:t>Eksperters</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forståelse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af</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barnet</a:t>
            </a:r>
            <a:r>
              <a:rPr lang="en-GB" sz="1500">
                <a:solidFill>
                  <a:schemeClr val="bg1"/>
                </a:solidFill>
                <a:cs typeface="ＭＳ Ｐゴシック" pitchFamily="-111" charset="-128"/>
              </a:rPr>
              <a:t>/</a:t>
            </a:r>
            <a:r>
              <a:rPr lang="en-GB" sz="1500" err="1">
                <a:solidFill>
                  <a:schemeClr val="bg1"/>
                </a:solidFill>
                <a:cs typeface="ＭＳ Ｐゴシック" pitchFamily="-111" charset="-128"/>
              </a:rPr>
              <a:t>børnegruppen</a:t>
            </a:r>
            <a:r>
              <a:rPr lang="en-GB" sz="1500">
                <a:solidFill>
                  <a:schemeClr val="bg1"/>
                </a:solidFill>
                <a:cs typeface="ＭＳ Ｐゴシック" pitchFamily="-111" charset="-128"/>
              </a:rPr>
              <a:t> med </a:t>
            </a:r>
            <a:r>
              <a:rPr lang="en-GB" sz="1500" err="1">
                <a:solidFill>
                  <a:schemeClr val="bg1"/>
                </a:solidFill>
                <a:cs typeface="ＭＳ Ｐゴシック" pitchFamily="-111" charset="-128"/>
              </a:rPr>
              <a:t>udgangspunkt</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i</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forskning</a:t>
            </a:r>
            <a:r>
              <a:rPr lang="en-GB" sz="1500">
                <a:solidFill>
                  <a:schemeClr val="bg1"/>
                </a:solidFill>
                <a:cs typeface="ＭＳ Ｐゴシック" pitchFamily="-111" charset="-128"/>
              </a:rPr>
              <a:t>/</a:t>
            </a:r>
            <a:r>
              <a:rPr lang="en-GB" sz="1500" err="1">
                <a:solidFill>
                  <a:schemeClr val="bg1"/>
                </a:solidFill>
                <a:cs typeface="ＭＳ Ｐゴシック" pitchFamily="-111" charset="-128"/>
              </a:rPr>
              <a:t>videnskab</a:t>
            </a:r>
            <a:r>
              <a:rPr lang="en-GB" sz="1500">
                <a:solidFill>
                  <a:schemeClr val="bg1"/>
                </a:solidFill>
                <a:cs typeface="ＭＳ Ｐゴシック" pitchFamily="-111" charset="-128"/>
              </a:rPr>
              <a:t>.</a:t>
            </a:r>
            <a:endParaRPr lang="en-GB" sz="1500" b="1">
              <a:solidFill>
                <a:schemeClr val="bg1"/>
              </a:solidFill>
              <a:cs typeface="ＭＳ Ｐゴシック" pitchFamily="-111" charset="-128"/>
            </a:endParaRPr>
          </a:p>
          <a:p>
            <a:pPr marL="177750" indent="-177750" eaLnBrk="0" hangingPunct="0">
              <a:spcAft>
                <a:spcPts val="1200"/>
              </a:spcAft>
              <a:buFont typeface="Arial" charset="0"/>
              <a:buChar char="•"/>
              <a:defRPr/>
            </a:pPr>
            <a:r>
              <a:rPr lang="en-GB" sz="1500" b="1" err="1">
                <a:solidFill>
                  <a:schemeClr val="bg1"/>
                </a:solidFill>
                <a:cs typeface="ＭＳ Ｐゴシック" pitchFamily="-111" charset="-128"/>
              </a:rPr>
              <a:t>Tilstræbt</a:t>
            </a:r>
            <a:r>
              <a:rPr lang="en-GB" sz="1500" b="1">
                <a:solidFill>
                  <a:schemeClr val="bg1"/>
                </a:solidFill>
                <a:cs typeface="ＭＳ Ｐゴシック" pitchFamily="-111" charset="-128"/>
              </a:rPr>
              <a:t> </a:t>
            </a:r>
            <a:r>
              <a:rPr lang="en-GB" sz="1500" b="1" err="1">
                <a:solidFill>
                  <a:schemeClr val="bg1"/>
                </a:solidFill>
                <a:cs typeface="ＭＳ Ｐゴシック" pitchFamily="-111" charset="-128"/>
              </a:rPr>
              <a:t>indefra-perspektiv</a:t>
            </a:r>
            <a:r>
              <a:rPr lang="en-GB" sz="1500" b="1">
                <a:solidFill>
                  <a:schemeClr val="bg1"/>
                </a:solidFill>
                <a:cs typeface="ＭＳ Ｐゴシック" pitchFamily="-111" charset="-128"/>
              </a:rPr>
              <a:t>: </a:t>
            </a:r>
            <a:r>
              <a:rPr lang="en-GB" sz="1500" err="1">
                <a:solidFill>
                  <a:schemeClr val="bg1"/>
                </a:solidFill>
                <a:cs typeface="ＭＳ Ｐゴシック" pitchFamily="-111" charset="-128"/>
              </a:rPr>
              <a:t>Forsøg</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på</a:t>
            </a:r>
            <a:r>
              <a:rPr lang="en-GB" sz="1500">
                <a:solidFill>
                  <a:schemeClr val="bg1"/>
                </a:solidFill>
                <a:cs typeface="ＭＳ Ｐゴシック" pitchFamily="-111" charset="-128"/>
              </a:rPr>
              <a:t> at </a:t>
            </a:r>
            <a:r>
              <a:rPr lang="en-GB" sz="1500" err="1">
                <a:solidFill>
                  <a:schemeClr val="bg1"/>
                </a:solidFill>
                <a:cs typeface="ＭＳ Ｐゴシック" pitchFamily="-111" charset="-128"/>
              </a:rPr>
              <a:t>sætte</a:t>
            </a:r>
            <a:r>
              <a:rPr lang="en-GB" sz="1500">
                <a:solidFill>
                  <a:schemeClr val="bg1"/>
                </a:solidFill>
                <a:cs typeface="ＭＳ Ｐゴシック" pitchFamily="-111" charset="-128"/>
              </a:rPr>
              <a:t> sig </a:t>
            </a:r>
            <a:r>
              <a:rPr lang="en-GB" sz="1500" err="1">
                <a:solidFill>
                  <a:schemeClr val="bg1"/>
                </a:solidFill>
                <a:cs typeface="ＭＳ Ｐゴシック" pitchFamily="-111" charset="-128"/>
              </a:rPr>
              <a:t>i</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barnets</a:t>
            </a:r>
            <a:r>
              <a:rPr lang="en-GB" sz="1500">
                <a:solidFill>
                  <a:schemeClr val="bg1"/>
                </a:solidFill>
                <a:cs typeface="ＭＳ Ｐゴシック" pitchFamily="-111" charset="-128"/>
              </a:rPr>
              <a:t>/</a:t>
            </a:r>
            <a:r>
              <a:rPr lang="en-GB" sz="1500" err="1">
                <a:solidFill>
                  <a:schemeClr val="bg1"/>
                </a:solidFill>
                <a:cs typeface="ＭＳ Ｐゴシック" pitchFamily="-111" charset="-128"/>
              </a:rPr>
              <a:t>børnegruppens</a:t>
            </a:r>
            <a:r>
              <a:rPr lang="en-GB" sz="1500">
                <a:solidFill>
                  <a:schemeClr val="bg1"/>
                </a:solidFill>
                <a:cs typeface="ＭＳ Ｐゴシック" pitchFamily="-111" charset="-128"/>
              </a:rPr>
              <a:t> situation </a:t>
            </a:r>
            <a:r>
              <a:rPr lang="en-GB" sz="1500" err="1">
                <a:solidFill>
                  <a:schemeClr val="bg1"/>
                </a:solidFill>
                <a:cs typeface="ＭＳ Ｐゴシック" pitchFamily="-111" charset="-128"/>
              </a:rPr>
              <a:t>og</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forstå</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situationen</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fra</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barnets</a:t>
            </a:r>
            <a:r>
              <a:rPr lang="en-GB" sz="1500">
                <a:solidFill>
                  <a:schemeClr val="bg1"/>
                </a:solidFill>
                <a:cs typeface="ＭＳ Ｐゴシック" pitchFamily="-111" charset="-128"/>
              </a:rPr>
              <a:t>/</a:t>
            </a:r>
            <a:r>
              <a:rPr lang="en-GB" sz="1500" err="1">
                <a:solidFill>
                  <a:schemeClr val="bg1"/>
                </a:solidFill>
                <a:cs typeface="ＭＳ Ｐゴシック" pitchFamily="-111" charset="-128"/>
              </a:rPr>
              <a:t>børnenes</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perspektiv</a:t>
            </a:r>
            <a:r>
              <a:rPr lang="en-GB" sz="1500">
                <a:solidFill>
                  <a:schemeClr val="bg1"/>
                </a:solidFill>
                <a:cs typeface="ＭＳ Ｐゴシック" pitchFamily="-111" charset="-128"/>
              </a:rPr>
              <a:t>.</a:t>
            </a:r>
            <a:endParaRPr lang="en-GB" sz="1500" b="1">
              <a:solidFill>
                <a:schemeClr val="bg1"/>
              </a:solidFill>
              <a:cs typeface="ＭＳ Ｐゴシック" pitchFamily="-111" charset="-128"/>
            </a:endParaRPr>
          </a:p>
          <a:p>
            <a:pPr marL="177750" indent="-177750" eaLnBrk="0" hangingPunct="0">
              <a:spcAft>
                <a:spcPts val="1200"/>
              </a:spcAft>
              <a:buFont typeface="Arial" charset="0"/>
              <a:buChar char="•"/>
              <a:defRPr/>
            </a:pPr>
            <a:r>
              <a:rPr lang="en-GB" sz="1500" b="1" err="1">
                <a:solidFill>
                  <a:schemeClr val="bg1"/>
                </a:solidFill>
                <a:cs typeface="ＭＳ Ｐゴシック" pitchFamily="-111" charset="-128"/>
              </a:rPr>
              <a:t>Barnets</a:t>
            </a:r>
            <a:r>
              <a:rPr lang="en-GB" sz="1500" b="1">
                <a:solidFill>
                  <a:schemeClr val="bg1"/>
                </a:solidFill>
                <a:cs typeface="ＭＳ Ｐゴシック" pitchFamily="-111" charset="-128"/>
              </a:rPr>
              <a:t> </a:t>
            </a:r>
            <a:r>
              <a:rPr lang="en-GB" sz="1500" b="1" err="1">
                <a:solidFill>
                  <a:schemeClr val="bg1"/>
                </a:solidFill>
                <a:cs typeface="ＭＳ Ｐゴシック" pitchFamily="-111" charset="-128"/>
              </a:rPr>
              <a:t>egne</a:t>
            </a:r>
            <a:r>
              <a:rPr lang="en-GB" sz="1500" b="1">
                <a:solidFill>
                  <a:schemeClr val="bg1"/>
                </a:solidFill>
                <a:cs typeface="ＭＳ Ｐゴシック" pitchFamily="-111" charset="-128"/>
              </a:rPr>
              <a:t> </a:t>
            </a:r>
            <a:r>
              <a:rPr lang="en-GB" sz="1500" b="1" err="1">
                <a:solidFill>
                  <a:schemeClr val="bg1"/>
                </a:solidFill>
                <a:cs typeface="ＭＳ Ｐゴシック" pitchFamily="-111" charset="-128"/>
              </a:rPr>
              <a:t>perspektiver</a:t>
            </a:r>
            <a:r>
              <a:rPr lang="en-GB" sz="1500" b="1">
                <a:solidFill>
                  <a:schemeClr val="bg1"/>
                </a:solidFill>
                <a:cs typeface="ＭＳ Ｐゴシック" pitchFamily="-111" charset="-128"/>
              </a:rPr>
              <a:t>, </a:t>
            </a:r>
            <a:r>
              <a:rPr lang="en-GB" sz="1500" b="1" err="1">
                <a:solidFill>
                  <a:schemeClr val="bg1"/>
                </a:solidFill>
                <a:cs typeface="ＭＳ Ｐゴシック" pitchFamily="-111" charset="-128"/>
              </a:rPr>
              <a:t>oplevelser</a:t>
            </a:r>
            <a:r>
              <a:rPr lang="en-GB" sz="1500" b="1">
                <a:solidFill>
                  <a:schemeClr val="bg1"/>
                </a:solidFill>
                <a:cs typeface="ＭＳ Ｐゴシック" pitchFamily="-111" charset="-128"/>
              </a:rPr>
              <a:t> </a:t>
            </a:r>
            <a:r>
              <a:rPr lang="en-GB" sz="1500" b="1" err="1">
                <a:solidFill>
                  <a:schemeClr val="bg1"/>
                </a:solidFill>
                <a:cs typeface="ＭＳ Ｐゴシック" pitchFamily="-111" charset="-128"/>
              </a:rPr>
              <a:t>og</a:t>
            </a:r>
            <a:r>
              <a:rPr lang="en-GB" sz="1500" b="1">
                <a:solidFill>
                  <a:schemeClr val="bg1"/>
                </a:solidFill>
                <a:cs typeface="ＭＳ Ｐゴシック" pitchFamily="-111" charset="-128"/>
              </a:rPr>
              <a:t> </a:t>
            </a:r>
            <a:r>
              <a:rPr lang="en-GB" sz="1500" b="1" err="1">
                <a:solidFill>
                  <a:schemeClr val="bg1"/>
                </a:solidFill>
                <a:cs typeface="ＭＳ Ｐゴシック" pitchFamily="-111" charset="-128"/>
              </a:rPr>
              <a:t>ønsker</a:t>
            </a:r>
            <a:r>
              <a:rPr lang="en-GB" sz="1500" b="1">
                <a:solidFill>
                  <a:schemeClr val="bg1"/>
                </a:solidFill>
                <a:cs typeface="ＭＳ Ｐゴシック" pitchFamily="-111" charset="-128"/>
              </a:rPr>
              <a:t>: </a:t>
            </a:r>
            <a:r>
              <a:rPr lang="en-GB" sz="1500" err="1">
                <a:solidFill>
                  <a:schemeClr val="bg1"/>
                </a:solidFill>
                <a:cs typeface="ＭＳ Ｐゴシック" pitchFamily="-111" charset="-128"/>
              </a:rPr>
              <a:t>Barnets</a:t>
            </a:r>
            <a:r>
              <a:rPr lang="en-GB" sz="1500">
                <a:solidFill>
                  <a:schemeClr val="bg1"/>
                </a:solidFill>
                <a:cs typeface="ＭＳ Ｐゴシック" pitchFamily="-111" charset="-128"/>
              </a:rPr>
              <a:t>/</a:t>
            </a:r>
            <a:r>
              <a:rPr lang="en-GB" sz="1500" err="1">
                <a:solidFill>
                  <a:schemeClr val="bg1"/>
                </a:solidFill>
                <a:cs typeface="ＭＳ Ｐゴシック" pitchFamily="-111" charset="-128"/>
              </a:rPr>
              <a:t>børnenes</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egne</a:t>
            </a:r>
            <a:r>
              <a:rPr lang="en-GB" sz="1500">
                <a:solidFill>
                  <a:schemeClr val="bg1"/>
                </a:solidFill>
                <a:cs typeface="ＭＳ Ｐゴシック" pitchFamily="-111" charset="-128"/>
              </a:rPr>
              <a:t> stemmer. </a:t>
            </a:r>
            <a:r>
              <a:rPr lang="en-GB" sz="1500" err="1">
                <a:solidFill>
                  <a:schemeClr val="bg1"/>
                </a:solidFill>
                <a:cs typeface="ＭＳ Ｐゴシック" pitchFamily="-111" charset="-128"/>
              </a:rPr>
              <a:t>Indefra-perspektiv</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hvor</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barnet</a:t>
            </a:r>
            <a:r>
              <a:rPr lang="en-GB" sz="1500">
                <a:solidFill>
                  <a:schemeClr val="bg1"/>
                </a:solidFill>
                <a:cs typeface="ＭＳ Ｐゴシック" pitchFamily="-111" charset="-128"/>
              </a:rPr>
              <a:t>/</a:t>
            </a:r>
            <a:r>
              <a:rPr lang="en-GB" sz="1500" err="1">
                <a:solidFill>
                  <a:schemeClr val="bg1"/>
                </a:solidFill>
                <a:cs typeface="ＭＳ Ｐゴシック" pitchFamily="-111" charset="-128"/>
              </a:rPr>
              <a:t>børnene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udtrykker</a:t>
            </a:r>
            <a:r>
              <a:rPr lang="en-GB" sz="1500">
                <a:solidFill>
                  <a:schemeClr val="bg1"/>
                </a:solidFill>
                <a:cs typeface="ＭＳ Ｐゴシック" pitchFamily="-111" charset="-128"/>
              </a:rPr>
              <a:t> sig om </a:t>
            </a:r>
            <a:r>
              <a:rPr lang="en-GB" sz="1500" err="1">
                <a:solidFill>
                  <a:schemeClr val="bg1"/>
                </a:solidFill>
                <a:cs typeface="ＭＳ Ｐゴシック" pitchFamily="-111" charset="-128"/>
              </a:rPr>
              <a:t>eget</a:t>
            </a:r>
            <a:r>
              <a:rPr lang="en-GB" sz="1500">
                <a:solidFill>
                  <a:schemeClr val="bg1"/>
                </a:solidFill>
                <a:cs typeface="ＭＳ Ｐゴシック" pitchFamily="-111" charset="-128"/>
              </a:rPr>
              <a:t> liv </a:t>
            </a:r>
            <a:r>
              <a:rPr lang="en-GB" sz="1500" err="1">
                <a:solidFill>
                  <a:schemeClr val="bg1"/>
                </a:solidFill>
                <a:cs typeface="ＭＳ Ｐゴシック" pitchFamily="-111" charset="-128"/>
              </a:rPr>
              <a:t>verbalt</a:t>
            </a:r>
            <a:r>
              <a:rPr lang="en-GB" sz="1500">
                <a:solidFill>
                  <a:schemeClr val="bg1"/>
                </a:solidFill>
                <a:cs typeface="ＭＳ Ｐゴシック" pitchFamily="-111" charset="-128"/>
              </a:rPr>
              <a:t>/</a:t>
            </a:r>
            <a:r>
              <a:rPr lang="en-GB" sz="1500" err="1">
                <a:solidFill>
                  <a:schemeClr val="bg1"/>
                </a:solidFill>
                <a:cs typeface="ＭＳ Ｐゴシック" pitchFamily="-111" charset="-128"/>
              </a:rPr>
              <a:t>nonverbalt</a:t>
            </a:r>
            <a:r>
              <a:rPr lang="en-GB" sz="1500">
                <a:solidFill>
                  <a:schemeClr val="bg1"/>
                </a:solidFill>
                <a:cs typeface="ＭＳ Ｐゴシック" pitchFamily="-111" charset="-128"/>
              </a:rPr>
              <a:t>.</a:t>
            </a:r>
            <a:endParaRPr lang="en-GB" sz="1500" b="1">
              <a:solidFill>
                <a:schemeClr val="bg1"/>
              </a:solidFill>
              <a:cs typeface="ＭＳ Ｐゴシック" pitchFamily="-111" charset="-128"/>
            </a:endParaRPr>
          </a:p>
        </p:txBody>
      </p:sp>
      <p:sp>
        <p:nvSpPr>
          <p:cNvPr id="10"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a:p>
        </p:txBody>
      </p:sp>
    </p:spTree>
    <p:extLst>
      <p:ext uri="{BB962C8B-B14F-4D97-AF65-F5344CB8AC3E}">
        <p14:creationId xmlns:p14="http://schemas.microsoft.com/office/powerpoint/2010/main" val="13058709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accent1"/>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290227"/>
            <a:ext cx="10664042" cy="1938992"/>
          </a:xfrm>
          <a:prstGeom prst="rect">
            <a:avLst/>
          </a:prstGeom>
          <a:noFill/>
        </p:spPr>
        <p:txBody>
          <a:bodyPr wrap="square" rtlCol="0">
            <a:spAutoFit/>
          </a:bodyPr>
          <a:lstStyle/>
          <a:p>
            <a:pPr algn="ctr"/>
            <a:r>
              <a:rPr lang="en-GB" sz="4800" b="1" dirty="0" err="1">
                <a:solidFill>
                  <a:schemeClr val="bg1"/>
                </a:solidFill>
                <a:latin typeface="+mj-lt"/>
              </a:rPr>
              <a:t>Hvad</a:t>
            </a:r>
            <a:r>
              <a:rPr lang="en-GB" sz="4800" b="1" baseline="0" dirty="0">
                <a:solidFill>
                  <a:schemeClr val="bg1"/>
                </a:solidFill>
                <a:latin typeface="+mj-lt"/>
              </a:rPr>
              <a:t> </a:t>
            </a:r>
            <a:r>
              <a:rPr lang="en-GB" sz="4800" b="1" baseline="0" dirty="0" err="1">
                <a:solidFill>
                  <a:schemeClr val="bg1"/>
                </a:solidFill>
                <a:latin typeface="+mj-lt"/>
              </a:rPr>
              <a:t>peger</a:t>
            </a:r>
            <a:r>
              <a:rPr lang="en-GB" sz="4800" b="1" baseline="0" dirty="0">
                <a:solidFill>
                  <a:schemeClr val="bg1"/>
                </a:solidFill>
                <a:latin typeface="+mj-lt"/>
              </a:rPr>
              <a:t> </a:t>
            </a:r>
            <a:r>
              <a:rPr lang="en-GB" sz="4800" b="1" dirty="0" err="1">
                <a:solidFill>
                  <a:schemeClr val="bg1"/>
                </a:solidFill>
                <a:latin typeface="+mj-lt"/>
              </a:rPr>
              <a:t>forskningen</a:t>
            </a:r>
            <a:r>
              <a:rPr lang="en-GB" sz="4800" b="1" dirty="0">
                <a:solidFill>
                  <a:schemeClr val="bg1"/>
                </a:solidFill>
                <a:latin typeface="+mj-lt"/>
              </a:rPr>
              <a:t> </a:t>
            </a:r>
            <a:r>
              <a:rPr lang="en-GB" sz="4800" b="1" dirty="0" err="1">
                <a:solidFill>
                  <a:schemeClr val="bg1"/>
                </a:solidFill>
                <a:latin typeface="+mj-lt"/>
              </a:rPr>
              <a:t>på</a:t>
            </a:r>
            <a:r>
              <a:rPr lang="en-GB" sz="4800" b="1" dirty="0">
                <a:solidFill>
                  <a:schemeClr val="bg1"/>
                </a:solidFill>
                <a:latin typeface="+mj-lt"/>
              </a:rPr>
              <a:t>?</a:t>
            </a:r>
            <a:r>
              <a:rPr lang="en-GB" sz="5400" dirty="0">
                <a:solidFill>
                  <a:schemeClr val="bg1"/>
                </a:solidFill>
                <a:latin typeface="+mj-lt"/>
              </a:rPr>
              <a:t/>
            </a:r>
            <a:br>
              <a:rPr lang="en-GB" sz="5400" dirty="0">
                <a:solidFill>
                  <a:schemeClr val="bg1"/>
                </a:solidFill>
                <a:latin typeface="+mj-lt"/>
              </a:rPr>
            </a:br>
            <a:r>
              <a:rPr lang="da-DK" sz="3600" b="0" dirty="0">
                <a:solidFill>
                  <a:schemeClr val="bg1"/>
                </a:solidFill>
                <a:latin typeface="+mj-lt"/>
              </a:rPr>
              <a:t>Hovedpointer fra eksisterende viden </a:t>
            </a:r>
          </a:p>
          <a:p>
            <a:pPr algn="ctr"/>
            <a:r>
              <a:rPr lang="da-DK" sz="3600" b="0" dirty="0">
                <a:solidFill>
                  <a:schemeClr val="bg1"/>
                </a:solidFill>
                <a:latin typeface="+mj-lt"/>
              </a:rPr>
              <a:t>om børneinddragelse</a:t>
            </a:r>
            <a:endParaRPr lang="da-DK" sz="3600" dirty="0">
              <a:solidFill>
                <a:schemeClr val="bg1"/>
              </a:solidFill>
              <a:latin typeface="+mj-lt"/>
            </a:endParaRPr>
          </a:p>
        </p:txBody>
      </p:sp>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1">
                <a:lumMod val="75000"/>
                <a:alpha val="94000"/>
              </a:schemeClr>
            </a:outerShdw>
          </a:effectLst>
        </p:spPr>
      </p:pic>
    </p:spTree>
    <p:extLst>
      <p:ext uri="{BB962C8B-B14F-4D97-AF65-F5344CB8AC3E}">
        <p14:creationId xmlns:p14="http://schemas.microsoft.com/office/powerpoint/2010/main" val="141990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9145148"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tx1"/>
                </a:solidFill>
                <a:latin typeface="+mj-lt"/>
              </a:rPr>
              <a:t>Hvorfor </a:t>
            </a:r>
            <a:r>
              <a:rPr lang="en-GB" sz="3200" dirty="0" err="1">
                <a:solidFill>
                  <a:schemeClr val="tx1"/>
                </a:solidFill>
                <a:latin typeface="+mj-lt"/>
              </a:rPr>
              <a:t>arbejde</a:t>
            </a:r>
            <a:r>
              <a:rPr lang="en-GB" sz="3200" dirty="0">
                <a:solidFill>
                  <a:schemeClr val="tx1"/>
                </a:solidFill>
                <a:latin typeface="+mj-lt"/>
              </a:rPr>
              <a:t> med at </a:t>
            </a:r>
            <a:r>
              <a:rPr lang="en-GB" sz="3200" dirty="0" err="1">
                <a:solidFill>
                  <a:schemeClr val="tx1"/>
                </a:solidFill>
                <a:latin typeface="+mj-lt"/>
              </a:rPr>
              <a:t>inddrage</a:t>
            </a:r>
            <a:r>
              <a:rPr lang="en-GB" sz="3200" dirty="0">
                <a:solidFill>
                  <a:schemeClr val="tx1"/>
                </a:solidFill>
                <a:latin typeface="+mj-lt"/>
              </a:rPr>
              <a:t> </a:t>
            </a:r>
            <a:r>
              <a:rPr lang="en-GB" sz="3200" dirty="0" err="1">
                <a:solidFill>
                  <a:schemeClr val="tx1"/>
                </a:solidFill>
                <a:latin typeface="+mj-lt"/>
              </a:rPr>
              <a:t>børneperspektiver</a:t>
            </a:r>
            <a:r>
              <a:rPr lang="en-GB" sz="3200" dirty="0">
                <a:solidFill>
                  <a:schemeClr val="tx1"/>
                </a:solidFill>
                <a:latin typeface="+mj-lt"/>
              </a:rPr>
              <a:t> </a:t>
            </a:r>
            <a:r>
              <a:rPr lang="en-GB" sz="3200" dirty="0" err="1">
                <a:solidFill>
                  <a:schemeClr val="tx1"/>
                </a:solidFill>
                <a:latin typeface="+mj-lt"/>
              </a:rPr>
              <a:t>i</a:t>
            </a:r>
            <a:r>
              <a:rPr lang="en-GB" sz="3200" dirty="0">
                <a:solidFill>
                  <a:schemeClr val="tx1"/>
                </a:solidFill>
                <a:latin typeface="+mj-lt"/>
              </a:rPr>
              <a:t> </a:t>
            </a:r>
            <a:r>
              <a:rPr lang="en-GB" sz="3200" dirty="0" err="1">
                <a:solidFill>
                  <a:schemeClr val="tx1"/>
                </a:solidFill>
                <a:latin typeface="+mj-lt"/>
              </a:rPr>
              <a:t>udviklingen</a:t>
            </a:r>
            <a:r>
              <a:rPr lang="en-GB" sz="3200" dirty="0">
                <a:solidFill>
                  <a:schemeClr val="tx1"/>
                </a:solidFill>
                <a:latin typeface="+mj-lt"/>
              </a:rPr>
              <a:t> </a:t>
            </a:r>
            <a:r>
              <a:rPr lang="en-GB" sz="3200" dirty="0" err="1">
                <a:solidFill>
                  <a:schemeClr val="tx1"/>
                </a:solidFill>
                <a:latin typeface="+mj-lt"/>
              </a:rPr>
              <a:t>af</a:t>
            </a:r>
            <a:r>
              <a:rPr lang="en-GB" sz="3200" dirty="0">
                <a:solidFill>
                  <a:schemeClr val="tx1"/>
                </a:solidFill>
                <a:latin typeface="+mj-lt"/>
              </a:rPr>
              <a:t> </a:t>
            </a:r>
            <a:r>
              <a:rPr lang="en-GB" sz="3200" dirty="0" err="1">
                <a:solidFill>
                  <a:schemeClr val="tx1"/>
                </a:solidFill>
                <a:latin typeface="+mj-lt"/>
              </a:rPr>
              <a:t>inkluderende</a:t>
            </a:r>
            <a:r>
              <a:rPr lang="en-GB" sz="3200" dirty="0">
                <a:solidFill>
                  <a:schemeClr val="tx1"/>
                </a:solidFill>
                <a:latin typeface="+mj-lt"/>
              </a:rPr>
              <a:t> </a:t>
            </a:r>
            <a:r>
              <a:rPr lang="en-GB" sz="3200" dirty="0" err="1">
                <a:solidFill>
                  <a:schemeClr val="tx1"/>
                </a:solidFill>
                <a:latin typeface="+mj-lt"/>
              </a:rPr>
              <a:t>læringsmiljøer</a:t>
            </a:r>
            <a:r>
              <a:rPr lang="en-GB" sz="3200" dirty="0">
                <a:solidFill>
                  <a:schemeClr val="tx1"/>
                </a:solidFill>
                <a:latin typeface="+mj-lt"/>
              </a:rPr>
              <a:t>?</a:t>
            </a:r>
            <a:r>
              <a:rPr lang="en-GB" sz="3200" b="0" dirty="0">
                <a:solidFill>
                  <a:schemeClr val="tx1"/>
                </a:solidFill>
                <a:latin typeface="+mj-lt"/>
              </a:rPr>
              <a:t/>
            </a:r>
            <a:br>
              <a:rPr lang="en-GB" sz="3200" b="0" dirty="0">
                <a:solidFill>
                  <a:schemeClr val="tx1"/>
                </a:solidFill>
                <a:latin typeface="+mj-lt"/>
              </a:rPr>
            </a:br>
            <a:endParaRPr lang="en-GB" sz="3200" dirty="0">
              <a:solidFill>
                <a:schemeClr val="tx1"/>
              </a:solidFill>
              <a:latin typeface="+mj-lt"/>
            </a:endParaRPr>
          </a:p>
        </p:txBody>
      </p:sp>
      <p:sp>
        <p:nvSpPr>
          <p:cNvPr id="7" name="Afrundet rektangel 6"/>
          <p:cNvSpPr/>
          <p:nvPr userDrawn="1"/>
        </p:nvSpPr>
        <p:spPr>
          <a:xfrm>
            <a:off x="900000" y="2197327"/>
            <a:ext cx="6336823" cy="3303881"/>
          </a:xfrm>
          <a:prstGeom prst="roundRect">
            <a:avLst>
              <a:gd name="adj" fmla="val 5826"/>
            </a:avLst>
          </a:prstGeom>
          <a:solidFill>
            <a:schemeClr val="accent1"/>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userDrawn="1"/>
        </p:nvSpPr>
        <p:spPr>
          <a:xfrm>
            <a:off x="1375006" y="2577331"/>
            <a:ext cx="5449864" cy="2923877"/>
          </a:xfrm>
          <a:prstGeom prst="rect">
            <a:avLst/>
          </a:prstGeom>
          <a:noFill/>
        </p:spPr>
        <p:txBody>
          <a:bodyPr wrap="square" lIns="0" tIns="0" rIns="0" bIns="0" rtlCol="0">
            <a:spAutoFit/>
          </a:bodyPr>
          <a:lstStyle/>
          <a:p>
            <a:pPr marL="177750" indent="-177750" eaLnBrk="0" hangingPunct="0">
              <a:spcAft>
                <a:spcPts val="1200"/>
              </a:spcAft>
              <a:buFont typeface="Arial" charset="0"/>
              <a:buChar char="•"/>
              <a:defRPr/>
            </a:pPr>
            <a:r>
              <a:rPr lang="en-GB" sz="1500" err="1">
                <a:solidFill>
                  <a:schemeClr val="bg1"/>
                </a:solidFill>
                <a:cs typeface="ＭＳ Ｐゴシック" pitchFamily="-111" charset="-128"/>
              </a:rPr>
              <a:t>Inddragelsen</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er</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en</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måde</a:t>
            </a:r>
            <a:r>
              <a:rPr lang="en-GB" sz="1500">
                <a:solidFill>
                  <a:schemeClr val="bg1"/>
                </a:solidFill>
                <a:cs typeface="ＭＳ Ｐゴシック" pitchFamily="-111" charset="-128"/>
              </a:rPr>
              <a:t> at </a:t>
            </a:r>
            <a:r>
              <a:rPr lang="en-GB" sz="1500" err="1">
                <a:solidFill>
                  <a:schemeClr val="bg1"/>
                </a:solidFill>
                <a:cs typeface="ＭＳ Ｐゴシック" pitchFamily="-111" charset="-128"/>
              </a:rPr>
              <a:t>vise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børn</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anerkendelse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respekt</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og</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ligeværd</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i</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fællesskabet</a:t>
            </a:r>
            <a:r>
              <a:rPr lang="en-GB" sz="1500">
                <a:solidFill>
                  <a:schemeClr val="bg1"/>
                </a:solidFill>
                <a:cs typeface="ＭＳ Ｐゴシック" pitchFamily="-111" charset="-128"/>
              </a:rPr>
              <a:t>.</a:t>
            </a:r>
          </a:p>
          <a:p>
            <a:pPr marL="177750" indent="-177750" eaLnBrk="0" hangingPunct="0">
              <a:spcAft>
                <a:spcPts val="1200"/>
              </a:spcAft>
              <a:buFont typeface="Arial" charset="0"/>
              <a:buChar char="•"/>
              <a:defRPr/>
            </a:pPr>
            <a:r>
              <a:rPr lang="en-GB" sz="1500" err="1">
                <a:solidFill>
                  <a:schemeClr val="bg1"/>
                </a:solidFill>
                <a:cs typeface="ＭＳ Ｐゴシック" pitchFamily="-111" charset="-128"/>
              </a:rPr>
              <a:t>Gennem</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inddragelse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og</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medbestemmelse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styrkes</a:t>
            </a:r>
            <a:r>
              <a:rPr lang="en-GB" sz="1500">
                <a:solidFill>
                  <a:schemeClr val="bg1"/>
                </a:solidFill>
                <a:cs typeface="ＭＳ Ｐゴシック" pitchFamily="-111" charset="-128"/>
              </a:rPr>
              <a:t> motivation, </a:t>
            </a:r>
            <a:r>
              <a:rPr lang="en-GB" sz="1500" err="1">
                <a:solidFill>
                  <a:schemeClr val="bg1"/>
                </a:solidFill>
                <a:cs typeface="ＭＳ Ｐゴシック" pitchFamily="-111" charset="-128"/>
              </a:rPr>
              <a:t>læring</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og</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demokrati</a:t>
            </a:r>
            <a:r>
              <a:rPr lang="en-GB" sz="1500">
                <a:solidFill>
                  <a:schemeClr val="bg1"/>
                </a:solidFill>
                <a:cs typeface="ＭＳ Ｐゴシック" pitchFamily="-111" charset="-128"/>
              </a:rPr>
              <a:t>.</a:t>
            </a:r>
          </a:p>
          <a:p>
            <a:pPr marL="177750" indent="-177750" eaLnBrk="0" hangingPunct="0">
              <a:spcAft>
                <a:spcPts val="1200"/>
              </a:spcAft>
              <a:buFont typeface="Arial" charset="0"/>
              <a:buChar char="•"/>
              <a:defRPr/>
            </a:pPr>
            <a:r>
              <a:rPr lang="en-GB" sz="1500" err="1">
                <a:solidFill>
                  <a:schemeClr val="bg1"/>
                </a:solidFill>
                <a:cs typeface="ＭＳ Ｐゴシック" pitchFamily="-111" charset="-128"/>
              </a:rPr>
              <a:t>Inddragelse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og</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oplevelse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af</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medbestemmelse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styrker</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børns</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trivsel</a:t>
            </a:r>
            <a:r>
              <a:rPr lang="en-GB" sz="1500">
                <a:solidFill>
                  <a:schemeClr val="bg1"/>
                </a:solidFill>
                <a:cs typeface="ＭＳ Ｐゴシック" pitchFamily="-111" charset="-128"/>
              </a:rPr>
              <a:t>.</a:t>
            </a:r>
          </a:p>
          <a:p>
            <a:pPr marL="177750" indent="-177750" eaLnBrk="0" hangingPunct="0">
              <a:spcAft>
                <a:spcPts val="1200"/>
              </a:spcAft>
              <a:buFont typeface="Arial" charset="0"/>
              <a:buChar char="•"/>
              <a:defRPr/>
            </a:pPr>
            <a:r>
              <a:rPr lang="en-GB" sz="1500" err="1">
                <a:solidFill>
                  <a:schemeClr val="bg1"/>
                </a:solidFill>
                <a:cs typeface="ＭＳ Ｐゴシック" pitchFamily="-111" charset="-128"/>
              </a:rPr>
              <a:t>Børns</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perspektiver</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på</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hverdagslivet</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kan</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bidrage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til</a:t>
            </a:r>
            <a:r>
              <a:rPr lang="en-GB" sz="1500">
                <a:solidFill>
                  <a:schemeClr val="bg1"/>
                </a:solidFill>
                <a:cs typeface="ＭＳ Ｐゴシック" pitchFamily="-111" charset="-128"/>
              </a:rPr>
              <a:t> at </a:t>
            </a:r>
            <a:r>
              <a:rPr lang="en-GB" sz="1500" err="1">
                <a:solidFill>
                  <a:schemeClr val="bg1"/>
                </a:solidFill>
                <a:cs typeface="ＭＳ Ｐゴシック" pitchFamily="-111" charset="-128"/>
              </a:rPr>
              <a:t>kvalificere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det</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pædagogiske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personales</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viden</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og</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arbejde</a:t>
            </a:r>
            <a:r>
              <a:rPr lang="en-GB" sz="1500">
                <a:solidFill>
                  <a:schemeClr val="bg1"/>
                </a:solidFill>
                <a:cs typeface="ＭＳ Ｐゴシック" pitchFamily="-111" charset="-128"/>
              </a:rPr>
              <a:t> med at </a:t>
            </a:r>
            <a:r>
              <a:rPr lang="en-GB" sz="1500" err="1">
                <a:solidFill>
                  <a:schemeClr val="bg1"/>
                </a:solidFill>
                <a:cs typeface="ＭＳ Ｐゴシック" pitchFamily="-111" charset="-128"/>
              </a:rPr>
              <a:t>udvikle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pædagogiske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læringsmiljøer</a:t>
            </a:r>
            <a:r>
              <a:rPr lang="en-GB" sz="1500">
                <a:solidFill>
                  <a:schemeClr val="bg1"/>
                </a:solidFill>
                <a:cs typeface="ＭＳ Ｐゴシック" pitchFamily="-111" charset="-128"/>
              </a:rPr>
              <a:t>, der </a:t>
            </a:r>
            <a:r>
              <a:rPr lang="en-GB" sz="1500" err="1">
                <a:solidFill>
                  <a:schemeClr val="bg1"/>
                </a:solidFill>
                <a:cs typeface="ＭＳ Ｐゴシック" pitchFamily="-111" charset="-128"/>
              </a:rPr>
              <a:t>sikrer</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deltagelsesmuligheder</a:t>
            </a:r>
            <a:r>
              <a:rPr lang="en-GB" sz="1500">
                <a:solidFill>
                  <a:schemeClr val="bg1"/>
                </a:solidFill>
                <a:cs typeface="ＭＳ Ｐゴシック" pitchFamily="-111" charset="-128"/>
              </a:rPr>
              <a:t> for </a:t>
            </a:r>
            <a:r>
              <a:rPr lang="en-GB" sz="1500" err="1">
                <a:solidFill>
                  <a:schemeClr val="bg1"/>
                </a:solidFill>
                <a:cs typeface="ＭＳ Ｐゴシック" pitchFamily="-111" charset="-128"/>
              </a:rPr>
              <a:t>alle</a:t>
            </a:r>
            <a:r>
              <a:rPr lang="en-GB" sz="1500">
                <a:solidFill>
                  <a:schemeClr val="bg1"/>
                </a:solidFill>
                <a:cs typeface="ＭＳ Ｐゴシック" pitchFamily="-111" charset="-128"/>
              </a:rPr>
              <a:t> </a:t>
            </a:r>
            <a:r>
              <a:rPr lang="en-GB" sz="1500" err="1">
                <a:solidFill>
                  <a:schemeClr val="bg1"/>
                </a:solidFill>
                <a:cs typeface="ＭＳ Ｐゴシック" pitchFamily="-111" charset="-128"/>
              </a:rPr>
              <a:t>børn</a:t>
            </a:r>
            <a:r>
              <a:rPr lang="en-GB" sz="1500">
                <a:solidFill>
                  <a:schemeClr val="bg1"/>
                </a:solidFill>
                <a:cs typeface="ＭＳ Ｐゴシック" pitchFamily="-111" charset="-128"/>
              </a:rPr>
              <a:t>.</a:t>
            </a:r>
          </a:p>
          <a:p>
            <a:pPr marL="177750" indent="-177750" eaLnBrk="0" hangingPunct="0">
              <a:spcAft>
                <a:spcPts val="1200"/>
              </a:spcAft>
              <a:buFont typeface="Arial" charset="0"/>
              <a:buChar char="•"/>
              <a:defRPr/>
            </a:pPr>
            <a:endParaRPr lang="en-GB" sz="1500">
              <a:solidFill>
                <a:schemeClr val="bg1"/>
              </a:solidFill>
              <a:cs typeface="ＭＳ Ｐゴシック" pitchFamily="-111" charset="-128"/>
            </a:endParaRP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Bille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3" name="Tekstfelt 2"/>
          <p:cNvSpPr txBox="1"/>
          <p:nvPr userDrawn="1"/>
        </p:nvSpPr>
        <p:spPr>
          <a:xfrm>
            <a:off x="900001" y="1209999"/>
            <a:ext cx="4851442"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F</a:t>
            </a:r>
            <a:r>
              <a:rPr lang="da-DK" sz="3200" b="0">
                <a:solidFill>
                  <a:schemeClr val="tx1"/>
                </a:solidFill>
                <a:latin typeface="+mj-lt"/>
              </a:rPr>
              <a:t>orskning </a:t>
            </a:r>
            <a:r>
              <a:rPr lang="da-DK" sz="3200" b="0" dirty="0">
                <a:solidFill>
                  <a:schemeClr val="tx1"/>
                </a:solidFill>
                <a:latin typeface="+mj-lt"/>
              </a:rPr>
              <a:t>viser, at følgende elementer er centrale</a:t>
            </a:r>
            <a:endParaRPr lang="en-GB" sz="3200" dirty="0">
              <a:solidFill>
                <a:schemeClr val="tx1"/>
              </a:solidFill>
              <a:latin typeface="+mj-lt"/>
            </a:endParaRPr>
          </a:p>
        </p:txBody>
      </p:sp>
      <p:cxnSp>
        <p:nvCxnSpPr>
          <p:cNvPr id="4" name="Lige forbindelse 3"/>
          <p:cNvCxnSpPr/>
          <p:nvPr userDrawn="1"/>
        </p:nvCxnSpPr>
        <p:spPr>
          <a:xfrm>
            <a:off x="900000" y="2494675"/>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t="1716" b="8190"/>
          <a:stretch/>
        </p:blipFill>
        <p:spPr>
          <a:xfrm flipH="1">
            <a:off x="6383338" y="1"/>
            <a:ext cx="5802112" cy="6858000"/>
          </a:xfrm>
          <a:prstGeom prst="rect">
            <a:avLst/>
          </a:prstGeom>
        </p:spPr>
      </p:pic>
      <p:sp>
        <p:nvSpPr>
          <p:cNvPr id="8" name="Tekstfelt 7"/>
          <p:cNvSpPr txBox="1"/>
          <p:nvPr userDrawn="1"/>
        </p:nvSpPr>
        <p:spPr>
          <a:xfrm>
            <a:off x="900001" y="3042857"/>
            <a:ext cx="4547210" cy="1846659"/>
          </a:xfrm>
          <a:prstGeom prst="rect">
            <a:avLst/>
          </a:prstGeom>
          <a:noFill/>
        </p:spPr>
        <p:txBody>
          <a:bodyPr wrap="square" lIns="0" tIns="0" rIns="0" bIns="0" rtlCol="0">
            <a:spAutoFit/>
          </a:bodyPr>
          <a:lstStyle/>
          <a:p>
            <a:pPr marL="177750" lvl="0" indent="-177750">
              <a:lnSpc>
                <a:spcPct val="100000"/>
              </a:lnSpc>
              <a:spcAft>
                <a:spcPts val="1200"/>
              </a:spcAft>
              <a:buFont typeface="Arial" charset="0"/>
              <a:buChar char="•"/>
            </a:pPr>
            <a:r>
              <a:rPr lang="da-DK" sz="1500" dirty="0"/>
              <a:t>Bevidsthed om egen praksis og forudsætninger for at inddrage børn.</a:t>
            </a:r>
          </a:p>
          <a:p>
            <a:pPr marL="177750" lvl="0" indent="-177750">
              <a:lnSpc>
                <a:spcPct val="100000"/>
              </a:lnSpc>
              <a:spcAft>
                <a:spcPts val="1200"/>
              </a:spcAft>
              <a:buFont typeface="Arial" charset="0"/>
              <a:buChar char="•"/>
            </a:pPr>
            <a:r>
              <a:rPr lang="da-DK" sz="1500" dirty="0"/>
              <a:t>Anerkendelse af børneperspektivets betydning.</a:t>
            </a:r>
          </a:p>
          <a:p>
            <a:pPr marL="177750" lvl="0" indent="-177750">
              <a:lnSpc>
                <a:spcPct val="100000"/>
              </a:lnSpc>
              <a:spcAft>
                <a:spcPts val="1200"/>
              </a:spcAft>
              <a:buFont typeface="Arial" charset="0"/>
              <a:buChar char="•"/>
            </a:pPr>
            <a:r>
              <a:rPr lang="da-DK" sz="1500" dirty="0"/>
              <a:t>Sikring af sammenhæng mellem inddragelse og indflydelse.</a:t>
            </a:r>
          </a:p>
          <a:p>
            <a:pPr marL="177750" lvl="0" indent="-177750">
              <a:lnSpc>
                <a:spcPct val="100000"/>
              </a:lnSpc>
              <a:spcAft>
                <a:spcPts val="1200"/>
              </a:spcAft>
              <a:buFont typeface="Arial" charset="0"/>
              <a:buChar char="•"/>
            </a:pPr>
            <a:r>
              <a:rPr lang="da-DK" sz="1500" dirty="0"/>
              <a:t>Verbal og nonverbal inddragelse.</a:t>
            </a:r>
          </a:p>
        </p:txBody>
      </p:sp>
      <p:sp>
        <p:nvSpPr>
          <p:cNvPr id="6" name="Tekstfelt 5"/>
          <p:cNvSpPr txBox="1"/>
          <p:nvPr userDrawn="1"/>
        </p:nvSpPr>
        <p:spPr>
          <a:xfrm>
            <a:off x="899999" y="818623"/>
            <a:ext cx="4692417" cy="307777"/>
          </a:xfrm>
          <a:prstGeom prst="rect">
            <a:avLst/>
          </a:prstGeom>
          <a:solidFill>
            <a:schemeClr val="accent1"/>
          </a:solidFill>
        </p:spPr>
        <p:txBody>
          <a:bodyPr wrap="square" rtlCol="0">
            <a:spAutoFit/>
          </a:bodyPr>
          <a:lstStyle/>
          <a:p>
            <a:r>
              <a:rPr lang="da-DK" sz="1400" dirty="0">
                <a:solidFill>
                  <a:schemeClr val="bg1"/>
                </a:solidFill>
              </a:rPr>
              <a:t>Hvad er vigtigt i arbejdet med at inddrage børns perspektiver?</a:t>
            </a: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a:p>
        </p:txBody>
      </p:sp>
      <p:pic>
        <p:nvPicPr>
          <p:cNvPr id="11" name="Billed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p15:guide id="1" orient="horz" pos="2160" userDrawn="1">
          <p15:clr>
            <a:srgbClr val="FBAE40"/>
          </p15:clr>
        </p15:guide>
        <p15:guide id="2" pos="402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1" y="1209999"/>
            <a:ext cx="7068342"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Bevidsthed om egen praksis</a:t>
            </a:r>
            <a:endParaRPr lang="en-GB" sz="3200" dirty="0">
              <a:solidFill>
                <a:schemeClr val="tx1"/>
              </a:solidFill>
              <a:latin typeface="+mj-lt"/>
            </a:endParaRPr>
          </a:p>
        </p:txBody>
      </p:sp>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felt 18"/>
          <p:cNvSpPr txBox="1"/>
          <p:nvPr userDrawn="1"/>
        </p:nvSpPr>
        <p:spPr>
          <a:xfrm>
            <a:off x="900001" y="2599773"/>
            <a:ext cx="6097147" cy="3385542"/>
          </a:xfrm>
          <a:prstGeom prst="rect">
            <a:avLst/>
          </a:prstGeom>
          <a:noFill/>
        </p:spPr>
        <p:txBody>
          <a:bodyPr wrap="square" lIns="0" tIns="0" rIns="0" bIns="0" rtlCol="0">
            <a:spAutoFit/>
          </a:bodyPr>
          <a:lstStyle/>
          <a:p>
            <a:pPr marL="0" indent="0">
              <a:lnSpc>
                <a:spcPct val="100000"/>
              </a:lnSpc>
              <a:spcAft>
                <a:spcPts val="1200"/>
              </a:spcAft>
              <a:buFont typeface="Arial" charset="0"/>
              <a:buNone/>
            </a:pPr>
            <a:r>
              <a:rPr lang="da-DK" sz="1500" b="1" dirty="0">
                <a:solidFill>
                  <a:schemeClr val="tx1"/>
                </a:solidFill>
              </a:rPr>
              <a:t>Indledende refleksioner skaber gode betingelser for inddragelse af børneperspektiver</a:t>
            </a:r>
          </a:p>
          <a:p>
            <a:pPr marL="177750" indent="-177750">
              <a:lnSpc>
                <a:spcPct val="100000"/>
              </a:lnSpc>
              <a:spcAft>
                <a:spcPts val="1200"/>
              </a:spcAft>
              <a:buFont typeface="Arial" charset="0"/>
              <a:buChar char="•"/>
            </a:pPr>
            <a:r>
              <a:rPr lang="da-DK" sz="1500" dirty="0">
                <a:solidFill>
                  <a:schemeClr val="tx1"/>
                </a:solidFill>
              </a:rPr>
              <a:t>Hvad forstår vi ved ‘et børneperspektiv’?</a:t>
            </a:r>
          </a:p>
          <a:p>
            <a:pPr marL="177750" indent="-177750">
              <a:lnSpc>
                <a:spcPct val="100000"/>
              </a:lnSpc>
              <a:spcAft>
                <a:spcPts val="1200"/>
              </a:spcAft>
              <a:buFont typeface="Arial" charset="0"/>
              <a:buChar char="•"/>
            </a:pPr>
            <a:r>
              <a:rPr lang="da-DK" sz="1500" dirty="0">
                <a:solidFill>
                  <a:schemeClr val="tx1"/>
                </a:solidFill>
              </a:rPr>
              <a:t>Hvordan arbejder vi med inddragelse af børns perspektiver?</a:t>
            </a:r>
          </a:p>
          <a:p>
            <a:pPr marL="177750" indent="-177750">
              <a:lnSpc>
                <a:spcPct val="100000"/>
              </a:lnSpc>
              <a:spcAft>
                <a:spcPts val="1200"/>
              </a:spcAft>
              <a:buFont typeface="Arial" charset="0"/>
              <a:buChar char="•"/>
            </a:pPr>
            <a:r>
              <a:rPr lang="da-DK" sz="1500" dirty="0">
                <a:solidFill>
                  <a:schemeClr val="tx1"/>
                </a:solidFill>
              </a:rPr>
              <a:t>Hvilke formål er der med at inddrage børns perspektiver?</a:t>
            </a:r>
          </a:p>
          <a:p>
            <a:pPr marL="177750" indent="-177750">
              <a:lnSpc>
                <a:spcPct val="100000"/>
              </a:lnSpc>
              <a:spcAft>
                <a:spcPts val="1200"/>
              </a:spcAft>
              <a:buFont typeface="Arial" charset="0"/>
              <a:buChar char="•"/>
            </a:pPr>
            <a:r>
              <a:rPr lang="da-DK" sz="1500" dirty="0">
                <a:solidFill>
                  <a:schemeClr val="tx1"/>
                </a:solidFill>
              </a:rPr>
              <a:t>Hvornår lykkes vi med at inddrage </a:t>
            </a:r>
            <a:r>
              <a:rPr lang="da-DK" sz="1500" i="1" dirty="0">
                <a:solidFill>
                  <a:schemeClr val="tx1"/>
                </a:solidFill>
              </a:rPr>
              <a:t>alle</a:t>
            </a:r>
            <a:r>
              <a:rPr lang="da-DK" sz="1500" dirty="0">
                <a:solidFill>
                  <a:schemeClr val="tx1"/>
                </a:solidFill>
              </a:rPr>
              <a:t> børns perspektiver?</a:t>
            </a:r>
          </a:p>
          <a:p>
            <a:pPr marL="177750" indent="-177750">
              <a:lnSpc>
                <a:spcPct val="100000"/>
              </a:lnSpc>
              <a:spcAft>
                <a:spcPts val="1200"/>
              </a:spcAft>
              <a:buFont typeface="Arial" charset="0"/>
              <a:buChar char="•"/>
            </a:pPr>
            <a:r>
              <a:rPr lang="da-DK" sz="1500" dirty="0">
                <a:solidFill>
                  <a:schemeClr val="tx1"/>
                </a:solidFill>
              </a:rPr>
              <a:t>Hvornår oplever vi, at det er en udfordring at inddrage børn og deres perspektiver på en måde, der er meningsfuld for både børn og voksne?</a:t>
            </a:r>
          </a:p>
          <a:p>
            <a:pPr>
              <a:lnSpc>
                <a:spcPct val="100000"/>
              </a:lnSpc>
              <a:spcAft>
                <a:spcPts val="1200"/>
              </a:spcAft>
              <a:buFont typeface="Arial" panose="020B0604020202020204" pitchFamily="34" charset="0"/>
              <a:buNone/>
            </a:pPr>
            <a:endParaRPr lang="da-DK" sz="1500" dirty="0">
              <a:solidFill>
                <a:schemeClr val="tx1"/>
              </a:solidFill>
            </a:endParaRPr>
          </a:p>
          <a:p>
            <a:pPr marL="0" indent="0">
              <a:lnSpc>
                <a:spcPct val="100000"/>
              </a:lnSpc>
              <a:spcAft>
                <a:spcPts val="1200"/>
              </a:spcAft>
              <a:buFont typeface="Arial" charset="0"/>
              <a:buNone/>
            </a:pPr>
            <a:endParaRPr lang="da-DK" sz="1500" dirty="0">
              <a:solidFill>
                <a:schemeClr val="tx1"/>
              </a:solidFill>
            </a:endParaRPr>
          </a:p>
        </p:txBody>
      </p:sp>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4" name="Tekstfelt 13"/>
          <p:cNvSpPr txBox="1"/>
          <p:nvPr userDrawn="1"/>
        </p:nvSpPr>
        <p:spPr>
          <a:xfrm>
            <a:off x="899999" y="818623"/>
            <a:ext cx="4692417" cy="307777"/>
          </a:xfrm>
          <a:prstGeom prst="rect">
            <a:avLst/>
          </a:prstGeom>
          <a:solidFill>
            <a:schemeClr val="accent1"/>
          </a:solidFill>
        </p:spPr>
        <p:txBody>
          <a:bodyPr wrap="square" rtlCol="0">
            <a:spAutoFit/>
          </a:bodyPr>
          <a:lstStyle/>
          <a:p>
            <a:r>
              <a:rPr lang="da-DK" sz="1400" dirty="0">
                <a:solidFill>
                  <a:schemeClr val="bg1"/>
                </a:solidFill>
              </a:rPr>
              <a:t>Hvad er vigtigt i arbejdet med at inddrage børns perspektiver?</a:t>
            </a:r>
          </a:p>
        </p:txBody>
      </p:sp>
      <p:pic>
        <p:nvPicPr>
          <p:cNvPr id="2" name="Billed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3926" y="1268744"/>
            <a:ext cx="6229459" cy="6217404"/>
          </a:xfrm>
          <a:prstGeom prst="rect">
            <a:avLst/>
          </a:prstGeom>
        </p:spPr>
      </p:pic>
    </p:spTree>
  </p:cSld>
  <p:clrMapOvr>
    <a:masterClrMapping/>
  </p:clrMapOvr>
  <p:extLst mod="1">
    <p:ext uri="{DCECCB84-F9BA-43D5-87BE-67443E8EF086}">
      <p15:sldGuideLst xmlns:p15="http://schemas.microsoft.com/office/powerpoint/2012/main">
        <p15:guide id="1" orient="horz" pos="1684"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0" y="1209999"/>
            <a:ext cx="8522295"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Anerkendelse af børneperspektivets betydning</a:t>
            </a:r>
            <a:endParaRPr lang="en-GB" sz="3200" dirty="0">
              <a:solidFill>
                <a:schemeClr val="tx1"/>
              </a:solidFill>
              <a:latin typeface="+mj-lt"/>
            </a:endParaRPr>
          </a:p>
        </p:txBody>
      </p:sp>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felt 18"/>
          <p:cNvSpPr txBox="1"/>
          <p:nvPr userDrawn="1"/>
        </p:nvSpPr>
        <p:spPr>
          <a:xfrm>
            <a:off x="900002" y="2599773"/>
            <a:ext cx="6004382" cy="2308324"/>
          </a:xfrm>
          <a:prstGeom prst="rect">
            <a:avLst/>
          </a:prstGeom>
          <a:noFill/>
        </p:spPr>
        <p:txBody>
          <a:bodyPr wrap="square" lIns="0" tIns="0" rIns="0" bIns="0" rtlCol="0">
            <a:spAutoFit/>
          </a:bodyPr>
          <a:lstStyle/>
          <a:p>
            <a:pPr marL="0" indent="0">
              <a:lnSpc>
                <a:spcPct val="100000"/>
              </a:lnSpc>
              <a:spcAft>
                <a:spcPts val="1200"/>
              </a:spcAft>
              <a:buNone/>
            </a:pPr>
            <a:r>
              <a:rPr lang="da-DK" sz="1500" b="1" dirty="0"/>
              <a:t>Vellykket inddragelse af børns perspektiver forudsætter anerkendelse af:</a:t>
            </a:r>
          </a:p>
          <a:p>
            <a:pPr marL="177750" indent="-177750">
              <a:lnSpc>
                <a:spcPct val="100000"/>
              </a:lnSpc>
              <a:spcAft>
                <a:spcPts val="1200"/>
              </a:spcAft>
              <a:buFont typeface="Arial" charset="0"/>
              <a:buChar char="•"/>
            </a:pPr>
            <a:r>
              <a:rPr lang="da-DK" sz="1500" dirty="0"/>
              <a:t>At børns egne perspektiver er en central kilde til viden om børnene – som er nødvendig i tilrettelæggelse og udvikling af praksis.</a:t>
            </a:r>
          </a:p>
          <a:p>
            <a:pPr marL="177750" indent="-177750">
              <a:lnSpc>
                <a:spcPct val="100000"/>
              </a:lnSpc>
              <a:spcAft>
                <a:spcPts val="1200"/>
              </a:spcAft>
              <a:buFont typeface="Arial" charset="0"/>
              <a:buChar char="•"/>
            </a:pPr>
            <a:r>
              <a:rPr lang="da-DK" sz="1500" dirty="0"/>
              <a:t>At børn har forskellige forudsætninger for at udtrykke sig, og at rammerne for meningsfuld inddragelse må formes i samspil med det enkelte barn eller den enkelte børnegruppe.</a:t>
            </a:r>
          </a:p>
          <a:p>
            <a:pPr marL="177750" indent="-177750">
              <a:lnSpc>
                <a:spcPct val="100000"/>
              </a:lnSpc>
              <a:spcAft>
                <a:spcPts val="1200"/>
              </a:spcAft>
              <a:buFont typeface="Arial" charset="0"/>
              <a:buChar char="•"/>
            </a:pPr>
            <a:r>
              <a:rPr lang="da-DK" sz="1500" dirty="0"/>
              <a:t>At </a:t>
            </a:r>
            <a:r>
              <a:rPr lang="da-DK" sz="1500" i="1" dirty="0"/>
              <a:t>alle</a:t>
            </a:r>
            <a:r>
              <a:rPr lang="da-DK" sz="1500" dirty="0"/>
              <a:t> børns perspektiver er værdifulde og vigtige at inddrage/søge at forstå. </a:t>
            </a:r>
          </a:p>
        </p:txBody>
      </p:sp>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4" name="Tekstfelt 13"/>
          <p:cNvSpPr txBox="1"/>
          <p:nvPr userDrawn="1"/>
        </p:nvSpPr>
        <p:spPr>
          <a:xfrm>
            <a:off x="899999" y="818623"/>
            <a:ext cx="4692417" cy="307777"/>
          </a:xfrm>
          <a:prstGeom prst="rect">
            <a:avLst/>
          </a:prstGeom>
          <a:solidFill>
            <a:schemeClr val="accent1"/>
          </a:solidFill>
        </p:spPr>
        <p:txBody>
          <a:bodyPr wrap="square" rtlCol="0">
            <a:spAutoFit/>
          </a:bodyPr>
          <a:lstStyle/>
          <a:p>
            <a:r>
              <a:rPr lang="da-DK" sz="1400" dirty="0">
                <a:solidFill>
                  <a:schemeClr val="bg1"/>
                </a:solidFill>
              </a:rPr>
              <a:t>Hvad er vigtigt i arbejdet med at inddrage børns perspektiver?</a:t>
            </a:r>
          </a:p>
        </p:txBody>
      </p:sp>
      <p:pic>
        <p:nvPicPr>
          <p:cNvPr id="3" name="Billed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2716" y="1786041"/>
            <a:ext cx="4578994" cy="4276023"/>
          </a:xfrm>
          <a:prstGeom prst="rect">
            <a:avLst/>
          </a:prstGeom>
        </p:spPr>
      </p:pic>
    </p:spTree>
  </p:cSld>
  <p:clrMapOvr>
    <a:masterClrMapping/>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Brugerdefineret layout">
    <p:bg>
      <p:bgRef idx="1001">
        <a:schemeClr val="bg1"/>
      </p:bgRef>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b="36711"/>
          <a:stretch/>
        </p:blipFill>
        <p:spPr>
          <a:xfrm>
            <a:off x="6542015" y="3072989"/>
            <a:ext cx="5368936" cy="3317011"/>
          </a:xfrm>
          <a:prstGeom prst="rect">
            <a:avLst/>
          </a:prstGeom>
        </p:spPr>
      </p:pic>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kstfelt 11"/>
          <p:cNvSpPr txBox="1"/>
          <p:nvPr userDrawn="1"/>
        </p:nvSpPr>
        <p:spPr>
          <a:xfrm>
            <a:off x="900000" y="1209999"/>
            <a:ext cx="9993287"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Sikre sammenhæng mellem inddragelse og indflydelse</a:t>
            </a:r>
            <a:endParaRPr lang="en-GB" sz="3200" dirty="0">
              <a:solidFill>
                <a:schemeClr val="tx1"/>
              </a:solidFill>
              <a:latin typeface="+mj-lt"/>
            </a:endParaRPr>
          </a:p>
        </p:txBody>
      </p:sp>
      <p:cxnSp>
        <p:nvCxnSpPr>
          <p:cNvPr id="18" name="Lige forbindelse 17"/>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kstfelt 18"/>
          <p:cNvSpPr txBox="1"/>
          <p:nvPr userDrawn="1"/>
        </p:nvSpPr>
        <p:spPr>
          <a:xfrm>
            <a:off x="900002" y="2599773"/>
            <a:ext cx="6004382" cy="2616101"/>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t>Modstridende børnesyn, hvor barnet på én gang betragtes som kompetent, men også sårbart, kan gøre inddragelse dilemmafyldt, fordi flere perspektiver er i spil på én gang. </a:t>
            </a:r>
          </a:p>
          <a:p>
            <a:pPr marL="177750" indent="-177750">
              <a:spcAft>
                <a:spcPts val="1200"/>
              </a:spcAft>
              <a:buFont typeface="Arial" charset="0"/>
              <a:buChar char="•"/>
            </a:pPr>
            <a:r>
              <a:rPr lang="da-DK" sz="1500" dirty="0"/>
              <a:t>I arbejdet med at skabe et ligeværdigt og inkluderende læringsmiljø er det vigtigt, at der er sammenhæng mellem inddragelse og indflydelse. Inddrages børn direkte i beslutningsprocesser, skal det fx stå klart, hvor grænsen for medindflydelse går. </a:t>
            </a:r>
          </a:p>
          <a:p>
            <a:pPr marL="177750" indent="-177750">
              <a:spcAft>
                <a:spcPts val="1200"/>
              </a:spcAft>
              <a:buFont typeface="Arial" charset="0"/>
              <a:buChar char="•"/>
            </a:pPr>
            <a:r>
              <a:rPr lang="da-DK" sz="1500" dirty="0"/>
              <a:t>Måden, hvorpå børns perspektiver inddrages, er afhængig af kontekst, forudsætninger og behov og bør afgøres i et samspil mellem børn og voksne.</a:t>
            </a:r>
          </a:p>
        </p:txBody>
      </p:sp>
      <p:pic>
        <p:nvPicPr>
          <p:cNvPr id="13" name="Bille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
        <p:nvSpPr>
          <p:cNvPr id="14" name="Tekstfelt 13"/>
          <p:cNvSpPr txBox="1"/>
          <p:nvPr userDrawn="1"/>
        </p:nvSpPr>
        <p:spPr>
          <a:xfrm>
            <a:off x="899999" y="818623"/>
            <a:ext cx="4692417" cy="307777"/>
          </a:xfrm>
          <a:prstGeom prst="rect">
            <a:avLst/>
          </a:prstGeom>
          <a:solidFill>
            <a:schemeClr val="accent1"/>
          </a:solidFill>
        </p:spPr>
        <p:txBody>
          <a:bodyPr wrap="square" rtlCol="0">
            <a:spAutoFit/>
          </a:bodyPr>
          <a:lstStyle/>
          <a:p>
            <a:r>
              <a:rPr lang="da-DK" sz="1400" dirty="0">
                <a:solidFill>
                  <a:schemeClr val="bg1"/>
                </a:solidFill>
              </a:rPr>
              <a:t>Hvad er vigtigt i arbejdet med at inddrage børns perspektiver?</a:t>
            </a:r>
          </a:p>
        </p:txBody>
      </p:sp>
    </p:spTree>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168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a:p>
        </p:txBody>
      </p:sp>
    </p:spTree>
    <p:extLst>
      <p:ext uri="{BB962C8B-B14F-4D97-AF65-F5344CB8AC3E}">
        <p14:creationId xmlns:p14="http://schemas.microsoft.com/office/powerpoint/2010/main" val="9688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1" r:id="rId8"/>
    <p:sldLayoutId id="2147483682" r:id="rId9"/>
    <p:sldLayoutId id="2147483683" r:id="rId10"/>
    <p:sldLayoutId id="2147483658" r:id="rId11"/>
    <p:sldLayoutId id="2147483684" r:id="rId12"/>
    <p:sldLayoutId id="2147483659" r:id="rId13"/>
    <p:sldLayoutId id="2147483685" r:id="rId14"/>
    <p:sldLayoutId id="2147483686" r:id="rId15"/>
    <p:sldLayoutId id="2147483664" r:id="rId16"/>
    <p:sldLayoutId id="2147483665"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5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10</a:t>
            </a:fld>
            <a:endParaRPr lang="da-DK"/>
          </a:p>
        </p:txBody>
      </p:sp>
    </p:spTree>
    <p:extLst>
      <p:ext uri="{BB962C8B-B14F-4D97-AF65-F5344CB8AC3E}">
        <p14:creationId xmlns:p14="http://schemas.microsoft.com/office/powerpoint/2010/main" val="1395887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66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12</a:t>
            </a:fld>
            <a:endParaRPr lang="da-DK"/>
          </a:p>
        </p:txBody>
      </p:sp>
    </p:spTree>
    <p:extLst>
      <p:ext uri="{BB962C8B-B14F-4D97-AF65-F5344CB8AC3E}">
        <p14:creationId xmlns:p14="http://schemas.microsoft.com/office/powerpoint/2010/main" val="1513026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13</a:t>
            </a:fld>
            <a:endParaRPr lang="da-DK"/>
          </a:p>
        </p:txBody>
      </p:sp>
    </p:spTree>
    <p:extLst>
      <p:ext uri="{BB962C8B-B14F-4D97-AF65-F5344CB8AC3E}">
        <p14:creationId xmlns:p14="http://schemas.microsoft.com/office/powerpoint/2010/main" val="1086975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14</a:t>
            </a:fld>
            <a:endParaRPr lang="da-DK"/>
          </a:p>
        </p:txBody>
      </p:sp>
    </p:spTree>
    <p:extLst>
      <p:ext uri="{BB962C8B-B14F-4D97-AF65-F5344CB8AC3E}">
        <p14:creationId xmlns:p14="http://schemas.microsoft.com/office/powerpoint/2010/main" val="149271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15</a:t>
            </a:fld>
            <a:endParaRPr lang="da-DK"/>
          </a:p>
        </p:txBody>
      </p:sp>
    </p:spTree>
    <p:extLst>
      <p:ext uri="{BB962C8B-B14F-4D97-AF65-F5344CB8AC3E}">
        <p14:creationId xmlns:p14="http://schemas.microsoft.com/office/powerpoint/2010/main" val="553049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29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17</a:t>
            </a:fld>
            <a:endParaRPr lang="da-DK"/>
          </a:p>
        </p:txBody>
      </p:sp>
    </p:spTree>
    <p:extLst>
      <p:ext uri="{BB962C8B-B14F-4D97-AF65-F5344CB8AC3E}">
        <p14:creationId xmlns:p14="http://schemas.microsoft.com/office/powerpoint/2010/main" val="1545589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18</a:t>
            </a:fld>
            <a:endParaRPr lang="da-DK"/>
          </a:p>
        </p:txBody>
      </p:sp>
    </p:spTree>
    <p:extLst>
      <p:ext uri="{BB962C8B-B14F-4D97-AF65-F5344CB8AC3E}">
        <p14:creationId xmlns:p14="http://schemas.microsoft.com/office/powerpoint/2010/main" val="76670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19</a:t>
            </a:fld>
            <a:endParaRPr lang="da-DK"/>
          </a:p>
        </p:txBody>
      </p:sp>
    </p:spTree>
    <p:extLst>
      <p:ext uri="{BB962C8B-B14F-4D97-AF65-F5344CB8AC3E}">
        <p14:creationId xmlns:p14="http://schemas.microsoft.com/office/powerpoint/2010/main" val="1034379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a:t>
            </a:fld>
            <a:endParaRPr lang="da-DK"/>
          </a:p>
        </p:txBody>
      </p:sp>
    </p:spTree>
    <p:extLst>
      <p:ext uri="{BB962C8B-B14F-4D97-AF65-F5344CB8AC3E}">
        <p14:creationId xmlns:p14="http://schemas.microsoft.com/office/powerpoint/2010/main" val="1858430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20</a:t>
            </a:fld>
            <a:endParaRPr lang="da-DK"/>
          </a:p>
        </p:txBody>
      </p:sp>
    </p:spTree>
    <p:extLst>
      <p:ext uri="{BB962C8B-B14F-4D97-AF65-F5344CB8AC3E}">
        <p14:creationId xmlns:p14="http://schemas.microsoft.com/office/powerpoint/2010/main" val="936117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21</a:t>
            </a:fld>
            <a:endParaRPr lang="da-DK"/>
          </a:p>
        </p:txBody>
      </p:sp>
    </p:spTree>
    <p:extLst>
      <p:ext uri="{BB962C8B-B14F-4D97-AF65-F5344CB8AC3E}">
        <p14:creationId xmlns:p14="http://schemas.microsoft.com/office/powerpoint/2010/main" val="857053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22</a:t>
            </a:fld>
            <a:endParaRPr lang="da-DK" dirty="0"/>
          </a:p>
        </p:txBody>
      </p:sp>
    </p:spTree>
    <p:extLst>
      <p:ext uri="{BB962C8B-B14F-4D97-AF65-F5344CB8AC3E}">
        <p14:creationId xmlns:p14="http://schemas.microsoft.com/office/powerpoint/2010/main" val="1574188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23</a:t>
            </a:fld>
            <a:endParaRPr lang="da-DK" dirty="0"/>
          </a:p>
        </p:txBody>
      </p:sp>
    </p:spTree>
    <p:extLst>
      <p:ext uri="{BB962C8B-B14F-4D97-AF65-F5344CB8AC3E}">
        <p14:creationId xmlns:p14="http://schemas.microsoft.com/office/powerpoint/2010/main" val="393033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24</a:t>
            </a:fld>
            <a:endParaRPr lang="da-DK" dirty="0"/>
          </a:p>
        </p:txBody>
      </p:sp>
    </p:spTree>
    <p:extLst>
      <p:ext uri="{BB962C8B-B14F-4D97-AF65-F5344CB8AC3E}">
        <p14:creationId xmlns:p14="http://schemas.microsoft.com/office/powerpoint/2010/main" val="61529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25</a:t>
            </a:fld>
            <a:endParaRPr lang="da-DK" dirty="0"/>
          </a:p>
        </p:txBody>
      </p:sp>
    </p:spTree>
    <p:extLst>
      <p:ext uri="{BB962C8B-B14F-4D97-AF65-F5344CB8AC3E}">
        <p14:creationId xmlns:p14="http://schemas.microsoft.com/office/powerpoint/2010/main" val="119043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3</a:t>
            </a:fld>
            <a:endParaRPr lang="da-DK"/>
          </a:p>
        </p:txBody>
      </p:sp>
    </p:spTree>
    <p:extLst>
      <p:ext uri="{BB962C8B-B14F-4D97-AF65-F5344CB8AC3E}">
        <p14:creationId xmlns:p14="http://schemas.microsoft.com/office/powerpoint/2010/main" val="164446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8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5</a:t>
            </a:fld>
            <a:endParaRPr lang="da-DK"/>
          </a:p>
        </p:txBody>
      </p:sp>
    </p:spTree>
    <p:extLst>
      <p:ext uri="{BB962C8B-B14F-4D97-AF65-F5344CB8AC3E}">
        <p14:creationId xmlns:p14="http://schemas.microsoft.com/office/powerpoint/2010/main" val="207710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6</a:t>
            </a:fld>
            <a:endParaRPr lang="da-DK"/>
          </a:p>
        </p:txBody>
      </p:sp>
    </p:spTree>
    <p:extLst>
      <p:ext uri="{BB962C8B-B14F-4D97-AF65-F5344CB8AC3E}">
        <p14:creationId xmlns:p14="http://schemas.microsoft.com/office/powerpoint/2010/main" val="380325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7</a:t>
            </a:fld>
            <a:endParaRPr lang="da-DK"/>
          </a:p>
        </p:txBody>
      </p:sp>
    </p:spTree>
    <p:extLst>
      <p:ext uri="{BB962C8B-B14F-4D97-AF65-F5344CB8AC3E}">
        <p14:creationId xmlns:p14="http://schemas.microsoft.com/office/powerpoint/2010/main" val="121410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8</a:t>
            </a:fld>
            <a:endParaRPr lang="da-DK"/>
          </a:p>
        </p:txBody>
      </p:sp>
    </p:spTree>
    <p:extLst>
      <p:ext uri="{BB962C8B-B14F-4D97-AF65-F5344CB8AC3E}">
        <p14:creationId xmlns:p14="http://schemas.microsoft.com/office/powerpoint/2010/main" val="9994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9</a:t>
            </a:fld>
            <a:endParaRPr lang="da-DK"/>
          </a:p>
        </p:txBody>
      </p:sp>
    </p:spTree>
    <p:extLst>
      <p:ext uri="{BB962C8B-B14F-4D97-AF65-F5344CB8AC3E}">
        <p14:creationId xmlns:p14="http://schemas.microsoft.com/office/powerpoint/2010/main" val="467349532"/>
      </p:ext>
    </p:extLst>
  </p:cSld>
  <p:clrMapOvr>
    <a:masterClrMapping/>
  </p:clrMapOvr>
</p:sld>
</file>

<file path=ppt/theme/theme1.xml><?xml version="1.0" encoding="utf-8"?>
<a:theme xmlns:a="http://schemas.openxmlformats.org/drawingml/2006/main" name="Kontortema">
  <a:themeElements>
    <a:clrScheme name="UV farver">
      <a:dk1>
        <a:srgbClr val="161616"/>
      </a:dk1>
      <a:lt1>
        <a:srgbClr val="FFFFFF"/>
      </a:lt1>
      <a:dk2>
        <a:srgbClr val="343853"/>
      </a:dk2>
      <a:lt2>
        <a:srgbClr val="FAF5E3"/>
      </a:lt2>
      <a:accent1>
        <a:srgbClr val="3C5D5E"/>
      </a:accent1>
      <a:accent2>
        <a:srgbClr val="5E6971"/>
      </a:accent2>
      <a:accent3>
        <a:srgbClr val="C31F59"/>
      </a:accent3>
      <a:accent4>
        <a:srgbClr val="7E0F3A"/>
      </a:accent4>
      <a:accent5>
        <a:srgbClr val="692269"/>
      </a:accent5>
      <a:accent6>
        <a:srgbClr val="EA8145"/>
      </a:accent6>
      <a:hlink>
        <a:srgbClr val="5E6970"/>
      </a:hlink>
      <a:folHlink>
        <a:srgbClr val="0000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TotalTime>
  <Words>3088</Words>
  <Application>Microsoft Macintosh PowerPoint</Application>
  <PresentationFormat>Widescreen</PresentationFormat>
  <Paragraphs>152</Paragraphs>
  <Slides>25</Slides>
  <Notes>19</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25</vt:i4>
      </vt:variant>
    </vt:vector>
  </HeadingPairs>
  <TitlesOfParts>
    <vt:vector size="31" baseType="lpstr">
      <vt:lpstr>Calibri</vt:lpstr>
      <vt:lpstr>Cambria</vt:lpstr>
      <vt:lpstr>ＭＳ Ｐゴシック</vt:lpstr>
      <vt:lpstr>Verdana</vt:lpstr>
      <vt:lpstr>Arial</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Loader</dc:creator>
  <cp:lastModifiedBy>Anne-Mette Loader</cp:lastModifiedBy>
  <cp:revision>86</cp:revision>
  <cp:lastPrinted>2019-01-16T08:55:11Z</cp:lastPrinted>
  <dcterms:created xsi:type="dcterms:W3CDTF">2019-01-14T09:57:19Z</dcterms:created>
  <dcterms:modified xsi:type="dcterms:W3CDTF">2019-02-01T13:36:52Z</dcterms:modified>
</cp:coreProperties>
</file>