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5143500" cx="9144000"/>
  <p:notesSz cx="6858000" cy="9144000"/>
  <p:embeddedFontLst>
    <p:embeddedFont>
      <p:font typeface="Roboto Medium"/>
      <p:regular r:id="rId32"/>
      <p:bold r:id="rId33"/>
      <p:italic r:id="rId34"/>
      <p:boldItalic r:id="rId35"/>
    </p:embeddedFont>
    <p:embeddedFont>
      <p:font typeface="Roboto"/>
      <p:regular r:id="rId36"/>
      <p:bold r:id="rId37"/>
      <p:italic r:id="rId38"/>
      <p:boldItalic r:id="rId39"/>
    </p:embeddedFont>
    <p:embeddedFont>
      <p:font typeface="Average"/>
      <p:regular r:id="rId40"/>
    </p:embeddedFont>
    <p:embeddedFont>
      <p:font typeface="Roboto Light"/>
      <p:regular r:id="rId41"/>
      <p:bold r:id="rId42"/>
      <p:italic r:id="rId43"/>
      <p:boldItalic r:id="rId44"/>
    </p:embeddedFont>
    <p:embeddedFont>
      <p:font typeface="Oswald"/>
      <p:regular r:id="rId45"/>
      <p:bold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Average-regular.fntdata"/><Relationship Id="rId20" Type="http://schemas.openxmlformats.org/officeDocument/2006/relationships/slide" Target="slides/slide14.xml"/><Relationship Id="rId42" Type="http://schemas.openxmlformats.org/officeDocument/2006/relationships/font" Target="fonts/RobotoLight-bold.fntdata"/><Relationship Id="rId41" Type="http://schemas.openxmlformats.org/officeDocument/2006/relationships/font" Target="fonts/RobotoLight-regular.fntdata"/><Relationship Id="rId22" Type="http://schemas.openxmlformats.org/officeDocument/2006/relationships/slide" Target="slides/slide16.xml"/><Relationship Id="rId44" Type="http://schemas.openxmlformats.org/officeDocument/2006/relationships/font" Target="fonts/RobotoLight-boldItalic.fntdata"/><Relationship Id="rId21" Type="http://schemas.openxmlformats.org/officeDocument/2006/relationships/slide" Target="slides/slide15.xml"/><Relationship Id="rId43" Type="http://schemas.openxmlformats.org/officeDocument/2006/relationships/font" Target="fonts/RobotoLight-italic.fntdata"/><Relationship Id="rId24" Type="http://schemas.openxmlformats.org/officeDocument/2006/relationships/slide" Target="slides/slide18.xml"/><Relationship Id="rId46" Type="http://schemas.openxmlformats.org/officeDocument/2006/relationships/font" Target="fonts/Oswald-bold.fntdata"/><Relationship Id="rId23" Type="http://schemas.openxmlformats.org/officeDocument/2006/relationships/slide" Target="slides/slide17.xml"/><Relationship Id="rId45" Type="http://schemas.openxmlformats.org/officeDocument/2006/relationships/font" Target="fonts/Oswald-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RobotoMedium-bold.fntdata"/><Relationship Id="rId10" Type="http://schemas.openxmlformats.org/officeDocument/2006/relationships/slide" Target="slides/slide4.xml"/><Relationship Id="rId32" Type="http://schemas.openxmlformats.org/officeDocument/2006/relationships/font" Target="fonts/RobotoMedium-regular.fntdata"/><Relationship Id="rId13" Type="http://schemas.openxmlformats.org/officeDocument/2006/relationships/slide" Target="slides/slide7.xml"/><Relationship Id="rId35" Type="http://schemas.openxmlformats.org/officeDocument/2006/relationships/font" Target="fonts/RobotoMedium-boldItalic.fntdata"/><Relationship Id="rId12" Type="http://schemas.openxmlformats.org/officeDocument/2006/relationships/slide" Target="slides/slide6.xml"/><Relationship Id="rId34" Type="http://schemas.openxmlformats.org/officeDocument/2006/relationships/font" Target="fonts/RobotoMedium-italic.fntdata"/><Relationship Id="rId15" Type="http://schemas.openxmlformats.org/officeDocument/2006/relationships/slide" Target="slides/slide9.xml"/><Relationship Id="rId37" Type="http://schemas.openxmlformats.org/officeDocument/2006/relationships/font" Target="fonts/Roboto-bold.fntdata"/><Relationship Id="rId14" Type="http://schemas.openxmlformats.org/officeDocument/2006/relationships/slide" Target="slides/slide8.xml"/><Relationship Id="rId36" Type="http://schemas.openxmlformats.org/officeDocument/2006/relationships/font" Target="fonts/Roboto-regular.fntdata"/><Relationship Id="rId17" Type="http://schemas.openxmlformats.org/officeDocument/2006/relationships/slide" Target="slides/slide11.xml"/><Relationship Id="rId39" Type="http://schemas.openxmlformats.org/officeDocument/2006/relationships/font" Target="fonts/Roboto-boldItalic.fntdata"/><Relationship Id="rId16" Type="http://schemas.openxmlformats.org/officeDocument/2006/relationships/slide" Target="slides/slide10.xml"/><Relationship Id="rId38" Type="http://schemas.openxmlformats.org/officeDocument/2006/relationships/font" Target="fonts/Roboto-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3faa648a57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faa648a57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3faa648a57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3faa648a57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3faa648a57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3faa648a57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3faa648a57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3faa648a57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da"/>
              <a:t>Undersøgelser viser, at eksempler er afgørende, når elever skal konstruere mentale modeller. De skal være forståelige for elever - ellers kan de ikke bruges til at konstruere effektive mentale modeller - for at minimere cognitive load kun et eller få nye koncepter. </a:t>
            </a:r>
            <a:endParaRPr/>
          </a:p>
          <a:p>
            <a:pPr indent="0" lvl="0" marL="0" rtl="0" algn="l">
              <a:spcBef>
                <a:spcPts val="0"/>
              </a:spcBef>
              <a:spcAft>
                <a:spcPts val="0"/>
              </a:spcAft>
              <a:buNone/>
            </a:pPr>
            <a:r>
              <a:rPr lang="da"/>
              <a:t>Konceptuel viden øges af eksemplariske og forklarende eksempler, hvor det eksemplariske eksempel repræsenterer enten en almindelig, en central eller en prototypisk form af konceptet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g3faa648a57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3faa648a57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g3faa648a57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3faa648a57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da" sz="1800">
                <a:latin typeface="Roboto Light"/>
                <a:ea typeface="Roboto Light"/>
                <a:cs typeface="Roboto Light"/>
                <a:sym typeface="Roboto Light"/>
              </a:rPr>
              <a:t>Low floor, wide walls, high ceiling!</a:t>
            </a:r>
            <a:endParaRPr/>
          </a:p>
          <a:p>
            <a:pPr indent="0" lvl="0" marL="0" rtl="0" algn="l">
              <a:spcBef>
                <a:spcPts val="160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g4099bf2e8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4099bf2e8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modsat en traditionel bottom-up-tilgang, hvor det er programmeringssprogets konstruktioner, som bliver øget i kompleksitet, bør begynderprogrammering i skoleregi fokusere på at øge opgavernes kompleksitet</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g3faa648a57_0_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3faa648a57_0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Google Shape;282;g3faa648a57_0_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3faa648a57_0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g3faa648a57_0_3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3faa648a57_0_3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g3faa648a57_0_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3faa648a57_0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For at understøtte transfer</a:t>
            </a:r>
            <a:endParaRPr/>
          </a:p>
          <a:p>
            <a:pPr indent="0" lvl="0" marL="0" rtl="0" algn="l">
              <a:spcBef>
                <a:spcPts val="0"/>
              </a:spcBef>
              <a:spcAft>
                <a:spcPts val="0"/>
              </a:spcAft>
              <a:buNone/>
            </a:pPr>
            <a:r>
              <a:rPr lang="da"/>
              <a:t>Forskellige cover stories, men samme løsning, skaber mulighed for at forstå strukturerne bag frem for blot at se løsningen som bundet til den konkrete opgave</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3faa648a57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3faa648a57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Selvom det er nødvendigt at kunne nogle rent tekniske programmeringsmæssige færdigheder, er det ikke hensigtsmæssigt på et almentdannende niveau at fokusere på et eller flere bestemte sprog. Tværtimod bør fokus lægges på logikken bag programmeringen og en generel forståelse af programmeringsstrukturer, som er generiske fra sprog til sprog</a:t>
            </a:r>
            <a:br>
              <a:rPr lang="da"/>
            </a:br>
            <a:endParaRPr/>
          </a:p>
          <a:p>
            <a:pPr indent="0" lvl="0" marL="0" rtl="0" algn="l">
              <a:spcBef>
                <a:spcPts val="0"/>
              </a:spcBef>
              <a:spcAft>
                <a:spcPts val="0"/>
              </a:spcAft>
              <a:buNone/>
            </a:pPr>
            <a:r>
              <a:rPr lang="da"/>
              <a:t>typisk struktur: præsentation af problem → præsentation af program, der løser problemet → giver indtryk af, at et program udvikles lineært fra specifikation til funktionel løsning. Reelt starter programmering med ufuldstændige og måske forkerte programmer, som løbende modificeres gennem udvidelser, raffineringer og omstruktureringer, indtil løsningen er acceptabel</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Google Shape;314;g3faa648a57_0_3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3faa648a57_0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På grundskoleniveau er der forskellige måder der er velegnede til at arbejde med at udtrykke idéer på, fx pseudokode, flowdiagrammer, begrebskort og storylines. Eleverne kan derefter arbejde med at konkretisere en eller flere af deres idéer i kode.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g3faa648a57_0_3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3faa648a57_0_3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Google Shape;328;g3faa648a57_0_4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3faa648a57_0_4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Google Shape;334;g3faa648a57_0_4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3faa648a57_0_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typisk struktur: præsentation af problem → præsentation af program, der løser problemet → giver indtryk af, at et program udvikles lineært fra specifikation til funktionel løsning. Reelt starter programmering med ufuldstændige og måske forkerte programmer, som løbende modificeres gennem udvidelser, raffineringer og omstruktureringer, indtil løsningen er acceptabel</a:t>
            </a:r>
            <a:endParaRPr/>
          </a:p>
          <a:p>
            <a:pPr indent="0" lvl="0" marL="0" rtl="0" algn="l">
              <a:spcBef>
                <a:spcPts val="0"/>
              </a:spcBef>
              <a:spcAft>
                <a:spcPts val="0"/>
              </a:spcAft>
              <a:buNone/>
            </a:pPr>
            <a:r>
              <a:t/>
            </a:r>
            <a:endParaRPr/>
          </a:p>
          <a:p>
            <a:pPr indent="0" lvl="0" marL="0" rtl="0" algn="l">
              <a:spcBef>
                <a:spcPts val="0"/>
              </a:spcBef>
              <a:spcAft>
                <a:spcPts val="0"/>
              </a:spcAft>
              <a:buNone/>
            </a:pPr>
            <a:r>
              <a:rPr lang="da"/>
              <a:t>et udvalg ud fra hvad der er relevant for grundskolen, jf. problemstilling → lav motivation og fejlagtig tro på, at man skal kunne lave et rent program i første hug</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Google Shape;341;g3faa648a57_0_4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3faa648a57_0_4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Elever, der selv-forklarer, lærer mere og hurtigere, end elever, der ikke gør. </a:t>
            </a:r>
            <a:endParaRPr/>
          </a:p>
          <a:p>
            <a:pPr indent="0" lvl="0" marL="0" rtl="0" algn="l">
              <a:spcBef>
                <a:spcPts val="0"/>
              </a:spcBef>
              <a:spcAft>
                <a:spcPts val="0"/>
              </a:spcAft>
              <a:buNone/>
            </a:pPr>
            <a:r>
              <a:rPr lang="da"/>
              <a:t>Jf: dette kan understøttes gennem didaktisk design - giv eksempler</a:t>
            </a:r>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7" name="Shape 347"/>
        <p:cNvGrpSpPr/>
        <p:nvPr/>
      </p:nvGrpSpPr>
      <p:grpSpPr>
        <a:xfrm>
          <a:off x="0" y="0"/>
          <a:ext cx="0" cy="0"/>
          <a:chOff x="0" y="0"/>
          <a:chExt cx="0" cy="0"/>
        </a:xfrm>
      </p:grpSpPr>
      <p:sp>
        <p:nvSpPr>
          <p:cNvPr id="348" name="Google Shape;348;g3faa648a57_0_4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3faa648a57_0_4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Traditionelt: en en-dimensionel aktivitet i forhold til at raffinere et abstrakt program til et konkret, implementeret program. Dette kaldes stepwise refinement og bygger på en forudsætning om, at alle specifikationer og krav er kendte fra starten. Det er også en “specialist-tilgang”. </a:t>
            </a:r>
            <a:endParaRPr/>
          </a:p>
          <a:p>
            <a:pPr indent="0" lvl="0" marL="0" rtl="0" algn="l">
              <a:spcBef>
                <a:spcPts val="0"/>
              </a:spcBef>
              <a:spcAft>
                <a:spcPts val="0"/>
              </a:spcAft>
              <a:buNone/>
            </a:pPr>
            <a:r>
              <a:t/>
            </a:r>
            <a:endParaRPr/>
          </a:p>
          <a:p>
            <a:pPr indent="0" lvl="0" marL="0" rtl="0" algn="l">
              <a:spcBef>
                <a:spcPts val="0"/>
              </a:spcBef>
              <a:spcAft>
                <a:spcPts val="0"/>
              </a:spcAft>
              <a:buNone/>
            </a:pPr>
            <a:r>
              <a:rPr lang="da"/>
              <a:t>Stepwise improvement er karakteriseret ved en eksplorativ og inkrementel aktivitet i tre dimensioner - konkretisering, udvidelse og omstrukturering. Det er en tilgang, som egner sig langt bedre til at stilladsere begynderprogrammering i grundskolen, og som i høj grad trækker på computational thinking. Dekomposition, abstraktion, algoritmisk tænkning, evaluering + lægger op til en iterativ udviklingsproces, som tilgodeser, at nybegyndere ofte arbejder eksplorativt.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3faa648a57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faa648a57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3faa648a5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3faa648a5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3faa648a5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faa648a5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3faa648a57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faa648a5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3faa648a57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3faa648a57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Skal være interessante for eleverne at undersøge</a:t>
            </a:r>
            <a:endParaRPr/>
          </a:p>
          <a:p>
            <a:pPr indent="0" lvl="0" marL="0" rtl="0" algn="l">
              <a:spcBef>
                <a:spcPts val="0"/>
              </a:spcBef>
              <a:spcAft>
                <a:spcPts val="0"/>
              </a:spcAft>
              <a:buNone/>
            </a:pPr>
            <a:r>
              <a:rPr lang="da"/>
              <a:t>Skal afpasses aldersgruppen</a:t>
            </a:r>
            <a:endParaRPr/>
          </a:p>
          <a:p>
            <a:pPr indent="0" lvl="0" marL="0" rtl="0" algn="l">
              <a:spcBef>
                <a:spcPts val="0"/>
              </a:spcBef>
              <a:spcAft>
                <a:spcPts val="0"/>
              </a:spcAft>
              <a:buNone/>
            </a:pPr>
            <a:r>
              <a:rPr lang="da"/>
              <a:t>Skal afpasses konteksten</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3faa648a57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3faa648a57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3faa648a57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3faa648a57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4" name="Shape 54"/>
        <p:cNvGrpSpPr/>
        <p:nvPr/>
      </p:nvGrpSpPr>
      <p:grpSpPr>
        <a:xfrm>
          <a:off x="0" y="0"/>
          <a:ext cx="0" cy="0"/>
          <a:chOff x="0" y="0"/>
          <a:chExt cx="0" cy="0"/>
        </a:xfrm>
      </p:grpSpPr>
      <p:grpSp>
        <p:nvGrpSpPr>
          <p:cNvPr id="55" name="Google Shape;55;p14"/>
          <p:cNvGrpSpPr/>
          <p:nvPr/>
        </p:nvGrpSpPr>
        <p:grpSpPr>
          <a:xfrm>
            <a:off x="4350279" y="2855377"/>
            <a:ext cx="443589" cy="105632"/>
            <a:chOff x="4137525" y="2915950"/>
            <a:chExt cx="869100" cy="207000"/>
          </a:xfrm>
        </p:grpSpPr>
        <p:sp>
          <p:nvSpPr>
            <p:cNvPr id="56" name="Google Shape;56;p14"/>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4"/>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4"/>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14"/>
          <p:cNvSpPr txBox="1"/>
          <p:nvPr>
            <p:ph type="ctrTitle"/>
          </p:nvPr>
        </p:nvSpPr>
        <p:spPr>
          <a:xfrm>
            <a:off x="671258" y="990800"/>
            <a:ext cx="7801500" cy="1730100"/>
          </a:xfrm>
          <a:prstGeom prst="rect">
            <a:avLst/>
          </a:prstGeom>
        </p:spPr>
        <p:txBody>
          <a:bodyPr anchorCtr="0" anchor="b" bIns="91425" lIns="91425" spcFirstLastPara="1" rIns="91425" wrap="square" tIns="91425"/>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60" name="Google Shape;60;p14"/>
          <p:cNvSpPr txBox="1"/>
          <p:nvPr>
            <p:ph idx="1" type="subTitle"/>
          </p:nvPr>
        </p:nvSpPr>
        <p:spPr>
          <a:xfrm>
            <a:off x="671250" y="3174876"/>
            <a:ext cx="7801500" cy="792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61" name="Google Shape;61;p1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2" name="Shape 62"/>
        <p:cNvGrpSpPr/>
        <p:nvPr/>
      </p:nvGrpSpPr>
      <p:grpSpPr>
        <a:xfrm>
          <a:off x="0" y="0"/>
          <a:ext cx="0" cy="0"/>
          <a:chOff x="0" y="0"/>
          <a:chExt cx="0" cy="0"/>
        </a:xfrm>
      </p:grpSpPr>
      <p:sp>
        <p:nvSpPr>
          <p:cNvPr id="63" name="Google Shape;63;p15"/>
          <p:cNvSpPr txBox="1"/>
          <p:nvPr>
            <p:ph type="title"/>
          </p:nvPr>
        </p:nvSpPr>
        <p:spPr>
          <a:xfrm>
            <a:off x="671250" y="2141250"/>
            <a:ext cx="7852200" cy="861000"/>
          </a:xfrm>
          <a:prstGeom prst="rect">
            <a:avLst/>
          </a:prstGeom>
        </p:spPr>
        <p:txBody>
          <a:bodyPr anchorCtr="0" anchor="ctr" bIns="91425" lIns="91425" spcFirstLastPara="1" rIns="91425" wrap="square" tIns="91425"/>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4" name="Google Shape;64;p1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5" name="Shape 65"/>
        <p:cNvGrpSpPr/>
        <p:nvPr/>
      </p:nvGrpSpPr>
      <p:grpSpPr>
        <a:xfrm>
          <a:off x="0" y="0"/>
          <a:ext cx="0" cy="0"/>
          <a:chOff x="0" y="0"/>
          <a:chExt cx="0" cy="0"/>
        </a:xfrm>
      </p:grpSpPr>
      <p:sp>
        <p:nvSpPr>
          <p:cNvPr id="66" name="Google Shape;66;p1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7" name="Google Shape;67;p16"/>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8" name="Google Shape;68;p1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69" name="Shape 69"/>
        <p:cNvGrpSpPr/>
        <p:nvPr/>
      </p:nvGrpSpPr>
      <p:grpSpPr>
        <a:xfrm>
          <a:off x="0" y="0"/>
          <a:ext cx="0" cy="0"/>
          <a:chOff x="0" y="0"/>
          <a:chExt cx="0" cy="0"/>
        </a:xfrm>
      </p:grpSpPr>
      <p:sp>
        <p:nvSpPr>
          <p:cNvPr id="70" name="Google Shape;70;p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1" name="Google Shape;71;p17"/>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2" name="Google Shape;72;p17"/>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3" name="Google Shape;73;p1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4" name="Shape 74"/>
        <p:cNvGrpSpPr/>
        <p:nvPr/>
      </p:nvGrpSpPr>
      <p:grpSpPr>
        <a:xfrm>
          <a:off x="0" y="0"/>
          <a:ext cx="0" cy="0"/>
          <a:chOff x="0" y="0"/>
          <a:chExt cx="0" cy="0"/>
        </a:xfrm>
      </p:grpSpPr>
      <p:sp>
        <p:nvSpPr>
          <p:cNvPr id="75" name="Google Shape;75;p18"/>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6" name="Google Shape;76;p1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77" name="Shape 77"/>
        <p:cNvGrpSpPr/>
        <p:nvPr/>
      </p:nvGrpSpPr>
      <p:grpSpPr>
        <a:xfrm>
          <a:off x="0" y="0"/>
          <a:ext cx="0" cy="0"/>
          <a:chOff x="0" y="0"/>
          <a:chExt cx="0" cy="0"/>
        </a:xfrm>
      </p:grpSpPr>
      <p:sp>
        <p:nvSpPr>
          <p:cNvPr id="78" name="Google Shape;78;p1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9" name="Google Shape;79;p19"/>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0" name="Google Shape;80;p1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81" name="Shape 81"/>
        <p:cNvGrpSpPr/>
        <p:nvPr/>
      </p:nvGrpSpPr>
      <p:grpSpPr>
        <a:xfrm>
          <a:off x="0" y="0"/>
          <a:ext cx="0" cy="0"/>
          <a:chOff x="0" y="0"/>
          <a:chExt cx="0" cy="0"/>
        </a:xfrm>
      </p:grpSpPr>
      <p:sp>
        <p:nvSpPr>
          <p:cNvPr id="82" name="Google Shape;82;p20"/>
          <p:cNvSpPr txBox="1"/>
          <p:nvPr>
            <p:ph type="title"/>
          </p:nvPr>
        </p:nvSpPr>
        <p:spPr>
          <a:xfrm>
            <a:off x="490250" y="526350"/>
            <a:ext cx="6227100" cy="4090800"/>
          </a:xfrm>
          <a:prstGeom prst="rect">
            <a:avLst/>
          </a:prstGeom>
        </p:spPr>
        <p:txBody>
          <a:bodyPr anchorCtr="0" anchor="ctr" bIns="91425" lIns="91425" spcFirstLastPara="1" rIns="91425" wrap="square" tIns="91425"/>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83" name="Google Shape;83;p2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84" name="Shape 84"/>
        <p:cNvGrpSpPr/>
        <p:nvPr/>
      </p:nvGrpSpPr>
      <p:grpSpPr>
        <a:xfrm>
          <a:off x="0" y="0"/>
          <a:ext cx="0" cy="0"/>
          <a:chOff x="0" y="0"/>
          <a:chExt cx="0" cy="0"/>
        </a:xfrm>
      </p:grpSpPr>
      <p:sp>
        <p:nvSpPr>
          <p:cNvPr id="85" name="Google Shape;85;p21"/>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6" name="Google Shape;86;p21"/>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87" name="Google Shape;87;p21"/>
          <p:cNvSpPr txBox="1"/>
          <p:nvPr>
            <p:ph type="title"/>
          </p:nvPr>
        </p:nvSpPr>
        <p:spPr>
          <a:xfrm>
            <a:off x="265500" y="1081400"/>
            <a:ext cx="4045200" cy="17103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8" name="Google Shape;88;p21"/>
          <p:cNvSpPr txBox="1"/>
          <p:nvPr>
            <p:ph idx="1" type="subTitle"/>
          </p:nvPr>
        </p:nvSpPr>
        <p:spPr>
          <a:xfrm>
            <a:off x="265500" y="2845201"/>
            <a:ext cx="4045200" cy="13455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Clr>
                <a:schemeClr val="dk1"/>
              </a:buClr>
              <a:buSzPts val="2100"/>
              <a:buNone/>
              <a:defRPr sz="21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89" name="Google Shape;89;p21"/>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90" name="Google Shape;90;p2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1" name="Shape 91"/>
        <p:cNvGrpSpPr/>
        <p:nvPr/>
      </p:nvGrpSpPr>
      <p:grpSpPr>
        <a:xfrm>
          <a:off x="0" y="0"/>
          <a:ext cx="0" cy="0"/>
          <a:chOff x="0" y="0"/>
          <a:chExt cx="0" cy="0"/>
        </a:xfrm>
      </p:grpSpPr>
      <p:sp>
        <p:nvSpPr>
          <p:cNvPr id="92" name="Google Shape;92;p2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93" name="Google Shape;93;p2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94" name="Shape 94"/>
        <p:cNvGrpSpPr/>
        <p:nvPr/>
      </p:nvGrpSpPr>
      <p:grpSpPr>
        <a:xfrm>
          <a:off x="0" y="0"/>
          <a:ext cx="0" cy="0"/>
          <a:chOff x="0" y="0"/>
          <a:chExt cx="0" cy="0"/>
        </a:xfrm>
      </p:grpSpPr>
      <p:sp>
        <p:nvSpPr>
          <p:cNvPr id="95" name="Google Shape;95;p23"/>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6" name="Google Shape;96;p23"/>
          <p:cNvSpPr txBox="1"/>
          <p:nvPr>
            <p:ph idx="1" type="body"/>
          </p:nvPr>
        </p:nvSpPr>
        <p:spPr>
          <a:xfrm>
            <a:off x="311700" y="3228425"/>
            <a:ext cx="8520600" cy="13008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7" name="Google Shape;97;p2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8" name="Shape 98"/>
        <p:cNvGrpSpPr/>
        <p:nvPr/>
      </p:nvGrpSpPr>
      <p:grpSpPr>
        <a:xfrm>
          <a:off x="0" y="0"/>
          <a:ext cx="0" cy="0"/>
          <a:chOff x="0" y="0"/>
          <a:chExt cx="0" cy="0"/>
        </a:xfrm>
      </p:grpSpPr>
      <p:sp>
        <p:nvSpPr>
          <p:cNvPr id="99" name="Google Shape;99;p2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d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late">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rtl="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53" name="Google Shape;53;p13"/>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accent3"/>
                </a:solidFill>
                <a:latin typeface="Average"/>
                <a:ea typeface="Average"/>
                <a:cs typeface="Average"/>
                <a:sym typeface="Average"/>
              </a:defRPr>
            </a:lvl1pPr>
            <a:lvl2pPr lvl="1" rtl="0" algn="r">
              <a:buNone/>
              <a:defRPr sz="1000">
                <a:solidFill>
                  <a:schemeClr val="accent3"/>
                </a:solidFill>
                <a:latin typeface="Average"/>
                <a:ea typeface="Average"/>
                <a:cs typeface="Average"/>
                <a:sym typeface="Average"/>
              </a:defRPr>
            </a:lvl2pPr>
            <a:lvl3pPr lvl="2" rtl="0" algn="r">
              <a:buNone/>
              <a:defRPr sz="1000">
                <a:solidFill>
                  <a:schemeClr val="accent3"/>
                </a:solidFill>
                <a:latin typeface="Average"/>
                <a:ea typeface="Average"/>
                <a:cs typeface="Average"/>
                <a:sym typeface="Average"/>
              </a:defRPr>
            </a:lvl3pPr>
            <a:lvl4pPr lvl="3" rtl="0" algn="r">
              <a:buNone/>
              <a:defRPr sz="1000">
                <a:solidFill>
                  <a:schemeClr val="accent3"/>
                </a:solidFill>
                <a:latin typeface="Average"/>
                <a:ea typeface="Average"/>
                <a:cs typeface="Average"/>
                <a:sym typeface="Average"/>
              </a:defRPr>
            </a:lvl4pPr>
            <a:lvl5pPr lvl="4" rtl="0" algn="r">
              <a:buNone/>
              <a:defRPr sz="1000">
                <a:solidFill>
                  <a:schemeClr val="accent3"/>
                </a:solidFill>
                <a:latin typeface="Average"/>
                <a:ea typeface="Average"/>
                <a:cs typeface="Average"/>
                <a:sym typeface="Average"/>
              </a:defRPr>
            </a:lvl5pPr>
            <a:lvl6pPr lvl="5" rtl="0" algn="r">
              <a:buNone/>
              <a:defRPr sz="1000">
                <a:solidFill>
                  <a:schemeClr val="accent3"/>
                </a:solidFill>
                <a:latin typeface="Average"/>
                <a:ea typeface="Average"/>
                <a:cs typeface="Average"/>
                <a:sym typeface="Average"/>
              </a:defRPr>
            </a:lvl6pPr>
            <a:lvl7pPr lvl="6" rtl="0" algn="r">
              <a:buNone/>
              <a:defRPr sz="1000">
                <a:solidFill>
                  <a:schemeClr val="accent3"/>
                </a:solidFill>
                <a:latin typeface="Average"/>
                <a:ea typeface="Average"/>
                <a:cs typeface="Average"/>
                <a:sym typeface="Average"/>
              </a:defRPr>
            </a:lvl7pPr>
            <a:lvl8pPr lvl="7" rtl="0" algn="r">
              <a:buNone/>
              <a:defRPr sz="1000">
                <a:solidFill>
                  <a:schemeClr val="accent3"/>
                </a:solidFill>
                <a:latin typeface="Average"/>
                <a:ea typeface="Average"/>
                <a:cs typeface="Average"/>
                <a:sym typeface="Average"/>
              </a:defRPr>
            </a:lvl8pPr>
            <a:lvl9pPr lvl="8" rtl="0"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da"/>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04646"/>
        </a:solidFill>
      </p:bgPr>
    </p:bg>
    <p:spTree>
      <p:nvGrpSpPr>
        <p:cNvPr id="103" name="Shape 103"/>
        <p:cNvGrpSpPr/>
        <p:nvPr/>
      </p:nvGrpSpPr>
      <p:grpSpPr>
        <a:xfrm>
          <a:off x="0" y="0"/>
          <a:ext cx="0" cy="0"/>
          <a:chOff x="0" y="0"/>
          <a:chExt cx="0" cy="0"/>
        </a:xfrm>
      </p:grpSpPr>
      <p:sp>
        <p:nvSpPr>
          <p:cNvPr id="104" name="Google Shape;104;p25"/>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da"/>
              <a:t>Introduktion</a:t>
            </a:r>
            <a:endParaRPr/>
          </a:p>
        </p:txBody>
      </p:sp>
      <p:sp>
        <p:nvSpPr>
          <p:cNvPr id="105" name="Google Shape;105;p25"/>
          <p:cNvSpPr txBox="1"/>
          <p:nvPr>
            <p:ph idx="1" type="subTitle"/>
          </p:nvPr>
        </p:nvSpPr>
        <p:spPr>
          <a:xfrm>
            <a:off x="311700" y="2834125"/>
            <a:ext cx="8520600" cy="111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rPr lang="da"/>
              <a:t>Når du planlægger læringsforløb med programmering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04646"/>
        </a:solidFill>
      </p:bgPr>
    </p:bg>
    <p:spTree>
      <p:nvGrpSpPr>
        <p:cNvPr id="187" name="Shape 187"/>
        <p:cNvGrpSpPr/>
        <p:nvPr/>
      </p:nvGrpSpPr>
      <p:grpSpPr>
        <a:xfrm>
          <a:off x="0" y="0"/>
          <a:ext cx="0" cy="0"/>
          <a:chOff x="0" y="0"/>
          <a:chExt cx="0" cy="0"/>
        </a:xfrm>
      </p:grpSpPr>
      <p:sp>
        <p:nvSpPr>
          <p:cNvPr id="188" name="Google Shape;188;p34"/>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da"/>
              <a:t>Eksempler</a:t>
            </a:r>
            <a:endParaRPr/>
          </a:p>
        </p:txBody>
      </p:sp>
      <p:sp>
        <p:nvSpPr>
          <p:cNvPr id="189" name="Google Shape;189;p34"/>
          <p:cNvSpPr txBox="1"/>
          <p:nvPr>
            <p:ph idx="1" type="subTitle"/>
          </p:nvPr>
        </p:nvSpPr>
        <p:spPr>
          <a:xfrm>
            <a:off x="311700" y="2834125"/>
            <a:ext cx="8520600" cy="111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rPr lang="da"/>
              <a:t>Når du planlægger læringsforløb med programmering</a:t>
            </a:r>
            <a:endParaRPr/>
          </a:p>
        </p:txBody>
      </p:sp>
      <p:sp>
        <p:nvSpPr>
          <p:cNvPr id="190" name="Google Shape;190;p34"/>
          <p:cNvSpPr txBox="1"/>
          <p:nvPr/>
        </p:nvSpPr>
        <p:spPr>
          <a:xfrm>
            <a:off x="311700" y="4625775"/>
            <a:ext cx="8520600" cy="303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1600"/>
              </a:spcAft>
              <a:buNone/>
            </a:pPr>
            <a:br>
              <a:rPr lang="da" sz="1000">
                <a:solidFill>
                  <a:srgbClr val="CACACA"/>
                </a:solidFill>
                <a:latin typeface="Roboto"/>
                <a:ea typeface="Roboto"/>
                <a:cs typeface="Roboto"/>
                <a:sym typeface="Roboto"/>
              </a:rPr>
            </a:br>
            <a:r>
              <a:rPr lang="da" sz="1000">
                <a:solidFill>
                  <a:srgbClr val="CACACA"/>
                </a:solidFill>
                <a:latin typeface="Roboto"/>
                <a:ea typeface="Roboto"/>
                <a:cs typeface="Roboto"/>
                <a:sym typeface="Roboto"/>
              </a:rPr>
              <a:t>Video er lavet af CFU Absalon efter artikel af Michael E. Caspersen: “Teaching Programming” i “Computer Science Education”</a:t>
            </a:r>
            <a:endParaRPr sz="1000">
              <a:solidFill>
                <a:srgbClr val="CACACA"/>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04646"/>
        </a:solidFill>
      </p:bgPr>
    </p:bg>
    <p:spTree>
      <p:nvGrpSpPr>
        <p:cNvPr id="194" name="Shape 194"/>
        <p:cNvGrpSpPr/>
        <p:nvPr/>
      </p:nvGrpSpPr>
      <p:grpSpPr>
        <a:xfrm>
          <a:off x="0" y="0"/>
          <a:ext cx="0" cy="0"/>
          <a:chOff x="0" y="0"/>
          <a:chExt cx="0" cy="0"/>
        </a:xfrm>
      </p:grpSpPr>
      <p:sp>
        <p:nvSpPr>
          <p:cNvPr id="195" name="Google Shape;195;p35"/>
          <p:cNvSpPr txBox="1"/>
          <p:nvPr>
            <p:ph idx="4294967295" type="title"/>
          </p:nvPr>
        </p:nvSpPr>
        <p:spPr>
          <a:xfrm>
            <a:off x="188400" y="1716600"/>
            <a:ext cx="3805500" cy="171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Tre didaktiske principper i forhold til eksempler</a:t>
            </a:r>
            <a:endParaRPr/>
          </a:p>
        </p:txBody>
      </p:sp>
      <p:sp>
        <p:nvSpPr>
          <p:cNvPr id="196" name="Google Shape;196;p35"/>
          <p:cNvSpPr txBox="1"/>
          <p:nvPr>
            <p:ph idx="1" type="body"/>
          </p:nvPr>
        </p:nvSpPr>
        <p:spPr>
          <a:xfrm>
            <a:off x="3935375" y="2868100"/>
            <a:ext cx="5031300" cy="1973700"/>
          </a:xfrm>
          <a:prstGeom prst="rect">
            <a:avLst/>
          </a:prstGeom>
        </p:spPr>
        <p:txBody>
          <a:bodyPr anchorCtr="0" anchor="ctr"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Roboto"/>
              <a:buChar char="●"/>
            </a:pPr>
            <a:r>
              <a:rPr lang="da" sz="1400">
                <a:latin typeface="Roboto"/>
                <a:ea typeface="Roboto"/>
                <a:cs typeface="Roboto"/>
                <a:sym typeface="Roboto"/>
              </a:rPr>
              <a:t>Tilbyd eksemplariske eksempler</a:t>
            </a:r>
            <a:br>
              <a:rPr lang="da" sz="1400">
                <a:latin typeface="Roboto"/>
                <a:ea typeface="Roboto"/>
                <a:cs typeface="Roboto"/>
                <a:sym typeface="Roboto"/>
              </a:rPr>
            </a:br>
            <a:endParaRPr sz="1400">
              <a:latin typeface="Roboto"/>
              <a:ea typeface="Roboto"/>
              <a:cs typeface="Roboto"/>
              <a:sym typeface="Roboto"/>
            </a:endParaRPr>
          </a:p>
          <a:p>
            <a:pPr indent="-317500" lvl="0" marL="457200" rtl="0" algn="l">
              <a:lnSpc>
                <a:spcPct val="115000"/>
              </a:lnSpc>
              <a:spcBef>
                <a:spcPts val="0"/>
              </a:spcBef>
              <a:spcAft>
                <a:spcPts val="0"/>
              </a:spcAft>
              <a:buClr>
                <a:schemeClr val="dk1"/>
              </a:buClr>
              <a:buSzPts val="1400"/>
              <a:buFont typeface="Roboto"/>
              <a:buChar char="●"/>
            </a:pPr>
            <a:r>
              <a:rPr lang="da" sz="1400">
                <a:latin typeface="Roboto"/>
                <a:ea typeface="Roboto"/>
                <a:cs typeface="Roboto"/>
                <a:sym typeface="Roboto"/>
              </a:rPr>
              <a:t>Tilbyd “Worked Examples”</a:t>
            </a:r>
            <a:br>
              <a:rPr lang="da" sz="1400">
                <a:latin typeface="Roboto"/>
                <a:ea typeface="Roboto"/>
                <a:cs typeface="Roboto"/>
                <a:sym typeface="Roboto"/>
              </a:rPr>
            </a:br>
            <a:endParaRPr sz="1400">
              <a:latin typeface="Roboto"/>
              <a:ea typeface="Roboto"/>
              <a:cs typeface="Roboto"/>
              <a:sym typeface="Roboto"/>
            </a:endParaRPr>
          </a:p>
          <a:p>
            <a:pPr indent="-317500" lvl="0" marL="457200" rtl="0" algn="l">
              <a:lnSpc>
                <a:spcPct val="115000"/>
              </a:lnSpc>
              <a:spcBef>
                <a:spcPts val="0"/>
              </a:spcBef>
              <a:spcAft>
                <a:spcPts val="0"/>
              </a:spcAft>
              <a:buClr>
                <a:schemeClr val="dk1"/>
              </a:buClr>
              <a:buSzPts val="1400"/>
              <a:buFont typeface="Roboto"/>
              <a:buChar char="●"/>
            </a:pPr>
            <a:r>
              <a:rPr lang="da" sz="1400">
                <a:latin typeface="Roboto"/>
                <a:ea typeface="Roboto"/>
                <a:cs typeface="Roboto"/>
                <a:sym typeface="Roboto"/>
              </a:rPr>
              <a:t>Tilvejebring motivation gennem “passion”, “play”, “peers” og meningsfulde “projects”</a:t>
            </a:r>
            <a:endParaRPr sz="1400">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00" name="Shape 200"/>
        <p:cNvGrpSpPr/>
        <p:nvPr/>
      </p:nvGrpSpPr>
      <p:grpSpPr>
        <a:xfrm>
          <a:off x="0" y="0"/>
          <a:ext cx="0" cy="0"/>
          <a:chOff x="0" y="0"/>
          <a:chExt cx="0" cy="0"/>
        </a:xfrm>
      </p:grpSpPr>
      <p:sp>
        <p:nvSpPr>
          <p:cNvPr id="201" name="Google Shape;201;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solidFill>
                  <a:srgbClr val="000000"/>
                </a:solidFill>
              </a:rPr>
              <a:t>Eksemplariske eksempler</a:t>
            </a:r>
            <a:endParaRPr>
              <a:solidFill>
                <a:srgbClr val="000000"/>
              </a:solidFill>
            </a:endParaRPr>
          </a:p>
        </p:txBody>
      </p:sp>
      <p:sp>
        <p:nvSpPr>
          <p:cNvPr id="202" name="Google Shape;202;p36"/>
          <p:cNvSpPr txBox="1"/>
          <p:nvPr>
            <p:ph idx="1" type="body"/>
          </p:nvPr>
        </p:nvSpPr>
        <p:spPr>
          <a:xfrm>
            <a:off x="311700" y="1139500"/>
            <a:ext cx="8593200" cy="85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solidFill>
                  <a:srgbClr val="000000"/>
                </a:solidFill>
              </a:rPr>
              <a:t>Eksempler spiller en afgørende rolle i tilegnelsen af kognitive færdigheder. Eksemplariske eksempler har minimum to egenskaber:</a:t>
            </a:r>
            <a:endParaRPr>
              <a:solidFill>
                <a:srgbClr val="000000"/>
              </a:solidFill>
            </a:endParaRPr>
          </a:p>
          <a:p>
            <a:pPr indent="0" lvl="0" marL="0" rtl="0" algn="l">
              <a:spcBef>
                <a:spcPts val="1600"/>
              </a:spcBef>
              <a:spcAft>
                <a:spcPts val="1600"/>
              </a:spcAft>
              <a:buNone/>
            </a:pPr>
            <a:r>
              <a:t/>
            </a:r>
            <a:endParaRPr>
              <a:solidFill>
                <a:srgbClr val="000000"/>
              </a:solidFill>
            </a:endParaRPr>
          </a:p>
        </p:txBody>
      </p:sp>
      <p:pic>
        <p:nvPicPr>
          <p:cNvPr id="203" name="Google Shape;203;p36"/>
          <p:cNvPicPr preferRelativeResize="0"/>
          <p:nvPr/>
        </p:nvPicPr>
        <p:blipFill>
          <a:blip r:embed="rId3">
            <a:alphaModFix/>
          </a:blip>
          <a:stretch>
            <a:fillRect/>
          </a:stretch>
        </p:blipFill>
        <p:spPr>
          <a:xfrm>
            <a:off x="4468100" y="1996675"/>
            <a:ext cx="4436876" cy="2952000"/>
          </a:xfrm>
          <a:prstGeom prst="rect">
            <a:avLst/>
          </a:prstGeom>
          <a:noFill/>
          <a:ln>
            <a:noFill/>
          </a:ln>
        </p:spPr>
      </p:pic>
      <p:sp>
        <p:nvSpPr>
          <p:cNvPr id="204" name="Google Shape;204;p36"/>
          <p:cNvSpPr txBox="1"/>
          <p:nvPr/>
        </p:nvSpPr>
        <p:spPr>
          <a:xfrm>
            <a:off x="311700" y="1996675"/>
            <a:ext cx="4025700" cy="29142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0000"/>
              </a:buClr>
              <a:buSzPts val="1800"/>
              <a:buFont typeface="Average"/>
              <a:buChar char="●"/>
            </a:pPr>
            <a:r>
              <a:rPr lang="da" sz="1800">
                <a:latin typeface="Average"/>
                <a:ea typeface="Average"/>
                <a:cs typeface="Average"/>
                <a:sym typeface="Average"/>
              </a:rPr>
              <a:t>De skal være forståelige for elever og bør kun introducere et eller meget få nye koncepter ad gangen</a:t>
            </a:r>
            <a:br>
              <a:rPr lang="da" sz="1800">
                <a:latin typeface="Average"/>
                <a:ea typeface="Average"/>
                <a:cs typeface="Average"/>
                <a:sym typeface="Average"/>
              </a:rPr>
            </a:br>
            <a:endParaRPr sz="1800">
              <a:latin typeface="Average"/>
              <a:ea typeface="Average"/>
              <a:cs typeface="Average"/>
              <a:sym typeface="Average"/>
            </a:endParaRPr>
          </a:p>
          <a:p>
            <a:pPr indent="-342900" lvl="0" marL="457200" rtl="0" algn="l">
              <a:lnSpc>
                <a:spcPct val="115000"/>
              </a:lnSpc>
              <a:spcBef>
                <a:spcPts val="0"/>
              </a:spcBef>
              <a:spcAft>
                <a:spcPts val="0"/>
              </a:spcAft>
              <a:buClr>
                <a:srgbClr val="000000"/>
              </a:buClr>
              <a:buSzPts val="1800"/>
              <a:buFont typeface="Average"/>
              <a:buChar char="●"/>
            </a:pPr>
            <a:r>
              <a:rPr lang="da" sz="1800">
                <a:latin typeface="Average"/>
                <a:ea typeface="Average"/>
                <a:cs typeface="Average"/>
                <a:sym typeface="Average"/>
              </a:rPr>
              <a:t>De skal være lette at generalisere og være i overensstemmelse med de aktuelle læringsmål</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08" name="Shape 208"/>
        <p:cNvGrpSpPr/>
        <p:nvPr/>
      </p:nvGrpSpPr>
      <p:grpSpPr>
        <a:xfrm>
          <a:off x="0" y="0"/>
          <a:ext cx="0" cy="0"/>
          <a:chOff x="0" y="0"/>
          <a:chExt cx="0" cy="0"/>
        </a:xfrm>
      </p:grpSpPr>
      <p:pic>
        <p:nvPicPr>
          <p:cNvPr id="209" name="Google Shape;209;p37"/>
          <p:cNvPicPr preferRelativeResize="0"/>
          <p:nvPr/>
        </p:nvPicPr>
        <p:blipFill>
          <a:blip r:embed="rId3">
            <a:alphaModFix/>
          </a:blip>
          <a:stretch>
            <a:fillRect/>
          </a:stretch>
        </p:blipFill>
        <p:spPr>
          <a:xfrm>
            <a:off x="-64950" y="2814728"/>
            <a:ext cx="9144001" cy="2267595"/>
          </a:xfrm>
          <a:prstGeom prst="rect">
            <a:avLst/>
          </a:prstGeom>
          <a:noFill/>
          <a:ln>
            <a:noFill/>
          </a:ln>
        </p:spPr>
      </p:pic>
      <p:sp>
        <p:nvSpPr>
          <p:cNvPr id="210" name="Google Shape;210;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solidFill>
                  <a:srgbClr val="000000"/>
                </a:solidFill>
              </a:rPr>
              <a:t>Worked examples</a:t>
            </a:r>
            <a:endParaRPr>
              <a:solidFill>
                <a:srgbClr val="000000"/>
              </a:solidFill>
            </a:endParaRPr>
          </a:p>
        </p:txBody>
      </p:sp>
      <p:sp>
        <p:nvSpPr>
          <p:cNvPr id="211" name="Google Shape;211;p37"/>
          <p:cNvSpPr txBox="1"/>
          <p:nvPr>
            <p:ph idx="1" type="body"/>
          </p:nvPr>
        </p:nvSpPr>
        <p:spPr>
          <a:xfrm>
            <a:off x="311700" y="1152475"/>
            <a:ext cx="8520600" cy="188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solidFill>
                  <a:srgbClr val="000000"/>
                </a:solidFill>
              </a:rPr>
              <a:t>Består af:</a:t>
            </a:r>
            <a:endParaRPr>
              <a:solidFill>
                <a:srgbClr val="000000"/>
              </a:solidFill>
            </a:endParaRPr>
          </a:p>
          <a:p>
            <a:pPr indent="-342900" lvl="0" marL="457200" rtl="0" algn="l">
              <a:spcBef>
                <a:spcPts val="1600"/>
              </a:spcBef>
              <a:spcAft>
                <a:spcPts val="0"/>
              </a:spcAft>
              <a:buClr>
                <a:srgbClr val="000000"/>
              </a:buClr>
              <a:buSzPts val="1800"/>
              <a:buAutoNum type="arabicParenR"/>
            </a:pPr>
            <a:r>
              <a:rPr lang="da">
                <a:solidFill>
                  <a:srgbClr val="000000"/>
                </a:solidFill>
              </a:rPr>
              <a:t>Et problem, der skal løses</a:t>
            </a:r>
            <a:endParaRPr>
              <a:solidFill>
                <a:srgbClr val="000000"/>
              </a:solidFill>
            </a:endParaRPr>
          </a:p>
          <a:p>
            <a:pPr indent="-342900" lvl="0" marL="457200" rtl="0" algn="l">
              <a:spcBef>
                <a:spcPts val="0"/>
              </a:spcBef>
              <a:spcAft>
                <a:spcPts val="0"/>
              </a:spcAft>
              <a:buClr>
                <a:srgbClr val="000000"/>
              </a:buClr>
              <a:buSzPts val="1800"/>
              <a:buAutoNum type="arabicParenR"/>
            </a:pPr>
            <a:r>
              <a:rPr lang="da">
                <a:solidFill>
                  <a:srgbClr val="000000"/>
                </a:solidFill>
              </a:rPr>
              <a:t>En procedure, der løser det</a:t>
            </a:r>
            <a:endParaRPr>
              <a:solidFill>
                <a:srgbClr val="000000"/>
              </a:solidFill>
            </a:endParaRPr>
          </a:p>
          <a:p>
            <a:pPr indent="0" lvl="0" marL="0" rtl="0" algn="l">
              <a:spcBef>
                <a:spcPts val="1600"/>
              </a:spcBef>
              <a:spcAft>
                <a:spcPts val="0"/>
              </a:spcAft>
              <a:buNone/>
            </a:pPr>
            <a:r>
              <a:rPr lang="da">
                <a:solidFill>
                  <a:srgbClr val="000000"/>
                </a:solidFill>
              </a:rPr>
              <a:t>Worked examples er særligt effektive, hvis de kombineres med “faded guidance”</a:t>
            </a:r>
            <a:br>
              <a:rPr lang="da">
                <a:solidFill>
                  <a:srgbClr val="000000"/>
                </a:solidFill>
              </a:rPr>
            </a:br>
            <a:endParaRPr>
              <a:solidFill>
                <a:srgbClr val="000000"/>
              </a:solidFill>
            </a:endParaRPr>
          </a:p>
          <a:p>
            <a:pPr indent="0" lvl="0" marL="457200" rtl="0" algn="l">
              <a:spcBef>
                <a:spcPts val="1600"/>
              </a:spcBef>
              <a:spcAft>
                <a:spcPts val="1600"/>
              </a:spcAft>
              <a:buNone/>
            </a:pPr>
            <a:r>
              <a:t/>
            </a:r>
            <a:endParaRPr>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15" name="Shape 215"/>
        <p:cNvGrpSpPr/>
        <p:nvPr/>
      </p:nvGrpSpPr>
      <p:grpSpPr>
        <a:xfrm>
          <a:off x="0" y="0"/>
          <a:ext cx="0" cy="0"/>
          <a:chOff x="0" y="0"/>
          <a:chExt cx="0" cy="0"/>
        </a:xfrm>
      </p:grpSpPr>
      <p:sp>
        <p:nvSpPr>
          <p:cNvPr id="216" name="Google Shape;216;p38"/>
          <p:cNvSpPr txBox="1"/>
          <p:nvPr>
            <p:ph type="title"/>
          </p:nvPr>
        </p:nvSpPr>
        <p:spPr>
          <a:xfrm>
            <a:off x="312713"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solidFill>
                  <a:srgbClr val="000000"/>
                </a:solidFill>
              </a:rPr>
              <a:t>Motivation gennem peers, passion, play &amp; projects</a:t>
            </a:r>
            <a:endParaRPr>
              <a:solidFill>
                <a:srgbClr val="000000"/>
              </a:solidFill>
            </a:endParaRPr>
          </a:p>
        </p:txBody>
      </p:sp>
      <p:sp>
        <p:nvSpPr>
          <p:cNvPr id="217" name="Google Shape;217;p38"/>
          <p:cNvSpPr txBox="1"/>
          <p:nvPr>
            <p:ph idx="1" type="body"/>
          </p:nvPr>
        </p:nvSpPr>
        <p:spPr>
          <a:xfrm>
            <a:off x="365100" y="4486075"/>
            <a:ext cx="3948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000000"/>
              </a:solidFill>
              <a:latin typeface="Roboto Light"/>
              <a:ea typeface="Roboto Light"/>
              <a:cs typeface="Roboto Light"/>
              <a:sym typeface="Roboto Light"/>
            </a:endParaRPr>
          </a:p>
          <a:p>
            <a:pPr indent="0" lvl="0" marL="0" rtl="0" algn="l">
              <a:spcBef>
                <a:spcPts val="1600"/>
              </a:spcBef>
              <a:spcAft>
                <a:spcPts val="0"/>
              </a:spcAft>
              <a:buNone/>
            </a:pPr>
            <a:r>
              <a:t/>
            </a:r>
            <a:endParaRPr>
              <a:solidFill>
                <a:srgbClr val="000000"/>
              </a:solidFill>
            </a:endParaRPr>
          </a:p>
          <a:p>
            <a:pPr indent="0" lvl="0" marL="0" rtl="0" algn="l">
              <a:spcBef>
                <a:spcPts val="1600"/>
              </a:spcBef>
              <a:spcAft>
                <a:spcPts val="0"/>
              </a:spcAft>
              <a:buNone/>
            </a:pPr>
            <a:r>
              <a:t/>
            </a:r>
            <a:endParaRPr>
              <a:solidFill>
                <a:srgbClr val="000000"/>
              </a:solidFill>
            </a:endParaRPr>
          </a:p>
          <a:p>
            <a:pPr indent="0" lvl="0" marL="0" rtl="0" algn="l">
              <a:spcBef>
                <a:spcPts val="1600"/>
              </a:spcBef>
              <a:spcAft>
                <a:spcPts val="0"/>
              </a:spcAft>
              <a:buNone/>
            </a:pPr>
            <a:r>
              <a:t/>
            </a:r>
            <a:endParaRPr>
              <a:solidFill>
                <a:srgbClr val="000000"/>
              </a:solidFill>
            </a:endParaRPr>
          </a:p>
          <a:p>
            <a:pPr indent="0" lvl="0" marL="0" rtl="0" algn="l">
              <a:spcBef>
                <a:spcPts val="1600"/>
              </a:spcBef>
              <a:spcAft>
                <a:spcPts val="0"/>
              </a:spcAft>
              <a:buNone/>
            </a:pPr>
            <a:r>
              <a:t/>
            </a:r>
            <a:endParaRPr>
              <a:solidFill>
                <a:srgbClr val="000000"/>
              </a:solidFill>
            </a:endParaRPr>
          </a:p>
          <a:p>
            <a:pPr indent="0" lvl="0" marL="0" rtl="0" algn="l">
              <a:spcBef>
                <a:spcPts val="1600"/>
              </a:spcBef>
              <a:spcAft>
                <a:spcPts val="0"/>
              </a:spcAft>
              <a:buNone/>
            </a:pPr>
            <a:br>
              <a:rPr lang="da">
                <a:solidFill>
                  <a:srgbClr val="000000"/>
                </a:solidFill>
              </a:rPr>
            </a:br>
            <a:endParaRPr>
              <a:solidFill>
                <a:srgbClr val="000000"/>
              </a:solidFill>
            </a:endParaRPr>
          </a:p>
          <a:p>
            <a:pPr indent="0" lvl="0" marL="457200" rtl="0" algn="l">
              <a:spcBef>
                <a:spcPts val="1600"/>
              </a:spcBef>
              <a:spcAft>
                <a:spcPts val="1600"/>
              </a:spcAft>
              <a:buNone/>
            </a:pPr>
            <a:r>
              <a:t/>
            </a:r>
            <a:endParaRPr>
              <a:solidFill>
                <a:srgbClr val="000000"/>
              </a:solidFill>
            </a:endParaRPr>
          </a:p>
        </p:txBody>
      </p:sp>
      <p:grpSp>
        <p:nvGrpSpPr>
          <p:cNvPr id="218" name="Google Shape;218;p38"/>
          <p:cNvGrpSpPr/>
          <p:nvPr/>
        </p:nvGrpSpPr>
        <p:grpSpPr>
          <a:xfrm>
            <a:off x="2688745" y="732019"/>
            <a:ext cx="3768522" cy="3774409"/>
            <a:chOff x="2675582" y="676586"/>
            <a:chExt cx="3793942" cy="3790328"/>
          </a:xfrm>
        </p:grpSpPr>
        <p:sp>
          <p:nvSpPr>
            <p:cNvPr id="219" name="Google Shape;219;p38"/>
            <p:cNvSpPr/>
            <p:nvPr/>
          </p:nvSpPr>
          <p:spPr>
            <a:xfrm rot="-7199815">
              <a:off x="3183352" y="1184485"/>
              <a:ext cx="2774659" cy="2774659"/>
            </a:xfrm>
            <a:prstGeom prst="blockArc">
              <a:avLst>
                <a:gd fmla="val 12622480" name="adj1"/>
                <a:gd fmla="val 18176457" name="adj2"/>
                <a:gd fmla="val 20786" name="adj3"/>
              </a:avLst>
            </a:prstGeom>
            <a:solidFill>
              <a:srgbClr val="1D7E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8"/>
            <p:cNvSpPr/>
            <p:nvPr/>
          </p:nvSpPr>
          <p:spPr>
            <a:xfrm rot="-1799815">
              <a:off x="3183352" y="1184357"/>
              <a:ext cx="2774659" cy="2774659"/>
            </a:xfrm>
            <a:prstGeom prst="blockArc">
              <a:avLst>
                <a:gd fmla="val 12622480" name="adj1"/>
                <a:gd fmla="val 18176457" name="adj2"/>
                <a:gd fmla="val 20786" name="adj3"/>
              </a:avLst>
            </a:prstGeom>
            <a:solidFill>
              <a:srgbClr val="1F88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8"/>
            <p:cNvSpPr/>
            <p:nvPr/>
          </p:nvSpPr>
          <p:spPr>
            <a:xfrm rot="3600185">
              <a:off x="3187094" y="1184439"/>
              <a:ext cx="2774659" cy="2774659"/>
            </a:xfrm>
            <a:prstGeom prst="blockArc">
              <a:avLst>
                <a:gd fmla="val 12564381" name="adj1"/>
                <a:gd fmla="val 18346131" name="adj2"/>
                <a:gd fmla="val 20844" name="adj3"/>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8"/>
            <p:cNvSpPr/>
            <p:nvPr/>
          </p:nvSpPr>
          <p:spPr>
            <a:xfrm rot="9000185">
              <a:off x="3185977" y="1184485"/>
              <a:ext cx="2774659" cy="2774659"/>
            </a:xfrm>
            <a:prstGeom prst="blockArc">
              <a:avLst>
                <a:gd fmla="val 12622480" name="adj1"/>
                <a:gd fmla="val 18081133" name="adj2"/>
                <a:gd fmla="val 20809" name="adj3"/>
              </a:avLst>
            </a:prstGeom>
            <a:solidFill>
              <a:srgbClr val="1B7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3" name="Google Shape;223;p38"/>
            <p:cNvGrpSpPr/>
            <p:nvPr/>
          </p:nvGrpSpPr>
          <p:grpSpPr>
            <a:xfrm rot="5400000">
              <a:off x="5379663" y="2278951"/>
              <a:ext cx="585001" cy="585472"/>
              <a:chOff x="1967628" y="812211"/>
              <a:chExt cx="588000" cy="588000"/>
            </a:xfrm>
          </p:grpSpPr>
          <p:sp>
            <p:nvSpPr>
              <p:cNvPr id="224" name="Google Shape;224;p38"/>
              <p:cNvSpPr/>
              <p:nvPr/>
            </p:nvSpPr>
            <p:spPr>
              <a:xfrm rot="39023">
                <a:off x="1970909" y="815492"/>
                <a:ext cx="581437" cy="581437"/>
              </a:xfrm>
              <a:prstGeom prst="pie">
                <a:avLst>
                  <a:gd fmla="val 6190354" name="adj1"/>
                  <a:gd fmla="val 14996165" name="adj2"/>
                </a:avLst>
              </a:prstGeom>
              <a:solidFill>
                <a:srgbClr val="1B786E"/>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8"/>
              <p:cNvSpPr/>
              <p:nvPr/>
            </p:nvSpPr>
            <p:spPr>
              <a:xfrm rot="10800000">
                <a:off x="1970875" y="815525"/>
                <a:ext cx="581400" cy="581400"/>
              </a:xfrm>
              <a:prstGeom prst="pie">
                <a:avLst>
                  <a:gd fmla="val 4028252" name="adj1"/>
                  <a:gd fmla="val 17183677" name="adj2"/>
                </a:avLst>
              </a:prstGeom>
              <a:solidFill>
                <a:srgbClr val="1B7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6" name="Google Shape;226;p38"/>
            <p:cNvGrpSpPr/>
            <p:nvPr/>
          </p:nvGrpSpPr>
          <p:grpSpPr>
            <a:xfrm rot="10800000">
              <a:off x="4280709" y="3378529"/>
              <a:ext cx="585001" cy="585472"/>
              <a:chOff x="1967628" y="812211"/>
              <a:chExt cx="588000" cy="588000"/>
            </a:xfrm>
          </p:grpSpPr>
          <p:sp>
            <p:nvSpPr>
              <p:cNvPr id="227" name="Google Shape;227;p38"/>
              <p:cNvSpPr/>
              <p:nvPr/>
            </p:nvSpPr>
            <p:spPr>
              <a:xfrm rot="39023">
                <a:off x="1970909" y="815492"/>
                <a:ext cx="581437" cy="581437"/>
              </a:xfrm>
              <a:prstGeom prst="pie">
                <a:avLst>
                  <a:gd fmla="val 6190354" name="adj1"/>
                  <a:gd fmla="val 14996165" name="adj2"/>
                </a:avLst>
              </a:prstGeom>
              <a:solidFill>
                <a:srgbClr val="1D7E74"/>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38"/>
              <p:cNvSpPr/>
              <p:nvPr/>
            </p:nvSpPr>
            <p:spPr>
              <a:xfrm rot="10800000">
                <a:off x="1970875" y="815525"/>
                <a:ext cx="581400" cy="581400"/>
              </a:xfrm>
              <a:prstGeom prst="pie">
                <a:avLst>
                  <a:gd fmla="val 4028252" name="adj1"/>
                  <a:gd fmla="val 17183677" name="adj2"/>
                </a:avLst>
              </a:prstGeom>
              <a:solidFill>
                <a:srgbClr val="1D7E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9" name="Google Shape;229;p38"/>
            <p:cNvGrpSpPr/>
            <p:nvPr/>
          </p:nvGrpSpPr>
          <p:grpSpPr>
            <a:xfrm rot="-5400000">
              <a:off x="3179922" y="2281478"/>
              <a:ext cx="585001" cy="585472"/>
              <a:chOff x="1967628" y="812211"/>
              <a:chExt cx="588000" cy="588000"/>
            </a:xfrm>
          </p:grpSpPr>
          <p:sp>
            <p:nvSpPr>
              <p:cNvPr id="230" name="Google Shape;230;p38"/>
              <p:cNvSpPr/>
              <p:nvPr/>
            </p:nvSpPr>
            <p:spPr>
              <a:xfrm rot="39023">
                <a:off x="1970909" y="815492"/>
                <a:ext cx="581437" cy="581437"/>
              </a:xfrm>
              <a:prstGeom prst="pie">
                <a:avLst>
                  <a:gd fmla="val 6190354" name="adj1"/>
                  <a:gd fmla="val 14996165" name="adj2"/>
                </a:avLst>
              </a:prstGeom>
              <a:solidFill>
                <a:srgbClr val="1F887E"/>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38"/>
              <p:cNvSpPr/>
              <p:nvPr/>
            </p:nvSpPr>
            <p:spPr>
              <a:xfrm rot="10800000">
                <a:off x="1970875" y="815525"/>
                <a:ext cx="581400" cy="581400"/>
              </a:xfrm>
              <a:prstGeom prst="pie">
                <a:avLst>
                  <a:gd fmla="val 4028252" name="adj1"/>
                  <a:gd fmla="val 17183677" name="adj2"/>
                </a:avLst>
              </a:prstGeom>
              <a:solidFill>
                <a:srgbClr val="1F88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2" name="Google Shape;232;p38"/>
            <p:cNvSpPr txBox="1"/>
            <p:nvPr/>
          </p:nvSpPr>
          <p:spPr>
            <a:xfrm>
              <a:off x="3214513" y="2360618"/>
              <a:ext cx="507900" cy="26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da" sz="800">
                  <a:solidFill>
                    <a:srgbClr val="FFFFFF"/>
                  </a:solidFill>
                  <a:latin typeface="Roboto"/>
                  <a:ea typeface="Roboto"/>
                  <a:cs typeface="Roboto"/>
                  <a:sym typeface="Roboto"/>
                </a:rPr>
                <a:t>peers</a:t>
              </a:r>
              <a:endParaRPr b="1" sz="800">
                <a:solidFill>
                  <a:srgbClr val="FFFFFF"/>
                </a:solidFill>
                <a:latin typeface="Roboto"/>
                <a:ea typeface="Roboto"/>
                <a:cs typeface="Roboto"/>
                <a:sym typeface="Roboto"/>
              </a:endParaRPr>
            </a:p>
          </p:txBody>
        </p:sp>
        <p:sp>
          <p:nvSpPr>
            <p:cNvPr id="233" name="Google Shape;233;p38"/>
            <p:cNvSpPr txBox="1"/>
            <p:nvPr/>
          </p:nvSpPr>
          <p:spPr>
            <a:xfrm>
              <a:off x="4265312" y="3460309"/>
              <a:ext cx="578400" cy="26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da" sz="800">
                  <a:solidFill>
                    <a:srgbClr val="FFFFFF"/>
                  </a:solidFill>
                  <a:latin typeface="Roboto"/>
                  <a:ea typeface="Roboto"/>
                  <a:cs typeface="Roboto"/>
                  <a:sym typeface="Roboto"/>
                </a:rPr>
                <a:t>passion</a:t>
              </a:r>
              <a:endParaRPr b="1" sz="800">
                <a:solidFill>
                  <a:srgbClr val="FFFFFF"/>
                </a:solidFill>
                <a:latin typeface="Roboto"/>
                <a:ea typeface="Roboto"/>
                <a:cs typeface="Roboto"/>
                <a:sym typeface="Roboto"/>
              </a:endParaRPr>
            </a:p>
          </p:txBody>
        </p:sp>
        <p:sp>
          <p:nvSpPr>
            <p:cNvPr id="234" name="Google Shape;234;p38"/>
            <p:cNvSpPr txBox="1"/>
            <p:nvPr/>
          </p:nvSpPr>
          <p:spPr>
            <a:xfrm>
              <a:off x="5419402" y="2360618"/>
              <a:ext cx="507900" cy="26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da" sz="800">
                  <a:solidFill>
                    <a:srgbClr val="FFFFFF"/>
                  </a:solidFill>
                  <a:latin typeface="Roboto"/>
                  <a:ea typeface="Roboto"/>
                  <a:cs typeface="Roboto"/>
                  <a:sym typeface="Roboto"/>
                </a:rPr>
                <a:t>play</a:t>
              </a:r>
              <a:endParaRPr b="1" sz="800">
                <a:solidFill>
                  <a:srgbClr val="FFFFFF"/>
                </a:solidFill>
                <a:latin typeface="Roboto"/>
                <a:ea typeface="Roboto"/>
                <a:cs typeface="Roboto"/>
                <a:sym typeface="Roboto"/>
              </a:endParaRPr>
            </a:p>
          </p:txBody>
        </p:sp>
        <p:grpSp>
          <p:nvGrpSpPr>
            <p:cNvPr id="235" name="Google Shape;235;p38"/>
            <p:cNvGrpSpPr/>
            <p:nvPr/>
          </p:nvGrpSpPr>
          <p:grpSpPr>
            <a:xfrm>
              <a:off x="4261689" y="1180926"/>
              <a:ext cx="585001" cy="585530"/>
              <a:chOff x="1967628" y="812211"/>
              <a:chExt cx="588000" cy="588000"/>
            </a:xfrm>
          </p:grpSpPr>
          <p:sp>
            <p:nvSpPr>
              <p:cNvPr id="236" name="Google Shape;236;p38"/>
              <p:cNvSpPr/>
              <p:nvPr/>
            </p:nvSpPr>
            <p:spPr>
              <a:xfrm rot="39023">
                <a:off x="1970909" y="815492"/>
                <a:ext cx="581437" cy="581437"/>
              </a:xfrm>
              <a:prstGeom prst="pie">
                <a:avLst>
                  <a:gd fmla="val 6190354" name="adj1"/>
                  <a:gd fmla="val 14996165" name="adj2"/>
                </a:avLst>
              </a:prstGeom>
              <a:solidFill>
                <a:srgbClr val="155B54"/>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8"/>
              <p:cNvSpPr/>
              <p:nvPr/>
            </p:nvSpPr>
            <p:spPr>
              <a:xfrm rot="10800000">
                <a:off x="1970875" y="815525"/>
                <a:ext cx="581400" cy="581400"/>
              </a:xfrm>
              <a:prstGeom prst="pie">
                <a:avLst>
                  <a:gd fmla="val 4028252" name="adj1"/>
                  <a:gd fmla="val 17183677" name="adj2"/>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8" name="Google Shape;238;p38"/>
            <p:cNvSpPr txBox="1"/>
            <p:nvPr/>
          </p:nvSpPr>
          <p:spPr>
            <a:xfrm>
              <a:off x="4335762" y="1254445"/>
              <a:ext cx="578400" cy="26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da" sz="800">
                  <a:solidFill>
                    <a:srgbClr val="FFFFFF"/>
                  </a:solidFill>
                  <a:latin typeface="Roboto"/>
                  <a:ea typeface="Roboto"/>
                  <a:cs typeface="Roboto"/>
                  <a:sym typeface="Roboto"/>
                </a:rPr>
                <a:t>projects</a:t>
              </a:r>
              <a:endParaRPr b="1" sz="800">
                <a:solidFill>
                  <a:srgbClr val="FFFFFF"/>
                </a:solidFill>
                <a:latin typeface="Roboto"/>
                <a:ea typeface="Roboto"/>
                <a:cs typeface="Roboto"/>
                <a:sym typeface="Roboto"/>
              </a:endParaRPr>
            </a:p>
          </p:txBody>
        </p:sp>
      </p:grpSp>
      <p:grpSp>
        <p:nvGrpSpPr>
          <p:cNvPr id="239" name="Google Shape;239;p38"/>
          <p:cNvGrpSpPr/>
          <p:nvPr/>
        </p:nvGrpSpPr>
        <p:grpSpPr>
          <a:xfrm>
            <a:off x="323500" y="1170475"/>
            <a:ext cx="3362713" cy="1289700"/>
            <a:chOff x="323500" y="1170475"/>
            <a:chExt cx="3362713" cy="1289700"/>
          </a:xfrm>
        </p:grpSpPr>
        <p:sp>
          <p:nvSpPr>
            <p:cNvPr id="240" name="Google Shape;240;p38"/>
            <p:cNvSpPr txBox="1"/>
            <p:nvPr/>
          </p:nvSpPr>
          <p:spPr>
            <a:xfrm>
              <a:off x="323500" y="1170475"/>
              <a:ext cx="2124000" cy="1289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da" sz="1200">
                  <a:latin typeface="Roboto"/>
                  <a:ea typeface="Roboto"/>
                  <a:cs typeface="Roboto"/>
                  <a:sym typeface="Roboto"/>
                </a:rPr>
                <a:t>Peers</a:t>
              </a:r>
              <a:endParaRPr b="1" sz="1200">
                <a:latin typeface="Roboto"/>
                <a:ea typeface="Roboto"/>
                <a:cs typeface="Roboto"/>
                <a:sym typeface="Roboto"/>
              </a:endParaRPr>
            </a:p>
            <a:p>
              <a:pPr indent="0" lvl="0" marL="0" rtl="0" algn="r">
                <a:spcBef>
                  <a:spcPts val="0"/>
                </a:spcBef>
                <a:spcAft>
                  <a:spcPts val="0"/>
                </a:spcAft>
                <a:buNone/>
              </a:pPr>
              <a:r>
                <a:t/>
              </a:r>
              <a:endParaRPr b="1" sz="800">
                <a:latin typeface="Roboto"/>
                <a:ea typeface="Roboto"/>
                <a:cs typeface="Roboto"/>
                <a:sym typeface="Roboto"/>
              </a:endParaRPr>
            </a:p>
            <a:p>
              <a:pPr indent="0" lvl="0" marL="0" rtl="0" algn="r">
                <a:spcBef>
                  <a:spcPts val="0"/>
                </a:spcBef>
                <a:spcAft>
                  <a:spcPts val="1600"/>
                </a:spcAft>
                <a:buNone/>
              </a:pPr>
              <a:r>
                <a:rPr lang="da" sz="800">
                  <a:latin typeface="Roboto"/>
                  <a:ea typeface="Roboto"/>
                  <a:cs typeface="Roboto"/>
                  <a:sym typeface="Roboto"/>
                </a:rPr>
                <a:t>Læring er en social aktivitet, hvor elever deler idéer, kollaborerer om projekter og bygger videre på hinandens arbejder</a:t>
              </a:r>
              <a:endParaRPr b="1" sz="800">
                <a:latin typeface="Roboto"/>
                <a:ea typeface="Roboto"/>
                <a:cs typeface="Roboto"/>
                <a:sym typeface="Roboto"/>
              </a:endParaRPr>
            </a:p>
          </p:txBody>
        </p:sp>
        <p:cxnSp>
          <p:nvCxnSpPr>
            <p:cNvPr id="241" name="Google Shape;241;p38"/>
            <p:cNvCxnSpPr/>
            <p:nvPr/>
          </p:nvCxnSpPr>
          <p:spPr>
            <a:xfrm rot="10800000">
              <a:off x="2641913" y="1831625"/>
              <a:ext cx="1044300" cy="0"/>
            </a:xfrm>
            <a:prstGeom prst="straightConnector1">
              <a:avLst/>
            </a:prstGeom>
            <a:noFill/>
            <a:ln cap="flat" cmpd="sng" w="9525">
              <a:solidFill>
                <a:srgbClr val="1F887E"/>
              </a:solidFill>
              <a:prstDash val="solid"/>
              <a:round/>
              <a:headEnd len="sm" w="sm" type="none"/>
              <a:tailEnd len="med" w="med" type="oval"/>
            </a:ln>
          </p:spPr>
        </p:cxnSp>
      </p:grpSp>
      <p:grpSp>
        <p:nvGrpSpPr>
          <p:cNvPr id="242" name="Google Shape;242;p38"/>
          <p:cNvGrpSpPr/>
          <p:nvPr/>
        </p:nvGrpSpPr>
        <p:grpSpPr>
          <a:xfrm>
            <a:off x="323500" y="2828275"/>
            <a:ext cx="3629413" cy="1289700"/>
            <a:chOff x="323500" y="2828275"/>
            <a:chExt cx="3629413" cy="1289700"/>
          </a:xfrm>
        </p:grpSpPr>
        <p:sp>
          <p:nvSpPr>
            <p:cNvPr id="243" name="Google Shape;243;p38"/>
            <p:cNvSpPr txBox="1"/>
            <p:nvPr/>
          </p:nvSpPr>
          <p:spPr>
            <a:xfrm>
              <a:off x="323500" y="2828275"/>
              <a:ext cx="2124000" cy="1289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da" sz="1200">
                  <a:latin typeface="Roboto"/>
                  <a:ea typeface="Roboto"/>
                  <a:cs typeface="Roboto"/>
                  <a:sym typeface="Roboto"/>
                </a:rPr>
                <a:t>Passion</a:t>
              </a:r>
              <a:endParaRPr b="1" sz="1200">
                <a:latin typeface="Roboto"/>
                <a:ea typeface="Roboto"/>
                <a:cs typeface="Roboto"/>
                <a:sym typeface="Roboto"/>
              </a:endParaRPr>
            </a:p>
            <a:p>
              <a:pPr indent="0" lvl="0" marL="0" rtl="0" algn="r">
                <a:spcBef>
                  <a:spcPts val="0"/>
                </a:spcBef>
                <a:spcAft>
                  <a:spcPts val="0"/>
                </a:spcAft>
                <a:buNone/>
              </a:pPr>
              <a:r>
                <a:t/>
              </a:r>
              <a:endParaRPr b="1" sz="800">
                <a:latin typeface="Roboto"/>
                <a:ea typeface="Roboto"/>
                <a:cs typeface="Roboto"/>
                <a:sym typeface="Roboto"/>
              </a:endParaRPr>
            </a:p>
            <a:p>
              <a:pPr indent="0" lvl="0" marL="0" rtl="0" algn="r">
                <a:spcBef>
                  <a:spcPts val="0"/>
                </a:spcBef>
                <a:spcAft>
                  <a:spcPts val="1600"/>
                </a:spcAft>
                <a:buNone/>
              </a:pPr>
              <a:r>
                <a:rPr lang="da" sz="800">
                  <a:latin typeface="Roboto"/>
                  <a:ea typeface="Roboto"/>
                  <a:cs typeface="Roboto"/>
                  <a:sym typeface="Roboto"/>
                </a:rPr>
                <a:t>Når elever arbejder med projekter, som de er engagerede i, arbejder de hårdere og længere, er vedholdende og lære mere undervejs i processen</a:t>
              </a:r>
              <a:endParaRPr b="1" sz="800">
                <a:latin typeface="Roboto"/>
                <a:ea typeface="Roboto"/>
                <a:cs typeface="Roboto"/>
                <a:sym typeface="Roboto"/>
              </a:endParaRPr>
            </a:p>
          </p:txBody>
        </p:sp>
        <p:cxnSp>
          <p:nvCxnSpPr>
            <p:cNvPr id="244" name="Google Shape;244;p38"/>
            <p:cNvCxnSpPr/>
            <p:nvPr/>
          </p:nvCxnSpPr>
          <p:spPr>
            <a:xfrm rot="10800000">
              <a:off x="2641913" y="3489425"/>
              <a:ext cx="1311000" cy="0"/>
            </a:xfrm>
            <a:prstGeom prst="straightConnector1">
              <a:avLst/>
            </a:prstGeom>
            <a:noFill/>
            <a:ln cap="flat" cmpd="sng" w="9525">
              <a:solidFill>
                <a:srgbClr val="1D7E74"/>
              </a:solidFill>
              <a:prstDash val="solid"/>
              <a:round/>
              <a:headEnd len="sm" w="sm" type="none"/>
              <a:tailEnd len="med" w="med" type="oval"/>
            </a:ln>
          </p:spPr>
        </p:cxnSp>
      </p:grpSp>
      <p:grpSp>
        <p:nvGrpSpPr>
          <p:cNvPr id="245" name="Google Shape;245;p38"/>
          <p:cNvGrpSpPr/>
          <p:nvPr/>
        </p:nvGrpSpPr>
        <p:grpSpPr>
          <a:xfrm>
            <a:off x="5209825" y="1060350"/>
            <a:ext cx="3610650" cy="1289700"/>
            <a:chOff x="5209825" y="1060350"/>
            <a:chExt cx="3610650" cy="1289700"/>
          </a:xfrm>
        </p:grpSpPr>
        <p:sp>
          <p:nvSpPr>
            <p:cNvPr id="246" name="Google Shape;246;p38"/>
            <p:cNvSpPr txBox="1"/>
            <p:nvPr/>
          </p:nvSpPr>
          <p:spPr>
            <a:xfrm>
              <a:off x="6696475" y="1060350"/>
              <a:ext cx="2124000" cy="128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da" sz="1200">
                  <a:latin typeface="Roboto"/>
                  <a:ea typeface="Roboto"/>
                  <a:cs typeface="Roboto"/>
                  <a:sym typeface="Roboto"/>
                </a:rPr>
                <a:t>Projekter</a:t>
              </a:r>
              <a:endParaRPr b="1" sz="1200">
                <a:latin typeface="Roboto"/>
                <a:ea typeface="Roboto"/>
                <a:cs typeface="Roboto"/>
                <a:sym typeface="Roboto"/>
              </a:endParaRPr>
            </a:p>
            <a:p>
              <a:pPr indent="0" lvl="0" marL="0" rtl="0" algn="l">
                <a:spcBef>
                  <a:spcPts val="0"/>
                </a:spcBef>
                <a:spcAft>
                  <a:spcPts val="0"/>
                </a:spcAft>
                <a:buNone/>
              </a:pPr>
              <a:r>
                <a:t/>
              </a:r>
              <a:endParaRPr b="1" sz="800">
                <a:latin typeface="Roboto"/>
                <a:ea typeface="Roboto"/>
                <a:cs typeface="Roboto"/>
                <a:sym typeface="Roboto"/>
              </a:endParaRPr>
            </a:p>
            <a:p>
              <a:pPr indent="0" lvl="0" marL="0" rtl="0" algn="l">
                <a:spcBef>
                  <a:spcPts val="0"/>
                </a:spcBef>
                <a:spcAft>
                  <a:spcPts val="1600"/>
                </a:spcAft>
                <a:buNone/>
              </a:pPr>
              <a:r>
                <a:rPr lang="da" sz="800">
                  <a:latin typeface="Roboto"/>
                  <a:ea typeface="Roboto"/>
                  <a:cs typeface="Roboto"/>
                  <a:sym typeface="Roboto"/>
                </a:rPr>
                <a:t>Elever lærer bedst, når de aktivt arbejder på projekter, som giver mening for dem. De genererer nye idéer, designer prototyper og forfiner i en iterativ proces</a:t>
              </a:r>
              <a:endParaRPr b="1" sz="800">
                <a:latin typeface="Roboto"/>
                <a:ea typeface="Roboto"/>
                <a:cs typeface="Roboto"/>
                <a:sym typeface="Roboto"/>
              </a:endParaRPr>
            </a:p>
          </p:txBody>
        </p:sp>
        <p:cxnSp>
          <p:nvCxnSpPr>
            <p:cNvPr id="247" name="Google Shape;247;p38"/>
            <p:cNvCxnSpPr/>
            <p:nvPr/>
          </p:nvCxnSpPr>
          <p:spPr>
            <a:xfrm>
              <a:off x="5209825" y="1705200"/>
              <a:ext cx="1286700" cy="0"/>
            </a:xfrm>
            <a:prstGeom prst="straightConnector1">
              <a:avLst/>
            </a:prstGeom>
            <a:noFill/>
            <a:ln cap="flat" cmpd="sng" w="9525">
              <a:solidFill>
                <a:srgbClr val="155B54"/>
              </a:solidFill>
              <a:prstDash val="solid"/>
              <a:round/>
              <a:headEnd len="sm" w="sm" type="none"/>
              <a:tailEnd len="med" w="med" type="oval"/>
            </a:ln>
          </p:spPr>
        </p:cxnSp>
      </p:grpSp>
      <p:grpSp>
        <p:nvGrpSpPr>
          <p:cNvPr id="248" name="Google Shape;248;p38"/>
          <p:cNvGrpSpPr/>
          <p:nvPr/>
        </p:nvGrpSpPr>
        <p:grpSpPr>
          <a:xfrm>
            <a:off x="5209825" y="3020450"/>
            <a:ext cx="3610650" cy="1289700"/>
            <a:chOff x="5209825" y="3020450"/>
            <a:chExt cx="3610650" cy="1289700"/>
          </a:xfrm>
        </p:grpSpPr>
        <p:sp>
          <p:nvSpPr>
            <p:cNvPr id="249" name="Google Shape;249;p38"/>
            <p:cNvSpPr txBox="1"/>
            <p:nvPr/>
          </p:nvSpPr>
          <p:spPr>
            <a:xfrm>
              <a:off x="6696475" y="3020450"/>
              <a:ext cx="2124000" cy="128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da" sz="1200">
                  <a:latin typeface="Roboto"/>
                  <a:ea typeface="Roboto"/>
                  <a:cs typeface="Roboto"/>
                  <a:sym typeface="Roboto"/>
                </a:rPr>
                <a:t>Play</a:t>
              </a:r>
              <a:endParaRPr b="1" sz="1200">
                <a:latin typeface="Roboto"/>
                <a:ea typeface="Roboto"/>
                <a:cs typeface="Roboto"/>
                <a:sym typeface="Roboto"/>
              </a:endParaRPr>
            </a:p>
            <a:p>
              <a:pPr indent="0" lvl="0" marL="0" rtl="0" algn="l">
                <a:spcBef>
                  <a:spcPts val="0"/>
                </a:spcBef>
                <a:spcAft>
                  <a:spcPts val="0"/>
                </a:spcAft>
                <a:buNone/>
              </a:pPr>
              <a:r>
                <a:t/>
              </a:r>
              <a:endParaRPr b="1" sz="800">
                <a:latin typeface="Roboto"/>
                <a:ea typeface="Roboto"/>
                <a:cs typeface="Roboto"/>
                <a:sym typeface="Roboto"/>
              </a:endParaRPr>
            </a:p>
            <a:p>
              <a:pPr indent="0" lvl="0" marL="0" rtl="0" algn="l">
                <a:spcBef>
                  <a:spcPts val="0"/>
                </a:spcBef>
                <a:spcAft>
                  <a:spcPts val="1600"/>
                </a:spcAft>
                <a:buNone/>
              </a:pPr>
              <a:r>
                <a:rPr lang="da" sz="800">
                  <a:latin typeface="Roboto"/>
                  <a:ea typeface="Roboto"/>
                  <a:cs typeface="Roboto"/>
                  <a:sym typeface="Roboto"/>
                </a:rPr>
                <a:t>Læring involverer en legende og eksplorativ tilgang. At afprøve nye ting, eksperimentere med materialer, teste grænser, tage risici og iterere gentagne gange</a:t>
              </a:r>
              <a:endParaRPr b="1" sz="800">
                <a:latin typeface="Roboto"/>
                <a:ea typeface="Roboto"/>
                <a:cs typeface="Roboto"/>
                <a:sym typeface="Roboto"/>
              </a:endParaRPr>
            </a:p>
          </p:txBody>
        </p:sp>
        <p:cxnSp>
          <p:nvCxnSpPr>
            <p:cNvPr id="250" name="Google Shape;250;p38"/>
            <p:cNvCxnSpPr/>
            <p:nvPr/>
          </p:nvCxnSpPr>
          <p:spPr>
            <a:xfrm>
              <a:off x="5209825" y="3648300"/>
              <a:ext cx="1286700" cy="0"/>
            </a:xfrm>
            <a:prstGeom prst="straightConnector1">
              <a:avLst/>
            </a:prstGeom>
            <a:noFill/>
            <a:ln cap="flat" cmpd="sng" w="9525">
              <a:solidFill>
                <a:srgbClr val="1B786E"/>
              </a:solidFill>
              <a:prstDash val="solid"/>
              <a:round/>
              <a:headEnd len="sm" w="sm" type="none"/>
              <a:tailEnd len="med" w="med" type="oval"/>
            </a:ln>
          </p:spPr>
        </p:cxn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54" name="Shape 254"/>
        <p:cNvGrpSpPr/>
        <p:nvPr/>
      </p:nvGrpSpPr>
      <p:grpSpPr>
        <a:xfrm>
          <a:off x="0" y="0"/>
          <a:ext cx="0" cy="0"/>
          <a:chOff x="0" y="0"/>
          <a:chExt cx="0" cy="0"/>
        </a:xfrm>
      </p:grpSpPr>
      <p:grpSp>
        <p:nvGrpSpPr>
          <p:cNvPr id="255" name="Google Shape;255;p39"/>
          <p:cNvGrpSpPr/>
          <p:nvPr/>
        </p:nvGrpSpPr>
        <p:grpSpPr>
          <a:xfrm>
            <a:off x="6067725" y="663075"/>
            <a:ext cx="277500" cy="4009179"/>
            <a:chOff x="4055425" y="848100"/>
            <a:chExt cx="277500" cy="4009179"/>
          </a:xfrm>
        </p:grpSpPr>
        <p:sp>
          <p:nvSpPr>
            <p:cNvPr id="256" name="Google Shape;256;p39"/>
            <p:cNvSpPr/>
            <p:nvPr/>
          </p:nvSpPr>
          <p:spPr>
            <a:xfrm>
              <a:off x="4055425" y="848100"/>
              <a:ext cx="277500" cy="2081700"/>
            </a:xfrm>
            <a:prstGeom prst="upArrow">
              <a:avLst>
                <a:gd fmla="val 50000" name="adj1"/>
                <a:gd fmla="val 50000" name="adj2"/>
              </a:avLst>
            </a:prstGeom>
            <a:solidFill>
              <a:srgbClr val="1D7E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9"/>
            <p:cNvSpPr/>
            <p:nvPr/>
          </p:nvSpPr>
          <p:spPr>
            <a:xfrm rot="10800000">
              <a:off x="4055425" y="2843079"/>
              <a:ext cx="277500" cy="2014200"/>
            </a:xfrm>
            <a:prstGeom prst="upArrow">
              <a:avLst>
                <a:gd fmla="val 50000" name="adj1"/>
                <a:gd fmla="val 50000" name="adj2"/>
              </a:avLst>
            </a:prstGeom>
            <a:solidFill>
              <a:srgbClr val="1D7E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8" name="Google Shape;258;p39"/>
          <p:cNvGrpSpPr/>
          <p:nvPr/>
        </p:nvGrpSpPr>
        <p:grpSpPr>
          <a:xfrm>
            <a:off x="4943875" y="1549689"/>
            <a:ext cx="277500" cy="3122349"/>
            <a:chOff x="4055425" y="848100"/>
            <a:chExt cx="277500" cy="4009179"/>
          </a:xfrm>
        </p:grpSpPr>
        <p:sp>
          <p:nvSpPr>
            <p:cNvPr id="259" name="Google Shape;259;p39"/>
            <p:cNvSpPr/>
            <p:nvPr/>
          </p:nvSpPr>
          <p:spPr>
            <a:xfrm>
              <a:off x="4055425" y="848100"/>
              <a:ext cx="277500" cy="2081700"/>
            </a:xfrm>
            <a:prstGeom prst="upArrow">
              <a:avLst>
                <a:gd fmla="val 50000" name="adj1"/>
                <a:gd fmla="val 50000" name="adj2"/>
              </a:avLst>
            </a:prstGeom>
            <a:solidFill>
              <a:srgbClr val="1D7E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9"/>
            <p:cNvSpPr/>
            <p:nvPr/>
          </p:nvSpPr>
          <p:spPr>
            <a:xfrm rot="10800000">
              <a:off x="4055425" y="2843079"/>
              <a:ext cx="277500" cy="2014200"/>
            </a:xfrm>
            <a:prstGeom prst="upArrow">
              <a:avLst>
                <a:gd fmla="val 50000" name="adj1"/>
                <a:gd fmla="val 50000" name="adj2"/>
              </a:avLst>
            </a:prstGeom>
            <a:solidFill>
              <a:srgbClr val="1D7E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1" name="Google Shape;261;p39"/>
          <p:cNvSpPr txBox="1"/>
          <p:nvPr>
            <p:ph idx="4294967295"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sz="1400">
                <a:solidFill>
                  <a:srgbClr val="000000"/>
                </a:solidFill>
              </a:rPr>
              <a:t>Papert: Low floor - high ceiling</a:t>
            </a:r>
            <a:endParaRPr sz="1400">
              <a:solidFill>
                <a:srgbClr val="000000"/>
              </a:solidFill>
            </a:endParaRPr>
          </a:p>
          <a:p>
            <a:pPr indent="0" lvl="0" marL="0" rtl="0" algn="l">
              <a:spcBef>
                <a:spcPts val="1600"/>
              </a:spcBef>
              <a:spcAft>
                <a:spcPts val="0"/>
              </a:spcAft>
              <a:buNone/>
            </a:pPr>
            <a:r>
              <a:rPr lang="da" sz="1400">
                <a:solidFill>
                  <a:srgbClr val="000000"/>
                </a:solidFill>
              </a:rPr>
              <a:t>Resnick: Low floor - wide walls - high ceiling</a:t>
            </a:r>
            <a:endParaRPr sz="1400">
              <a:solidFill>
                <a:srgbClr val="000000"/>
              </a:solidFill>
            </a:endParaRPr>
          </a:p>
          <a:p>
            <a:pPr indent="0" lvl="0" marL="0" rtl="0" algn="l">
              <a:spcBef>
                <a:spcPts val="1600"/>
              </a:spcBef>
              <a:spcAft>
                <a:spcPts val="0"/>
              </a:spcAft>
              <a:buNone/>
            </a:pPr>
            <a:br>
              <a:rPr lang="da">
                <a:solidFill>
                  <a:srgbClr val="000000"/>
                </a:solidFill>
              </a:rPr>
            </a:br>
            <a:endParaRPr>
              <a:solidFill>
                <a:srgbClr val="000000"/>
              </a:solidFill>
            </a:endParaRPr>
          </a:p>
          <a:p>
            <a:pPr indent="0" lvl="0" marL="457200" rtl="0" algn="l">
              <a:spcBef>
                <a:spcPts val="1600"/>
              </a:spcBef>
              <a:spcAft>
                <a:spcPts val="1600"/>
              </a:spcAft>
              <a:buNone/>
            </a:pPr>
            <a:r>
              <a:t/>
            </a:r>
            <a:endParaRPr>
              <a:solidFill>
                <a:srgbClr val="000000"/>
              </a:solidFill>
            </a:endParaRPr>
          </a:p>
        </p:txBody>
      </p:sp>
      <p:grpSp>
        <p:nvGrpSpPr>
          <p:cNvPr id="262" name="Google Shape;262;p39"/>
          <p:cNvGrpSpPr/>
          <p:nvPr/>
        </p:nvGrpSpPr>
        <p:grpSpPr>
          <a:xfrm>
            <a:off x="7206975" y="1541964"/>
            <a:ext cx="277500" cy="3122349"/>
            <a:chOff x="4055425" y="848100"/>
            <a:chExt cx="277500" cy="4009179"/>
          </a:xfrm>
        </p:grpSpPr>
        <p:sp>
          <p:nvSpPr>
            <p:cNvPr id="263" name="Google Shape;263;p39"/>
            <p:cNvSpPr/>
            <p:nvPr/>
          </p:nvSpPr>
          <p:spPr>
            <a:xfrm>
              <a:off x="4055425" y="848100"/>
              <a:ext cx="277500" cy="2081700"/>
            </a:xfrm>
            <a:prstGeom prst="upArrow">
              <a:avLst>
                <a:gd fmla="val 50000" name="adj1"/>
                <a:gd fmla="val 50000" name="adj2"/>
              </a:avLst>
            </a:prstGeom>
            <a:solidFill>
              <a:srgbClr val="1D7E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9"/>
            <p:cNvSpPr/>
            <p:nvPr/>
          </p:nvSpPr>
          <p:spPr>
            <a:xfrm rot="10800000">
              <a:off x="4055425" y="2843079"/>
              <a:ext cx="277500" cy="2014200"/>
            </a:xfrm>
            <a:prstGeom prst="upArrow">
              <a:avLst>
                <a:gd fmla="val 50000" name="adj1"/>
                <a:gd fmla="val 50000" name="adj2"/>
              </a:avLst>
            </a:prstGeom>
            <a:solidFill>
              <a:srgbClr val="1D7E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5" name="Google Shape;265;p39"/>
          <p:cNvGrpSpPr/>
          <p:nvPr/>
        </p:nvGrpSpPr>
        <p:grpSpPr>
          <a:xfrm rot="5400000">
            <a:off x="6067725" y="2591025"/>
            <a:ext cx="277500" cy="4009179"/>
            <a:chOff x="4055425" y="848100"/>
            <a:chExt cx="277500" cy="4009179"/>
          </a:xfrm>
        </p:grpSpPr>
        <p:sp>
          <p:nvSpPr>
            <p:cNvPr id="266" name="Google Shape;266;p39"/>
            <p:cNvSpPr/>
            <p:nvPr/>
          </p:nvSpPr>
          <p:spPr>
            <a:xfrm>
              <a:off x="4055425" y="848100"/>
              <a:ext cx="277500" cy="2081700"/>
            </a:xfrm>
            <a:prstGeom prst="upArrow">
              <a:avLst>
                <a:gd fmla="val 50000" name="adj1"/>
                <a:gd fmla="val 50000" name="adj2"/>
              </a:avLst>
            </a:prstGeom>
            <a:solidFill>
              <a:srgbClr val="7F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9"/>
            <p:cNvSpPr/>
            <p:nvPr/>
          </p:nvSpPr>
          <p:spPr>
            <a:xfrm rot="10800000">
              <a:off x="4055425" y="2843079"/>
              <a:ext cx="277500" cy="2014200"/>
            </a:xfrm>
            <a:prstGeom prst="upArrow">
              <a:avLst>
                <a:gd fmla="val 50000" name="adj1"/>
                <a:gd fmla="val 50000" name="adj2"/>
              </a:avLst>
            </a:prstGeom>
            <a:solidFill>
              <a:srgbClr val="7FBF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8" name="Google Shape;268;p39"/>
          <p:cNvGrpSpPr/>
          <p:nvPr/>
        </p:nvGrpSpPr>
        <p:grpSpPr>
          <a:xfrm rot="5400000">
            <a:off x="6067725" y="1480550"/>
            <a:ext cx="277500" cy="4009179"/>
            <a:chOff x="4055425" y="848100"/>
            <a:chExt cx="277500" cy="4009179"/>
          </a:xfrm>
        </p:grpSpPr>
        <p:sp>
          <p:nvSpPr>
            <p:cNvPr id="269" name="Google Shape;269;p39"/>
            <p:cNvSpPr/>
            <p:nvPr/>
          </p:nvSpPr>
          <p:spPr>
            <a:xfrm>
              <a:off x="4055425" y="848100"/>
              <a:ext cx="277500" cy="2081700"/>
            </a:xfrm>
            <a:prstGeom prst="upArrow">
              <a:avLst>
                <a:gd fmla="val 50000" name="adj1"/>
                <a:gd fmla="val 50000" name="adj2"/>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9"/>
            <p:cNvSpPr/>
            <p:nvPr/>
          </p:nvSpPr>
          <p:spPr>
            <a:xfrm rot="10800000">
              <a:off x="4055425" y="2843079"/>
              <a:ext cx="277500" cy="2014200"/>
            </a:xfrm>
            <a:prstGeom prst="upArrow">
              <a:avLst>
                <a:gd fmla="val 50000" name="adj1"/>
                <a:gd fmla="val 50000" name="adj2"/>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1" name="Google Shape;271;p39"/>
          <p:cNvGrpSpPr/>
          <p:nvPr/>
        </p:nvGrpSpPr>
        <p:grpSpPr>
          <a:xfrm rot="5400000">
            <a:off x="6067725" y="441775"/>
            <a:ext cx="277500" cy="4009179"/>
            <a:chOff x="4055425" y="848100"/>
            <a:chExt cx="277500" cy="4009179"/>
          </a:xfrm>
        </p:grpSpPr>
        <p:sp>
          <p:nvSpPr>
            <p:cNvPr id="272" name="Google Shape;272;p39"/>
            <p:cNvSpPr/>
            <p:nvPr/>
          </p:nvSpPr>
          <p:spPr>
            <a:xfrm>
              <a:off x="4055425" y="848100"/>
              <a:ext cx="277500" cy="2081700"/>
            </a:xfrm>
            <a:prstGeom prst="upArrow">
              <a:avLst>
                <a:gd fmla="val 50000" name="adj1"/>
                <a:gd fmla="val 50000" name="adj2"/>
              </a:avLst>
            </a:prstGeom>
            <a:solidFill>
              <a:srgbClr val="D036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9"/>
            <p:cNvSpPr/>
            <p:nvPr/>
          </p:nvSpPr>
          <p:spPr>
            <a:xfrm rot="10800000">
              <a:off x="4055425" y="2843079"/>
              <a:ext cx="277500" cy="2014200"/>
            </a:xfrm>
            <a:prstGeom prst="upArrow">
              <a:avLst>
                <a:gd fmla="val 50000" name="adj1"/>
                <a:gd fmla="val 50000" name="adj2"/>
              </a:avLst>
            </a:prstGeom>
            <a:solidFill>
              <a:srgbClr val="D036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1500"/>
                                        <p:tgtEl>
                                          <p:spTgt spid="2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1500"/>
                                        <p:tgtEl>
                                          <p:spTgt spid="2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1000"/>
                                        <p:tgtEl>
                                          <p:spTgt spid="258"/>
                                        </p:tgtEl>
                                      </p:cBhvr>
                                    </p:animEffect>
                                  </p:childTnLst>
                                </p:cTn>
                              </p:par>
                              <p:par>
                                <p:cTn fill="hold" nodeType="with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1000"/>
                                        <p:tgtEl>
                                          <p:spTgt spid="2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04646"/>
        </a:solidFill>
      </p:bgPr>
    </p:bg>
    <p:spTree>
      <p:nvGrpSpPr>
        <p:cNvPr id="277" name="Shape 277"/>
        <p:cNvGrpSpPr/>
        <p:nvPr/>
      </p:nvGrpSpPr>
      <p:grpSpPr>
        <a:xfrm>
          <a:off x="0" y="0"/>
          <a:ext cx="0" cy="0"/>
          <a:chOff x="0" y="0"/>
          <a:chExt cx="0" cy="0"/>
        </a:xfrm>
      </p:grpSpPr>
      <p:sp>
        <p:nvSpPr>
          <p:cNvPr id="278" name="Google Shape;278;p40"/>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da"/>
              <a:t>Abstraktion og mønstre</a:t>
            </a:r>
            <a:endParaRPr/>
          </a:p>
        </p:txBody>
      </p:sp>
      <p:sp>
        <p:nvSpPr>
          <p:cNvPr id="279" name="Google Shape;279;p40"/>
          <p:cNvSpPr txBox="1"/>
          <p:nvPr>
            <p:ph idx="1" type="subTitle"/>
          </p:nvPr>
        </p:nvSpPr>
        <p:spPr>
          <a:xfrm>
            <a:off x="311700" y="2834125"/>
            <a:ext cx="8520600" cy="111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rPr lang="da"/>
              <a:t>Når du planlægger læringsforløb med programmering</a:t>
            </a:r>
            <a:endParaRPr/>
          </a:p>
        </p:txBody>
      </p:sp>
      <p:sp>
        <p:nvSpPr>
          <p:cNvPr id="280" name="Google Shape;280;p40"/>
          <p:cNvSpPr txBox="1"/>
          <p:nvPr/>
        </p:nvSpPr>
        <p:spPr>
          <a:xfrm>
            <a:off x="311700" y="4625775"/>
            <a:ext cx="8520600" cy="303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1600"/>
              </a:spcAft>
              <a:buNone/>
            </a:pPr>
            <a:br>
              <a:rPr lang="da" sz="1000">
                <a:solidFill>
                  <a:srgbClr val="CACACA"/>
                </a:solidFill>
                <a:latin typeface="Roboto"/>
                <a:ea typeface="Roboto"/>
                <a:cs typeface="Roboto"/>
                <a:sym typeface="Roboto"/>
              </a:rPr>
            </a:br>
            <a:r>
              <a:rPr lang="da" sz="1000">
                <a:solidFill>
                  <a:srgbClr val="CACACA"/>
                </a:solidFill>
                <a:latin typeface="Roboto"/>
                <a:ea typeface="Roboto"/>
                <a:cs typeface="Roboto"/>
                <a:sym typeface="Roboto"/>
              </a:rPr>
              <a:t>Video er lavet af CFU Absalon efter artikel af Michael E. Caspersen: “Teaching Programming” i “Computer Science Education”</a:t>
            </a:r>
            <a:endParaRPr sz="1000">
              <a:solidFill>
                <a:srgbClr val="CACACA"/>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04646"/>
        </a:solidFill>
      </p:bgPr>
    </p:bg>
    <p:spTree>
      <p:nvGrpSpPr>
        <p:cNvPr id="284" name="Shape 284"/>
        <p:cNvGrpSpPr/>
        <p:nvPr/>
      </p:nvGrpSpPr>
      <p:grpSpPr>
        <a:xfrm>
          <a:off x="0" y="0"/>
          <a:ext cx="0" cy="0"/>
          <a:chOff x="0" y="0"/>
          <a:chExt cx="0" cy="0"/>
        </a:xfrm>
      </p:grpSpPr>
      <p:sp>
        <p:nvSpPr>
          <p:cNvPr id="285" name="Google Shape;285;p41"/>
          <p:cNvSpPr txBox="1"/>
          <p:nvPr>
            <p:ph idx="4294967295" type="title"/>
          </p:nvPr>
        </p:nvSpPr>
        <p:spPr>
          <a:xfrm>
            <a:off x="188400" y="1716600"/>
            <a:ext cx="3805500" cy="171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Tre didaktiske principper i forhold til abstraktion og mønstre</a:t>
            </a:r>
            <a:endParaRPr/>
          </a:p>
        </p:txBody>
      </p:sp>
      <p:sp>
        <p:nvSpPr>
          <p:cNvPr id="286" name="Google Shape;286;p41"/>
          <p:cNvSpPr txBox="1"/>
          <p:nvPr>
            <p:ph idx="1" type="body"/>
          </p:nvPr>
        </p:nvSpPr>
        <p:spPr>
          <a:xfrm>
            <a:off x="3935375" y="2868100"/>
            <a:ext cx="5031300" cy="1973700"/>
          </a:xfrm>
          <a:prstGeom prst="rect">
            <a:avLst/>
          </a:prstGeom>
        </p:spPr>
        <p:txBody>
          <a:bodyPr anchorCtr="0" anchor="ctr"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Roboto"/>
              <a:buChar char="●"/>
            </a:pPr>
            <a:r>
              <a:rPr lang="da" sz="1400">
                <a:latin typeface="Roboto"/>
                <a:ea typeface="Roboto"/>
                <a:cs typeface="Roboto"/>
                <a:sym typeface="Roboto"/>
              </a:rPr>
              <a:t>Forstærk specifikationer</a:t>
            </a:r>
            <a:br>
              <a:rPr lang="da" sz="1400">
                <a:latin typeface="Roboto"/>
                <a:ea typeface="Roboto"/>
                <a:cs typeface="Roboto"/>
                <a:sym typeface="Roboto"/>
              </a:rPr>
            </a:br>
            <a:endParaRPr sz="1400">
              <a:latin typeface="Roboto"/>
              <a:ea typeface="Roboto"/>
              <a:cs typeface="Roboto"/>
              <a:sym typeface="Roboto"/>
            </a:endParaRPr>
          </a:p>
          <a:p>
            <a:pPr indent="-317500" lvl="0" marL="457200" rtl="0" algn="l">
              <a:lnSpc>
                <a:spcPct val="115000"/>
              </a:lnSpc>
              <a:spcBef>
                <a:spcPts val="0"/>
              </a:spcBef>
              <a:spcAft>
                <a:spcPts val="0"/>
              </a:spcAft>
              <a:buClr>
                <a:schemeClr val="dk1"/>
              </a:buClr>
              <a:buSzPts val="1400"/>
              <a:buFont typeface="Roboto"/>
              <a:buChar char="●"/>
            </a:pPr>
            <a:r>
              <a:rPr lang="da" sz="1400">
                <a:latin typeface="Roboto"/>
                <a:ea typeface="Roboto"/>
                <a:cs typeface="Roboto"/>
                <a:sym typeface="Roboto"/>
              </a:rPr>
              <a:t>Forstærk mønstre</a:t>
            </a:r>
            <a:br>
              <a:rPr lang="da" sz="1400">
                <a:latin typeface="Roboto"/>
                <a:ea typeface="Roboto"/>
                <a:cs typeface="Roboto"/>
                <a:sym typeface="Roboto"/>
              </a:rPr>
            </a:br>
            <a:endParaRPr sz="1400">
              <a:latin typeface="Roboto"/>
              <a:ea typeface="Roboto"/>
              <a:cs typeface="Roboto"/>
              <a:sym typeface="Roboto"/>
            </a:endParaRPr>
          </a:p>
          <a:p>
            <a:pPr indent="-317500" lvl="0" marL="457200" rtl="0" algn="l">
              <a:lnSpc>
                <a:spcPct val="115000"/>
              </a:lnSpc>
              <a:spcBef>
                <a:spcPts val="0"/>
              </a:spcBef>
              <a:spcAft>
                <a:spcPts val="0"/>
              </a:spcAft>
              <a:buClr>
                <a:schemeClr val="dk1"/>
              </a:buClr>
              <a:buSzPts val="1400"/>
              <a:buFont typeface="Roboto"/>
              <a:buChar char="●"/>
            </a:pPr>
            <a:r>
              <a:rPr lang="da" sz="1400">
                <a:latin typeface="Roboto"/>
                <a:ea typeface="Roboto"/>
                <a:cs typeface="Roboto"/>
                <a:sym typeface="Roboto"/>
              </a:rPr>
              <a:t>Forstærk modeller og konceptuelle rammeværk (programmering </a:t>
            </a:r>
            <a:r>
              <a:rPr i="1" lang="da" sz="1400">
                <a:latin typeface="Roboto"/>
                <a:ea typeface="Roboto"/>
                <a:cs typeface="Roboto"/>
                <a:sym typeface="Roboto"/>
              </a:rPr>
              <a:t>ind</a:t>
            </a:r>
            <a:r>
              <a:rPr lang="da" sz="1400">
                <a:latin typeface="Roboto"/>
                <a:ea typeface="Roboto"/>
                <a:cs typeface="Roboto"/>
                <a:sym typeface="Roboto"/>
              </a:rPr>
              <a:t> i et sprog)</a:t>
            </a:r>
            <a:endParaRPr sz="1400">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90" name="Shape 290"/>
        <p:cNvGrpSpPr/>
        <p:nvPr/>
      </p:nvGrpSpPr>
      <p:grpSpPr>
        <a:xfrm>
          <a:off x="0" y="0"/>
          <a:ext cx="0" cy="0"/>
          <a:chOff x="0" y="0"/>
          <a:chExt cx="0" cy="0"/>
        </a:xfrm>
      </p:grpSpPr>
      <p:sp>
        <p:nvSpPr>
          <p:cNvPr id="291" name="Google Shape;291;p42"/>
          <p:cNvSpPr txBox="1"/>
          <p:nvPr>
            <p:ph type="title"/>
          </p:nvPr>
        </p:nvSpPr>
        <p:spPr>
          <a:xfrm>
            <a:off x="311700" y="3295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solidFill>
                  <a:srgbClr val="000000"/>
                </a:solidFill>
              </a:rPr>
              <a:t>Forstærk specifikationer</a:t>
            </a:r>
            <a:endParaRPr>
              <a:solidFill>
                <a:srgbClr val="000000"/>
              </a:solidFill>
            </a:endParaRPr>
          </a:p>
        </p:txBody>
      </p:sp>
      <p:sp>
        <p:nvSpPr>
          <p:cNvPr id="292" name="Google Shape;292;p42"/>
          <p:cNvSpPr txBox="1"/>
          <p:nvPr>
            <p:ph idx="1" type="body"/>
          </p:nvPr>
        </p:nvSpPr>
        <p:spPr>
          <a:xfrm>
            <a:off x="311700" y="1152475"/>
            <a:ext cx="48108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solidFill>
                  <a:srgbClr val="000000"/>
                </a:solidFill>
              </a:rPr>
              <a:t>Det er afgørende at kunne adskille </a:t>
            </a:r>
            <a:r>
              <a:rPr i="1" lang="da">
                <a:solidFill>
                  <a:srgbClr val="000000"/>
                </a:solidFill>
              </a:rPr>
              <a:t>hvad</a:t>
            </a:r>
            <a:r>
              <a:rPr lang="da">
                <a:solidFill>
                  <a:srgbClr val="000000"/>
                </a:solidFill>
              </a:rPr>
              <a:t> et program gør fra, </a:t>
            </a:r>
            <a:r>
              <a:rPr i="1" lang="da">
                <a:solidFill>
                  <a:srgbClr val="000000"/>
                </a:solidFill>
              </a:rPr>
              <a:t>hvordan</a:t>
            </a:r>
            <a:r>
              <a:rPr lang="da">
                <a:solidFill>
                  <a:srgbClr val="000000"/>
                </a:solidFill>
              </a:rPr>
              <a:t> det gør det. </a:t>
            </a:r>
            <a:endParaRPr>
              <a:solidFill>
                <a:srgbClr val="000000"/>
              </a:solidFill>
            </a:endParaRPr>
          </a:p>
          <a:p>
            <a:pPr indent="0" lvl="0" marL="0" rtl="0" algn="l">
              <a:spcBef>
                <a:spcPts val="1600"/>
              </a:spcBef>
              <a:spcAft>
                <a:spcPts val="0"/>
              </a:spcAft>
              <a:buNone/>
            </a:pPr>
            <a:r>
              <a:rPr lang="da">
                <a:solidFill>
                  <a:srgbClr val="000000"/>
                </a:solidFill>
              </a:rPr>
              <a:t>En specifikation er en beskrivelse af, hvad et program gør, hvorimod den faktiske kode og andre måder at udtrykke programmet på </a:t>
            </a:r>
            <a:br>
              <a:rPr lang="da">
                <a:solidFill>
                  <a:srgbClr val="000000"/>
                </a:solidFill>
              </a:rPr>
            </a:br>
            <a:r>
              <a:rPr lang="da">
                <a:solidFill>
                  <a:srgbClr val="000000"/>
                </a:solidFill>
              </a:rPr>
              <a:t>på vej til koden handler om implementering.</a:t>
            </a:r>
            <a:br>
              <a:rPr lang="da">
                <a:solidFill>
                  <a:srgbClr val="000000"/>
                </a:solidFill>
              </a:rPr>
            </a:br>
            <a:br>
              <a:rPr lang="da">
                <a:solidFill>
                  <a:srgbClr val="000000"/>
                </a:solidFill>
              </a:rPr>
            </a:br>
            <a:r>
              <a:rPr lang="da">
                <a:solidFill>
                  <a:srgbClr val="000000"/>
                </a:solidFill>
              </a:rPr>
              <a:t>Specifikationer kan fx udtrykkes gennem de navne, man giver funktioner og variable eller kommentarer til koden.</a:t>
            </a:r>
            <a:endParaRPr>
              <a:solidFill>
                <a:srgbClr val="000000"/>
              </a:solidFill>
            </a:endParaRPr>
          </a:p>
          <a:p>
            <a:pPr indent="0" lvl="0" marL="0" rtl="0" algn="l">
              <a:spcBef>
                <a:spcPts val="1600"/>
              </a:spcBef>
              <a:spcAft>
                <a:spcPts val="0"/>
              </a:spcAft>
              <a:buNone/>
            </a:pPr>
            <a:r>
              <a:t/>
            </a:r>
            <a:endParaRPr>
              <a:solidFill>
                <a:srgbClr val="000000"/>
              </a:solidFill>
            </a:endParaRPr>
          </a:p>
          <a:p>
            <a:pPr indent="0" lvl="0" marL="457200" rtl="0" algn="l">
              <a:spcBef>
                <a:spcPts val="1600"/>
              </a:spcBef>
              <a:spcAft>
                <a:spcPts val="1600"/>
              </a:spcAft>
              <a:buNone/>
            </a:pPr>
            <a:r>
              <a:t/>
            </a:r>
            <a:endParaRPr>
              <a:solidFill>
                <a:srgbClr val="000000"/>
              </a:solidFill>
            </a:endParaRPr>
          </a:p>
        </p:txBody>
      </p:sp>
      <p:grpSp>
        <p:nvGrpSpPr>
          <p:cNvPr id="293" name="Google Shape;293;p42"/>
          <p:cNvGrpSpPr/>
          <p:nvPr/>
        </p:nvGrpSpPr>
        <p:grpSpPr>
          <a:xfrm>
            <a:off x="4903543" y="900882"/>
            <a:ext cx="3597105" cy="3706624"/>
            <a:chOff x="2902488" y="902232"/>
            <a:chExt cx="3339000" cy="3339000"/>
          </a:xfrm>
        </p:grpSpPr>
        <p:sp>
          <p:nvSpPr>
            <p:cNvPr id="294" name="Google Shape;294;p42"/>
            <p:cNvSpPr/>
            <p:nvPr/>
          </p:nvSpPr>
          <p:spPr>
            <a:xfrm rot="-5400000">
              <a:off x="2902488" y="902232"/>
              <a:ext cx="3339000" cy="3339000"/>
            </a:xfrm>
            <a:prstGeom prst="ellipse">
              <a:avLst/>
            </a:prstGeom>
            <a:noFill/>
            <a:ln cap="flat" cmpd="sng" w="19050">
              <a:solidFill>
                <a:srgbClr val="1D7E74"/>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42"/>
            <p:cNvSpPr/>
            <p:nvPr/>
          </p:nvSpPr>
          <p:spPr>
            <a:xfrm>
              <a:off x="3123875" y="1123625"/>
              <a:ext cx="2896500" cy="2896200"/>
            </a:xfrm>
            <a:prstGeom prst="pie">
              <a:avLst>
                <a:gd fmla="val 2689583" name="adj1"/>
                <a:gd fmla="val 13510993" name="adj2"/>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6" name="Google Shape;296;p42"/>
          <p:cNvGrpSpPr/>
          <p:nvPr/>
        </p:nvGrpSpPr>
        <p:grpSpPr>
          <a:xfrm>
            <a:off x="5723961" y="1746279"/>
            <a:ext cx="1956269" cy="2015831"/>
            <a:chOff x="3664038" y="1663782"/>
            <a:chExt cx="1815900" cy="1815900"/>
          </a:xfrm>
        </p:grpSpPr>
        <p:sp>
          <p:nvSpPr>
            <p:cNvPr id="297" name="Google Shape;297;p42"/>
            <p:cNvSpPr/>
            <p:nvPr/>
          </p:nvSpPr>
          <p:spPr>
            <a:xfrm>
              <a:off x="3664038" y="1663782"/>
              <a:ext cx="1815900" cy="1815900"/>
            </a:xfrm>
            <a:prstGeom prst="ellipse">
              <a:avLst/>
            </a:prstGeom>
            <a:solidFill>
              <a:srgbClr val="1D7E74"/>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42"/>
            <p:cNvSpPr txBox="1"/>
            <p:nvPr/>
          </p:nvSpPr>
          <p:spPr>
            <a:xfrm>
              <a:off x="3899988" y="2158482"/>
              <a:ext cx="1344000" cy="826500"/>
            </a:xfrm>
            <a:prstGeom prst="rect">
              <a:avLst/>
            </a:prstGeom>
            <a:solidFill>
              <a:srgbClr val="1D7E74"/>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da">
                  <a:solidFill>
                    <a:srgbClr val="FFFFFF"/>
                  </a:solidFill>
                  <a:latin typeface="Roboto"/>
                  <a:ea typeface="Roboto"/>
                  <a:cs typeface="Roboto"/>
                  <a:sym typeface="Roboto"/>
                </a:rPr>
                <a:t>Program</a:t>
              </a:r>
              <a:endParaRPr b="1">
                <a:solidFill>
                  <a:srgbClr val="FFFFFF"/>
                </a:solidFill>
                <a:latin typeface="Roboto"/>
                <a:ea typeface="Roboto"/>
                <a:cs typeface="Roboto"/>
                <a:sym typeface="Roboto"/>
              </a:endParaRPr>
            </a:p>
          </p:txBody>
        </p:sp>
      </p:grpSp>
      <p:grpSp>
        <p:nvGrpSpPr>
          <p:cNvPr id="299" name="Google Shape;299;p42"/>
          <p:cNvGrpSpPr/>
          <p:nvPr/>
        </p:nvGrpSpPr>
        <p:grpSpPr>
          <a:xfrm>
            <a:off x="4857634" y="847308"/>
            <a:ext cx="1151203" cy="1186253"/>
            <a:chOff x="2859873" y="853971"/>
            <a:chExt cx="1068600" cy="1068600"/>
          </a:xfrm>
        </p:grpSpPr>
        <p:sp>
          <p:nvSpPr>
            <p:cNvPr id="300" name="Google Shape;300;p42"/>
            <p:cNvSpPr/>
            <p:nvPr/>
          </p:nvSpPr>
          <p:spPr>
            <a:xfrm>
              <a:off x="2859873" y="853971"/>
              <a:ext cx="1068600" cy="1068600"/>
            </a:xfrm>
            <a:prstGeom prst="ellipse">
              <a:avLst/>
            </a:prstGeom>
            <a:solidFill>
              <a:srgbClr val="D036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42"/>
            <p:cNvSpPr txBox="1"/>
            <p:nvPr/>
          </p:nvSpPr>
          <p:spPr>
            <a:xfrm>
              <a:off x="3012800" y="1022197"/>
              <a:ext cx="762600" cy="732300"/>
            </a:xfrm>
            <a:prstGeom prst="rect">
              <a:avLst/>
            </a:prstGeom>
            <a:solidFill>
              <a:srgbClr val="D03635"/>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da" sz="800">
                  <a:solidFill>
                    <a:srgbClr val="FFFFFF"/>
                  </a:solidFill>
                  <a:latin typeface="Roboto"/>
                  <a:ea typeface="Roboto"/>
                  <a:cs typeface="Roboto"/>
                  <a:sym typeface="Roboto"/>
                </a:rPr>
                <a:t>Hvad?</a:t>
              </a:r>
              <a:endParaRPr b="1" sz="800">
                <a:solidFill>
                  <a:srgbClr val="FFFFFF"/>
                </a:solidFill>
                <a:latin typeface="Roboto"/>
                <a:ea typeface="Roboto"/>
                <a:cs typeface="Roboto"/>
                <a:sym typeface="Roboto"/>
              </a:endParaRPr>
            </a:p>
          </p:txBody>
        </p:sp>
      </p:grpSp>
      <p:grpSp>
        <p:nvGrpSpPr>
          <p:cNvPr id="302" name="Google Shape;302;p42"/>
          <p:cNvGrpSpPr/>
          <p:nvPr/>
        </p:nvGrpSpPr>
        <p:grpSpPr>
          <a:xfrm>
            <a:off x="7394218" y="3489687"/>
            <a:ext cx="1151203" cy="1186253"/>
            <a:chOff x="5214448" y="3234278"/>
            <a:chExt cx="1068600" cy="1068600"/>
          </a:xfrm>
        </p:grpSpPr>
        <p:sp>
          <p:nvSpPr>
            <p:cNvPr id="303" name="Google Shape;303;p42"/>
            <p:cNvSpPr/>
            <p:nvPr/>
          </p:nvSpPr>
          <p:spPr>
            <a:xfrm>
              <a:off x="5214448" y="3234278"/>
              <a:ext cx="1068600" cy="1068600"/>
            </a:xfrm>
            <a:prstGeom prst="ellipse">
              <a:avLst/>
            </a:prstGeom>
            <a:solidFill>
              <a:srgbClr val="D036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42"/>
            <p:cNvSpPr txBox="1"/>
            <p:nvPr/>
          </p:nvSpPr>
          <p:spPr>
            <a:xfrm>
              <a:off x="5367375" y="3402503"/>
              <a:ext cx="762600" cy="732300"/>
            </a:xfrm>
            <a:prstGeom prst="rect">
              <a:avLst/>
            </a:prstGeom>
            <a:solidFill>
              <a:srgbClr val="D03635"/>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da" sz="800">
                  <a:solidFill>
                    <a:srgbClr val="FFFFFF"/>
                  </a:solidFill>
                  <a:latin typeface="Roboto"/>
                  <a:ea typeface="Roboto"/>
                  <a:cs typeface="Roboto"/>
                  <a:sym typeface="Roboto"/>
                </a:rPr>
                <a:t>Hvordan?</a:t>
              </a:r>
              <a:endParaRPr b="1" sz="800">
                <a:solidFill>
                  <a:srgbClr val="FFFFFF"/>
                </a:solidFill>
                <a:latin typeface="Roboto"/>
                <a:ea typeface="Roboto"/>
                <a:cs typeface="Roboto"/>
                <a:sym typeface="Roboto"/>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08" name="Shape 308"/>
        <p:cNvGrpSpPr/>
        <p:nvPr/>
      </p:nvGrpSpPr>
      <p:grpSpPr>
        <a:xfrm>
          <a:off x="0" y="0"/>
          <a:ext cx="0" cy="0"/>
          <a:chOff x="0" y="0"/>
          <a:chExt cx="0" cy="0"/>
        </a:xfrm>
      </p:grpSpPr>
      <p:sp>
        <p:nvSpPr>
          <p:cNvPr id="309" name="Google Shape;309;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solidFill>
                  <a:srgbClr val="000000"/>
                </a:solidFill>
              </a:rPr>
              <a:t>Forstærk mønstre</a:t>
            </a:r>
            <a:endParaRPr>
              <a:solidFill>
                <a:srgbClr val="000000"/>
              </a:solidFill>
            </a:endParaRPr>
          </a:p>
        </p:txBody>
      </p:sp>
      <p:sp>
        <p:nvSpPr>
          <p:cNvPr id="310" name="Google Shape;310;p43"/>
          <p:cNvSpPr txBox="1"/>
          <p:nvPr>
            <p:ph idx="1" type="body"/>
          </p:nvPr>
        </p:nvSpPr>
        <p:spPr>
          <a:xfrm>
            <a:off x="311700" y="1152475"/>
            <a:ext cx="5715000" cy="331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solidFill>
                  <a:srgbClr val="000000"/>
                </a:solidFill>
              </a:rPr>
              <a:t>Et mønster er en tilbagevendende struktur eller proces.</a:t>
            </a:r>
            <a:endParaRPr>
              <a:solidFill>
                <a:srgbClr val="000000"/>
              </a:solidFill>
            </a:endParaRPr>
          </a:p>
          <a:p>
            <a:pPr indent="0" lvl="0" marL="0" rtl="0" algn="l">
              <a:spcBef>
                <a:spcPts val="1600"/>
              </a:spcBef>
              <a:spcAft>
                <a:spcPts val="0"/>
              </a:spcAft>
              <a:buNone/>
            </a:pPr>
            <a:br>
              <a:rPr lang="da">
                <a:solidFill>
                  <a:srgbClr val="000000"/>
                </a:solidFill>
              </a:rPr>
            </a:br>
            <a:endParaRPr>
              <a:solidFill>
                <a:srgbClr val="000000"/>
              </a:solidFill>
            </a:endParaRPr>
          </a:p>
          <a:p>
            <a:pPr indent="0" lvl="0" marL="457200" rtl="0" algn="l">
              <a:spcBef>
                <a:spcPts val="1600"/>
              </a:spcBef>
              <a:spcAft>
                <a:spcPts val="1600"/>
              </a:spcAft>
              <a:buNone/>
            </a:pPr>
            <a:r>
              <a:t/>
            </a:r>
            <a:endParaRPr>
              <a:solidFill>
                <a:srgbClr val="000000"/>
              </a:solidFill>
            </a:endParaRPr>
          </a:p>
        </p:txBody>
      </p:sp>
      <p:pic>
        <p:nvPicPr>
          <p:cNvPr id="311" name="Google Shape;311;p43"/>
          <p:cNvPicPr preferRelativeResize="0"/>
          <p:nvPr/>
        </p:nvPicPr>
        <p:blipFill rotWithShape="1">
          <a:blip r:embed="rId3">
            <a:alphaModFix/>
          </a:blip>
          <a:srcRect b="9813" l="0" r="0" t="9813"/>
          <a:stretch/>
        </p:blipFill>
        <p:spPr>
          <a:xfrm>
            <a:off x="446400" y="1797250"/>
            <a:ext cx="5437450" cy="2458175"/>
          </a:xfrm>
          <a:prstGeom prst="rect">
            <a:avLst/>
          </a:prstGeom>
          <a:noFill/>
          <a:ln>
            <a:noFill/>
          </a:ln>
        </p:spPr>
      </p:pic>
      <p:sp>
        <p:nvSpPr>
          <p:cNvPr id="312" name="Google Shape;312;p43"/>
          <p:cNvSpPr txBox="1"/>
          <p:nvPr/>
        </p:nvSpPr>
        <p:spPr>
          <a:xfrm>
            <a:off x="6195600" y="1649488"/>
            <a:ext cx="2636700" cy="275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da" sz="1800">
                <a:latin typeface="Average"/>
                <a:ea typeface="Average"/>
                <a:cs typeface="Average"/>
                <a:sym typeface="Average"/>
              </a:rPr>
              <a:t>Fokus på mønstre hjælper eleverne til at indfange blokke af programmering og støtter deres opbygning af skemata, så længe “cognitive load” er kontrolleret.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04646"/>
        </a:solidFill>
      </p:bgPr>
    </p:bg>
    <p:spTree>
      <p:nvGrpSpPr>
        <p:cNvPr id="109" name="Shape 109"/>
        <p:cNvGrpSpPr/>
        <p:nvPr/>
      </p:nvGrpSpPr>
      <p:grpSpPr>
        <a:xfrm>
          <a:off x="0" y="0"/>
          <a:ext cx="0" cy="0"/>
          <a:chOff x="0" y="0"/>
          <a:chExt cx="0" cy="0"/>
        </a:xfrm>
      </p:grpSpPr>
      <p:sp>
        <p:nvSpPr>
          <p:cNvPr id="110" name="Google Shape;110;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Udfordringer</a:t>
            </a:r>
            <a:endParaRPr/>
          </a:p>
        </p:txBody>
      </p:sp>
      <p:sp>
        <p:nvSpPr>
          <p:cNvPr id="111" name="Google Shape;111;p26"/>
          <p:cNvSpPr txBox="1"/>
          <p:nvPr>
            <p:ph idx="1" type="body"/>
          </p:nvPr>
        </p:nvSpPr>
        <p:spPr>
          <a:xfrm>
            <a:off x="311700" y="1927950"/>
            <a:ext cx="8520600" cy="643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da"/>
              <a:t>Mange læringsressourcer tager udgangspunkt i et specifikt sprog</a:t>
            </a:r>
            <a:endParaRPr/>
          </a:p>
          <a:p>
            <a:pPr indent="0" lvl="0" marL="0" rtl="0" algn="l">
              <a:spcBef>
                <a:spcPts val="1600"/>
              </a:spcBef>
              <a:spcAft>
                <a:spcPts val="1600"/>
              </a:spcAft>
              <a:buNone/>
            </a:pPr>
            <a:r>
              <a:t/>
            </a:r>
            <a:endParaRPr/>
          </a:p>
        </p:txBody>
      </p:sp>
      <p:sp>
        <p:nvSpPr>
          <p:cNvPr id="112" name="Google Shape;112;p26"/>
          <p:cNvSpPr txBox="1"/>
          <p:nvPr/>
        </p:nvSpPr>
        <p:spPr>
          <a:xfrm>
            <a:off x="317700" y="2675350"/>
            <a:ext cx="8508600" cy="10563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accent3"/>
              </a:buClr>
              <a:buSzPts val="1800"/>
              <a:buFont typeface="Average"/>
              <a:buChar char="●"/>
            </a:pPr>
            <a:r>
              <a:rPr lang="da" sz="1800">
                <a:solidFill>
                  <a:schemeClr val="accent3"/>
                </a:solidFill>
                <a:latin typeface="Average"/>
                <a:ea typeface="Average"/>
                <a:cs typeface="Average"/>
                <a:sym typeface="Average"/>
              </a:rPr>
              <a:t>Viden om programmerings</a:t>
            </a:r>
            <a:r>
              <a:rPr b="1" lang="da" sz="1800">
                <a:solidFill>
                  <a:schemeClr val="dk1"/>
                </a:solidFill>
                <a:latin typeface="Average"/>
                <a:ea typeface="Average"/>
                <a:cs typeface="Average"/>
                <a:sym typeface="Average"/>
              </a:rPr>
              <a:t>processer</a:t>
            </a:r>
            <a:r>
              <a:rPr lang="da" sz="1800">
                <a:solidFill>
                  <a:schemeClr val="accent3"/>
                </a:solidFill>
                <a:latin typeface="Average"/>
                <a:ea typeface="Average"/>
                <a:cs typeface="Average"/>
                <a:sym typeface="Average"/>
              </a:rPr>
              <a:t> er sjældent eksplicit adresseret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16" name="Shape 316"/>
        <p:cNvGrpSpPr/>
        <p:nvPr/>
      </p:nvGrpSpPr>
      <p:grpSpPr>
        <a:xfrm>
          <a:off x="0" y="0"/>
          <a:ext cx="0" cy="0"/>
          <a:chOff x="0" y="0"/>
          <a:chExt cx="0" cy="0"/>
        </a:xfrm>
      </p:grpSpPr>
      <p:sp>
        <p:nvSpPr>
          <p:cNvPr id="317" name="Google Shape;317;p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solidFill>
                  <a:srgbClr val="000000"/>
                </a:solidFill>
              </a:rPr>
              <a:t>Forstærk modeller og konceptuelt rammeværk</a:t>
            </a:r>
            <a:endParaRPr>
              <a:solidFill>
                <a:srgbClr val="000000"/>
              </a:solidFill>
            </a:endParaRPr>
          </a:p>
        </p:txBody>
      </p:sp>
      <p:sp>
        <p:nvSpPr>
          <p:cNvPr id="318" name="Google Shape;318;p44"/>
          <p:cNvSpPr txBox="1"/>
          <p:nvPr>
            <p:ph idx="1" type="body"/>
          </p:nvPr>
        </p:nvSpPr>
        <p:spPr>
          <a:xfrm>
            <a:off x="311700" y="1152475"/>
            <a:ext cx="3948600" cy="382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solidFill>
                  <a:srgbClr val="000000"/>
                </a:solidFill>
              </a:rPr>
              <a:t>Hvis eleverne kun støttes i at forestille sig programmering ud fra, hvad der er muligt i et givent sprog, begrænses deres tanker voldsomt.</a:t>
            </a:r>
            <a:endParaRPr>
              <a:solidFill>
                <a:srgbClr val="000000"/>
              </a:solidFill>
            </a:endParaRPr>
          </a:p>
          <a:p>
            <a:pPr indent="0" lvl="0" marL="0" rtl="0" algn="l">
              <a:spcBef>
                <a:spcPts val="1600"/>
              </a:spcBef>
              <a:spcAft>
                <a:spcPts val="0"/>
              </a:spcAft>
              <a:buNone/>
            </a:pPr>
            <a:r>
              <a:rPr lang="da">
                <a:solidFill>
                  <a:srgbClr val="000000"/>
                </a:solidFill>
              </a:rPr>
              <a:t>Derfor er det afgørende at arbejde med modeller og koncepter, som så efterfølgende abstraheres og simuleres i den konkrete programmering.</a:t>
            </a:r>
            <a:endParaRPr>
              <a:solidFill>
                <a:srgbClr val="000000"/>
              </a:solidFill>
            </a:endParaRPr>
          </a:p>
          <a:p>
            <a:pPr indent="0" lvl="0" marL="0" rtl="0" algn="l">
              <a:spcBef>
                <a:spcPts val="1600"/>
              </a:spcBef>
              <a:spcAft>
                <a:spcPts val="0"/>
              </a:spcAft>
              <a:buNone/>
            </a:pPr>
            <a:r>
              <a:rPr lang="da">
                <a:solidFill>
                  <a:srgbClr val="000000"/>
                </a:solidFill>
              </a:rPr>
              <a:t>Programmering bør ikke være </a:t>
            </a:r>
            <a:r>
              <a:rPr b="1" i="1" lang="da">
                <a:solidFill>
                  <a:srgbClr val="000000"/>
                </a:solidFill>
              </a:rPr>
              <a:t>i</a:t>
            </a:r>
            <a:r>
              <a:rPr lang="da">
                <a:solidFill>
                  <a:srgbClr val="000000"/>
                </a:solidFill>
              </a:rPr>
              <a:t> et sprog, men </a:t>
            </a:r>
            <a:r>
              <a:rPr b="1" i="1" lang="da">
                <a:solidFill>
                  <a:srgbClr val="000000"/>
                </a:solidFill>
              </a:rPr>
              <a:t>ind</a:t>
            </a:r>
            <a:r>
              <a:rPr lang="da">
                <a:solidFill>
                  <a:srgbClr val="000000"/>
                </a:solidFill>
              </a:rPr>
              <a:t> i et sprog.</a:t>
            </a:r>
            <a:endParaRPr>
              <a:solidFill>
                <a:srgbClr val="000000"/>
              </a:solidFill>
            </a:endParaRPr>
          </a:p>
          <a:p>
            <a:pPr indent="0" lvl="0" marL="0" rtl="0" algn="l">
              <a:spcBef>
                <a:spcPts val="1600"/>
              </a:spcBef>
              <a:spcAft>
                <a:spcPts val="0"/>
              </a:spcAft>
              <a:buNone/>
            </a:pPr>
            <a:r>
              <a:t/>
            </a:r>
            <a:endParaRPr>
              <a:solidFill>
                <a:srgbClr val="000000"/>
              </a:solidFill>
            </a:endParaRPr>
          </a:p>
          <a:p>
            <a:pPr indent="0" lvl="0" marL="0" rtl="0" algn="l">
              <a:spcBef>
                <a:spcPts val="1600"/>
              </a:spcBef>
              <a:spcAft>
                <a:spcPts val="0"/>
              </a:spcAft>
              <a:buNone/>
            </a:pPr>
            <a:r>
              <a:t/>
            </a:r>
            <a:endParaRPr>
              <a:solidFill>
                <a:srgbClr val="000000"/>
              </a:solidFill>
            </a:endParaRPr>
          </a:p>
          <a:p>
            <a:pPr indent="0" lvl="0" marL="0" rtl="0" algn="l">
              <a:spcBef>
                <a:spcPts val="1600"/>
              </a:spcBef>
              <a:spcAft>
                <a:spcPts val="0"/>
              </a:spcAft>
              <a:buNone/>
            </a:pPr>
            <a:r>
              <a:t/>
            </a:r>
            <a:endParaRPr>
              <a:solidFill>
                <a:srgbClr val="000000"/>
              </a:solidFill>
            </a:endParaRPr>
          </a:p>
          <a:p>
            <a:pPr indent="0" lvl="0" marL="0" rtl="0" algn="l">
              <a:spcBef>
                <a:spcPts val="1600"/>
              </a:spcBef>
              <a:spcAft>
                <a:spcPts val="0"/>
              </a:spcAft>
              <a:buNone/>
            </a:pPr>
            <a:r>
              <a:t/>
            </a:r>
            <a:endParaRPr>
              <a:solidFill>
                <a:srgbClr val="000000"/>
              </a:solidFill>
            </a:endParaRPr>
          </a:p>
          <a:p>
            <a:pPr indent="0" lvl="0" marL="0" rtl="0" algn="l">
              <a:spcBef>
                <a:spcPts val="1600"/>
              </a:spcBef>
              <a:spcAft>
                <a:spcPts val="0"/>
              </a:spcAft>
              <a:buNone/>
            </a:pPr>
            <a:br>
              <a:rPr lang="da">
                <a:solidFill>
                  <a:srgbClr val="000000"/>
                </a:solidFill>
              </a:rPr>
            </a:br>
            <a:endParaRPr>
              <a:solidFill>
                <a:srgbClr val="000000"/>
              </a:solidFill>
            </a:endParaRPr>
          </a:p>
          <a:p>
            <a:pPr indent="0" lvl="0" marL="457200" rtl="0" algn="l">
              <a:spcBef>
                <a:spcPts val="1600"/>
              </a:spcBef>
              <a:spcAft>
                <a:spcPts val="1600"/>
              </a:spcAft>
              <a:buNone/>
            </a:pPr>
            <a:r>
              <a:t/>
            </a:r>
            <a:endParaRPr>
              <a:solidFill>
                <a:srgbClr val="000000"/>
              </a:solidFill>
            </a:endParaRPr>
          </a:p>
        </p:txBody>
      </p:sp>
      <p:pic>
        <p:nvPicPr>
          <p:cNvPr id="319" name="Google Shape;319;p44"/>
          <p:cNvPicPr preferRelativeResize="0"/>
          <p:nvPr/>
        </p:nvPicPr>
        <p:blipFill>
          <a:blip r:embed="rId3">
            <a:alphaModFix/>
          </a:blip>
          <a:stretch>
            <a:fillRect/>
          </a:stretch>
        </p:blipFill>
        <p:spPr>
          <a:xfrm>
            <a:off x="4571999" y="1152475"/>
            <a:ext cx="4138224" cy="371147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04646"/>
        </a:solidFill>
      </p:bgPr>
    </p:bg>
    <p:spTree>
      <p:nvGrpSpPr>
        <p:cNvPr id="323" name="Shape 323"/>
        <p:cNvGrpSpPr/>
        <p:nvPr/>
      </p:nvGrpSpPr>
      <p:grpSpPr>
        <a:xfrm>
          <a:off x="0" y="0"/>
          <a:ext cx="0" cy="0"/>
          <a:chOff x="0" y="0"/>
          <a:chExt cx="0" cy="0"/>
        </a:xfrm>
      </p:grpSpPr>
      <p:sp>
        <p:nvSpPr>
          <p:cNvPr id="324" name="Google Shape;324;p45"/>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da"/>
              <a:t>Proces</a:t>
            </a:r>
            <a:endParaRPr/>
          </a:p>
        </p:txBody>
      </p:sp>
      <p:sp>
        <p:nvSpPr>
          <p:cNvPr id="325" name="Google Shape;325;p45"/>
          <p:cNvSpPr txBox="1"/>
          <p:nvPr>
            <p:ph idx="1" type="subTitle"/>
          </p:nvPr>
        </p:nvSpPr>
        <p:spPr>
          <a:xfrm>
            <a:off x="311700" y="2834125"/>
            <a:ext cx="8520600" cy="111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rPr lang="da"/>
              <a:t>Når du planlægger læringsforløb med programmering</a:t>
            </a:r>
            <a:endParaRPr/>
          </a:p>
        </p:txBody>
      </p:sp>
      <p:sp>
        <p:nvSpPr>
          <p:cNvPr id="326" name="Google Shape;326;p45"/>
          <p:cNvSpPr txBox="1"/>
          <p:nvPr/>
        </p:nvSpPr>
        <p:spPr>
          <a:xfrm>
            <a:off x="311700" y="4625775"/>
            <a:ext cx="8520600" cy="303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1600"/>
              </a:spcAft>
              <a:buNone/>
            </a:pPr>
            <a:br>
              <a:rPr lang="da" sz="1000">
                <a:solidFill>
                  <a:srgbClr val="CACACA"/>
                </a:solidFill>
                <a:latin typeface="Roboto"/>
                <a:ea typeface="Roboto"/>
                <a:cs typeface="Roboto"/>
                <a:sym typeface="Roboto"/>
              </a:rPr>
            </a:br>
            <a:r>
              <a:rPr lang="da" sz="1000">
                <a:solidFill>
                  <a:srgbClr val="CACACA"/>
                </a:solidFill>
                <a:latin typeface="Roboto"/>
                <a:ea typeface="Roboto"/>
                <a:cs typeface="Roboto"/>
                <a:sym typeface="Roboto"/>
              </a:rPr>
              <a:t>Video er lavet af CFU Absalon efter artikel af Michael E. Caspersen: “Teaching Programming” i “Computer Science Education”</a:t>
            </a:r>
            <a:endParaRPr sz="1000">
              <a:solidFill>
                <a:srgbClr val="CACACA"/>
              </a:solidFill>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04646"/>
        </a:solidFill>
      </p:bgPr>
    </p:bg>
    <p:spTree>
      <p:nvGrpSpPr>
        <p:cNvPr id="330" name="Shape 330"/>
        <p:cNvGrpSpPr/>
        <p:nvPr/>
      </p:nvGrpSpPr>
      <p:grpSpPr>
        <a:xfrm>
          <a:off x="0" y="0"/>
          <a:ext cx="0" cy="0"/>
          <a:chOff x="0" y="0"/>
          <a:chExt cx="0" cy="0"/>
        </a:xfrm>
      </p:grpSpPr>
      <p:sp>
        <p:nvSpPr>
          <p:cNvPr id="331" name="Google Shape;331;p46"/>
          <p:cNvSpPr txBox="1"/>
          <p:nvPr>
            <p:ph idx="4294967295" type="title"/>
          </p:nvPr>
        </p:nvSpPr>
        <p:spPr>
          <a:xfrm>
            <a:off x="188400" y="1716600"/>
            <a:ext cx="3805500" cy="171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Tre didaktiske principper i forhold til proces</a:t>
            </a:r>
            <a:endParaRPr/>
          </a:p>
        </p:txBody>
      </p:sp>
      <p:sp>
        <p:nvSpPr>
          <p:cNvPr id="332" name="Google Shape;332;p46"/>
          <p:cNvSpPr txBox="1"/>
          <p:nvPr>
            <p:ph idx="1" type="body"/>
          </p:nvPr>
        </p:nvSpPr>
        <p:spPr>
          <a:xfrm>
            <a:off x="3935375" y="2868100"/>
            <a:ext cx="5031300" cy="1973700"/>
          </a:xfrm>
          <a:prstGeom prst="rect">
            <a:avLst/>
          </a:prstGeom>
        </p:spPr>
        <p:txBody>
          <a:bodyPr anchorCtr="0" anchor="ctr"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Roboto"/>
              <a:buChar char="●"/>
            </a:pPr>
            <a:r>
              <a:rPr lang="da" sz="1400">
                <a:latin typeface="Roboto"/>
                <a:ea typeface="Roboto"/>
                <a:cs typeface="Roboto"/>
                <a:sym typeface="Roboto"/>
              </a:rPr>
              <a:t>Afslør proces og pragmatisme</a:t>
            </a:r>
            <a:br>
              <a:rPr lang="da" sz="1400">
                <a:latin typeface="Roboto"/>
                <a:ea typeface="Roboto"/>
                <a:cs typeface="Roboto"/>
                <a:sym typeface="Roboto"/>
              </a:rPr>
            </a:br>
            <a:endParaRPr sz="1400">
              <a:latin typeface="Roboto"/>
              <a:ea typeface="Roboto"/>
              <a:cs typeface="Roboto"/>
              <a:sym typeface="Roboto"/>
            </a:endParaRPr>
          </a:p>
          <a:p>
            <a:pPr indent="-317500" lvl="0" marL="457200" rtl="0" algn="l">
              <a:lnSpc>
                <a:spcPct val="115000"/>
              </a:lnSpc>
              <a:spcBef>
                <a:spcPts val="0"/>
              </a:spcBef>
              <a:spcAft>
                <a:spcPts val="0"/>
              </a:spcAft>
              <a:buClr>
                <a:schemeClr val="dk1"/>
              </a:buClr>
              <a:buSzPts val="1400"/>
              <a:buFont typeface="Roboto"/>
              <a:buChar char="●"/>
            </a:pPr>
            <a:r>
              <a:rPr lang="da" sz="1400">
                <a:latin typeface="Roboto"/>
                <a:ea typeface="Roboto"/>
                <a:cs typeface="Roboto"/>
                <a:sym typeface="Roboto"/>
              </a:rPr>
              <a:t>Tilbyd stilladsering gennem trinvise selv-forklaringer</a:t>
            </a:r>
            <a:br>
              <a:rPr lang="da" sz="1400">
                <a:latin typeface="Roboto"/>
                <a:ea typeface="Roboto"/>
                <a:cs typeface="Roboto"/>
                <a:sym typeface="Roboto"/>
              </a:rPr>
            </a:br>
            <a:endParaRPr sz="1400">
              <a:latin typeface="Roboto"/>
              <a:ea typeface="Roboto"/>
              <a:cs typeface="Roboto"/>
              <a:sym typeface="Roboto"/>
            </a:endParaRPr>
          </a:p>
          <a:p>
            <a:pPr indent="-317500" lvl="0" marL="457200" rtl="0" algn="l">
              <a:lnSpc>
                <a:spcPct val="115000"/>
              </a:lnSpc>
              <a:spcBef>
                <a:spcPts val="0"/>
              </a:spcBef>
              <a:spcAft>
                <a:spcPts val="0"/>
              </a:spcAft>
              <a:buClr>
                <a:schemeClr val="dk1"/>
              </a:buClr>
              <a:buSzPts val="1400"/>
              <a:buFont typeface="Roboto"/>
              <a:buChar char="●"/>
            </a:pPr>
            <a:r>
              <a:rPr lang="da" sz="1400">
                <a:latin typeface="Roboto"/>
                <a:ea typeface="Roboto"/>
                <a:cs typeface="Roboto"/>
                <a:sym typeface="Roboto"/>
              </a:rPr>
              <a:t>Anvend og undervis i inkrementel udvikling gennem “Stepwise improvement” (udvid, konkretisér, omstrukturér)</a:t>
            </a:r>
            <a:endParaRPr sz="1400">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36" name="Shape 336"/>
        <p:cNvGrpSpPr/>
        <p:nvPr/>
      </p:nvGrpSpPr>
      <p:grpSpPr>
        <a:xfrm>
          <a:off x="0" y="0"/>
          <a:ext cx="0" cy="0"/>
          <a:chOff x="0" y="0"/>
          <a:chExt cx="0" cy="0"/>
        </a:xfrm>
      </p:grpSpPr>
      <p:sp>
        <p:nvSpPr>
          <p:cNvPr id="337" name="Google Shape;337;p4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solidFill>
                  <a:srgbClr val="000000"/>
                </a:solidFill>
              </a:rPr>
              <a:t>Afslør proces og pragmatisme</a:t>
            </a:r>
            <a:endParaRPr>
              <a:solidFill>
                <a:srgbClr val="000000"/>
              </a:solidFill>
            </a:endParaRPr>
          </a:p>
        </p:txBody>
      </p:sp>
      <p:sp>
        <p:nvSpPr>
          <p:cNvPr id="338" name="Google Shape;338;p47"/>
          <p:cNvSpPr txBox="1"/>
          <p:nvPr>
            <p:ph idx="1" type="body"/>
          </p:nvPr>
        </p:nvSpPr>
        <p:spPr>
          <a:xfrm>
            <a:off x="311700" y="1152475"/>
            <a:ext cx="43773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da">
                <a:solidFill>
                  <a:srgbClr val="000000"/>
                </a:solidFill>
              </a:rPr>
              <a:t>mange små trin er bedre end et par store</a:t>
            </a:r>
            <a:endParaRPr>
              <a:solidFill>
                <a:srgbClr val="000000"/>
              </a:solidFill>
            </a:endParaRPr>
          </a:p>
          <a:p>
            <a:pPr indent="-342900" lvl="0" marL="457200" rtl="0" algn="l">
              <a:spcBef>
                <a:spcPts val="0"/>
              </a:spcBef>
              <a:spcAft>
                <a:spcPts val="0"/>
              </a:spcAft>
              <a:buClr>
                <a:srgbClr val="000000"/>
              </a:buClr>
              <a:buSzPts val="1800"/>
              <a:buChar char="●"/>
            </a:pPr>
            <a:r>
              <a:rPr lang="da">
                <a:solidFill>
                  <a:srgbClr val="000000"/>
                </a:solidFill>
              </a:rPr>
              <a:t>resultatet af hvert trin bør testes</a:t>
            </a:r>
            <a:endParaRPr>
              <a:solidFill>
                <a:srgbClr val="000000"/>
              </a:solidFill>
            </a:endParaRPr>
          </a:p>
          <a:p>
            <a:pPr indent="-342900" lvl="0" marL="457200" rtl="0" algn="l">
              <a:spcBef>
                <a:spcPts val="0"/>
              </a:spcBef>
              <a:spcAft>
                <a:spcPts val="0"/>
              </a:spcAft>
              <a:buClr>
                <a:srgbClr val="000000"/>
              </a:buClr>
              <a:buSzPts val="1800"/>
              <a:buChar char="●"/>
            </a:pPr>
            <a:r>
              <a:rPr lang="da">
                <a:solidFill>
                  <a:srgbClr val="000000"/>
                </a:solidFill>
              </a:rPr>
              <a:t>tidligere beslutninger skal måske laves om eller helt fjernes</a:t>
            </a:r>
            <a:endParaRPr>
              <a:solidFill>
                <a:srgbClr val="000000"/>
              </a:solidFill>
            </a:endParaRPr>
          </a:p>
          <a:p>
            <a:pPr indent="-342900" lvl="0" marL="457200" rtl="0" algn="l">
              <a:spcBef>
                <a:spcPts val="0"/>
              </a:spcBef>
              <a:spcAft>
                <a:spcPts val="0"/>
              </a:spcAft>
              <a:buClr>
                <a:srgbClr val="000000"/>
              </a:buClr>
              <a:buSzPts val="1800"/>
              <a:buChar char="●"/>
            </a:pPr>
            <a:r>
              <a:rPr lang="da">
                <a:solidFill>
                  <a:srgbClr val="000000"/>
                </a:solidFill>
              </a:rPr>
              <a:t>det er normalt - også for programmører - at lave fejl</a:t>
            </a:r>
            <a:endParaRPr>
              <a:solidFill>
                <a:srgbClr val="000000"/>
              </a:solidFill>
            </a:endParaRPr>
          </a:p>
          <a:p>
            <a:pPr indent="-342900" lvl="0" marL="457200" rtl="0" algn="l">
              <a:spcBef>
                <a:spcPts val="0"/>
              </a:spcBef>
              <a:spcAft>
                <a:spcPts val="0"/>
              </a:spcAft>
              <a:buClr>
                <a:srgbClr val="000000"/>
              </a:buClr>
              <a:buSzPts val="1800"/>
              <a:buChar char="●"/>
            </a:pPr>
            <a:r>
              <a:rPr lang="da">
                <a:solidFill>
                  <a:srgbClr val="000000"/>
                </a:solidFill>
              </a:rPr>
              <a:t>Der findes en systematisk - men </a:t>
            </a:r>
            <a:r>
              <a:rPr b="1" lang="da">
                <a:solidFill>
                  <a:srgbClr val="000000"/>
                </a:solidFill>
              </a:rPr>
              <a:t>ikke</a:t>
            </a:r>
            <a:r>
              <a:rPr lang="da">
                <a:solidFill>
                  <a:srgbClr val="000000"/>
                </a:solidFill>
              </a:rPr>
              <a:t> lineær - metode til at udvikle løsninger </a:t>
            </a:r>
            <a:br>
              <a:rPr lang="da">
                <a:solidFill>
                  <a:srgbClr val="000000"/>
                </a:solidFill>
              </a:rPr>
            </a:br>
            <a:endParaRPr>
              <a:solidFill>
                <a:srgbClr val="000000"/>
              </a:solidFill>
            </a:endParaRPr>
          </a:p>
          <a:p>
            <a:pPr indent="0" lvl="0" marL="0" rtl="0" algn="l">
              <a:spcBef>
                <a:spcPts val="1600"/>
              </a:spcBef>
              <a:spcAft>
                <a:spcPts val="0"/>
              </a:spcAft>
              <a:buNone/>
            </a:pPr>
            <a:r>
              <a:t/>
            </a:r>
            <a:endParaRPr>
              <a:solidFill>
                <a:srgbClr val="000000"/>
              </a:solidFill>
            </a:endParaRPr>
          </a:p>
          <a:p>
            <a:pPr indent="-317500" lvl="1" marL="914400" rtl="0" algn="l">
              <a:spcBef>
                <a:spcPts val="1600"/>
              </a:spcBef>
              <a:spcAft>
                <a:spcPts val="0"/>
              </a:spcAft>
              <a:buClr>
                <a:srgbClr val="000000"/>
              </a:buClr>
              <a:buSzPts val="1400"/>
              <a:buChar char="○"/>
            </a:pPr>
            <a:r>
              <a:t/>
            </a:r>
            <a:endParaRPr>
              <a:solidFill>
                <a:srgbClr val="000000"/>
              </a:solidFill>
            </a:endParaRPr>
          </a:p>
        </p:txBody>
      </p:sp>
      <p:pic>
        <p:nvPicPr>
          <p:cNvPr id="339" name="Google Shape;339;p47"/>
          <p:cNvPicPr preferRelativeResize="0"/>
          <p:nvPr/>
        </p:nvPicPr>
        <p:blipFill>
          <a:blip r:embed="rId3">
            <a:alphaModFix/>
          </a:blip>
          <a:stretch>
            <a:fillRect/>
          </a:stretch>
        </p:blipFill>
        <p:spPr>
          <a:xfrm>
            <a:off x="4838725" y="592025"/>
            <a:ext cx="3738926" cy="357732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43" name="Shape 343"/>
        <p:cNvGrpSpPr/>
        <p:nvPr/>
      </p:nvGrpSpPr>
      <p:grpSpPr>
        <a:xfrm>
          <a:off x="0" y="0"/>
          <a:ext cx="0" cy="0"/>
          <a:chOff x="0" y="0"/>
          <a:chExt cx="0" cy="0"/>
        </a:xfrm>
      </p:grpSpPr>
      <p:sp>
        <p:nvSpPr>
          <p:cNvPr id="344" name="Google Shape;344;p4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solidFill>
                  <a:srgbClr val="000000"/>
                </a:solidFill>
              </a:rPr>
              <a:t>Stilladsering gennem trinvise selv-forklaringer</a:t>
            </a:r>
            <a:endParaRPr>
              <a:solidFill>
                <a:srgbClr val="000000"/>
              </a:solidFill>
            </a:endParaRPr>
          </a:p>
        </p:txBody>
      </p:sp>
      <p:sp>
        <p:nvSpPr>
          <p:cNvPr id="345" name="Google Shape;345;p48"/>
          <p:cNvSpPr txBox="1"/>
          <p:nvPr>
            <p:ph idx="1" type="body"/>
          </p:nvPr>
        </p:nvSpPr>
        <p:spPr>
          <a:xfrm>
            <a:off x="441625" y="1516150"/>
            <a:ext cx="4857900" cy="167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solidFill>
                  <a:srgbClr val="000000"/>
                </a:solidFill>
              </a:rPr>
              <a:t>Selv-forklaring er en mental dialog, som elever fører, når de studerer et worked example → understøtter opbygning af skemata.</a:t>
            </a:r>
            <a:br>
              <a:rPr lang="da">
                <a:solidFill>
                  <a:srgbClr val="000000"/>
                </a:solidFill>
              </a:rPr>
            </a:br>
            <a:endParaRPr>
              <a:solidFill>
                <a:srgbClr val="000000"/>
              </a:solidFill>
            </a:endParaRPr>
          </a:p>
          <a:p>
            <a:pPr indent="0" lvl="0" marL="457200" rtl="0" algn="l">
              <a:spcBef>
                <a:spcPts val="1600"/>
              </a:spcBef>
              <a:spcAft>
                <a:spcPts val="1600"/>
              </a:spcAft>
              <a:buNone/>
            </a:pPr>
            <a:r>
              <a:t/>
            </a:r>
            <a:endParaRPr>
              <a:solidFill>
                <a:srgbClr val="000000"/>
              </a:solidFill>
            </a:endParaRPr>
          </a:p>
        </p:txBody>
      </p:sp>
      <p:pic>
        <p:nvPicPr>
          <p:cNvPr id="346" name="Google Shape;346;p48"/>
          <p:cNvPicPr preferRelativeResize="0"/>
          <p:nvPr/>
        </p:nvPicPr>
        <p:blipFill rotWithShape="1">
          <a:blip r:embed="rId3">
            <a:alphaModFix/>
          </a:blip>
          <a:srcRect b="0" l="13955" r="13962" t="0"/>
          <a:stretch/>
        </p:blipFill>
        <p:spPr>
          <a:xfrm flipH="1">
            <a:off x="5026629" y="1212713"/>
            <a:ext cx="3099773" cy="3039324"/>
          </a:xfrm>
          <a:prstGeom prst="rect">
            <a:avLst/>
          </a:prstGeom>
          <a:noFill/>
          <a:ln cap="flat" cmpd="sng" w="9525">
            <a:solidFill>
              <a:srgbClr val="FFFFFF"/>
            </a:solidFill>
            <a:prstDash val="solid"/>
            <a:round/>
            <a:headEnd len="sm" w="sm" type="none"/>
            <a:tailEnd len="sm" w="sm" type="none"/>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50" name="Shape 350"/>
        <p:cNvGrpSpPr/>
        <p:nvPr/>
      </p:nvGrpSpPr>
      <p:grpSpPr>
        <a:xfrm>
          <a:off x="0" y="0"/>
          <a:ext cx="0" cy="0"/>
          <a:chOff x="0" y="0"/>
          <a:chExt cx="0" cy="0"/>
        </a:xfrm>
      </p:grpSpPr>
      <p:pic>
        <p:nvPicPr>
          <p:cNvPr id="351" name="Google Shape;351;p49"/>
          <p:cNvPicPr preferRelativeResize="0"/>
          <p:nvPr/>
        </p:nvPicPr>
        <p:blipFill>
          <a:blip r:embed="rId3">
            <a:alphaModFix/>
          </a:blip>
          <a:stretch>
            <a:fillRect/>
          </a:stretch>
        </p:blipFill>
        <p:spPr>
          <a:xfrm>
            <a:off x="1499276" y="558500"/>
            <a:ext cx="6981226" cy="4306276"/>
          </a:xfrm>
          <a:prstGeom prst="rect">
            <a:avLst/>
          </a:prstGeom>
          <a:noFill/>
          <a:ln>
            <a:noFill/>
          </a:ln>
        </p:spPr>
      </p:pic>
      <p:sp>
        <p:nvSpPr>
          <p:cNvPr id="352" name="Google Shape;352;p49"/>
          <p:cNvSpPr txBox="1"/>
          <p:nvPr>
            <p:ph type="title"/>
          </p:nvPr>
        </p:nvSpPr>
        <p:spPr>
          <a:xfrm>
            <a:off x="311700" y="432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solidFill>
                  <a:srgbClr val="000000"/>
                </a:solidFill>
              </a:rPr>
              <a:t>Stepwise improvement</a:t>
            </a:r>
            <a:endParaRPr>
              <a:solidFill>
                <a:srgbClr val="000000"/>
              </a:solidFill>
            </a:endParaRPr>
          </a:p>
        </p:txBody>
      </p:sp>
      <p:sp>
        <p:nvSpPr>
          <p:cNvPr id="353" name="Google Shape;353;p49"/>
          <p:cNvSpPr txBox="1"/>
          <p:nvPr>
            <p:ph idx="1" type="body"/>
          </p:nvPr>
        </p:nvSpPr>
        <p:spPr>
          <a:xfrm rot="-322">
            <a:off x="5625300" y="623427"/>
            <a:ext cx="3207000" cy="1431000"/>
          </a:xfrm>
          <a:prstGeom prst="rect">
            <a:avLst/>
          </a:prstGeom>
          <a:solidFill>
            <a:srgbClr val="D03635"/>
          </a:solidFill>
        </p:spPr>
        <p:txBody>
          <a:bodyPr anchorCtr="0" anchor="t" bIns="91425" lIns="91425" spcFirstLastPara="1" rIns="91425" wrap="square" tIns="91425">
            <a:noAutofit/>
          </a:bodyPr>
          <a:lstStyle/>
          <a:p>
            <a:pPr indent="0" lvl="0" marL="0" rtl="0" algn="l">
              <a:spcBef>
                <a:spcPts val="0"/>
              </a:spcBef>
              <a:spcAft>
                <a:spcPts val="0"/>
              </a:spcAft>
              <a:buNone/>
            </a:pPr>
            <a:r>
              <a:rPr b="1" lang="da" sz="1400">
                <a:solidFill>
                  <a:srgbClr val="FFFFFF"/>
                </a:solidFill>
              </a:rPr>
              <a:t>Tankeeksperiment: </a:t>
            </a:r>
            <a:endParaRPr b="1" sz="1400">
              <a:solidFill>
                <a:srgbClr val="FFFFFF"/>
              </a:solidFill>
            </a:endParaRPr>
          </a:p>
          <a:p>
            <a:pPr indent="0" lvl="0" marL="0" rtl="0" algn="l">
              <a:spcBef>
                <a:spcPts val="1600"/>
              </a:spcBef>
              <a:spcAft>
                <a:spcPts val="0"/>
              </a:spcAft>
              <a:buNone/>
            </a:pPr>
            <a:r>
              <a:rPr b="1" lang="da" sz="1400">
                <a:solidFill>
                  <a:srgbClr val="FFFFFF"/>
                </a:solidFill>
              </a:rPr>
              <a:t>Forestil dig, at du vil lave et simpelt skydespil. Hvilke elementer skal implementeres og i hvilken rækkefølge?</a:t>
            </a:r>
            <a:endParaRPr b="1" sz="1400">
              <a:solidFill>
                <a:srgbClr val="FFFFFF"/>
              </a:solidFill>
            </a:endParaRPr>
          </a:p>
          <a:p>
            <a:pPr indent="0" lvl="0" marL="0" rtl="0" algn="l">
              <a:spcBef>
                <a:spcPts val="1600"/>
              </a:spcBef>
              <a:spcAft>
                <a:spcPts val="0"/>
              </a:spcAft>
              <a:buNone/>
            </a:pPr>
            <a:r>
              <a:t/>
            </a:r>
            <a:endParaRPr>
              <a:solidFill>
                <a:srgbClr val="000000"/>
              </a:solidFill>
            </a:endParaRPr>
          </a:p>
          <a:p>
            <a:pPr indent="0" lvl="0" marL="0" rtl="0" algn="l">
              <a:spcBef>
                <a:spcPts val="1600"/>
              </a:spcBef>
              <a:spcAft>
                <a:spcPts val="0"/>
              </a:spcAft>
              <a:buNone/>
            </a:pPr>
            <a:br>
              <a:rPr lang="da">
                <a:solidFill>
                  <a:srgbClr val="000000"/>
                </a:solidFill>
              </a:rPr>
            </a:br>
            <a:endParaRPr>
              <a:solidFill>
                <a:srgbClr val="000000"/>
              </a:solidFill>
            </a:endParaRPr>
          </a:p>
          <a:p>
            <a:pPr indent="0" lvl="0" marL="457200" rtl="0" algn="l">
              <a:spcBef>
                <a:spcPts val="1600"/>
              </a:spcBef>
              <a:spcAft>
                <a:spcPts val="1600"/>
              </a:spcAft>
              <a:buNone/>
            </a:pPr>
            <a:r>
              <a:t/>
            </a:r>
            <a:endParaRPr>
              <a:solidFill>
                <a:srgbClr val="00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1000"/>
                                        <p:tgtEl>
                                          <p:spTgt spid="3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04646"/>
        </a:solidFill>
      </p:bgPr>
    </p:bg>
    <p:spTree>
      <p:nvGrpSpPr>
        <p:cNvPr id="116" name="Shape 116"/>
        <p:cNvGrpSpPr/>
        <p:nvPr/>
      </p:nvGrpSpPr>
      <p:grpSpPr>
        <a:xfrm>
          <a:off x="0" y="0"/>
          <a:ext cx="0" cy="0"/>
          <a:chOff x="0" y="0"/>
          <a:chExt cx="0" cy="0"/>
        </a:xfrm>
      </p:grpSpPr>
      <p:sp>
        <p:nvSpPr>
          <p:cNvPr id="117" name="Google Shape;117;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Strategier og didaktiske principper</a:t>
            </a:r>
            <a:endParaRPr/>
          </a:p>
        </p:txBody>
      </p:sp>
      <p:sp>
        <p:nvSpPr>
          <p:cNvPr id="118" name="Google Shape;118;p27"/>
          <p:cNvSpPr txBox="1"/>
          <p:nvPr>
            <p:ph idx="1" type="body"/>
          </p:nvPr>
        </p:nvSpPr>
        <p:spPr>
          <a:xfrm>
            <a:off x="311700" y="894850"/>
            <a:ext cx="8520600" cy="309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da" sz="1000"/>
              <a:t>Kilde: Michael E. Caspersen: “Teaching Programming” s. 112 i “Computer Science Education” </a:t>
            </a:r>
            <a:endParaRPr sz="1000"/>
          </a:p>
        </p:txBody>
      </p:sp>
      <p:grpSp>
        <p:nvGrpSpPr>
          <p:cNvPr id="119" name="Google Shape;119;p27"/>
          <p:cNvGrpSpPr/>
          <p:nvPr/>
        </p:nvGrpSpPr>
        <p:grpSpPr>
          <a:xfrm>
            <a:off x="779350" y="1255775"/>
            <a:ext cx="1870262" cy="3711155"/>
            <a:chOff x="1118203" y="283725"/>
            <a:chExt cx="2090847" cy="4076400"/>
          </a:xfrm>
        </p:grpSpPr>
        <p:sp>
          <p:nvSpPr>
            <p:cNvPr id="120" name="Google Shape;120;p27"/>
            <p:cNvSpPr/>
            <p:nvPr/>
          </p:nvSpPr>
          <p:spPr>
            <a:xfrm>
              <a:off x="1178650" y="283725"/>
              <a:ext cx="2030400" cy="4076400"/>
            </a:xfrm>
            <a:prstGeom prst="rect">
              <a:avLst/>
            </a:prstGeom>
            <a:solidFill>
              <a:srgbClr val="D036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7"/>
            <p:cNvSpPr/>
            <p:nvPr/>
          </p:nvSpPr>
          <p:spPr>
            <a:xfrm>
              <a:off x="1178628" y="353090"/>
              <a:ext cx="2030400" cy="882300"/>
            </a:xfrm>
            <a:prstGeom prst="rect">
              <a:avLst/>
            </a:prstGeom>
            <a:solidFill>
              <a:srgbClr val="FFFFFF"/>
            </a:solidFill>
            <a:ln cap="flat" cmpd="sng" w="19050">
              <a:solidFill>
                <a:srgbClr val="1D7E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7"/>
            <p:cNvSpPr/>
            <p:nvPr/>
          </p:nvSpPr>
          <p:spPr>
            <a:xfrm>
              <a:off x="1225929" y="476022"/>
              <a:ext cx="1815000" cy="60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a" sz="1200">
                  <a:solidFill>
                    <a:srgbClr val="1D7E74"/>
                  </a:solidFill>
                  <a:latin typeface="Roboto Medium"/>
                  <a:ea typeface="Roboto Medium"/>
                  <a:cs typeface="Roboto Medium"/>
                  <a:sym typeface="Roboto Medium"/>
                </a:rPr>
                <a:t>Progression</a:t>
              </a:r>
              <a:endParaRPr sz="1200">
                <a:solidFill>
                  <a:srgbClr val="1D7E74"/>
                </a:solidFill>
                <a:latin typeface="Roboto Medium"/>
                <a:ea typeface="Roboto Medium"/>
                <a:cs typeface="Roboto Medium"/>
                <a:sym typeface="Roboto Medium"/>
              </a:endParaRPr>
            </a:p>
          </p:txBody>
        </p:sp>
        <p:sp>
          <p:nvSpPr>
            <p:cNvPr id="123" name="Google Shape;123;p27"/>
            <p:cNvSpPr/>
            <p:nvPr/>
          </p:nvSpPr>
          <p:spPr>
            <a:xfrm rot="5400000">
              <a:off x="1969070" y="1205303"/>
              <a:ext cx="389100" cy="278100"/>
            </a:xfrm>
            <a:prstGeom prst="rightArrow">
              <a:avLst>
                <a:gd fmla="val 34239" name="adj1"/>
                <a:gd fmla="val 5703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7"/>
            <p:cNvSpPr/>
            <p:nvPr/>
          </p:nvSpPr>
          <p:spPr>
            <a:xfrm>
              <a:off x="1118203" y="1675832"/>
              <a:ext cx="2030400" cy="2552100"/>
            </a:xfrm>
            <a:prstGeom prst="rect">
              <a:avLst/>
            </a:prstGeom>
            <a:noFill/>
            <a:ln>
              <a:noFill/>
            </a:ln>
          </p:spPr>
          <p:txBody>
            <a:bodyPr anchorCtr="0" anchor="t" bIns="91425" lIns="91425" spcFirstLastPara="1" rIns="91425" wrap="square" tIns="91425">
              <a:noAutofit/>
            </a:bodyPr>
            <a:lstStyle/>
            <a:p>
              <a:pPr indent="-279400" lvl="0" marL="457200" rtl="0" algn="l">
                <a:lnSpc>
                  <a:spcPct val="115000"/>
                </a:lnSpc>
                <a:spcBef>
                  <a:spcPts val="0"/>
                </a:spcBef>
                <a:spcAft>
                  <a:spcPts val="0"/>
                </a:spcAft>
                <a:buClr>
                  <a:srgbClr val="FFFFFF"/>
                </a:buClr>
                <a:buSzPts val="800"/>
                <a:buFont typeface="Roboto"/>
                <a:buChar char="●"/>
              </a:pPr>
              <a:r>
                <a:rPr lang="da" sz="800">
                  <a:solidFill>
                    <a:srgbClr val="FFFFFF"/>
                  </a:solidFill>
                  <a:latin typeface="Roboto"/>
                  <a:ea typeface="Roboto"/>
                  <a:cs typeface="Roboto"/>
                  <a:sym typeface="Roboto"/>
                </a:rPr>
                <a:t>Vær applikationsorienteret</a:t>
              </a:r>
              <a:br>
                <a:rPr lang="da" sz="800">
                  <a:solidFill>
                    <a:srgbClr val="FFFFFF"/>
                  </a:solidFill>
                  <a:latin typeface="Roboto"/>
                  <a:ea typeface="Roboto"/>
                  <a:cs typeface="Roboto"/>
                  <a:sym typeface="Roboto"/>
                </a:rPr>
              </a:br>
              <a:endParaRPr sz="800">
                <a:solidFill>
                  <a:srgbClr val="FFFFFF"/>
                </a:solidFill>
                <a:latin typeface="Roboto"/>
                <a:ea typeface="Roboto"/>
                <a:cs typeface="Roboto"/>
                <a:sym typeface="Roboto"/>
              </a:endParaRPr>
            </a:p>
            <a:p>
              <a:pPr indent="-279400" lvl="0" marL="457200" rtl="0" algn="l">
                <a:lnSpc>
                  <a:spcPct val="115000"/>
                </a:lnSpc>
                <a:spcBef>
                  <a:spcPts val="0"/>
                </a:spcBef>
                <a:spcAft>
                  <a:spcPts val="0"/>
                </a:spcAft>
                <a:buClr>
                  <a:srgbClr val="FFFFFF"/>
                </a:buClr>
                <a:buSzPts val="800"/>
                <a:buFont typeface="Roboto"/>
                <a:buChar char="●"/>
              </a:pPr>
              <a:r>
                <a:rPr lang="da" sz="800">
                  <a:solidFill>
                    <a:srgbClr val="FFFFFF"/>
                  </a:solidFill>
                  <a:latin typeface="Roboto"/>
                  <a:ea typeface="Roboto"/>
                  <a:cs typeface="Roboto"/>
                  <a:sym typeface="Roboto"/>
                </a:rPr>
                <a:t>Lad elever progrediere fra forbruger til producent (use-modify-create)</a:t>
              </a:r>
              <a:br>
                <a:rPr lang="da" sz="800">
                  <a:solidFill>
                    <a:srgbClr val="FFFFFF"/>
                  </a:solidFill>
                  <a:latin typeface="Roboto"/>
                  <a:ea typeface="Roboto"/>
                  <a:cs typeface="Roboto"/>
                  <a:sym typeface="Roboto"/>
                </a:rPr>
              </a:br>
              <a:endParaRPr sz="800">
                <a:solidFill>
                  <a:srgbClr val="FFFFFF"/>
                </a:solidFill>
                <a:latin typeface="Roboto"/>
                <a:ea typeface="Roboto"/>
                <a:cs typeface="Roboto"/>
                <a:sym typeface="Roboto"/>
              </a:endParaRPr>
            </a:p>
            <a:p>
              <a:pPr indent="-279400" lvl="0" marL="457200" rtl="0" algn="l">
                <a:lnSpc>
                  <a:spcPct val="115000"/>
                </a:lnSpc>
                <a:spcBef>
                  <a:spcPts val="0"/>
                </a:spcBef>
                <a:spcAft>
                  <a:spcPts val="0"/>
                </a:spcAft>
                <a:buClr>
                  <a:srgbClr val="FFFFFF"/>
                </a:buClr>
                <a:buSzPts val="800"/>
                <a:buFont typeface="Roboto"/>
                <a:buChar char="●"/>
              </a:pPr>
              <a:r>
                <a:rPr lang="da" sz="800">
                  <a:solidFill>
                    <a:srgbClr val="FFFFFF"/>
                  </a:solidFill>
                  <a:latin typeface="Roboto"/>
                  <a:ea typeface="Roboto"/>
                  <a:cs typeface="Roboto"/>
                  <a:sym typeface="Roboto"/>
                </a:rPr>
                <a:t>Organisér progression ud fra opgavekompleksitet - ikke kompleksitet i programmeringssproget</a:t>
              </a:r>
              <a:endParaRPr sz="800">
                <a:solidFill>
                  <a:srgbClr val="FFFFFF"/>
                </a:solidFill>
                <a:latin typeface="Roboto"/>
                <a:ea typeface="Roboto"/>
                <a:cs typeface="Roboto"/>
                <a:sym typeface="Roboto"/>
              </a:endParaRPr>
            </a:p>
          </p:txBody>
        </p:sp>
      </p:grpSp>
      <p:grpSp>
        <p:nvGrpSpPr>
          <p:cNvPr id="125" name="Google Shape;125;p27"/>
          <p:cNvGrpSpPr/>
          <p:nvPr/>
        </p:nvGrpSpPr>
        <p:grpSpPr>
          <a:xfrm>
            <a:off x="4629925" y="1255775"/>
            <a:ext cx="1829718" cy="3711155"/>
            <a:chOff x="1163539" y="283725"/>
            <a:chExt cx="2045520" cy="4076400"/>
          </a:xfrm>
        </p:grpSpPr>
        <p:sp>
          <p:nvSpPr>
            <p:cNvPr id="126" name="Google Shape;126;p27"/>
            <p:cNvSpPr/>
            <p:nvPr/>
          </p:nvSpPr>
          <p:spPr>
            <a:xfrm>
              <a:off x="1178650" y="283725"/>
              <a:ext cx="2030400" cy="4076400"/>
            </a:xfrm>
            <a:prstGeom prst="rect">
              <a:avLst/>
            </a:prstGeom>
            <a:solidFill>
              <a:srgbClr val="D036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7"/>
            <p:cNvSpPr/>
            <p:nvPr/>
          </p:nvSpPr>
          <p:spPr>
            <a:xfrm>
              <a:off x="1178660" y="341749"/>
              <a:ext cx="2030400" cy="893700"/>
            </a:xfrm>
            <a:prstGeom prst="rect">
              <a:avLst/>
            </a:prstGeom>
            <a:solidFill>
              <a:srgbClr val="FFFFFF"/>
            </a:solidFill>
            <a:ln cap="flat" cmpd="sng" w="19050">
              <a:solidFill>
                <a:srgbClr val="1D7E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7"/>
            <p:cNvSpPr/>
            <p:nvPr/>
          </p:nvSpPr>
          <p:spPr>
            <a:xfrm>
              <a:off x="1225929" y="476022"/>
              <a:ext cx="1815000" cy="60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a" sz="1200">
                  <a:solidFill>
                    <a:srgbClr val="1D7E74"/>
                  </a:solidFill>
                  <a:latin typeface="Roboto Medium"/>
                  <a:ea typeface="Roboto Medium"/>
                  <a:cs typeface="Roboto Medium"/>
                  <a:sym typeface="Roboto Medium"/>
                </a:rPr>
                <a:t>Abstraktion og mønstre</a:t>
              </a:r>
              <a:endParaRPr sz="1200">
                <a:solidFill>
                  <a:srgbClr val="1D7E74"/>
                </a:solidFill>
                <a:latin typeface="Roboto Medium"/>
                <a:ea typeface="Roboto Medium"/>
                <a:cs typeface="Roboto Medium"/>
                <a:sym typeface="Roboto Medium"/>
              </a:endParaRPr>
            </a:p>
          </p:txBody>
        </p:sp>
        <p:sp>
          <p:nvSpPr>
            <p:cNvPr id="129" name="Google Shape;129;p27"/>
            <p:cNvSpPr/>
            <p:nvPr/>
          </p:nvSpPr>
          <p:spPr>
            <a:xfrm rot="5400000">
              <a:off x="1938871" y="1194565"/>
              <a:ext cx="389100" cy="278100"/>
            </a:xfrm>
            <a:prstGeom prst="rightArrow">
              <a:avLst>
                <a:gd fmla="val 34239" name="adj1"/>
                <a:gd fmla="val 5703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7"/>
            <p:cNvSpPr/>
            <p:nvPr/>
          </p:nvSpPr>
          <p:spPr>
            <a:xfrm>
              <a:off x="1163539" y="1729217"/>
              <a:ext cx="2030400" cy="1905300"/>
            </a:xfrm>
            <a:prstGeom prst="rect">
              <a:avLst/>
            </a:prstGeom>
            <a:noFill/>
            <a:ln>
              <a:noFill/>
            </a:ln>
          </p:spPr>
          <p:txBody>
            <a:bodyPr anchorCtr="0" anchor="t" bIns="91425" lIns="91425" spcFirstLastPara="1" rIns="91425" wrap="square" tIns="91425">
              <a:noAutofit/>
            </a:bodyPr>
            <a:lstStyle/>
            <a:p>
              <a:pPr indent="-279400" lvl="0" marL="457200" rtl="0" algn="l">
                <a:lnSpc>
                  <a:spcPct val="115000"/>
                </a:lnSpc>
                <a:spcBef>
                  <a:spcPts val="0"/>
                </a:spcBef>
                <a:spcAft>
                  <a:spcPts val="0"/>
                </a:spcAft>
                <a:buClr>
                  <a:srgbClr val="FFFFFF"/>
                </a:buClr>
                <a:buSzPts val="800"/>
                <a:buFont typeface="Roboto"/>
                <a:buChar char="●"/>
              </a:pPr>
              <a:r>
                <a:rPr lang="da" sz="800">
                  <a:solidFill>
                    <a:srgbClr val="FFFFFF"/>
                  </a:solidFill>
                  <a:latin typeface="Roboto"/>
                  <a:ea typeface="Roboto"/>
                  <a:cs typeface="Roboto"/>
                  <a:sym typeface="Roboto"/>
                </a:rPr>
                <a:t>Forstærk specifikationer</a:t>
              </a:r>
              <a:br>
                <a:rPr lang="da" sz="800">
                  <a:solidFill>
                    <a:srgbClr val="FFFFFF"/>
                  </a:solidFill>
                  <a:latin typeface="Roboto"/>
                  <a:ea typeface="Roboto"/>
                  <a:cs typeface="Roboto"/>
                  <a:sym typeface="Roboto"/>
                </a:rPr>
              </a:br>
              <a:endParaRPr sz="800">
                <a:solidFill>
                  <a:srgbClr val="FFFFFF"/>
                </a:solidFill>
                <a:latin typeface="Roboto"/>
                <a:ea typeface="Roboto"/>
                <a:cs typeface="Roboto"/>
                <a:sym typeface="Roboto"/>
              </a:endParaRPr>
            </a:p>
            <a:p>
              <a:pPr indent="-279400" lvl="0" marL="457200" rtl="0" algn="l">
                <a:lnSpc>
                  <a:spcPct val="115000"/>
                </a:lnSpc>
                <a:spcBef>
                  <a:spcPts val="0"/>
                </a:spcBef>
                <a:spcAft>
                  <a:spcPts val="0"/>
                </a:spcAft>
                <a:buClr>
                  <a:srgbClr val="FFFFFF"/>
                </a:buClr>
                <a:buSzPts val="800"/>
                <a:buFont typeface="Roboto"/>
                <a:buChar char="●"/>
              </a:pPr>
              <a:r>
                <a:rPr lang="da" sz="800">
                  <a:solidFill>
                    <a:srgbClr val="FFFFFF"/>
                  </a:solidFill>
                  <a:latin typeface="Roboto"/>
                  <a:ea typeface="Roboto"/>
                  <a:cs typeface="Roboto"/>
                  <a:sym typeface="Roboto"/>
                </a:rPr>
                <a:t>Forstærk mønstre</a:t>
              </a:r>
              <a:br>
                <a:rPr lang="da" sz="800">
                  <a:solidFill>
                    <a:srgbClr val="FFFFFF"/>
                  </a:solidFill>
                  <a:latin typeface="Roboto"/>
                  <a:ea typeface="Roboto"/>
                  <a:cs typeface="Roboto"/>
                  <a:sym typeface="Roboto"/>
                </a:rPr>
              </a:br>
              <a:endParaRPr sz="800">
                <a:solidFill>
                  <a:srgbClr val="FFFFFF"/>
                </a:solidFill>
                <a:latin typeface="Roboto"/>
                <a:ea typeface="Roboto"/>
                <a:cs typeface="Roboto"/>
                <a:sym typeface="Roboto"/>
              </a:endParaRPr>
            </a:p>
            <a:p>
              <a:pPr indent="-279400" lvl="0" marL="457200" rtl="0" algn="l">
                <a:lnSpc>
                  <a:spcPct val="115000"/>
                </a:lnSpc>
                <a:spcBef>
                  <a:spcPts val="0"/>
                </a:spcBef>
                <a:spcAft>
                  <a:spcPts val="0"/>
                </a:spcAft>
                <a:buClr>
                  <a:srgbClr val="FFFFFF"/>
                </a:buClr>
                <a:buSzPts val="800"/>
                <a:buFont typeface="Roboto"/>
                <a:buChar char="●"/>
              </a:pPr>
              <a:r>
                <a:rPr lang="da" sz="800">
                  <a:solidFill>
                    <a:srgbClr val="FFFFFF"/>
                  </a:solidFill>
                  <a:latin typeface="Roboto"/>
                  <a:ea typeface="Roboto"/>
                  <a:cs typeface="Roboto"/>
                  <a:sym typeface="Roboto"/>
                </a:rPr>
                <a:t>Forstærk modeller og konceptuelle rammeværk (programmering </a:t>
              </a:r>
              <a:r>
                <a:rPr i="1" lang="da" sz="800">
                  <a:solidFill>
                    <a:srgbClr val="FFFFFF"/>
                  </a:solidFill>
                  <a:latin typeface="Roboto"/>
                  <a:ea typeface="Roboto"/>
                  <a:cs typeface="Roboto"/>
                  <a:sym typeface="Roboto"/>
                </a:rPr>
                <a:t>ind</a:t>
              </a:r>
              <a:r>
                <a:rPr lang="da" sz="800">
                  <a:solidFill>
                    <a:srgbClr val="FFFFFF"/>
                  </a:solidFill>
                  <a:latin typeface="Roboto"/>
                  <a:ea typeface="Roboto"/>
                  <a:cs typeface="Roboto"/>
                  <a:sym typeface="Roboto"/>
                </a:rPr>
                <a:t> i et sprog)</a:t>
              </a:r>
              <a:endParaRPr sz="800">
                <a:solidFill>
                  <a:srgbClr val="FFFFFF"/>
                </a:solidFill>
                <a:latin typeface="Roboto"/>
                <a:ea typeface="Roboto"/>
                <a:cs typeface="Roboto"/>
                <a:sym typeface="Roboto"/>
              </a:endParaRPr>
            </a:p>
          </p:txBody>
        </p:sp>
      </p:grpSp>
      <p:grpSp>
        <p:nvGrpSpPr>
          <p:cNvPr id="131" name="Google Shape;131;p27"/>
          <p:cNvGrpSpPr/>
          <p:nvPr/>
        </p:nvGrpSpPr>
        <p:grpSpPr>
          <a:xfrm>
            <a:off x="6534925" y="1255775"/>
            <a:ext cx="1829718" cy="3711155"/>
            <a:chOff x="1163539" y="283725"/>
            <a:chExt cx="2045520" cy="4076400"/>
          </a:xfrm>
        </p:grpSpPr>
        <p:sp>
          <p:nvSpPr>
            <p:cNvPr id="132" name="Google Shape;132;p27"/>
            <p:cNvSpPr/>
            <p:nvPr/>
          </p:nvSpPr>
          <p:spPr>
            <a:xfrm>
              <a:off x="1178650" y="283725"/>
              <a:ext cx="2030400" cy="4076400"/>
            </a:xfrm>
            <a:prstGeom prst="rect">
              <a:avLst/>
            </a:prstGeom>
            <a:solidFill>
              <a:srgbClr val="D036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7"/>
            <p:cNvSpPr/>
            <p:nvPr/>
          </p:nvSpPr>
          <p:spPr>
            <a:xfrm>
              <a:off x="1178660" y="342655"/>
              <a:ext cx="2030400" cy="892800"/>
            </a:xfrm>
            <a:prstGeom prst="rect">
              <a:avLst/>
            </a:prstGeom>
            <a:solidFill>
              <a:srgbClr val="FFFFFF"/>
            </a:solidFill>
            <a:ln cap="flat" cmpd="sng" w="19050">
              <a:solidFill>
                <a:srgbClr val="1D7E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7"/>
            <p:cNvSpPr/>
            <p:nvPr/>
          </p:nvSpPr>
          <p:spPr>
            <a:xfrm>
              <a:off x="1225929" y="476022"/>
              <a:ext cx="1815000" cy="60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a" sz="1200">
                  <a:solidFill>
                    <a:srgbClr val="1D7E74"/>
                  </a:solidFill>
                  <a:latin typeface="Roboto Medium"/>
                  <a:ea typeface="Roboto Medium"/>
                  <a:cs typeface="Roboto Medium"/>
                  <a:sym typeface="Roboto Medium"/>
                </a:rPr>
                <a:t>Proces</a:t>
              </a:r>
              <a:endParaRPr sz="1200">
                <a:solidFill>
                  <a:srgbClr val="1D7E74"/>
                </a:solidFill>
                <a:latin typeface="Roboto Medium"/>
                <a:ea typeface="Roboto Medium"/>
                <a:cs typeface="Roboto Medium"/>
                <a:sym typeface="Roboto Medium"/>
              </a:endParaRPr>
            </a:p>
          </p:txBody>
        </p:sp>
        <p:sp>
          <p:nvSpPr>
            <p:cNvPr id="135" name="Google Shape;135;p27"/>
            <p:cNvSpPr/>
            <p:nvPr/>
          </p:nvSpPr>
          <p:spPr>
            <a:xfrm rot="5400000">
              <a:off x="1938871" y="1194593"/>
              <a:ext cx="389100" cy="278100"/>
            </a:xfrm>
            <a:prstGeom prst="rightArrow">
              <a:avLst>
                <a:gd fmla="val 34239" name="adj1"/>
                <a:gd fmla="val 5703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7"/>
            <p:cNvSpPr/>
            <p:nvPr/>
          </p:nvSpPr>
          <p:spPr>
            <a:xfrm>
              <a:off x="1163539" y="1729215"/>
              <a:ext cx="2030400" cy="2127300"/>
            </a:xfrm>
            <a:prstGeom prst="rect">
              <a:avLst/>
            </a:prstGeom>
            <a:noFill/>
            <a:ln>
              <a:noFill/>
            </a:ln>
          </p:spPr>
          <p:txBody>
            <a:bodyPr anchorCtr="0" anchor="t" bIns="91425" lIns="91425" spcFirstLastPara="1" rIns="91425" wrap="square" tIns="91425">
              <a:noAutofit/>
            </a:bodyPr>
            <a:lstStyle/>
            <a:p>
              <a:pPr indent="-279400" lvl="0" marL="457200" rtl="0" algn="l">
                <a:lnSpc>
                  <a:spcPct val="115000"/>
                </a:lnSpc>
                <a:spcBef>
                  <a:spcPts val="0"/>
                </a:spcBef>
                <a:spcAft>
                  <a:spcPts val="0"/>
                </a:spcAft>
                <a:buClr>
                  <a:srgbClr val="FFFFFF"/>
                </a:buClr>
                <a:buSzPts val="800"/>
                <a:buFont typeface="Roboto"/>
                <a:buChar char="●"/>
              </a:pPr>
              <a:r>
                <a:rPr lang="da" sz="800">
                  <a:solidFill>
                    <a:srgbClr val="FFFFFF"/>
                  </a:solidFill>
                  <a:latin typeface="Roboto"/>
                  <a:ea typeface="Roboto"/>
                  <a:cs typeface="Roboto"/>
                  <a:sym typeface="Roboto"/>
                </a:rPr>
                <a:t>Afslør proces og pragmatisme</a:t>
              </a:r>
              <a:br>
                <a:rPr lang="da" sz="800">
                  <a:solidFill>
                    <a:srgbClr val="FFFFFF"/>
                  </a:solidFill>
                  <a:latin typeface="Roboto"/>
                  <a:ea typeface="Roboto"/>
                  <a:cs typeface="Roboto"/>
                  <a:sym typeface="Roboto"/>
                </a:rPr>
              </a:br>
              <a:endParaRPr sz="800">
                <a:solidFill>
                  <a:srgbClr val="FFFFFF"/>
                </a:solidFill>
                <a:latin typeface="Roboto"/>
                <a:ea typeface="Roboto"/>
                <a:cs typeface="Roboto"/>
                <a:sym typeface="Roboto"/>
              </a:endParaRPr>
            </a:p>
            <a:p>
              <a:pPr indent="-279400" lvl="0" marL="457200" rtl="0" algn="l">
                <a:lnSpc>
                  <a:spcPct val="115000"/>
                </a:lnSpc>
                <a:spcBef>
                  <a:spcPts val="0"/>
                </a:spcBef>
                <a:spcAft>
                  <a:spcPts val="0"/>
                </a:spcAft>
                <a:buClr>
                  <a:srgbClr val="FFFFFF"/>
                </a:buClr>
                <a:buSzPts val="800"/>
                <a:buFont typeface="Roboto"/>
                <a:buChar char="●"/>
              </a:pPr>
              <a:r>
                <a:rPr lang="da" sz="800">
                  <a:solidFill>
                    <a:srgbClr val="FFFFFF"/>
                  </a:solidFill>
                  <a:latin typeface="Roboto"/>
                  <a:ea typeface="Roboto"/>
                  <a:cs typeface="Roboto"/>
                  <a:sym typeface="Roboto"/>
                </a:rPr>
                <a:t>Tilbyd stilladsering gennem trinvise selv-forklaringer</a:t>
              </a:r>
              <a:br>
                <a:rPr lang="da" sz="800">
                  <a:solidFill>
                    <a:srgbClr val="FFFFFF"/>
                  </a:solidFill>
                  <a:latin typeface="Roboto"/>
                  <a:ea typeface="Roboto"/>
                  <a:cs typeface="Roboto"/>
                  <a:sym typeface="Roboto"/>
                </a:rPr>
              </a:br>
              <a:endParaRPr sz="800">
                <a:solidFill>
                  <a:srgbClr val="FFFFFF"/>
                </a:solidFill>
                <a:latin typeface="Roboto"/>
                <a:ea typeface="Roboto"/>
                <a:cs typeface="Roboto"/>
                <a:sym typeface="Roboto"/>
              </a:endParaRPr>
            </a:p>
            <a:p>
              <a:pPr indent="-279400" lvl="0" marL="457200" rtl="0" algn="l">
                <a:lnSpc>
                  <a:spcPct val="115000"/>
                </a:lnSpc>
                <a:spcBef>
                  <a:spcPts val="0"/>
                </a:spcBef>
                <a:spcAft>
                  <a:spcPts val="0"/>
                </a:spcAft>
                <a:buClr>
                  <a:srgbClr val="FFFFFF"/>
                </a:buClr>
                <a:buSzPts val="800"/>
                <a:buFont typeface="Roboto"/>
                <a:buChar char="●"/>
              </a:pPr>
              <a:r>
                <a:rPr lang="da" sz="800">
                  <a:solidFill>
                    <a:srgbClr val="FFFFFF"/>
                  </a:solidFill>
                  <a:latin typeface="Roboto"/>
                  <a:ea typeface="Roboto"/>
                  <a:cs typeface="Roboto"/>
                  <a:sym typeface="Roboto"/>
                </a:rPr>
                <a:t>Anvend og undervis i inkrementel udvikling gennem “Stepwise improvement” (udvid, konkretisér, omstrukturér)</a:t>
              </a:r>
              <a:endParaRPr sz="800">
                <a:solidFill>
                  <a:srgbClr val="FFFFFF"/>
                </a:solidFill>
                <a:latin typeface="Roboto"/>
                <a:ea typeface="Roboto"/>
                <a:cs typeface="Roboto"/>
                <a:sym typeface="Roboto"/>
              </a:endParaRPr>
            </a:p>
          </p:txBody>
        </p:sp>
      </p:grpSp>
      <p:grpSp>
        <p:nvGrpSpPr>
          <p:cNvPr id="137" name="Google Shape;137;p27"/>
          <p:cNvGrpSpPr/>
          <p:nvPr/>
        </p:nvGrpSpPr>
        <p:grpSpPr>
          <a:xfrm>
            <a:off x="2731675" y="1255775"/>
            <a:ext cx="1822947" cy="3711155"/>
            <a:chOff x="1171099" y="283725"/>
            <a:chExt cx="2037951" cy="4076400"/>
          </a:xfrm>
        </p:grpSpPr>
        <p:sp>
          <p:nvSpPr>
            <p:cNvPr id="138" name="Google Shape;138;p27"/>
            <p:cNvSpPr/>
            <p:nvPr/>
          </p:nvSpPr>
          <p:spPr>
            <a:xfrm>
              <a:off x="1178650" y="283725"/>
              <a:ext cx="2030400" cy="4076400"/>
            </a:xfrm>
            <a:prstGeom prst="rect">
              <a:avLst/>
            </a:prstGeom>
            <a:solidFill>
              <a:srgbClr val="D036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7"/>
            <p:cNvSpPr/>
            <p:nvPr/>
          </p:nvSpPr>
          <p:spPr>
            <a:xfrm>
              <a:off x="1178646" y="341749"/>
              <a:ext cx="2030400" cy="893700"/>
            </a:xfrm>
            <a:prstGeom prst="rect">
              <a:avLst/>
            </a:prstGeom>
            <a:solidFill>
              <a:srgbClr val="FFFFFF"/>
            </a:solidFill>
            <a:ln cap="flat" cmpd="sng" w="19050">
              <a:solidFill>
                <a:srgbClr val="1D7E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7"/>
            <p:cNvSpPr/>
            <p:nvPr/>
          </p:nvSpPr>
          <p:spPr>
            <a:xfrm>
              <a:off x="1225929" y="476022"/>
              <a:ext cx="1815000" cy="60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a" sz="1200">
                  <a:solidFill>
                    <a:srgbClr val="1D7E74"/>
                  </a:solidFill>
                  <a:latin typeface="Roboto Medium"/>
                  <a:ea typeface="Roboto Medium"/>
                  <a:cs typeface="Roboto Medium"/>
                  <a:sym typeface="Roboto Medium"/>
                </a:rPr>
                <a:t>Eksempler</a:t>
              </a:r>
              <a:endParaRPr sz="1200">
                <a:solidFill>
                  <a:srgbClr val="1D7E74"/>
                </a:solidFill>
                <a:latin typeface="Roboto Medium"/>
                <a:ea typeface="Roboto Medium"/>
                <a:cs typeface="Roboto Medium"/>
                <a:sym typeface="Roboto Medium"/>
              </a:endParaRPr>
            </a:p>
          </p:txBody>
        </p:sp>
        <p:sp>
          <p:nvSpPr>
            <p:cNvPr id="141" name="Google Shape;141;p27"/>
            <p:cNvSpPr/>
            <p:nvPr/>
          </p:nvSpPr>
          <p:spPr>
            <a:xfrm rot="5400000">
              <a:off x="1938885" y="1194565"/>
              <a:ext cx="389100" cy="278100"/>
            </a:xfrm>
            <a:prstGeom prst="rightArrow">
              <a:avLst>
                <a:gd fmla="val 34239" name="adj1"/>
                <a:gd fmla="val 5703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7"/>
            <p:cNvSpPr/>
            <p:nvPr/>
          </p:nvSpPr>
          <p:spPr>
            <a:xfrm>
              <a:off x="1171099" y="1729210"/>
              <a:ext cx="2030400" cy="2154900"/>
            </a:xfrm>
            <a:prstGeom prst="rect">
              <a:avLst/>
            </a:prstGeom>
            <a:noFill/>
            <a:ln>
              <a:noFill/>
            </a:ln>
          </p:spPr>
          <p:txBody>
            <a:bodyPr anchorCtr="0" anchor="t" bIns="91425" lIns="91425" spcFirstLastPara="1" rIns="91425" wrap="square" tIns="91425">
              <a:noAutofit/>
            </a:bodyPr>
            <a:lstStyle/>
            <a:p>
              <a:pPr indent="-279400" lvl="0" marL="457200" rtl="0" algn="l">
                <a:lnSpc>
                  <a:spcPct val="115000"/>
                </a:lnSpc>
                <a:spcBef>
                  <a:spcPts val="0"/>
                </a:spcBef>
                <a:spcAft>
                  <a:spcPts val="0"/>
                </a:spcAft>
                <a:buClr>
                  <a:srgbClr val="FFFFFF"/>
                </a:buClr>
                <a:buSzPts val="800"/>
                <a:buFont typeface="Roboto"/>
                <a:buChar char="●"/>
              </a:pPr>
              <a:r>
                <a:rPr lang="da" sz="800">
                  <a:solidFill>
                    <a:srgbClr val="FFFFFF"/>
                  </a:solidFill>
                  <a:latin typeface="Roboto"/>
                  <a:ea typeface="Roboto"/>
                  <a:cs typeface="Roboto"/>
                  <a:sym typeface="Roboto"/>
                </a:rPr>
                <a:t>Tilbyd eksemplariske eksempler</a:t>
              </a:r>
              <a:br>
                <a:rPr lang="da" sz="800">
                  <a:solidFill>
                    <a:srgbClr val="FFFFFF"/>
                  </a:solidFill>
                  <a:latin typeface="Roboto"/>
                  <a:ea typeface="Roboto"/>
                  <a:cs typeface="Roboto"/>
                  <a:sym typeface="Roboto"/>
                </a:rPr>
              </a:br>
              <a:endParaRPr sz="800">
                <a:solidFill>
                  <a:srgbClr val="FFFFFF"/>
                </a:solidFill>
                <a:latin typeface="Roboto"/>
                <a:ea typeface="Roboto"/>
                <a:cs typeface="Roboto"/>
                <a:sym typeface="Roboto"/>
              </a:endParaRPr>
            </a:p>
            <a:p>
              <a:pPr indent="-279400" lvl="0" marL="457200" rtl="0" algn="l">
                <a:lnSpc>
                  <a:spcPct val="115000"/>
                </a:lnSpc>
                <a:spcBef>
                  <a:spcPts val="0"/>
                </a:spcBef>
                <a:spcAft>
                  <a:spcPts val="0"/>
                </a:spcAft>
                <a:buClr>
                  <a:srgbClr val="FFFFFF"/>
                </a:buClr>
                <a:buSzPts val="800"/>
                <a:buFont typeface="Roboto"/>
                <a:buChar char="●"/>
              </a:pPr>
              <a:r>
                <a:rPr lang="da" sz="800">
                  <a:solidFill>
                    <a:srgbClr val="FFFFFF"/>
                  </a:solidFill>
                  <a:latin typeface="Roboto"/>
                  <a:ea typeface="Roboto"/>
                  <a:cs typeface="Roboto"/>
                  <a:sym typeface="Roboto"/>
                </a:rPr>
                <a:t>Tilbyd “Worked Examples”</a:t>
              </a:r>
              <a:br>
                <a:rPr lang="da" sz="800">
                  <a:solidFill>
                    <a:srgbClr val="FFFFFF"/>
                  </a:solidFill>
                  <a:latin typeface="Roboto"/>
                  <a:ea typeface="Roboto"/>
                  <a:cs typeface="Roboto"/>
                  <a:sym typeface="Roboto"/>
                </a:rPr>
              </a:br>
              <a:endParaRPr sz="800">
                <a:solidFill>
                  <a:srgbClr val="FFFFFF"/>
                </a:solidFill>
                <a:latin typeface="Roboto"/>
                <a:ea typeface="Roboto"/>
                <a:cs typeface="Roboto"/>
                <a:sym typeface="Roboto"/>
              </a:endParaRPr>
            </a:p>
            <a:p>
              <a:pPr indent="-279400" lvl="0" marL="457200" rtl="0" algn="l">
                <a:lnSpc>
                  <a:spcPct val="115000"/>
                </a:lnSpc>
                <a:spcBef>
                  <a:spcPts val="0"/>
                </a:spcBef>
                <a:spcAft>
                  <a:spcPts val="0"/>
                </a:spcAft>
                <a:buClr>
                  <a:srgbClr val="FFFFFF"/>
                </a:buClr>
                <a:buSzPts val="800"/>
                <a:buFont typeface="Roboto"/>
                <a:buChar char="●"/>
              </a:pPr>
              <a:r>
                <a:rPr lang="da" sz="800">
                  <a:solidFill>
                    <a:srgbClr val="FFFFFF"/>
                  </a:solidFill>
                  <a:latin typeface="Roboto"/>
                  <a:ea typeface="Roboto"/>
                  <a:cs typeface="Roboto"/>
                  <a:sym typeface="Roboto"/>
                </a:rPr>
                <a:t>Tilvejebring motivation gennem “passion”, “play”, “peers” og meningsfulde “projects”</a:t>
              </a:r>
              <a:endParaRPr sz="800">
                <a:solidFill>
                  <a:srgbClr val="FFFFFF"/>
                </a:solidFill>
                <a:latin typeface="Roboto"/>
                <a:ea typeface="Roboto"/>
                <a:cs typeface="Roboto"/>
                <a:sym typeface="Roboto"/>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04646"/>
        </a:solidFill>
      </p:bgPr>
    </p:bg>
    <p:spTree>
      <p:nvGrpSpPr>
        <p:cNvPr id="146" name="Shape 146"/>
        <p:cNvGrpSpPr/>
        <p:nvPr/>
      </p:nvGrpSpPr>
      <p:grpSpPr>
        <a:xfrm>
          <a:off x="0" y="0"/>
          <a:ext cx="0" cy="0"/>
          <a:chOff x="0" y="0"/>
          <a:chExt cx="0" cy="0"/>
        </a:xfrm>
      </p:grpSpPr>
      <p:sp>
        <p:nvSpPr>
          <p:cNvPr id="147" name="Google Shape;147;p28"/>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da"/>
              <a:t>Progression</a:t>
            </a:r>
            <a:endParaRPr/>
          </a:p>
        </p:txBody>
      </p:sp>
      <p:sp>
        <p:nvSpPr>
          <p:cNvPr id="148" name="Google Shape;148;p28"/>
          <p:cNvSpPr txBox="1"/>
          <p:nvPr>
            <p:ph idx="1" type="subTitle"/>
          </p:nvPr>
        </p:nvSpPr>
        <p:spPr>
          <a:xfrm>
            <a:off x="311700" y="2834125"/>
            <a:ext cx="8520600" cy="111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rPr lang="da"/>
              <a:t>Når du planlægger læringsforløb med programmering</a:t>
            </a:r>
            <a:endParaRPr/>
          </a:p>
        </p:txBody>
      </p:sp>
      <p:sp>
        <p:nvSpPr>
          <p:cNvPr id="149" name="Google Shape;149;p28"/>
          <p:cNvSpPr txBox="1"/>
          <p:nvPr/>
        </p:nvSpPr>
        <p:spPr>
          <a:xfrm>
            <a:off x="311700" y="4625775"/>
            <a:ext cx="8520600" cy="303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1600"/>
              </a:spcAft>
              <a:buNone/>
            </a:pPr>
            <a:br>
              <a:rPr lang="da" sz="1000">
                <a:solidFill>
                  <a:schemeClr val="accent3"/>
                </a:solidFill>
                <a:latin typeface="Roboto"/>
                <a:ea typeface="Roboto"/>
                <a:cs typeface="Roboto"/>
                <a:sym typeface="Roboto"/>
              </a:rPr>
            </a:br>
            <a:r>
              <a:rPr lang="da" sz="1000">
                <a:solidFill>
                  <a:schemeClr val="accent3"/>
                </a:solidFill>
                <a:latin typeface="Roboto"/>
                <a:ea typeface="Roboto"/>
                <a:cs typeface="Roboto"/>
                <a:sym typeface="Roboto"/>
              </a:rPr>
              <a:t>Video er lavet af CFU Absalon efter artikel af Michael E. Caspersen: “Teaching Programming” i “Computer Science Education”</a:t>
            </a:r>
            <a:endParaRPr sz="1000">
              <a:solidFill>
                <a:schemeClr val="accent3"/>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04646"/>
        </a:solidFill>
      </p:bgPr>
    </p:bg>
    <p:spTree>
      <p:nvGrpSpPr>
        <p:cNvPr id="153" name="Shape 153"/>
        <p:cNvGrpSpPr/>
        <p:nvPr/>
      </p:nvGrpSpPr>
      <p:grpSpPr>
        <a:xfrm>
          <a:off x="0" y="0"/>
          <a:ext cx="0" cy="0"/>
          <a:chOff x="0" y="0"/>
          <a:chExt cx="0" cy="0"/>
        </a:xfrm>
      </p:grpSpPr>
      <p:sp>
        <p:nvSpPr>
          <p:cNvPr id="154" name="Google Shape;154;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Udfordringer</a:t>
            </a:r>
            <a:endParaRPr/>
          </a:p>
        </p:txBody>
      </p:sp>
      <p:sp>
        <p:nvSpPr>
          <p:cNvPr id="155" name="Google Shape;155;p29"/>
          <p:cNvSpPr txBox="1"/>
          <p:nvPr>
            <p:ph idx="1" type="body"/>
          </p:nvPr>
        </p:nvSpPr>
        <p:spPr>
          <a:xfrm>
            <a:off x="311700" y="1152475"/>
            <a:ext cx="8520600" cy="1938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Char char="●"/>
            </a:pPr>
            <a:r>
              <a:rPr lang="da">
                <a:solidFill>
                  <a:srgbClr val="FFFFFF"/>
                </a:solidFill>
              </a:rPr>
              <a:t>Mange læringsressourcer anvender en “bottom-up” tilgang, hvor man først skal mestre en række basale koncepter, inden man gradvist bliver introduceret til mere avancerede koncepter og principper.</a:t>
            </a:r>
            <a:endParaRPr>
              <a:solidFill>
                <a:srgbClr val="FFFFFF"/>
              </a:solidFill>
            </a:endParaRPr>
          </a:p>
          <a:p>
            <a:pPr indent="0" lvl="0" marL="0" rtl="0" algn="l">
              <a:spcBef>
                <a:spcPts val="1600"/>
              </a:spcBef>
              <a:spcAft>
                <a:spcPts val="0"/>
              </a:spcAft>
              <a:buNone/>
            </a:pPr>
            <a:r>
              <a:rPr lang="da">
                <a:solidFill>
                  <a:srgbClr val="7FBFB7"/>
                </a:solidFill>
              </a:rPr>
              <a:t>Dette kan fungere for særligt teknisk orienterede elever, men kan give alvorlige motivationsproblemer for resten. </a:t>
            </a:r>
            <a:br>
              <a:rPr lang="da"/>
            </a:br>
            <a:endParaRPr>
              <a:solidFill>
                <a:srgbClr val="FFFFFF"/>
              </a:solidFill>
            </a:endParaRPr>
          </a:p>
          <a:p>
            <a:pPr indent="0" lvl="0" marL="0" rtl="0" algn="l">
              <a:spcBef>
                <a:spcPts val="1600"/>
              </a:spcBef>
              <a:spcAft>
                <a:spcPts val="1600"/>
              </a:spcAft>
              <a:buNone/>
            </a:pPr>
            <a:r>
              <a:t/>
            </a:r>
            <a:endParaRPr>
              <a:solidFill>
                <a:srgbClr val="7FBFB7"/>
              </a:solidFill>
            </a:endParaRPr>
          </a:p>
        </p:txBody>
      </p:sp>
      <p:sp>
        <p:nvSpPr>
          <p:cNvPr id="156" name="Google Shape;156;p29"/>
          <p:cNvSpPr txBox="1"/>
          <p:nvPr/>
        </p:nvSpPr>
        <p:spPr>
          <a:xfrm>
            <a:off x="311700" y="3226125"/>
            <a:ext cx="8402100" cy="16722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FFFFFF"/>
              </a:buClr>
              <a:buSzPts val="1800"/>
              <a:buFont typeface="Average"/>
              <a:buChar char="●"/>
            </a:pPr>
            <a:r>
              <a:rPr lang="da" sz="1800">
                <a:solidFill>
                  <a:srgbClr val="FFFFFF"/>
                </a:solidFill>
                <a:latin typeface="Average"/>
                <a:ea typeface="Average"/>
                <a:cs typeface="Average"/>
                <a:sym typeface="Average"/>
              </a:rPr>
              <a:t>Bottom-up-tilgangen sigter mod udvikling af detaljerede kompetencer inden for et enkelt sprog</a:t>
            </a:r>
            <a:endParaRPr sz="1800">
              <a:solidFill>
                <a:srgbClr val="FFFFFF"/>
              </a:solidFill>
              <a:latin typeface="Average"/>
              <a:ea typeface="Average"/>
              <a:cs typeface="Average"/>
              <a:sym typeface="Average"/>
            </a:endParaRPr>
          </a:p>
          <a:p>
            <a:pPr indent="0" lvl="0" marL="0" rtl="0" algn="l">
              <a:lnSpc>
                <a:spcPct val="115000"/>
              </a:lnSpc>
              <a:spcBef>
                <a:spcPts val="1600"/>
              </a:spcBef>
              <a:spcAft>
                <a:spcPts val="1600"/>
              </a:spcAft>
              <a:buNone/>
            </a:pPr>
            <a:r>
              <a:rPr lang="da" sz="1800">
                <a:solidFill>
                  <a:srgbClr val="7FBFB7"/>
                </a:solidFill>
                <a:latin typeface="Average"/>
                <a:ea typeface="Average"/>
                <a:cs typeface="Average"/>
                <a:sym typeface="Average"/>
              </a:rPr>
              <a:t>Vi ønsker at udvikle interesse, kritisk tænkning, kreativitet og brede kompetencer inden for programmering og Computational Thinking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04646"/>
        </a:solidFill>
      </p:bgPr>
    </p:bg>
    <p:spTree>
      <p:nvGrpSpPr>
        <p:cNvPr id="160" name="Shape 160"/>
        <p:cNvGrpSpPr/>
        <p:nvPr/>
      </p:nvGrpSpPr>
      <p:grpSpPr>
        <a:xfrm>
          <a:off x="0" y="0"/>
          <a:ext cx="0" cy="0"/>
          <a:chOff x="0" y="0"/>
          <a:chExt cx="0" cy="0"/>
        </a:xfrm>
      </p:grpSpPr>
      <p:sp>
        <p:nvSpPr>
          <p:cNvPr id="161" name="Google Shape;161;p30"/>
          <p:cNvSpPr txBox="1"/>
          <p:nvPr>
            <p:ph idx="4294967295" type="title"/>
          </p:nvPr>
        </p:nvSpPr>
        <p:spPr>
          <a:xfrm>
            <a:off x="188400" y="1716600"/>
            <a:ext cx="3805500" cy="171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t>Tre didaktiske principper i forhold til progression</a:t>
            </a:r>
            <a:endParaRPr/>
          </a:p>
        </p:txBody>
      </p:sp>
      <p:sp>
        <p:nvSpPr>
          <p:cNvPr id="162" name="Google Shape;162;p30"/>
          <p:cNvSpPr txBox="1"/>
          <p:nvPr>
            <p:ph idx="1" type="body"/>
          </p:nvPr>
        </p:nvSpPr>
        <p:spPr>
          <a:xfrm>
            <a:off x="3935375" y="2868100"/>
            <a:ext cx="5031300" cy="1973700"/>
          </a:xfrm>
          <a:prstGeom prst="rect">
            <a:avLst/>
          </a:prstGeom>
        </p:spPr>
        <p:txBody>
          <a:bodyPr anchorCtr="0" anchor="ctr"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Roboto"/>
              <a:buChar char="●"/>
            </a:pPr>
            <a:r>
              <a:rPr lang="da" sz="1400">
                <a:latin typeface="Roboto"/>
                <a:ea typeface="Roboto"/>
                <a:cs typeface="Roboto"/>
                <a:sym typeface="Roboto"/>
              </a:rPr>
              <a:t>Vær applikationsorienteret</a:t>
            </a:r>
            <a:br>
              <a:rPr lang="da" sz="1400">
                <a:latin typeface="Roboto"/>
                <a:ea typeface="Roboto"/>
                <a:cs typeface="Roboto"/>
                <a:sym typeface="Roboto"/>
              </a:rPr>
            </a:br>
            <a:endParaRPr sz="1400">
              <a:latin typeface="Roboto"/>
              <a:ea typeface="Roboto"/>
              <a:cs typeface="Roboto"/>
              <a:sym typeface="Roboto"/>
            </a:endParaRPr>
          </a:p>
          <a:p>
            <a:pPr indent="-317500" lvl="0" marL="457200" rtl="0" algn="l">
              <a:lnSpc>
                <a:spcPct val="115000"/>
              </a:lnSpc>
              <a:spcBef>
                <a:spcPts val="0"/>
              </a:spcBef>
              <a:spcAft>
                <a:spcPts val="0"/>
              </a:spcAft>
              <a:buClr>
                <a:schemeClr val="dk1"/>
              </a:buClr>
              <a:buSzPts val="1400"/>
              <a:buFont typeface="Roboto"/>
              <a:buChar char="●"/>
            </a:pPr>
            <a:r>
              <a:rPr lang="da" sz="1400">
                <a:latin typeface="Roboto"/>
                <a:ea typeface="Roboto"/>
                <a:cs typeface="Roboto"/>
                <a:sym typeface="Roboto"/>
              </a:rPr>
              <a:t>Lad elever progrediere fra forbruger til producent (use-modify-create)</a:t>
            </a:r>
            <a:br>
              <a:rPr lang="da" sz="1400">
                <a:latin typeface="Roboto"/>
                <a:ea typeface="Roboto"/>
                <a:cs typeface="Roboto"/>
                <a:sym typeface="Roboto"/>
              </a:rPr>
            </a:br>
            <a:endParaRPr sz="1400">
              <a:latin typeface="Roboto"/>
              <a:ea typeface="Roboto"/>
              <a:cs typeface="Roboto"/>
              <a:sym typeface="Roboto"/>
            </a:endParaRPr>
          </a:p>
          <a:p>
            <a:pPr indent="-317500" lvl="0" marL="457200" rtl="0" algn="l">
              <a:lnSpc>
                <a:spcPct val="115000"/>
              </a:lnSpc>
              <a:spcBef>
                <a:spcPts val="0"/>
              </a:spcBef>
              <a:spcAft>
                <a:spcPts val="0"/>
              </a:spcAft>
              <a:buClr>
                <a:schemeClr val="dk1"/>
              </a:buClr>
              <a:buSzPts val="1400"/>
              <a:buFont typeface="Roboto"/>
              <a:buChar char="●"/>
            </a:pPr>
            <a:r>
              <a:rPr lang="da" sz="1400">
                <a:latin typeface="Roboto"/>
                <a:ea typeface="Roboto"/>
                <a:cs typeface="Roboto"/>
                <a:sym typeface="Roboto"/>
              </a:rPr>
              <a:t>Organisér progression ud fra opgavekompleksitet - ikke kompleksitet i programmeringssproget</a:t>
            </a:r>
            <a:endParaRPr sz="1400">
              <a:solidFill>
                <a:srgbClr val="FFFFFF"/>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66" name="Shape 166"/>
        <p:cNvGrpSpPr/>
        <p:nvPr/>
      </p:nvGrpSpPr>
      <p:grpSpPr>
        <a:xfrm>
          <a:off x="0" y="0"/>
          <a:ext cx="0" cy="0"/>
          <a:chOff x="0" y="0"/>
          <a:chExt cx="0" cy="0"/>
        </a:xfrm>
      </p:grpSpPr>
      <p:sp>
        <p:nvSpPr>
          <p:cNvPr id="167" name="Google Shape;167;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solidFill>
                  <a:srgbClr val="000000"/>
                </a:solidFill>
              </a:rPr>
              <a:t>Vær applikationsorienteret </a:t>
            </a:r>
            <a:endParaRPr>
              <a:solidFill>
                <a:srgbClr val="000000"/>
              </a:solidFill>
            </a:endParaRPr>
          </a:p>
        </p:txBody>
      </p:sp>
      <p:sp>
        <p:nvSpPr>
          <p:cNvPr id="168" name="Google Shape;168;p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solidFill>
                  <a:srgbClr val="000000"/>
                </a:solidFill>
              </a:rPr>
              <a:t>Top-down tilgang: Start med introduktion af simplificerede versioner af velkendte applikationer og pil dem fra hinanden med henblik på:</a:t>
            </a:r>
            <a:br>
              <a:rPr lang="da">
                <a:solidFill>
                  <a:srgbClr val="000000"/>
                </a:solidFill>
              </a:rPr>
            </a:br>
            <a:endParaRPr>
              <a:solidFill>
                <a:srgbClr val="000000"/>
              </a:solidFill>
            </a:endParaRPr>
          </a:p>
          <a:p>
            <a:pPr indent="-317500" lvl="1" marL="914400" rtl="0" algn="l">
              <a:spcBef>
                <a:spcPts val="1600"/>
              </a:spcBef>
              <a:spcAft>
                <a:spcPts val="0"/>
              </a:spcAft>
              <a:buClr>
                <a:srgbClr val="000000"/>
              </a:buClr>
              <a:buSzPts val="1400"/>
              <a:buChar char="○"/>
            </a:pPr>
            <a:r>
              <a:rPr lang="da">
                <a:solidFill>
                  <a:srgbClr val="000000"/>
                </a:solidFill>
              </a:rPr>
              <a:t>konceptuel/teknisk undersøgelse</a:t>
            </a:r>
            <a:endParaRPr>
              <a:solidFill>
                <a:srgbClr val="000000"/>
              </a:solidFill>
            </a:endParaRPr>
          </a:p>
          <a:p>
            <a:pPr indent="-317500" lvl="1" marL="914400" rtl="0" algn="l">
              <a:spcBef>
                <a:spcPts val="0"/>
              </a:spcBef>
              <a:spcAft>
                <a:spcPts val="0"/>
              </a:spcAft>
              <a:buClr>
                <a:srgbClr val="000000"/>
              </a:buClr>
              <a:buSzPts val="1400"/>
              <a:buChar char="○"/>
            </a:pPr>
            <a:r>
              <a:rPr lang="da">
                <a:solidFill>
                  <a:srgbClr val="000000"/>
                </a:solidFill>
              </a:rPr>
              <a:t>evaluering</a:t>
            </a:r>
            <a:endParaRPr>
              <a:solidFill>
                <a:srgbClr val="000000"/>
              </a:solidFill>
            </a:endParaRPr>
          </a:p>
          <a:p>
            <a:pPr indent="-317500" lvl="1" marL="914400" rtl="0" algn="l">
              <a:spcBef>
                <a:spcPts val="0"/>
              </a:spcBef>
              <a:spcAft>
                <a:spcPts val="0"/>
              </a:spcAft>
              <a:buClr>
                <a:srgbClr val="000000"/>
              </a:buClr>
              <a:buSzPts val="1400"/>
              <a:buChar char="○"/>
            </a:pPr>
            <a:r>
              <a:rPr lang="da">
                <a:solidFill>
                  <a:srgbClr val="000000"/>
                </a:solidFill>
              </a:rPr>
              <a:t>modifikation</a:t>
            </a:r>
            <a:endParaRPr>
              <a:solidFill>
                <a:srgbClr val="000000"/>
              </a:solidFill>
            </a:endParaRPr>
          </a:p>
        </p:txBody>
      </p:sp>
      <p:pic>
        <p:nvPicPr>
          <p:cNvPr id="169" name="Google Shape;169;p31"/>
          <p:cNvPicPr preferRelativeResize="0"/>
          <p:nvPr/>
        </p:nvPicPr>
        <p:blipFill>
          <a:blip r:embed="rId3">
            <a:alphaModFix/>
          </a:blip>
          <a:stretch>
            <a:fillRect/>
          </a:stretch>
        </p:blipFill>
        <p:spPr>
          <a:xfrm>
            <a:off x="4572000" y="1320063"/>
            <a:ext cx="3810000" cy="34385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73" name="Shape 173"/>
        <p:cNvGrpSpPr/>
        <p:nvPr/>
      </p:nvGrpSpPr>
      <p:grpSpPr>
        <a:xfrm>
          <a:off x="0" y="0"/>
          <a:ext cx="0" cy="0"/>
          <a:chOff x="0" y="0"/>
          <a:chExt cx="0" cy="0"/>
        </a:xfrm>
      </p:grpSpPr>
      <p:sp>
        <p:nvSpPr>
          <p:cNvPr id="174" name="Google Shape;174;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solidFill>
                  <a:srgbClr val="000000"/>
                </a:solidFill>
              </a:rPr>
              <a:t>Use-modify-create </a:t>
            </a:r>
            <a:endParaRPr>
              <a:solidFill>
                <a:srgbClr val="000000"/>
              </a:solidFill>
            </a:endParaRPr>
          </a:p>
        </p:txBody>
      </p:sp>
      <p:sp>
        <p:nvSpPr>
          <p:cNvPr id="175" name="Google Shape;175;p32"/>
          <p:cNvSpPr txBox="1"/>
          <p:nvPr>
            <p:ph idx="1" type="body"/>
          </p:nvPr>
        </p:nvSpPr>
        <p:spPr>
          <a:xfrm>
            <a:off x="311700" y="1152475"/>
            <a:ext cx="3948600" cy="382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solidFill>
                  <a:srgbClr val="000000"/>
                </a:solidFill>
              </a:rPr>
              <a:t>Dette princip er anvendeligt, når du arbejder applikationsorienteret. Først afprøver og analyserer eleverne et eksisterende program, dernæst modificerer de det ved at ændre enkelte dele, og til sidst konstruerer de enten udvidelser eller et helt nyt lignende program.</a:t>
            </a:r>
            <a:endParaRPr>
              <a:solidFill>
                <a:srgbClr val="000000"/>
              </a:solidFill>
            </a:endParaRPr>
          </a:p>
          <a:p>
            <a:pPr indent="0" lvl="0" marL="0" rtl="0" algn="l">
              <a:spcBef>
                <a:spcPts val="1600"/>
              </a:spcBef>
              <a:spcAft>
                <a:spcPts val="0"/>
              </a:spcAft>
              <a:buNone/>
            </a:pPr>
            <a:r>
              <a:rPr lang="da">
                <a:solidFill>
                  <a:srgbClr val="000000"/>
                </a:solidFill>
              </a:rPr>
              <a:t>Modellen er elastisk og kan udvides med flere faser undervejs, fx test, evaluér, raffinerér</a:t>
            </a:r>
            <a:br>
              <a:rPr lang="da">
                <a:solidFill>
                  <a:srgbClr val="000000"/>
                </a:solidFill>
              </a:rPr>
            </a:br>
            <a:endParaRPr>
              <a:solidFill>
                <a:srgbClr val="000000"/>
              </a:solidFill>
            </a:endParaRPr>
          </a:p>
          <a:p>
            <a:pPr indent="0" lvl="0" marL="457200" rtl="0" algn="l">
              <a:spcBef>
                <a:spcPts val="1600"/>
              </a:spcBef>
              <a:spcAft>
                <a:spcPts val="1600"/>
              </a:spcAft>
              <a:buNone/>
            </a:pPr>
            <a:r>
              <a:t/>
            </a:r>
            <a:endParaRPr>
              <a:solidFill>
                <a:srgbClr val="000000"/>
              </a:solidFill>
            </a:endParaRPr>
          </a:p>
        </p:txBody>
      </p:sp>
      <p:pic>
        <p:nvPicPr>
          <p:cNvPr id="176" name="Google Shape;176;p32"/>
          <p:cNvPicPr preferRelativeResize="0"/>
          <p:nvPr/>
        </p:nvPicPr>
        <p:blipFill>
          <a:blip r:embed="rId3">
            <a:alphaModFix/>
          </a:blip>
          <a:stretch>
            <a:fillRect/>
          </a:stretch>
        </p:blipFill>
        <p:spPr>
          <a:xfrm>
            <a:off x="4260300" y="740237"/>
            <a:ext cx="4356151" cy="42408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80" name="Shape 180"/>
        <p:cNvGrpSpPr/>
        <p:nvPr/>
      </p:nvGrpSpPr>
      <p:grpSpPr>
        <a:xfrm>
          <a:off x="0" y="0"/>
          <a:ext cx="0" cy="0"/>
          <a:chOff x="0" y="0"/>
          <a:chExt cx="0" cy="0"/>
        </a:xfrm>
      </p:grpSpPr>
      <p:sp>
        <p:nvSpPr>
          <p:cNvPr id="181" name="Google Shape;181;p33"/>
          <p:cNvSpPr txBox="1"/>
          <p:nvPr>
            <p:ph idx="1" type="body"/>
          </p:nvPr>
        </p:nvSpPr>
        <p:spPr>
          <a:xfrm>
            <a:off x="519875" y="1260425"/>
            <a:ext cx="8017200" cy="795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da" sz="1400">
                <a:solidFill>
                  <a:srgbClr val="000000"/>
                </a:solidFill>
                <a:latin typeface="Arial"/>
                <a:ea typeface="Arial"/>
                <a:cs typeface="Arial"/>
                <a:sym typeface="Arial"/>
              </a:rPr>
              <a:t>M</a:t>
            </a:r>
            <a:r>
              <a:rPr lang="da" sz="1400">
                <a:solidFill>
                  <a:srgbClr val="000000"/>
                </a:solidFill>
                <a:latin typeface="Arial"/>
                <a:ea typeface="Arial"/>
                <a:cs typeface="Arial"/>
                <a:sym typeface="Arial"/>
              </a:rPr>
              <a:t>odsat en traditionel bottom-up-tilgang, hvor det er programmeringssprogets konstruktioner, som bliver øget i kompleksitet, bør begynderprogrammering i skoleregi fokusere på at øge </a:t>
            </a:r>
            <a:r>
              <a:rPr b="1" i="1" lang="da" sz="1400">
                <a:solidFill>
                  <a:srgbClr val="000000"/>
                </a:solidFill>
                <a:latin typeface="Arial"/>
                <a:ea typeface="Arial"/>
                <a:cs typeface="Arial"/>
                <a:sym typeface="Arial"/>
              </a:rPr>
              <a:t>opgavernes </a:t>
            </a:r>
            <a:r>
              <a:rPr lang="da" sz="1400">
                <a:solidFill>
                  <a:srgbClr val="000000"/>
                </a:solidFill>
                <a:latin typeface="Arial"/>
                <a:ea typeface="Arial"/>
                <a:cs typeface="Arial"/>
                <a:sym typeface="Arial"/>
              </a:rPr>
              <a:t>kompleksitet</a:t>
            </a:r>
            <a:endParaRPr sz="1400">
              <a:solidFill>
                <a:srgbClr val="000000"/>
              </a:solidFill>
            </a:endParaRPr>
          </a:p>
          <a:p>
            <a:pPr indent="0" lvl="0" marL="0" rtl="0" algn="l">
              <a:spcBef>
                <a:spcPts val="0"/>
              </a:spcBef>
              <a:spcAft>
                <a:spcPts val="0"/>
              </a:spcAft>
              <a:buNone/>
            </a:pPr>
            <a:br>
              <a:rPr lang="da">
                <a:solidFill>
                  <a:srgbClr val="000000"/>
                </a:solidFill>
              </a:rPr>
            </a:br>
            <a:endParaRPr>
              <a:solidFill>
                <a:srgbClr val="000000"/>
              </a:solidFill>
            </a:endParaRPr>
          </a:p>
          <a:p>
            <a:pPr indent="0" lvl="0" marL="457200" rtl="0" algn="l">
              <a:spcBef>
                <a:spcPts val="1600"/>
              </a:spcBef>
              <a:spcAft>
                <a:spcPts val="1600"/>
              </a:spcAft>
              <a:buNone/>
            </a:pPr>
            <a:r>
              <a:t/>
            </a:r>
            <a:endParaRPr>
              <a:solidFill>
                <a:srgbClr val="000000"/>
              </a:solidFill>
            </a:endParaRPr>
          </a:p>
        </p:txBody>
      </p:sp>
      <p:sp>
        <p:nvSpPr>
          <p:cNvPr id="182" name="Google Shape;182;p33"/>
          <p:cNvSpPr txBox="1"/>
          <p:nvPr>
            <p:ph type="title"/>
          </p:nvPr>
        </p:nvSpPr>
        <p:spPr>
          <a:xfrm>
            <a:off x="419650" y="452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a">
                <a:solidFill>
                  <a:srgbClr val="000000"/>
                </a:solidFill>
              </a:rPr>
              <a:t>Opgavekompleksitet </a:t>
            </a:r>
            <a:endParaRPr>
              <a:solidFill>
                <a:srgbClr val="000000"/>
              </a:solidFill>
            </a:endParaRPr>
          </a:p>
        </p:txBody>
      </p:sp>
      <p:pic>
        <p:nvPicPr>
          <p:cNvPr id="183" name="Google Shape;183;p33"/>
          <p:cNvPicPr preferRelativeResize="0"/>
          <p:nvPr/>
        </p:nvPicPr>
        <p:blipFill>
          <a:blip r:embed="rId3">
            <a:alphaModFix/>
          </a:blip>
          <a:stretch>
            <a:fillRect/>
          </a:stretch>
        </p:blipFill>
        <p:spPr>
          <a:xfrm>
            <a:off x="1015150" y="2126900"/>
            <a:ext cx="7113701" cy="29710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