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8" r:id="rId6"/>
    <p:sldId id="259" r:id="rId7"/>
    <p:sldId id="260" r:id="rId8"/>
    <p:sldId id="261" r:id="rId9"/>
    <p:sldId id="262" r:id="rId10"/>
    <p:sldId id="263" r:id="rId11"/>
    <p:sldId id="265" r:id="rId12"/>
    <p:sldId id="264" r:id="rId13"/>
    <p:sldId id="266" r:id="rId14"/>
    <p:sldId id="267" r:id="rId15"/>
    <p:sldId id="271" r:id="rId16"/>
    <p:sldId id="272" r:id="rId17"/>
    <p:sldId id="268" r:id="rId18"/>
    <p:sldId id="273" r:id="rId19"/>
    <p:sldId id="274" r:id="rId20"/>
    <p:sldId id="269" r:id="rId21"/>
    <p:sldId id="275" r:id="rId22"/>
    <p:sldId id="276" r:id="rId23"/>
    <p:sldId id="257" r:id="rId2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9818C8-B079-4F27-93FF-C38DC893664A}" v="102" dt="2019-10-07T19:00:27.799"/>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yst layout 3 - Markerin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18" autoAdjust="0"/>
    <p:restoredTop sz="94690"/>
  </p:normalViewPr>
  <p:slideViewPr>
    <p:cSldViewPr snapToGrid="0">
      <p:cViewPr varScale="1">
        <p:scale>
          <a:sx n="83" d="100"/>
          <a:sy n="83" d="100"/>
        </p:scale>
        <p:origin x="36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01AB9-2BFD-4D80-889C-7CE20C09C0C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da-DK"/>
        </a:p>
      </dgm:t>
    </dgm:pt>
    <dgm:pt modelId="{07D3D69C-D9FD-4D62-8266-807B4B3CECEE}">
      <dgm:prSet phldrT="[Tekst]"/>
      <dgm:spPr>
        <a:xfrm rot="16200000">
          <a:off x="-272520" y="1549779"/>
          <a:ext cx="266528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SRP</a:t>
          </a:r>
        </a:p>
      </dgm:t>
    </dgm:pt>
    <dgm:pt modelId="{330F3AE0-5C6C-4699-AA3A-75962A3710D1}" type="parTrans" cxnId="{F264AEB8-84BF-4CA8-9E09-CFFDA88AC74B}">
      <dgm:prSet/>
      <dgm:spPr/>
      <dgm:t>
        <a:bodyPr/>
        <a:lstStyle/>
        <a:p>
          <a:endParaRPr lang="da-DK"/>
        </a:p>
      </dgm:t>
    </dgm:pt>
    <dgm:pt modelId="{DBD5ECC3-7809-4E11-90EA-82BEB89E8901}" type="sibTrans" cxnId="{F264AEB8-84BF-4CA8-9E09-CFFDA88AC74B}">
      <dgm:prSet/>
      <dgm:spPr/>
      <dgm:t>
        <a:bodyPr/>
        <a:lstStyle/>
        <a:p>
          <a:endParaRPr lang="da-DK"/>
        </a:p>
      </dgm:t>
    </dgm:pt>
    <dgm:pt modelId="{6C68D2E5-46DC-49B7-A877-6E2BBCA52BEC}">
      <dgm:prSet phldrT="[Tekst]"/>
      <dgm:spPr>
        <a:xfrm>
          <a:off x="1652260" y="928"/>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Faglige metoder</a:t>
          </a:r>
        </a:p>
        <a:p>
          <a:pPr>
            <a:buNone/>
          </a:pPr>
          <a:r>
            <a:rPr lang="da-DK" dirty="0">
              <a:solidFill>
                <a:sysClr val="window" lastClr="FFFFFF"/>
              </a:solidFill>
              <a:latin typeface="Calibri" panose="020F0502020204030204"/>
              <a:ea typeface="+mn-ea"/>
              <a:cs typeface="+mn-cs"/>
            </a:rPr>
            <a:t>Basal videnskabsteori</a:t>
          </a:r>
        </a:p>
      </dgm:t>
    </dgm:pt>
    <dgm:pt modelId="{2693D420-E896-4BFA-B318-56D9BFEFBEE1}" type="parTrans" cxnId="{21021462-D713-4382-8632-A9816ACA4D2E}">
      <dgm:prSet/>
      <dgm:spPr>
        <a:xfrm>
          <a:off x="1313324" y="254130"/>
          <a:ext cx="338936" cy="1548851"/>
        </a:xfrm>
        <a:custGeom>
          <a:avLst/>
          <a:gdLst/>
          <a:ahLst/>
          <a:cxnLst/>
          <a:rect l="0" t="0" r="0" b="0"/>
          <a:pathLst>
            <a:path>
              <a:moveTo>
                <a:pt x="0" y="1548851"/>
              </a:moveTo>
              <a:lnTo>
                <a:pt x="169468" y="1548851"/>
              </a:lnTo>
              <a:lnTo>
                <a:pt x="169468" y="0"/>
              </a:lnTo>
              <a:lnTo>
                <a:pt x="338936" y="0"/>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8D56846B-1D09-4949-8CF4-9874B2869364}" type="sibTrans" cxnId="{21021462-D713-4382-8632-A9816ACA4D2E}">
      <dgm:prSet/>
      <dgm:spPr/>
      <dgm:t>
        <a:bodyPr/>
        <a:lstStyle/>
        <a:p>
          <a:endParaRPr lang="da-DK"/>
        </a:p>
      </dgm:t>
    </dgm:pt>
    <dgm:pt modelId="{C10CAE6A-FD42-44F3-91D6-E74D83592BF3}">
      <dgm:prSet phldrT="[Tekst]"/>
      <dgm:spPr>
        <a:xfrm>
          <a:off x="1686560" y="628297"/>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Skriftlighed</a:t>
          </a:r>
        </a:p>
      </dgm:t>
    </dgm:pt>
    <dgm:pt modelId="{66D1C22D-1A68-4E02-9C20-8F8B0526CDCC}" type="parTrans" cxnId="{57890614-505B-477B-8276-300C803EF3F7}">
      <dgm:prSet/>
      <dgm:spPr>
        <a:xfrm>
          <a:off x="1313324" y="881499"/>
          <a:ext cx="373236" cy="921481"/>
        </a:xfrm>
        <a:custGeom>
          <a:avLst/>
          <a:gdLst/>
          <a:ahLst/>
          <a:cxnLst/>
          <a:rect l="0" t="0" r="0" b="0"/>
          <a:pathLst>
            <a:path>
              <a:moveTo>
                <a:pt x="0" y="921481"/>
              </a:moveTo>
              <a:lnTo>
                <a:pt x="186618" y="921481"/>
              </a:lnTo>
              <a:lnTo>
                <a:pt x="186618" y="0"/>
              </a:lnTo>
              <a:lnTo>
                <a:pt x="373236" y="0"/>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70EF0E27-1A1B-485F-A7C4-D1B90166E955}" type="sibTrans" cxnId="{57890614-505B-477B-8276-300C803EF3F7}">
      <dgm:prSet/>
      <dgm:spPr/>
      <dgm:t>
        <a:bodyPr/>
        <a:lstStyle/>
        <a:p>
          <a:endParaRPr lang="da-DK"/>
        </a:p>
      </dgm:t>
    </dgm:pt>
    <dgm:pt modelId="{F11A031C-A774-4E72-B37A-F167001A8DFE}">
      <dgm:prSet phldrT="[Tekst]"/>
      <dgm:spPr>
        <a:xfrm>
          <a:off x="1652260" y="1266939"/>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Mundtlighed</a:t>
          </a:r>
        </a:p>
      </dgm:t>
    </dgm:pt>
    <dgm:pt modelId="{91563997-F72E-4162-9A39-5069AA0CCF8B}" type="parTrans" cxnId="{77FD1967-CDD8-41B0-A563-5061A0F0AF79}">
      <dgm:prSet/>
      <dgm:spPr>
        <a:xfrm>
          <a:off x="1313324" y="1520141"/>
          <a:ext cx="338936" cy="282840"/>
        </a:xfrm>
        <a:custGeom>
          <a:avLst/>
          <a:gdLst/>
          <a:ahLst/>
          <a:cxnLst/>
          <a:rect l="0" t="0" r="0" b="0"/>
          <a:pathLst>
            <a:path>
              <a:moveTo>
                <a:pt x="0" y="282840"/>
              </a:moveTo>
              <a:lnTo>
                <a:pt x="169468" y="282840"/>
              </a:lnTo>
              <a:lnTo>
                <a:pt x="169468" y="0"/>
              </a:lnTo>
              <a:lnTo>
                <a:pt x="338936" y="0"/>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C2919637-D0D4-48E5-A43D-3B56200CA7B3}" type="sibTrans" cxnId="{77FD1967-CDD8-41B0-A563-5061A0F0AF79}">
      <dgm:prSet/>
      <dgm:spPr/>
      <dgm:t>
        <a:bodyPr/>
        <a:lstStyle/>
        <a:p>
          <a:endParaRPr lang="da-DK"/>
        </a:p>
      </dgm:t>
    </dgm:pt>
    <dgm:pt modelId="{3B9A9A64-FEA2-4F57-A95A-1C802CCE34F0}">
      <dgm:prSet/>
      <dgm:spPr>
        <a:xfrm>
          <a:off x="1652260" y="1899944"/>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Innovation </a:t>
          </a:r>
        </a:p>
      </dgm:t>
    </dgm:pt>
    <dgm:pt modelId="{916C3EF1-D6A4-473B-AD66-80757E7B3653}" type="parTrans" cxnId="{0D749BD4-AF24-4866-A085-3B8FC5AABC35}">
      <dgm:prSet/>
      <dgm:spPr>
        <a:xfrm>
          <a:off x="1313324" y="1802981"/>
          <a:ext cx="338936" cy="350165"/>
        </a:xfrm>
        <a:custGeom>
          <a:avLst/>
          <a:gdLst/>
          <a:ahLst/>
          <a:cxnLst/>
          <a:rect l="0" t="0" r="0" b="0"/>
          <a:pathLst>
            <a:path>
              <a:moveTo>
                <a:pt x="0" y="0"/>
              </a:moveTo>
              <a:lnTo>
                <a:pt x="169468" y="0"/>
              </a:lnTo>
              <a:lnTo>
                <a:pt x="169468" y="350165"/>
              </a:lnTo>
              <a:lnTo>
                <a:pt x="338936" y="350165"/>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ED728669-BB7E-4372-A888-12741E83B074}" type="sibTrans" cxnId="{0D749BD4-AF24-4866-A085-3B8FC5AABC35}">
      <dgm:prSet/>
      <dgm:spPr/>
      <dgm:t>
        <a:bodyPr/>
        <a:lstStyle/>
        <a:p>
          <a:endParaRPr lang="da-DK"/>
        </a:p>
      </dgm:t>
    </dgm:pt>
    <dgm:pt modelId="{43BA24F2-2334-4C5C-9F8E-12FD1D226014}">
      <dgm:prSet/>
      <dgm:spPr>
        <a:xfrm>
          <a:off x="3645468" y="633933"/>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Undersøgende tekster</a:t>
          </a:r>
        </a:p>
        <a:p>
          <a:pPr>
            <a:buNone/>
          </a:pPr>
          <a:r>
            <a:rPr lang="da-DK" dirty="0">
              <a:solidFill>
                <a:sysClr val="window" lastClr="FFFFFF"/>
              </a:solidFill>
              <a:latin typeface="Calibri" panose="020F0502020204030204"/>
              <a:ea typeface="+mn-ea"/>
              <a:cs typeface="+mn-cs"/>
            </a:rPr>
            <a:t>Formidlende tekster</a:t>
          </a:r>
        </a:p>
        <a:p>
          <a:pPr>
            <a:buNone/>
          </a:pPr>
          <a:r>
            <a:rPr lang="da-DK" dirty="0">
              <a:solidFill>
                <a:sysClr val="window" lastClr="FFFFFF"/>
              </a:solidFill>
              <a:latin typeface="Calibri" panose="020F0502020204030204"/>
              <a:ea typeface="+mn-ea"/>
              <a:cs typeface="+mn-cs"/>
            </a:rPr>
            <a:t>Den akademiske opgave</a:t>
          </a:r>
        </a:p>
      </dgm:t>
    </dgm:pt>
    <dgm:pt modelId="{92168F0B-E365-49AA-A71D-75103E96547D}" type="parTrans" cxnId="{3D1FE8D5-CA40-4EBD-BB4A-BB72969342CB}">
      <dgm:prSet/>
      <dgm:spPr>
        <a:xfrm>
          <a:off x="3347566" y="835779"/>
          <a:ext cx="297901" cy="91440"/>
        </a:xfrm>
        <a:custGeom>
          <a:avLst/>
          <a:gdLst/>
          <a:ahLst/>
          <a:cxnLst/>
          <a:rect l="0" t="0" r="0" b="0"/>
          <a:pathLst>
            <a:path>
              <a:moveTo>
                <a:pt x="0" y="45720"/>
              </a:moveTo>
              <a:lnTo>
                <a:pt x="148950" y="45720"/>
              </a:lnTo>
              <a:lnTo>
                <a:pt x="148950" y="51356"/>
              </a:lnTo>
              <a:lnTo>
                <a:pt x="297901" y="51356"/>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CA73FEE3-3006-4281-8FE2-D8DC718A9D26}" type="sibTrans" cxnId="{3D1FE8D5-CA40-4EBD-BB4A-BB72969342CB}">
      <dgm:prSet/>
      <dgm:spPr/>
      <dgm:t>
        <a:bodyPr/>
        <a:lstStyle/>
        <a:p>
          <a:endParaRPr lang="da-DK"/>
        </a:p>
      </dgm:t>
    </dgm:pt>
    <dgm:pt modelId="{1BD8DD13-0861-4A23-9DF0-DFB480A79062}">
      <dgm:prSet/>
      <dgm:spPr>
        <a:xfrm>
          <a:off x="3645468" y="928"/>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Problemformulering</a:t>
          </a:r>
        </a:p>
        <a:p>
          <a:pPr>
            <a:buNone/>
          </a:pPr>
          <a:r>
            <a:rPr lang="da-DK" dirty="0">
              <a:solidFill>
                <a:sysClr val="window" lastClr="FFFFFF"/>
              </a:solidFill>
              <a:latin typeface="Calibri" panose="020F0502020204030204"/>
              <a:ea typeface="+mn-ea"/>
              <a:cs typeface="+mn-cs"/>
            </a:rPr>
            <a:t>Undersøgelsesdesign</a:t>
          </a:r>
        </a:p>
        <a:p>
          <a:pPr>
            <a:buNone/>
          </a:pPr>
          <a:r>
            <a:rPr lang="da-DK" dirty="0">
              <a:solidFill>
                <a:sysClr val="window" lastClr="FFFFFF"/>
              </a:solidFill>
              <a:latin typeface="Calibri" panose="020F0502020204030204"/>
              <a:ea typeface="+mn-ea"/>
              <a:cs typeface="+mn-cs"/>
            </a:rPr>
            <a:t>Vurdering af undersøgelser</a:t>
          </a:r>
        </a:p>
      </dgm:t>
    </dgm:pt>
    <dgm:pt modelId="{9B92B2D1-C18E-4EB9-80D3-BC3FA96F8A0E}" type="parTrans" cxnId="{B8D38ACB-5B65-47D8-8089-53FBC35886E4}">
      <dgm:prSet/>
      <dgm:spPr>
        <a:xfrm>
          <a:off x="3313267" y="208410"/>
          <a:ext cx="332201"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BB965111-35FA-4D52-A253-4F5EAAE9FAA6}" type="sibTrans" cxnId="{B8D38ACB-5B65-47D8-8089-53FBC35886E4}">
      <dgm:prSet/>
      <dgm:spPr/>
      <dgm:t>
        <a:bodyPr/>
        <a:lstStyle/>
        <a:p>
          <a:endParaRPr lang="da-DK"/>
        </a:p>
      </dgm:t>
    </dgm:pt>
    <dgm:pt modelId="{6CB01D0B-D287-4643-891F-04DEF778F04A}">
      <dgm:prSet/>
      <dgm:spPr>
        <a:xfrm>
          <a:off x="3645468" y="1266939"/>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Fra skriftligt produkt til mundtlig formidling</a:t>
          </a:r>
        </a:p>
        <a:p>
          <a:pPr>
            <a:buNone/>
          </a:pPr>
          <a:r>
            <a:rPr lang="da-DK" dirty="0" err="1">
              <a:solidFill>
                <a:sysClr val="window" lastClr="FFFFFF"/>
              </a:solidFill>
              <a:latin typeface="Calibri" panose="020F0502020204030204"/>
              <a:ea typeface="+mn-ea"/>
              <a:cs typeface="+mn-cs"/>
            </a:rPr>
            <a:t>VGs</a:t>
          </a:r>
          <a:r>
            <a:rPr lang="da-DK" dirty="0">
              <a:solidFill>
                <a:sysClr val="window" lastClr="FFFFFF"/>
              </a:solidFill>
              <a:latin typeface="Calibri" panose="020F0502020204030204"/>
              <a:ea typeface="+mn-ea"/>
              <a:cs typeface="+mn-cs"/>
            </a:rPr>
            <a:t> videnskabelige poster 1+2</a:t>
          </a:r>
        </a:p>
      </dgm:t>
    </dgm:pt>
    <dgm:pt modelId="{183FD913-5005-40DB-81EB-01BB8E7DAAA7}" type="parTrans" cxnId="{36689959-DEA7-4E3B-8975-E4E2FACAABC1}">
      <dgm:prSet/>
      <dgm:spPr>
        <a:xfrm>
          <a:off x="3313267" y="1474421"/>
          <a:ext cx="332201"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EB1A0768-5F4C-464E-B8E0-165725C6CC4B}" type="sibTrans" cxnId="{36689959-DEA7-4E3B-8975-E4E2FACAABC1}">
      <dgm:prSet/>
      <dgm:spPr/>
      <dgm:t>
        <a:bodyPr/>
        <a:lstStyle/>
        <a:p>
          <a:endParaRPr lang="da-DK"/>
        </a:p>
      </dgm:t>
    </dgm:pt>
    <dgm:pt modelId="{1E7081B4-2421-4ECC-83AC-8EB0D7B0DF61}">
      <dgm:prSet/>
      <dgm:spPr>
        <a:xfrm>
          <a:off x="3645468" y="1899944"/>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Undersøge, udarbejde og vurdere løsningsforslag med faglige metoder</a:t>
          </a:r>
        </a:p>
      </dgm:t>
    </dgm:pt>
    <dgm:pt modelId="{331BCCC3-D9EA-486D-B7BC-38FBDC8FB0CC}" type="parTrans" cxnId="{AE04AE57-6B24-488D-A9C8-32A6B23FA5ED}">
      <dgm:prSet/>
      <dgm:spPr>
        <a:xfrm>
          <a:off x="3313267" y="2107426"/>
          <a:ext cx="332201"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DFC48714-25D8-4F18-98FF-D8394322A0C7}" type="sibTrans" cxnId="{AE04AE57-6B24-488D-A9C8-32A6B23FA5ED}">
      <dgm:prSet/>
      <dgm:spPr/>
      <dgm:t>
        <a:bodyPr/>
        <a:lstStyle/>
        <a:p>
          <a:endParaRPr lang="da-DK"/>
        </a:p>
      </dgm:t>
    </dgm:pt>
    <dgm:pt modelId="{21A02058-8D1D-4854-91AA-42B2E2332C36}">
      <dgm:prSet/>
      <dgm:spPr>
        <a:xfrm>
          <a:off x="1652260" y="2532949"/>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Formativ evaluering</a:t>
          </a:r>
        </a:p>
      </dgm:t>
    </dgm:pt>
    <dgm:pt modelId="{CA5FFC57-65A0-45DF-840C-911B27126E41}" type="parTrans" cxnId="{CECC82F5-2535-409D-BF4F-6F0F5F835816}">
      <dgm:prSet/>
      <dgm:spPr>
        <a:xfrm>
          <a:off x="1313324" y="1802981"/>
          <a:ext cx="338936" cy="983170"/>
        </a:xfrm>
        <a:custGeom>
          <a:avLst/>
          <a:gdLst/>
          <a:ahLst/>
          <a:cxnLst/>
          <a:rect l="0" t="0" r="0" b="0"/>
          <a:pathLst>
            <a:path>
              <a:moveTo>
                <a:pt x="0" y="0"/>
              </a:moveTo>
              <a:lnTo>
                <a:pt x="169468" y="0"/>
              </a:lnTo>
              <a:lnTo>
                <a:pt x="169468" y="983170"/>
              </a:lnTo>
              <a:lnTo>
                <a:pt x="338936" y="983170"/>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8DF2DBDD-ADF2-41A0-A732-B269634468E2}" type="sibTrans" cxnId="{CECC82F5-2535-409D-BF4F-6F0F5F835816}">
      <dgm:prSet/>
      <dgm:spPr/>
      <dgm:t>
        <a:bodyPr/>
        <a:lstStyle/>
        <a:p>
          <a:endParaRPr lang="da-DK"/>
        </a:p>
      </dgm:t>
    </dgm:pt>
    <dgm:pt modelId="{984DF574-E685-4D4C-AE56-B5BE33DE97BF}">
      <dgm:prSet/>
      <dgm:spPr>
        <a:xfrm>
          <a:off x="3645468" y="2532949"/>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Refleksionsskrivning i </a:t>
          </a:r>
          <a:r>
            <a:rPr lang="da-DK" dirty="0" err="1">
              <a:solidFill>
                <a:sysClr val="window" lastClr="FFFFFF"/>
              </a:solidFill>
              <a:latin typeface="Calibri" panose="020F0502020204030204"/>
              <a:ea typeface="+mn-ea"/>
              <a:cs typeface="+mn-cs"/>
            </a:rPr>
            <a:t>portfolio</a:t>
          </a:r>
          <a:endParaRPr lang="da-DK" dirty="0">
            <a:solidFill>
              <a:sysClr val="window" lastClr="FFFFFF"/>
            </a:solidFill>
            <a:latin typeface="Calibri" panose="020F0502020204030204"/>
            <a:ea typeface="+mn-ea"/>
            <a:cs typeface="+mn-cs"/>
          </a:endParaRPr>
        </a:p>
        <a:p>
          <a:pPr>
            <a:buNone/>
          </a:pPr>
          <a:r>
            <a:rPr lang="da-DK" dirty="0">
              <a:solidFill>
                <a:sysClr val="window" lastClr="FFFFFF"/>
              </a:solidFill>
              <a:latin typeface="Calibri" panose="020F0502020204030204"/>
              <a:ea typeface="+mn-ea"/>
              <a:cs typeface="+mn-cs"/>
            </a:rPr>
            <a:t>Peer feedback</a:t>
          </a:r>
        </a:p>
        <a:p>
          <a:pPr>
            <a:buNone/>
          </a:pPr>
          <a:r>
            <a:rPr lang="da-DK" dirty="0">
              <a:solidFill>
                <a:sysClr val="window" lastClr="FFFFFF"/>
              </a:solidFill>
              <a:latin typeface="Calibri" panose="020F0502020204030204"/>
              <a:ea typeface="+mn-ea"/>
              <a:cs typeface="+mn-cs"/>
            </a:rPr>
            <a:t>Lærerfeedback </a:t>
          </a:r>
        </a:p>
      </dgm:t>
    </dgm:pt>
    <dgm:pt modelId="{44AB9518-8970-4EA6-A6D2-576AFDA0FEDD}" type="parTrans" cxnId="{799D61FC-59DF-475A-9234-C0EF98EBFB7A}">
      <dgm:prSet/>
      <dgm:spPr>
        <a:xfrm>
          <a:off x="3313267" y="2740432"/>
          <a:ext cx="332201"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65B38B44-76D5-4CC9-804C-4A24E066B2A0}" type="sibTrans" cxnId="{799D61FC-59DF-475A-9234-C0EF98EBFB7A}">
      <dgm:prSet/>
      <dgm:spPr/>
      <dgm:t>
        <a:bodyPr/>
        <a:lstStyle/>
        <a:p>
          <a:endParaRPr lang="da-DK"/>
        </a:p>
      </dgm:t>
    </dgm:pt>
    <dgm:pt modelId="{552F926B-2CEF-412E-A4DD-0C4D6F33CB1F}">
      <dgm:prSet/>
      <dgm:spPr>
        <a:xfrm>
          <a:off x="1652260" y="3165955"/>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Digital dannelse</a:t>
          </a:r>
        </a:p>
      </dgm:t>
    </dgm:pt>
    <dgm:pt modelId="{C4766BAB-7879-481C-B987-78529FC3ACBF}" type="parTrans" cxnId="{96689AAD-94CF-43AE-9AF0-EB29920592D7}">
      <dgm:prSet/>
      <dgm:spPr>
        <a:xfrm>
          <a:off x="1313324" y="1802981"/>
          <a:ext cx="338936" cy="1616176"/>
        </a:xfrm>
        <a:custGeom>
          <a:avLst/>
          <a:gdLst/>
          <a:ahLst/>
          <a:cxnLst/>
          <a:rect l="0" t="0" r="0" b="0"/>
          <a:pathLst>
            <a:path>
              <a:moveTo>
                <a:pt x="0" y="0"/>
              </a:moveTo>
              <a:lnTo>
                <a:pt x="169468" y="0"/>
              </a:lnTo>
              <a:lnTo>
                <a:pt x="169468" y="1616176"/>
              </a:lnTo>
              <a:lnTo>
                <a:pt x="338936" y="1616176"/>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0181C941-C12B-48C1-A879-9E4F24AA185F}" type="sibTrans" cxnId="{96689AAD-94CF-43AE-9AF0-EB29920592D7}">
      <dgm:prSet/>
      <dgm:spPr/>
      <dgm:t>
        <a:bodyPr/>
        <a:lstStyle/>
        <a:p>
          <a:endParaRPr lang="da-DK"/>
        </a:p>
      </dgm:t>
    </dgm:pt>
    <dgm:pt modelId="{9CD441D6-A1BD-424B-AD13-360FA65C8196}">
      <dgm:prSet/>
      <dgm:spPr>
        <a:xfrm>
          <a:off x="3645468" y="3165955"/>
          <a:ext cx="1661006" cy="506404"/>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da-DK" dirty="0">
              <a:solidFill>
                <a:sysClr val="window" lastClr="FFFFFF"/>
              </a:solidFill>
              <a:latin typeface="Calibri" panose="020F0502020204030204"/>
              <a:ea typeface="+mn-ea"/>
              <a:cs typeface="+mn-cs"/>
            </a:rPr>
            <a:t>Informationssøgning og</a:t>
          </a:r>
        </a:p>
        <a:p>
          <a:pPr>
            <a:buNone/>
          </a:pPr>
          <a:r>
            <a:rPr lang="da-DK" dirty="0">
              <a:solidFill>
                <a:sysClr val="window" lastClr="FFFFFF"/>
              </a:solidFill>
              <a:latin typeface="Calibri" panose="020F0502020204030204"/>
              <a:ea typeface="+mn-ea"/>
              <a:cs typeface="+mn-cs"/>
            </a:rPr>
            <a:t> -vurdering</a:t>
          </a:r>
        </a:p>
      </dgm:t>
    </dgm:pt>
    <dgm:pt modelId="{4CEB6057-F3E7-4DF1-AEBA-5CC971E5F7DB}" type="parTrans" cxnId="{2D9096DA-8521-4DAA-A9E9-3F30CA406027}">
      <dgm:prSet/>
      <dgm:spPr>
        <a:xfrm>
          <a:off x="3313267" y="3373437"/>
          <a:ext cx="332201"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pPr>
            <a:buNone/>
          </a:pPr>
          <a:endParaRPr lang="da-DK">
            <a:solidFill>
              <a:sysClr val="windowText" lastClr="000000">
                <a:hueOff val="0"/>
                <a:satOff val="0"/>
                <a:lumOff val="0"/>
                <a:alphaOff val="0"/>
              </a:sysClr>
            </a:solidFill>
            <a:latin typeface="Calibri" panose="020F0502020204030204"/>
            <a:ea typeface="+mn-ea"/>
            <a:cs typeface="+mn-cs"/>
          </a:endParaRPr>
        </a:p>
      </dgm:t>
    </dgm:pt>
    <dgm:pt modelId="{6710D505-72E8-40C1-8FF6-E64C8DC7AF62}" type="sibTrans" cxnId="{2D9096DA-8521-4DAA-A9E9-3F30CA406027}">
      <dgm:prSet/>
      <dgm:spPr/>
      <dgm:t>
        <a:bodyPr/>
        <a:lstStyle/>
        <a:p>
          <a:endParaRPr lang="da-DK"/>
        </a:p>
      </dgm:t>
    </dgm:pt>
    <dgm:pt modelId="{FCEEB345-BC21-463B-BDA3-FBE3DF0CBAC4}" type="pres">
      <dgm:prSet presAssocID="{43601AB9-2BFD-4D80-889C-7CE20C09C0C4}" presName="Name0" presStyleCnt="0">
        <dgm:presLayoutVars>
          <dgm:chPref val="1"/>
          <dgm:dir/>
          <dgm:animOne val="branch"/>
          <dgm:animLvl val="lvl"/>
          <dgm:resizeHandles val="exact"/>
        </dgm:presLayoutVars>
      </dgm:prSet>
      <dgm:spPr/>
      <dgm:t>
        <a:bodyPr/>
        <a:lstStyle/>
        <a:p>
          <a:endParaRPr lang="da-DK"/>
        </a:p>
      </dgm:t>
    </dgm:pt>
    <dgm:pt modelId="{A43C71A1-F665-4128-A969-5F552BBBBB50}" type="pres">
      <dgm:prSet presAssocID="{07D3D69C-D9FD-4D62-8266-807B4B3CECEE}" presName="root1" presStyleCnt="0"/>
      <dgm:spPr/>
    </dgm:pt>
    <dgm:pt modelId="{79AA667F-A978-496D-9AAB-9142C7F287F4}" type="pres">
      <dgm:prSet presAssocID="{07D3D69C-D9FD-4D62-8266-807B4B3CECEE}" presName="LevelOneTextNode" presStyleLbl="node0" presStyleIdx="0" presStyleCnt="1" custLinFactNeighborX="-1330" custLinFactNeighborY="-1263">
        <dgm:presLayoutVars>
          <dgm:chPref val="3"/>
        </dgm:presLayoutVars>
      </dgm:prSet>
      <dgm:spPr/>
      <dgm:t>
        <a:bodyPr/>
        <a:lstStyle/>
        <a:p>
          <a:endParaRPr lang="da-DK"/>
        </a:p>
      </dgm:t>
    </dgm:pt>
    <dgm:pt modelId="{ED29DEFB-BC89-4CEF-9713-56B48BBD7318}" type="pres">
      <dgm:prSet presAssocID="{07D3D69C-D9FD-4D62-8266-807B4B3CECEE}" presName="level2hierChild" presStyleCnt="0"/>
      <dgm:spPr/>
    </dgm:pt>
    <dgm:pt modelId="{C5DCD0F5-5D2E-4153-9D9E-D07C0BEA1AC9}" type="pres">
      <dgm:prSet presAssocID="{2693D420-E896-4BFA-B318-56D9BFEFBEE1}" presName="conn2-1" presStyleLbl="parChTrans1D2" presStyleIdx="0" presStyleCnt="6"/>
      <dgm:spPr/>
      <dgm:t>
        <a:bodyPr/>
        <a:lstStyle/>
        <a:p>
          <a:endParaRPr lang="da-DK"/>
        </a:p>
      </dgm:t>
    </dgm:pt>
    <dgm:pt modelId="{08913C7C-1802-416C-B9AC-946E31C3E660}" type="pres">
      <dgm:prSet presAssocID="{2693D420-E896-4BFA-B318-56D9BFEFBEE1}" presName="connTx" presStyleLbl="parChTrans1D2" presStyleIdx="0" presStyleCnt="6"/>
      <dgm:spPr/>
      <dgm:t>
        <a:bodyPr/>
        <a:lstStyle/>
        <a:p>
          <a:endParaRPr lang="da-DK"/>
        </a:p>
      </dgm:t>
    </dgm:pt>
    <dgm:pt modelId="{8666906F-64D1-4AA1-9D5A-7F4ECDCDF8BB}" type="pres">
      <dgm:prSet presAssocID="{6C68D2E5-46DC-49B7-A877-6E2BBCA52BEC}" presName="root2" presStyleCnt="0"/>
      <dgm:spPr/>
    </dgm:pt>
    <dgm:pt modelId="{1270C072-F19C-4777-9722-B5CDAC6B9FEA}" type="pres">
      <dgm:prSet presAssocID="{6C68D2E5-46DC-49B7-A877-6E2BBCA52BEC}" presName="LevelTwoTextNode" presStyleLbl="node2" presStyleIdx="0" presStyleCnt="6">
        <dgm:presLayoutVars>
          <dgm:chPref val="3"/>
        </dgm:presLayoutVars>
      </dgm:prSet>
      <dgm:spPr/>
      <dgm:t>
        <a:bodyPr/>
        <a:lstStyle/>
        <a:p>
          <a:endParaRPr lang="da-DK"/>
        </a:p>
      </dgm:t>
    </dgm:pt>
    <dgm:pt modelId="{0C2AC41F-AC79-4BC5-911D-F50029BED98A}" type="pres">
      <dgm:prSet presAssocID="{6C68D2E5-46DC-49B7-A877-6E2BBCA52BEC}" presName="level3hierChild" presStyleCnt="0"/>
      <dgm:spPr/>
    </dgm:pt>
    <dgm:pt modelId="{418BFE81-6F40-403F-8201-2741F25AC0A0}" type="pres">
      <dgm:prSet presAssocID="{9B92B2D1-C18E-4EB9-80D3-BC3FA96F8A0E}" presName="conn2-1" presStyleLbl="parChTrans1D3" presStyleIdx="0" presStyleCnt="6"/>
      <dgm:spPr/>
      <dgm:t>
        <a:bodyPr/>
        <a:lstStyle/>
        <a:p>
          <a:endParaRPr lang="da-DK"/>
        </a:p>
      </dgm:t>
    </dgm:pt>
    <dgm:pt modelId="{5A217680-3109-4148-A62B-12B30ED52540}" type="pres">
      <dgm:prSet presAssocID="{9B92B2D1-C18E-4EB9-80D3-BC3FA96F8A0E}" presName="connTx" presStyleLbl="parChTrans1D3" presStyleIdx="0" presStyleCnt="6"/>
      <dgm:spPr/>
      <dgm:t>
        <a:bodyPr/>
        <a:lstStyle/>
        <a:p>
          <a:endParaRPr lang="da-DK"/>
        </a:p>
      </dgm:t>
    </dgm:pt>
    <dgm:pt modelId="{2F5A3675-E7FA-4277-8BFA-6D427A70AA68}" type="pres">
      <dgm:prSet presAssocID="{1BD8DD13-0861-4A23-9DF0-DFB480A79062}" presName="root2" presStyleCnt="0"/>
      <dgm:spPr/>
    </dgm:pt>
    <dgm:pt modelId="{83BD802D-9990-481C-AF1E-B48874B4483D}" type="pres">
      <dgm:prSet presAssocID="{1BD8DD13-0861-4A23-9DF0-DFB480A79062}" presName="LevelTwoTextNode" presStyleLbl="node3" presStyleIdx="0" presStyleCnt="6">
        <dgm:presLayoutVars>
          <dgm:chPref val="3"/>
        </dgm:presLayoutVars>
      </dgm:prSet>
      <dgm:spPr/>
      <dgm:t>
        <a:bodyPr/>
        <a:lstStyle/>
        <a:p>
          <a:endParaRPr lang="da-DK"/>
        </a:p>
      </dgm:t>
    </dgm:pt>
    <dgm:pt modelId="{D07D58E0-7D6F-4DB5-91A2-82E1375E5FD6}" type="pres">
      <dgm:prSet presAssocID="{1BD8DD13-0861-4A23-9DF0-DFB480A79062}" presName="level3hierChild" presStyleCnt="0"/>
      <dgm:spPr/>
    </dgm:pt>
    <dgm:pt modelId="{F7D1F57E-5926-444A-A4E3-CFEEAC0A3577}" type="pres">
      <dgm:prSet presAssocID="{66D1C22D-1A68-4E02-9C20-8F8B0526CDCC}" presName="conn2-1" presStyleLbl="parChTrans1D2" presStyleIdx="1" presStyleCnt="6"/>
      <dgm:spPr/>
      <dgm:t>
        <a:bodyPr/>
        <a:lstStyle/>
        <a:p>
          <a:endParaRPr lang="da-DK"/>
        </a:p>
      </dgm:t>
    </dgm:pt>
    <dgm:pt modelId="{01CFEBE9-479E-4693-B1C3-D8FDF62B4192}" type="pres">
      <dgm:prSet presAssocID="{66D1C22D-1A68-4E02-9C20-8F8B0526CDCC}" presName="connTx" presStyleLbl="parChTrans1D2" presStyleIdx="1" presStyleCnt="6"/>
      <dgm:spPr/>
      <dgm:t>
        <a:bodyPr/>
        <a:lstStyle/>
        <a:p>
          <a:endParaRPr lang="da-DK"/>
        </a:p>
      </dgm:t>
    </dgm:pt>
    <dgm:pt modelId="{45A31380-7FA5-448B-ACDD-D74DDD3AD05A}" type="pres">
      <dgm:prSet presAssocID="{C10CAE6A-FD42-44F3-91D6-E74D83592BF3}" presName="root2" presStyleCnt="0"/>
      <dgm:spPr/>
    </dgm:pt>
    <dgm:pt modelId="{CF849771-401D-41DD-8FB3-9761124CEBCF}" type="pres">
      <dgm:prSet presAssocID="{C10CAE6A-FD42-44F3-91D6-E74D83592BF3}" presName="LevelTwoTextNode" presStyleLbl="node2" presStyleIdx="1" presStyleCnt="6" custLinFactNeighborX="2065" custLinFactNeighborY="-1113">
        <dgm:presLayoutVars>
          <dgm:chPref val="3"/>
        </dgm:presLayoutVars>
      </dgm:prSet>
      <dgm:spPr/>
      <dgm:t>
        <a:bodyPr/>
        <a:lstStyle/>
        <a:p>
          <a:endParaRPr lang="da-DK"/>
        </a:p>
      </dgm:t>
    </dgm:pt>
    <dgm:pt modelId="{FA4E1990-F0A2-45C1-8FC2-6C13393ECE11}" type="pres">
      <dgm:prSet presAssocID="{C10CAE6A-FD42-44F3-91D6-E74D83592BF3}" presName="level3hierChild" presStyleCnt="0"/>
      <dgm:spPr/>
    </dgm:pt>
    <dgm:pt modelId="{099A72AE-7EC0-4121-9932-54079B384FE5}" type="pres">
      <dgm:prSet presAssocID="{92168F0B-E365-49AA-A71D-75103E96547D}" presName="conn2-1" presStyleLbl="parChTrans1D3" presStyleIdx="1" presStyleCnt="6"/>
      <dgm:spPr/>
      <dgm:t>
        <a:bodyPr/>
        <a:lstStyle/>
        <a:p>
          <a:endParaRPr lang="da-DK"/>
        </a:p>
      </dgm:t>
    </dgm:pt>
    <dgm:pt modelId="{CC160567-2B4F-4976-ADF1-05CD073FA10A}" type="pres">
      <dgm:prSet presAssocID="{92168F0B-E365-49AA-A71D-75103E96547D}" presName="connTx" presStyleLbl="parChTrans1D3" presStyleIdx="1" presStyleCnt="6"/>
      <dgm:spPr/>
      <dgm:t>
        <a:bodyPr/>
        <a:lstStyle/>
        <a:p>
          <a:endParaRPr lang="da-DK"/>
        </a:p>
      </dgm:t>
    </dgm:pt>
    <dgm:pt modelId="{23E46EB1-8756-4F72-A01B-C9B013D2F260}" type="pres">
      <dgm:prSet presAssocID="{43BA24F2-2334-4C5C-9F8E-12FD1D226014}" presName="root2" presStyleCnt="0"/>
      <dgm:spPr/>
    </dgm:pt>
    <dgm:pt modelId="{9D02CB27-B20A-45F4-85F6-BAC12FA1B6E3}" type="pres">
      <dgm:prSet presAssocID="{43BA24F2-2334-4C5C-9F8E-12FD1D226014}" presName="LevelTwoTextNode" presStyleLbl="node3" presStyleIdx="1" presStyleCnt="6">
        <dgm:presLayoutVars>
          <dgm:chPref val="3"/>
        </dgm:presLayoutVars>
      </dgm:prSet>
      <dgm:spPr/>
      <dgm:t>
        <a:bodyPr/>
        <a:lstStyle/>
        <a:p>
          <a:endParaRPr lang="da-DK"/>
        </a:p>
      </dgm:t>
    </dgm:pt>
    <dgm:pt modelId="{9D961697-79CA-452A-B70C-81D1D2498268}" type="pres">
      <dgm:prSet presAssocID="{43BA24F2-2334-4C5C-9F8E-12FD1D226014}" presName="level3hierChild" presStyleCnt="0"/>
      <dgm:spPr/>
    </dgm:pt>
    <dgm:pt modelId="{BB2DE50B-84A4-43BD-9AFA-63C3B4A3BE43}" type="pres">
      <dgm:prSet presAssocID="{91563997-F72E-4162-9A39-5069AA0CCF8B}" presName="conn2-1" presStyleLbl="parChTrans1D2" presStyleIdx="2" presStyleCnt="6"/>
      <dgm:spPr/>
      <dgm:t>
        <a:bodyPr/>
        <a:lstStyle/>
        <a:p>
          <a:endParaRPr lang="da-DK"/>
        </a:p>
      </dgm:t>
    </dgm:pt>
    <dgm:pt modelId="{CA51D89E-5C17-4B79-ACCC-E74655663577}" type="pres">
      <dgm:prSet presAssocID="{91563997-F72E-4162-9A39-5069AA0CCF8B}" presName="connTx" presStyleLbl="parChTrans1D2" presStyleIdx="2" presStyleCnt="6"/>
      <dgm:spPr/>
      <dgm:t>
        <a:bodyPr/>
        <a:lstStyle/>
        <a:p>
          <a:endParaRPr lang="da-DK"/>
        </a:p>
      </dgm:t>
    </dgm:pt>
    <dgm:pt modelId="{EAD5CB10-288F-4F46-B344-15342F254676}" type="pres">
      <dgm:prSet presAssocID="{F11A031C-A774-4E72-B37A-F167001A8DFE}" presName="root2" presStyleCnt="0"/>
      <dgm:spPr/>
    </dgm:pt>
    <dgm:pt modelId="{C6E79BDC-F9A6-47E0-BE90-DBCFDE5B37D0}" type="pres">
      <dgm:prSet presAssocID="{F11A031C-A774-4E72-B37A-F167001A8DFE}" presName="LevelTwoTextNode" presStyleLbl="node2" presStyleIdx="2" presStyleCnt="6">
        <dgm:presLayoutVars>
          <dgm:chPref val="3"/>
        </dgm:presLayoutVars>
      </dgm:prSet>
      <dgm:spPr/>
      <dgm:t>
        <a:bodyPr/>
        <a:lstStyle/>
        <a:p>
          <a:endParaRPr lang="da-DK"/>
        </a:p>
      </dgm:t>
    </dgm:pt>
    <dgm:pt modelId="{DA8D5EE5-A1B5-4364-850B-F1AB68E9EB9F}" type="pres">
      <dgm:prSet presAssocID="{F11A031C-A774-4E72-B37A-F167001A8DFE}" presName="level3hierChild" presStyleCnt="0"/>
      <dgm:spPr/>
    </dgm:pt>
    <dgm:pt modelId="{7D2E7136-3338-45A6-BE24-445BA145D67E}" type="pres">
      <dgm:prSet presAssocID="{183FD913-5005-40DB-81EB-01BB8E7DAAA7}" presName="conn2-1" presStyleLbl="parChTrans1D3" presStyleIdx="2" presStyleCnt="6"/>
      <dgm:spPr/>
      <dgm:t>
        <a:bodyPr/>
        <a:lstStyle/>
        <a:p>
          <a:endParaRPr lang="da-DK"/>
        </a:p>
      </dgm:t>
    </dgm:pt>
    <dgm:pt modelId="{961BC4B1-C864-4E27-A8A1-64BA4F51B660}" type="pres">
      <dgm:prSet presAssocID="{183FD913-5005-40DB-81EB-01BB8E7DAAA7}" presName="connTx" presStyleLbl="parChTrans1D3" presStyleIdx="2" presStyleCnt="6"/>
      <dgm:spPr/>
      <dgm:t>
        <a:bodyPr/>
        <a:lstStyle/>
        <a:p>
          <a:endParaRPr lang="da-DK"/>
        </a:p>
      </dgm:t>
    </dgm:pt>
    <dgm:pt modelId="{F634B2E3-A907-4EC9-8997-DC05EBC84178}" type="pres">
      <dgm:prSet presAssocID="{6CB01D0B-D287-4643-891F-04DEF778F04A}" presName="root2" presStyleCnt="0"/>
      <dgm:spPr/>
    </dgm:pt>
    <dgm:pt modelId="{3AA4CBB2-2059-4BF8-BBE1-7514DC5FB042}" type="pres">
      <dgm:prSet presAssocID="{6CB01D0B-D287-4643-891F-04DEF778F04A}" presName="LevelTwoTextNode" presStyleLbl="node3" presStyleIdx="2" presStyleCnt="6">
        <dgm:presLayoutVars>
          <dgm:chPref val="3"/>
        </dgm:presLayoutVars>
      </dgm:prSet>
      <dgm:spPr/>
      <dgm:t>
        <a:bodyPr/>
        <a:lstStyle/>
        <a:p>
          <a:endParaRPr lang="da-DK"/>
        </a:p>
      </dgm:t>
    </dgm:pt>
    <dgm:pt modelId="{B3CF291B-8727-4D7F-8BF8-AC53EC3B11A1}" type="pres">
      <dgm:prSet presAssocID="{6CB01D0B-D287-4643-891F-04DEF778F04A}" presName="level3hierChild" presStyleCnt="0"/>
      <dgm:spPr/>
    </dgm:pt>
    <dgm:pt modelId="{5EFF0BB0-C9AB-4EA3-A985-3917DD6B7495}" type="pres">
      <dgm:prSet presAssocID="{916C3EF1-D6A4-473B-AD66-80757E7B3653}" presName="conn2-1" presStyleLbl="parChTrans1D2" presStyleIdx="3" presStyleCnt="6"/>
      <dgm:spPr/>
      <dgm:t>
        <a:bodyPr/>
        <a:lstStyle/>
        <a:p>
          <a:endParaRPr lang="da-DK"/>
        </a:p>
      </dgm:t>
    </dgm:pt>
    <dgm:pt modelId="{5B559D13-1E74-48CA-B377-CD553EA2A012}" type="pres">
      <dgm:prSet presAssocID="{916C3EF1-D6A4-473B-AD66-80757E7B3653}" presName="connTx" presStyleLbl="parChTrans1D2" presStyleIdx="3" presStyleCnt="6"/>
      <dgm:spPr/>
      <dgm:t>
        <a:bodyPr/>
        <a:lstStyle/>
        <a:p>
          <a:endParaRPr lang="da-DK"/>
        </a:p>
      </dgm:t>
    </dgm:pt>
    <dgm:pt modelId="{F7F729C4-67E8-4F3E-9664-8E4BB4B9427A}" type="pres">
      <dgm:prSet presAssocID="{3B9A9A64-FEA2-4F57-A95A-1C802CCE34F0}" presName="root2" presStyleCnt="0"/>
      <dgm:spPr/>
    </dgm:pt>
    <dgm:pt modelId="{6E52C380-71EB-4153-955D-E6E107299C44}" type="pres">
      <dgm:prSet presAssocID="{3B9A9A64-FEA2-4F57-A95A-1C802CCE34F0}" presName="LevelTwoTextNode" presStyleLbl="node2" presStyleIdx="3" presStyleCnt="6">
        <dgm:presLayoutVars>
          <dgm:chPref val="3"/>
        </dgm:presLayoutVars>
      </dgm:prSet>
      <dgm:spPr/>
      <dgm:t>
        <a:bodyPr/>
        <a:lstStyle/>
        <a:p>
          <a:endParaRPr lang="da-DK"/>
        </a:p>
      </dgm:t>
    </dgm:pt>
    <dgm:pt modelId="{3ED34670-26B4-4EE9-B4E6-12DE04B92475}" type="pres">
      <dgm:prSet presAssocID="{3B9A9A64-FEA2-4F57-A95A-1C802CCE34F0}" presName="level3hierChild" presStyleCnt="0"/>
      <dgm:spPr/>
    </dgm:pt>
    <dgm:pt modelId="{442F5D48-C54A-4CE2-B170-C5E655AAC110}" type="pres">
      <dgm:prSet presAssocID="{331BCCC3-D9EA-486D-B7BC-38FBDC8FB0CC}" presName="conn2-1" presStyleLbl="parChTrans1D3" presStyleIdx="3" presStyleCnt="6"/>
      <dgm:spPr/>
      <dgm:t>
        <a:bodyPr/>
        <a:lstStyle/>
        <a:p>
          <a:endParaRPr lang="da-DK"/>
        </a:p>
      </dgm:t>
    </dgm:pt>
    <dgm:pt modelId="{16AA154B-4B9C-451F-899E-9C30172E9C17}" type="pres">
      <dgm:prSet presAssocID="{331BCCC3-D9EA-486D-B7BC-38FBDC8FB0CC}" presName="connTx" presStyleLbl="parChTrans1D3" presStyleIdx="3" presStyleCnt="6"/>
      <dgm:spPr/>
      <dgm:t>
        <a:bodyPr/>
        <a:lstStyle/>
        <a:p>
          <a:endParaRPr lang="da-DK"/>
        </a:p>
      </dgm:t>
    </dgm:pt>
    <dgm:pt modelId="{F34FB6A3-EBE9-4323-B427-C87F8211C1F1}" type="pres">
      <dgm:prSet presAssocID="{1E7081B4-2421-4ECC-83AC-8EB0D7B0DF61}" presName="root2" presStyleCnt="0"/>
      <dgm:spPr/>
    </dgm:pt>
    <dgm:pt modelId="{BF4E440C-3A36-42B1-9299-91C6F9451BBE}" type="pres">
      <dgm:prSet presAssocID="{1E7081B4-2421-4ECC-83AC-8EB0D7B0DF61}" presName="LevelTwoTextNode" presStyleLbl="node3" presStyleIdx="3" presStyleCnt="6">
        <dgm:presLayoutVars>
          <dgm:chPref val="3"/>
        </dgm:presLayoutVars>
      </dgm:prSet>
      <dgm:spPr/>
      <dgm:t>
        <a:bodyPr/>
        <a:lstStyle/>
        <a:p>
          <a:endParaRPr lang="da-DK"/>
        </a:p>
      </dgm:t>
    </dgm:pt>
    <dgm:pt modelId="{B07E2DFA-0B4F-4D0D-BAE6-71E54DCEB7E6}" type="pres">
      <dgm:prSet presAssocID="{1E7081B4-2421-4ECC-83AC-8EB0D7B0DF61}" presName="level3hierChild" presStyleCnt="0"/>
      <dgm:spPr/>
    </dgm:pt>
    <dgm:pt modelId="{CB9FBBED-FB75-42FA-874B-426C6D2BC7D7}" type="pres">
      <dgm:prSet presAssocID="{CA5FFC57-65A0-45DF-840C-911B27126E41}" presName="conn2-1" presStyleLbl="parChTrans1D2" presStyleIdx="4" presStyleCnt="6"/>
      <dgm:spPr/>
      <dgm:t>
        <a:bodyPr/>
        <a:lstStyle/>
        <a:p>
          <a:endParaRPr lang="da-DK"/>
        </a:p>
      </dgm:t>
    </dgm:pt>
    <dgm:pt modelId="{00F4ABF1-3AEC-486D-8EA6-D8BA59789382}" type="pres">
      <dgm:prSet presAssocID="{CA5FFC57-65A0-45DF-840C-911B27126E41}" presName="connTx" presStyleLbl="parChTrans1D2" presStyleIdx="4" presStyleCnt="6"/>
      <dgm:spPr/>
      <dgm:t>
        <a:bodyPr/>
        <a:lstStyle/>
        <a:p>
          <a:endParaRPr lang="da-DK"/>
        </a:p>
      </dgm:t>
    </dgm:pt>
    <dgm:pt modelId="{EDC98D9D-0624-4BD6-8BE8-D442EDC0C560}" type="pres">
      <dgm:prSet presAssocID="{21A02058-8D1D-4854-91AA-42B2E2332C36}" presName="root2" presStyleCnt="0"/>
      <dgm:spPr/>
    </dgm:pt>
    <dgm:pt modelId="{59212B48-E12C-414E-8D3D-0C8CC1AC2D58}" type="pres">
      <dgm:prSet presAssocID="{21A02058-8D1D-4854-91AA-42B2E2332C36}" presName="LevelTwoTextNode" presStyleLbl="node2" presStyleIdx="4" presStyleCnt="6">
        <dgm:presLayoutVars>
          <dgm:chPref val="3"/>
        </dgm:presLayoutVars>
      </dgm:prSet>
      <dgm:spPr/>
      <dgm:t>
        <a:bodyPr/>
        <a:lstStyle/>
        <a:p>
          <a:endParaRPr lang="da-DK"/>
        </a:p>
      </dgm:t>
    </dgm:pt>
    <dgm:pt modelId="{429C49C8-B0D4-492C-B02F-0AC7E7473908}" type="pres">
      <dgm:prSet presAssocID="{21A02058-8D1D-4854-91AA-42B2E2332C36}" presName="level3hierChild" presStyleCnt="0"/>
      <dgm:spPr/>
    </dgm:pt>
    <dgm:pt modelId="{4D3F79B5-32EB-44CE-B5A0-4E2A2AB74F64}" type="pres">
      <dgm:prSet presAssocID="{44AB9518-8970-4EA6-A6D2-576AFDA0FEDD}" presName="conn2-1" presStyleLbl="parChTrans1D3" presStyleIdx="4" presStyleCnt="6"/>
      <dgm:spPr/>
      <dgm:t>
        <a:bodyPr/>
        <a:lstStyle/>
        <a:p>
          <a:endParaRPr lang="da-DK"/>
        </a:p>
      </dgm:t>
    </dgm:pt>
    <dgm:pt modelId="{E0672535-7E6B-4CB6-9BF8-C447CD11B06F}" type="pres">
      <dgm:prSet presAssocID="{44AB9518-8970-4EA6-A6D2-576AFDA0FEDD}" presName="connTx" presStyleLbl="parChTrans1D3" presStyleIdx="4" presStyleCnt="6"/>
      <dgm:spPr/>
      <dgm:t>
        <a:bodyPr/>
        <a:lstStyle/>
        <a:p>
          <a:endParaRPr lang="da-DK"/>
        </a:p>
      </dgm:t>
    </dgm:pt>
    <dgm:pt modelId="{2356297A-51B0-4656-8FF8-68E2C88F1590}" type="pres">
      <dgm:prSet presAssocID="{984DF574-E685-4D4C-AE56-B5BE33DE97BF}" presName="root2" presStyleCnt="0"/>
      <dgm:spPr/>
    </dgm:pt>
    <dgm:pt modelId="{CE3B4A61-F11F-407D-AEC7-DD22B7607EE6}" type="pres">
      <dgm:prSet presAssocID="{984DF574-E685-4D4C-AE56-B5BE33DE97BF}" presName="LevelTwoTextNode" presStyleLbl="node3" presStyleIdx="4" presStyleCnt="6">
        <dgm:presLayoutVars>
          <dgm:chPref val="3"/>
        </dgm:presLayoutVars>
      </dgm:prSet>
      <dgm:spPr/>
      <dgm:t>
        <a:bodyPr/>
        <a:lstStyle/>
        <a:p>
          <a:endParaRPr lang="da-DK"/>
        </a:p>
      </dgm:t>
    </dgm:pt>
    <dgm:pt modelId="{9DC993AA-51C5-4B76-8939-B5EC3620F59E}" type="pres">
      <dgm:prSet presAssocID="{984DF574-E685-4D4C-AE56-B5BE33DE97BF}" presName="level3hierChild" presStyleCnt="0"/>
      <dgm:spPr/>
    </dgm:pt>
    <dgm:pt modelId="{F43090B1-E2E9-492E-9033-556DE08638CC}" type="pres">
      <dgm:prSet presAssocID="{C4766BAB-7879-481C-B987-78529FC3ACBF}" presName="conn2-1" presStyleLbl="parChTrans1D2" presStyleIdx="5" presStyleCnt="6"/>
      <dgm:spPr/>
      <dgm:t>
        <a:bodyPr/>
        <a:lstStyle/>
        <a:p>
          <a:endParaRPr lang="da-DK"/>
        </a:p>
      </dgm:t>
    </dgm:pt>
    <dgm:pt modelId="{F9AD2E17-CEAF-40A9-914F-AD7B51175AC9}" type="pres">
      <dgm:prSet presAssocID="{C4766BAB-7879-481C-B987-78529FC3ACBF}" presName="connTx" presStyleLbl="parChTrans1D2" presStyleIdx="5" presStyleCnt="6"/>
      <dgm:spPr/>
      <dgm:t>
        <a:bodyPr/>
        <a:lstStyle/>
        <a:p>
          <a:endParaRPr lang="da-DK"/>
        </a:p>
      </dgm:t>
    </dgm:pt>
    <dgm:pt modelId="{1C6385DC-70FC-40E2-B318-9F7A538A25A6}" type="pres">
      <dgm:prSet presAssocID="{552F926B-2CEF-412E-A4DD-0C4D6F33CB1F}" presName="root2" presStyleCnt="0"/>
      <dgm:spPr/>
    </dgm:pt>
    <dgm:pt modelId="{33F5EBE8-BAF3-4445-8ADF-3436F79B08DE}" type="pres">
      <dgm:prSet presAssocID="{552F926B-2CEF-412E-A4DD-0C4D6F33CB1F}" presName="LevelTwoTextNode" presStyleLbl="node2" presStyleIdx="5" presStyleCnt="6">
        <dgm:presLayoutVars>
          <dgm:chPref val="3"/>
        </dgm:presLayoutVars>
      </dgm:prSet>
      <dgm:spPr/>
      <dgm:t>
        <a:bodyPr/>
        <a:lstStyle/>
        <a:p>
          <a:endParaRPr lang="da-DK"/>
        </a:p>
      </dgm:t>
    </dgm:pt>
    <dgm:pt modelId="{3B192D58-885B-4DEA-B398-E74933DAF26B}" type="pres">
      <dgm:prSet presAssocID="{552F926B-2CEF-412E-A4DD-0C4D6F33CB1F}" presName="level3hierChild" presStyleCnt="0"/>
      <dgm:spPr/>
    </dgm:pt>
    <dgm:pt modelId="{693C8B77-9523-476A-96B5-A1AF7506DEFF}" type="pres">
      <dgm:prSet presAssocID="{4CEB6057-F3E7-4DF1-AEBA-5CC971E5F7DB}" presName="conn2-1" presStyleLbl="parChTrans1D3" presStyleIdx="5" presStyleCnt="6"/>
      <dgm:spPr/>
      <dgm:t>
        <a:bodyPr/>
        <a:lstStyle/>
        <a:p>
          <a:endParaRPr lang="da-DK"/>
        </a:p>
      </dgm:t>
    </dgm:pt>
    <dgm:pt modelId="{E209EFD4-B494-45F5-856D-9371703F41DB}" type="pres">
      <dgm:prSet presAssocID="{4CEB6057-F3E7-4DF1-AEBA-5CC971E5F7DB}" presName="connTx" presStyleLbl="parChTrans1D3" presStyleIdx="5" presStyleCnt="6"/>
      <dgm:spPr/>
      <dgm:t>
        <a:bodyPr/>
        <a:lstStyle/>
        <a:p>
          <a:endParaRPr lang="da-DK"/>
        </a:p>
      </dgm:t>
    </dgm:pt>
    <dgm:pt modelId="{ADEC8F04-879D-47C4-ABD4-DADB11A6A92A}" type="pres">
      <dgm:prSet presAssocID="{9CD441D6-A1BD-424B-AD13-360FA65C8196}" presName="root2" presStyleCnt="0"/>
      <dgm:spPr/>
    </dgm:pt>
    <dgm:pt modelId="{CC832B87-5494-4CF7-9C31-33AF3F1DB244}" type="pres">
      <dgm:prSet presAssocID="{9CD441D6-A1BD-424B-AD13-360FA65C8196}" presName="LevelTwoTextNode" presStyleLbl="node3" presStyleIdx="5" presStyleCnt="6" custLinFactNeighborX="860" custLinFactNeighborY="-4702">
        <dgm:presLayoutVars>
          <dgm:chPref val="3"/>
        </dgm:presLayoutVars>
      </dgm:prSet>
      <dgm:spPr/>
      <dgm:t>
        <a:bodyPr/>
        <a:lstStyle/>
        <a:p>
          <a:endParaRPr lang="da-DK"/>
        </a:p>
      </dgm:t>
    </dgm:pt>
    <dgm:pt modelId="{495F0952-9209-4D84-A4A5-8463C8A94471}" type="pres">
      <dgm:prSet presAssocID="{9CD441D6-A1BD-424B-AD13-360FA65C8196}" presName="level3hierChild" presStyleCnt="0"/>
      <dgm:spPr/>
    </dgm:pt>
  </dgm:ptLst>
  <dgm:cxnLst>
    <dgm:cxn modelId="{F12E8D24-7351-4095-9EB3-ECFDF0CB8879}" type="presOf" srcId="{91563997-F72E-4162-9A39-5069AA0CCF8B}" destId="{BB2DE50B-84A4-43BD-9AFA-63C3B4A3BE43}" srcOrd="0" destOrd="0" presId="urn:microsoft.com/office/officeart/2008/layout/HorizontalMultiLevelHierarchy"/>
    <dgm:cxn modelId="{F264AEB8-84BF-4CA8-9E09-CFFDA88AC74B}" srcId="{43601AB9-2BFD-4D80-889C-7CE20C09C0C4}" destId="{07D3D69C-D9FD-4D62-8266-807B4B3CECEE}" srcOrd="0" destOrd="0" parTransId="{330F3AE0-5C6C-4699-AA3A-75962A3710D1}" sibTransId="{DBD5ECC3-7809-4E11-90EA-82BEB89E8901}"/>
    <dgm:cxn modelId="{EA7463C4-09E6-48A1-8C7F-355D08E6A065}" type="presOf" srcId="{1BD8DD13-0861-4A23-9DF0-DFB480A79062}" destId="{83BD802D-9990-481C-AF1E-B48874B4483D}" srcOrd="0" destOrd="0" presId="urn:microsoft.com/office/officeart/2008/layout/HorizontalMultiLevelHierarchy"/>
    <dgm:cxn modelId="{57890614-505B-477B-8276-300C803EF3F7}" srcId="{07D3D69C-D9FD-4D62-8266-807B4B3CECEE}" destId="{C10CAE6A-FD42-44F3-91D6-E74D83592BF3}" srcOrd="1" destOrd="0" parTransId="{66D1C22D-1A68-4E02-9C20-8F8B0526CDCC}" sibTransId="{70EF0E27-1A1B-485F-A7C4-D1B90166E955}"/>
    <dgm:cxn modelId="{22264E0F-2050-4EA6-B5FD-429A62A3BAD4}" type="presOf" srcId="{CA5FFC57-65A0-45DF-840C-911B27126E41}" destId="{00F4ABF1-3AEC-486D-8EA6-D8BA59789382}" srcOrd="1" destOrd="0" presId="urn:microsoft.com/office/officeart/2008/layout/HorizontalMultiLevelHierarchy"/>
    <dgm:cxn modelId="{6B7C86E2-A4D7-48A3-95A6-0AD5C82054D0}" type="presOf" srcId="{331BCCC3-D9EA-486D-B7BC-38FBDC8FB0CC}" destId="{442F5D48-C54A-4CE2-B170-C5E655AAC110}" srcOrd="0" destOrd="0" presId="urn:microsoft.com/office/officeart/2008/layout/HorizontalMultiLevelHierarchy"/>
    <dgm:cxn modelId="{80B9BC95-E70F-424D-A3E8-D1FD2ABF1DBF}" type="presOf" srcId="{43601AB9-2BFD-4D80-889C-7CE20C09C0C4}" destId="{FCEEB345-BC21-463B-BDA3-FBE3DF0CBAC4}" srcOrd="0" destOrd="0" presId="urn:microsoft.com/office/officeart/2008/layout/HorizontalMultiLevelHierarchy"/>
    <dgm:cxn modelId="{F4AE24E5-6D94-4687-A1F4-F2B2F248D538}" type="presOf" srcId="{916C3EF1-D6A4-473B-AD66-80757E7B3653}" destId="{5B559D13-1E74-48CA-B377-CD553EA2A012}" srcOrd="1" destOrd="0" presId="urn:microsoft.com/office/officeart/2008/layout/HorizontalMultiLevelHierarchy"/>
    <dgm:cxn modelId="{4F965A74-C963-4DBC-8502-81085914833F}" type="presOf" srcId="{4CEB6057-F3E7-4DF1-AEBA-5CC971E5F7DB}" destId="{693C8B77-9523-476A-96B5-A1AF7506DEFF}" srcOrd="0" destOrd="0" presId="urn:microsoft.com/office/officeart/2008/layout/HorizontalMultiLevelHierarchy"/>
    <dgm:cxn modelId="{CECC82F5-2535-409D-BF4F-6F0F5F835816}" srcId="{07D3D69C-D9FD-4D62-8266-807B4B3CECEE}" destId="{21A02058-8D1D-4854-91AA-42B2E2332C36}" srcOrd="4" destOrd="0" parTransId="{CA5FFC57-65A0-45DF-840C-911B27126E41}" sibTransId="{8DF2DBDD-ADF2-41A0-A732-B269634468E2}"/>
    <dgm:cxn modelId="{96689AAD-94CF-43AE-9AF0-EB29920592D7}" srcId="{07D3D69C-D9FD-4D62-8266-807B4B3CECEE}" destId="{552F926B-2CEF-412E-A4DD-0C4D6F33CB1F}" srcOrd="5" destOrd="0" parTransId="{C4766BAB-7879-481C-B987-78529FC3ACBF}" sibTransId="{0181C941-C12B-48C1-A879-9E4F24AA185F}"/>
    <dgm:cxn modelId="{2D9096DA-8521-4DAA-A9E9-3F30CA406027}" srcId="{552F926B-2CEF-412E-A4DD-0C4D6F33CB1F}" destId="{9CD441D6-A1BD-424B-AD13-360FA65C8196}" srcOrd="0" destOrd="0" parTransId="{4CEB6057-F3E7-4DF1-AEBA-5CC971E5F7DB}" sibTransId="{6710D505-72E8-40C1-8FF6-E64C8DC7AF62}"/>
    <dgm:cxn modelId="{0611D686-3A3B-4F68-BCEA-3D3A874DBEE7}" type="presOf" srcId="{92168F0B-E365-49AA-A71D-75103E96547D}" destId="{CC160567-2B4F-4976-ADF1-05CD073FA10A}" srcOrd="1" destOrd="0" presId="urn:microsoft.com/office/officeart/2008/layout/HorizontalMultiLevelHierarchy"/>
    <dgm:cxn modelId="{F85FC9CA-6718-4297-BAAE-7C492DD5CFB6}" type="presOf" srcId="{66D1C22D-1A68-4E02-9C20-8F8B0526CDCC}" destId="{F7D1F57E-5926-444A-A4E3-CFEEAC0A3577}" srcOrd="0" destOrd="0" presId="urn:microsoft.com/office/officeart/2008/layout/HorizontalMultiLevelHierarchy"/>
    <dgm:cxn modelId="{F6CF9AC8-9A48-4AE4-856E-60009ABC93E3}" type="presOf" srcId="{4CEB6057-F3E7-4DF1-AEBA-5CC971E5F7DB}" destId="{E209EFD4-B494-45F5-856D-9371703F41DB}" srcOrd="1" destOrd="0" presId="urn:microsoft.com/office/officeart/2008/layout/HorizontalMultiLevelHierarchy"/>
    <dgm:cxn modelId="{893F54E6-A0F7-4666-A0A0-07807AE773C8}" type="presOf" srcId="{07D3D69C-D9FD-4D62-8266-807B4B3CECEE}" destId="{79AA667F-A978-496D-9AAB-9142C7F287F4}" srcOrd="0" destOrd="0" presId="urn:microsoft.com/office/officeart/2008/layout/HorizontalMultiLevelHierarchy"/>
    <dgm:cxn modelId="{25447F62-1ACE-4773-B18F-EB502E469627}" type="presOf" srcId="{331BCCC3-D9EA-486D-B7BC-38FBDC8FB0CC}" destId="{16AA154B-4B9C-451F-899E-9C30172E9C17}" srcOrd="1" destOrd="0" presId="urn:microsoft.com/office/officeart/2008/layout/HorizontalMultiLevelHierarchy"/>
    <dgm:cxn modelId="{1CC51A68-F378-42A0-A556-84744DC46287}" type="presOf" srcId="{3B9A9A64-FEA2-4F57-A95A-1C802CCE34F0}" destId="{6E52C380-71EB-4153-955D-E6E107299C44}" srcOrd="0" destOrd="0" presId="urn:microsoft.com/office/officeart/2008/layout/HorizontalMultiLevelHierarchy"/>
    <dgm:cxn modelId="{1C5DC649-0699-4800-A9C9-29F45AD635B1}" type="presOf" srcId="{9B92B2D1-C18E-4EB9-80D3-BC3FA96F8A0E}" destId="{418BFE81-6F40-403F-8201-2741F25AC0A0}" srcOrd="0" destOrd="0" presId="urn:microsoft.com/office/officeart/2008/layout/HorizontalMultiLevelHierarchy"/>
    <dgm:cxn modelId="{D83A5AF3-F4D1-4212-952B-BA1F6A8FABD7}" type="presOf" srcId="{91563997-F72E-4162-9A39-5069AA0CCF8B}" destId="{CA51D89E-5C17-4B79-ACCC-E74655663577}" srcOrd="1" destOrd="0" presId="urn:microsoft.com/office/officeart/2008/layout/HorizontalMultiLevelHierarchy"/>
    <dgm:cxn modelId="{9C7A9066-0E7F-40CB-B9D2-3C5EF5CF4EC6}" type="presOf" srcId="{916C3EF1-D6A4-473B-AD66-80757E7B3653}" destId="{5EFF0BB0-C9AB-4EA3-A985-3917DD6B7495}" srcOrd="0" destOrd="0" presId="urn:microsoft.com/office/officeart/2008/layout/HorizontalMultiLevelHierarchy"/>
    <dgm:cxn modelId="{1BBC453E-2AD3-49BC-904A-D5FC295515A2}" type="presOf" srcId="{552F926B-2CEF-412E-A4DD-0C4D6F33CB1F}" destId="{33F5EBE8-BAF3-4445-8ADF-3436F79B08DE}" srcOrd="0" destOrd="0" presId="urn:microsoft.com/office/officeart/2008/layout/HorizontalMultiLevelHierarchy"/>
    <dgm:cxn modelId="{EEE04095-0B8B-42E2-9EF8-E599231CF4BB}" type="presOf" srcId="{183FD913-5005-40DB-81EB-01BB8E7DAAA7}" destId="{961BC4B1-C864-4E27-A8A1-64BA4F51B660}" srcOrd="1" destOrd="0" presId="urn:microsoft.com/office/officeart/2008/layout/HorizontalMultiLevelHierarchy"/>
    <dgm:cxn modelId="{36689959-DEA7-4E3B-8975-E4E2FACAABC1}" srcId="{F11A031C-A774-4E72-B37A-F167001A8DFE}" destId="{6CB01D0B-D287-4643-891F-04DEF778F04A}" srcOrd="0" destOrd="0" parTransId="{183FD913-5005-40DB-81EB-01BB8E7DAAA7}" sibTransId="{EB1A0768-5F4C-464E-B8E0-165725C6CC4B}"/>
    <dgm:cxn modelId="{21021462-D713-4382-8632-A9816ACA4D2E}" srcId="{07D3D69C-D9FD-4D62-8266-807B4B3CECEE}" destId="{6C68D2E5-46DC-49B7-A877-6E2BBCA52BEC}" srcOrd="0" destOrd="0" parTransId="{2693D420-E896-4BFA-B318-56D9BFEFBEE1}" sibTransId="{8D56846B-1D09-4949-8CF4-9874B2869364}"/>
    <dgm:cxn modelId="{799D61FC-59DF-475A-9234-C0EF98EBFB7A}" srcId="{21A02058-8D1D-4854-91AA-42B2E2332C36}" destId="{984DF574-E685-4D4C-AE56-B5BE33DE97BF}" srcOrd="0" destOrd="0" parTransId="{44AB9518-8970-4EA6-A6D2-576AFDA0FEDD}" sibTransId="{65B38B44-76D5-4CC9-804C-4A24E066B2A0}"/>
    <dgm:cxn modelId="{80D3F5C6-AEB7-485F-AD81-C72068941A98}" type="presOf" srcId="{66D1C22D-1A68-4E02-9C20-8F8B0526CDCC}" destId="{01CFEBE9-479E-4693-B1C3-D8FDF62B4192}" srcOrd="1" destOrd="0" presId="urn:microsoft.com/office/officeart/2008/layout/HorizontalMultiLevelHierarchy"/>
    <dgm:cxn modelId="{B76064B6-98D1-4C0D-B454-D5BE13BBE3E8}" type="presOf" srcId="{6CB01D0B-D287-4643-891F-04DEF778F04A}" destId="{3AA4CBB2-2059-4BF8-BBE1-7514DC5FB042}" srcOrd="0" destOrd="0" presId="urn:microsoft.com/office/officeart/2008/layout/HorizontalMultiLevelHierarchy"/>
    <dgm:cxn modelId="{56C87E64-A0EB-43E6-BA82-11E6535F4DD5}" type="presOf" srcId="{92168F0B-E365-49AA-A71D-75103E96547D}" destId="{099A72AE-7EC0-4121-9932-54079B384FE5}" srcOrd="0" destOrd="0" presId="urn:microsoft.com/office/officeart/2008/layout/HorizontalMultiLevelHierarchy"/>
    <dgm:cxn modelId="{809BB0AA-6AED-4F7C-9447-2888FEEBB1C9}" type="presOf" srcId="{6C68D2E5-46DC-49B7-A877-6E2BBCA52BEC}" destId="{1270C072-F19C-4777-9722-B5CDAC6B9FEA}" srcOrd="0" destOrd="0" presId="urn:microsoft.com/office/officeart/2008/layout/HorizontalMultiLevelHierarchy"/>
    <dgm:cxn modelId="{339D962A-84D7-4809-81B5-DECF7AAEBCE1}" type="presOf" srcId="{9B92B2D1-C18E-4EB9-80D3-BC3FA96F8A0E}" destId="{5A217680-3109-4148-A62B-12B30ED52540}" srcOrd="1" destOrd="0" presId="urn:microsoft.com/office/officeart/2008/layout/HorizontalMultiLevelHierarchy"/>
    <dgm:cxn modelId="{AE04AE57-6B24-488D-A9C8-32A6B23FA5ED}" srcId="{3B9A9A64-FEA2-4F57-A95A-1C802CCE34F0}" destId="{1E7081B4-2421-4ECC-83AC-8EB0D7B0DF61}" srcOrd="0" destOrd="0" parTransId="{331BCCC3-D9EA-486D-B7BC-38FBDC8FB0CC}" sibTransId="{DFC48714-25D8-4F18-98FF-D8394322A0C7}"/>
    <dgm:cxn modelId="{B76BA173-9F58-4A4B-8A6B-0684CD4FF174}" type="presOf" srcId="{2693D420-E896-4BFA-B318-56D9BFEFBEE1}" destId="{C5DCD0F5-5D2E-4153-9D9E-D07C0BEA1AC9}" srcOrd="0" destOrd="0" presId="urn:microsoft.com/office/officeart/2008/layout/HorizontalMultiLevelHierarchy"/>
    <dgm:cxn modelId="{C3671092-5056-442E-9261-C1CBD6800959}" type="presOf" srcId="{CA5FFC57-65A0-45DF-840C-911B27126E41}" destId="{CB9FBBED-FB75-42FA-874B-426C6D2BC7D7}" srcOrd="0" destOrd="0" presId="urn:microsoft.com/office/officeart/2008/layout/HorizontalMultiLevelHierarchy"/>
    <dgm:cxn modelId="{D09C4114-EDEA-417A-823C-CEF6D26A904C}" type="presOf" srcId="{2693D420-E896-4BFA-B318-56D9BFEFBEE1}" destId="{08913C7C-1802-416C-B9AC-946E31C3E660}" srcOrd="1" destOrd="0" presId="urn:microsoft.com/office/officeart/2008/layout/HorizontalMultiLevelHierarchy"/>
    <dgm:cxn modelId="{CB7F71A7-8426-4CCB-9DD0-47261DEDD292}" type="presOf" srcId="{C10CAE6A-FD42-44F3-91D6-E74D83592BF3}" destId="{CF849771-401D-41DD-8FB3-9761124CEBCF}" srcOrd="0" destOrd="0" presId="urn:microsoft.com/office/officeart/2008/layout/HorizontalMultiLevelHierarchy"/>
    <dgm:cxn modelId="{A2C2EEC7-5EC8-4348-A2C6-3EE669561380}" type="presOf" srcId="{183FD913-5005-40DB-81EB-01BB8E7DAAA7}" destId="{7D2E7136-3338-45A6-BE24-445BA145D67E}" srcOrd="0" destOrd="0" presId="urn:microsoft.com/office/officeart/2008/layout/HorizontalMultiLevelHierarchy"/>
    <dgm:cxn modelId="{5D83C5FB-5737-4842-880E-4E5E01E7154B}" type="presOf" srcId="{1E7081B4-2421-4ECC-83AC-8EB0D7B0DF61}" destId="{BF4E440C-3A36-42B1-9299-91C6F9451BBE}" srcOrd="0" destOrd="0" presId="urn:microsoft.com/office/officeart/2008/layout/HorizontalMultiLevelHierarchy"/>
    <dgm:cxn modelId="{A9271A0E-53F5-48DC-9507-FB6FD9FA7E88}" type="presOf" srcId="{C4766BAB-7879-481C-B987-78529FC3ACBF}" destId="{F9AD2E17-CEAF-40A9-914F-AD7B51175AC9}" srcOrd="1" destOrd="0" presId="urn:microsoft.com/office/officeart/2008/layout/HorizontalMultiLevelHierarchy"/>
    <dgm:cxn modelId="{EAFF4DD2-91BB-4EEB-9942-B2A72C86888A}" type="presOf" srcId="{9CD441D6-A1BD-424B-AD13-360FA65C8196}" destId="{CC832B87-5494-4CF7-9C31-33AF3F1DB244}" srcOrd="0" destOrd="0" presId="urn:microsoft.com/office/officeart/2008/layout/HorizontalMultiLevelHierarchy"/>
    <dgm:cxn modelId="{FCA7A116-DA9C-4FBB-933B-416903CE38F2}" type="presOf" srcId="{984DF574-E685-4D4C-AE56-B5BE33DE97BF}" destId="{CE3B4A61-F11F-407D-AEC7-DD22B7607EE6}" srcOrd="0" destOrd="0" presId="urn:microsoft.com/office/officeart/2008/layout/HorizontalMultiLevelHierarchy"/>
    <dgm:cxn modelId="{276ED629-E9F6-4A8C-A723-46FE1470D8D9}" type="presOf" srcId="{43BA24F2-2334-4C5C-9F8E-12FD1D226014}" destId="{9D02CB27-B20A-45F4-85F6-BAC12FA1B6E3}" srcOrd="0" destOrd="0" presId="urn:microsoft.com/office/officeart/2008/layout/HorizontalMultiLevelHierarchy"/>
    <dgm:cxn modelId="{0D749BD4-AF24-4866-A085-3B8FC5AABC35}" srcId="{07D3D69C-D9FD-4D62-8266-807B4B3CECEE}" destId="{3B9A9A64-FEA2-4F57-A95A-1C802CCE34F0}" srcOrd="3" destOrd="0" parTransId="{916C3EF1-D6A4-473B-AD66-80757E7B3653}" sibTransId="{ED728669-BB7E-4372-A888-12741E83B074}"/>
    <dgm:cxn modelId="{0DE5220C-2BE4-41CF-9BEB-7B298B79792A}" type="presOf" srcId="{C4766BAB-7879-481C-B987-78529FC3ACBF}" destId="{F43090B1-E2E9-492E-9033-556DE08638CC}" srcOrd="0" destOrd="0" presId="urn:microsoft.com/office/officeart/2008/layout/HorizontalMultiLevelHierarchy"/>
    <dgm:cxn modelId="{77FD1967-CDD8-41B0-A563-5061A0F0AF79}" srcId="{07D3D69C-D9FD-4D62-8266-807B4B3CECEE}" destId="{F11A031C-A774-4E72-B37A-F167001A8DFE}" srcOrd="2" destOrd="0" parTransId="{91563997-F72E-4162-9A39-5069AA0CCF8B}" sibTransId="{C2919637-D0D4-48E5-A43D-3B56200CA7B3}"/>
    <dgm:cxn modelId="{7FCAD41F-39DF-4FDF-9211-65701C278111}" type="presOf" srcId="{44AB9518-8970-4EA6-A6D2-576AFDA0FEDD}" destId="{4D3F79B5-32EB-44CE-B5A0-4E2A2AB74F64}" srcOrd="0" destOrd="0" presId="urn:microsoft.com/office/officeart/2008/layout/HorizontalMultiLevelHierarchy"/>
    <dgm:cxn modelId="{B686CA5E-02B4-4857-92C2-BA534181C925}" type="presOf" srcId="{21A02058-8D1D-4854-91AA-42B2E2332C36}" destId="{59212B48-E12C-414E-8D3D-0C8CC1AC2D58}" srcOrd="0" destOrd="0" presId="urn:microsoft.com/office/officeart/2008/layout/HorizontalMultiLevelHierarchy"/>
    <dgm:cxn modelId="{3D1FE8D5-CA40-4EBD-BB4A-BB72969342CB}" srcId="{C10CAE6A-FD42-44F3-91D6-E74D83592BF3}" destId="{43BA24F2-2334-4C5C-9F8E-12FD1D226014}" srcOrd="0" destOrd="0" parTransId="{92168F0B-E365-49AA-A71D-75103E96547D}" sibTransId="{CA73FEE3-3006-4281-8FE2-D8DC718A9D26}"/>
    <dgm:cxn modelId="{B8D38ACB-5B65-47D8-8089-53FBC35886E4}" srcId="{6C68D2E5-46DC-49B7-A877-6E2BBCA52BEC}" destId="{1BD8DD13-0861-4A23-9DF0-DFB480A79062}" srcOrd="0" destOrd="0" parTransId="{9B92B2D1-C18E-4EB9-80D3-BC3FA96F8A0E}" sibTransId="{BB965111-35FA-4D52-A253-4F5EAAE9FAA6}"/>
    <dgm:cxn modelId="{2C202ED2-D2A2-40FC-8B50-2323E572B2EC}" type="presOf" srcId="{44AB9518-8970-4EA6-A6D2-576AFDA0FEDD}" destId="{E0672535-7E6B-4CB6-9BF8-C447CD11B06F}" srcOrd="1" destOrd="0" presId="urn:microsoft.com/office/officeart/2008/layout/HorizontalMultiLevelHierarchy"/>
    <dgm:cxn modelId="{350D7737-035F-4BF3-BD91-C3883BC021AE}" type="presOf" srcId="{F11A031C-A774-4E72-B37A-F167001A8DFE}" destId="{C6E79BDC-F9A6-47E0-BE90-DBCFDE5B37D0}" srcOrd="0" destOrd="0" presId="urn:microsoft.com/office/officeart/2008/layout/HorizontalMultiLevelHierarchy"/>
    <dgm:cxn modelId="{9C841B15-AD14-493E-9D6D-ADD6C451678B}" type="presParOf" srcId="{FCEEB345-BC21-463B-BDA3-FBE3DF0CBAC4}" destId="{A43C71A1-F665-4128-A969-5F552BBBBB50}" srcOrd="0" destOrd="0" presId="urn:microsoft.com/office/officeart/2008/layout/HorizontalMultiLevelHierarchy"/>
    <dgm:cxn modelId="{E115B6FC-671D-47FD-8A17-4A394F18C8C7}" type="presParOf" srcId="{A43C71A1-F665-4128-A969-5F552BBBBB50}" destId="{79AA667F-A978-496D-9AAB-9142C7F287F4}" srcOrd="0" destOrd="0" presId="urn:microsoft.com/office/officeart/2008/layout/HorizontalMultiLevelHierarchy"/>
    <dgm:cxn modelId="{0B476D7C-2E1D-4ECF-A4D6-D067397B96B3}" type="presParOf" srcId="{A43C71A1-F665-4128-A969-5F552BBBBB50}" destId="{ED29DEFB-BC89-4CEF-9713-56B48BBD7318}" srcOrd="1" destOrd="0" presId="urn:microsoft.com/office/officeart/2008/layout/HorizontalMultiLevelHierarchy"/>
    <dgm:cxn modelId="{56AB99BB-90B8-4FD1-AE69-016A7E26A3ED}" type="presParOf" srcId="{ED29DEFB-BC89-4CEF-9713-56B48BBD7318}" destId="{C5DCD0F5-5D2E-4153-9D9E-D07C0BEA1AC9}" srcOrd="0" destOrd="0" presId="urn:microsoft.com/office/officeart/2008/layout/HorizontalMultiLevelHierarchy"/>
    <dgm:cxn modelId="{07A86A88-8E90-4178-829C-65EEF948BF62}" type="presParOf" srcId="{C5DCD0F5-5D2E-4153-9D9E-D07C0BEA1AC9}" destId="{08913C7C-1802-416C-B9AC-946E31C3E660}" srcOrd="0" destOrd="0" presId="urn:microsoft.com/office/officeart/2008/layout/HorizontalMultiLevelHierarchy"/>
    <dgm:cxn modelId="{7111328E-D62F-4631-89E0-089CDB178169}" type="presParOf" srcId="{ED29DEFB-BC89-4CEF-9713-56B48BBD7318}" destId="{8666906F-64D1-4AA1-9D5A-7F4ECDCDF8BB}" srcOrd="1" destOrd="0" presId="urn:microsoft.com/office/officeart/2008/layout/HorizontalMultiLevelHierarchy"/>
    <dgm:cxn modelId="{82580DB3-13F7-4F37-823B-FBEE35795E47}" type="presParOf" srcId="{8666906F-64D1-4AA1-9D5A-7F4ECDCDF8BB}" destId="{1270C072-F19C-4777-9722-B5CDAC6B9FEA}" srcOrd="0" destOrd="0" presId="urn:microsoft.com/office/officeart/2008/layout/HorizontalMultiLevelHierarchy"/>
    <dgm:cxn modelId="{D638A642-E328-459D-AFCF-62DD6B1773AA}" type="presParOf" srcId="{8666906F-64D1-4AA1-9D5A-7F4ECDCDF8BB}" destId="{0C2AC41F-AC79-4BC5-911D-F50029BED98A}" srcOrd="1" destOrd="0" presId="urn:microsoft.com/office/officeart/2008/layout/HorizontalMultiLevelHierarchy"/>
    <dgm:cxn modelId="{841F34B7-314A-462B-8691-FE961F2F94DD}" type="presParOf" srcId="{0C2AC41F-AC79-4BC5-911D-F50029BED98A}" destId="{418BFE81-6F40-403F-8201-2741F25AC0A0}" srcOrd="0" destOrd="0" presId="urn:microsoft.com/office/officeart/2008/layout/HorizontalMultiLevelHierarchy"/>
    <dgm:cxn modelId="{BCFF9BA3-7892-42B7-8A37-7E686DC31CCC}" type="presParOf" srcId="{418BFE81-6F40-403F-8201-2741F25AC0A0}" destId="{5A217680-3109-4148-A62B-12B30ED52540}" srcOrd="0" destOrd="0" presId="urn:microsoft.com/office/officeart/2008/layout/HorizontalMultiLevelHierarchy"/>
    <dgm:cxn modelId="{AE947275-5187-4202-AABA-A2AB6CD58756}" type="presParOf" srcId="{0C2AC41F-AC79-4BC5-911D-F50029BED98A}" destId="{2F5A3675-E7FA-4277-8BFA-6D427A70AA68}" srcOrd="1" destOrd="0" presId="urn:microsoft.com/office/officeart/2008/layout/HorizontalMultiLevelHierarchy"/>
    <dgm:cxn modelId="{3BD021BE-6F19-488D-8E4F-4968D19E8E7D}" type="presParOf" srcId="{2F5A3675-E7FA-4277-8BFA-6D427A70AA68}" destId="{83BD802D-9990-481C-AF1E-B48874B4483D}" srcOrd="0" destOrd="0" presId="urn:microsoft.com/office/officeart/2008/layout/HorizontalMultiLevelHierarchy"/>
    <dgm:cxn modelId="{7D59D18C-FD2E-4F8E-88D9-9589D4EF11D8}" type="presParOf" srcId="{2F5A3675-E7FA-4277-8BFA-6D427A70AA68}" destId="{D07D58E0-7D6F-4DB5-91A2-82E1375E5FD6}" srcOrd="1" destOrd="0" presId="urn:microsoft.com/office/officeart/2008/layout/HorizontalMultiLevelHierarchy"/>
    <dgm:cxn modelId="{4F62D78F-8696-40A0-9932-4653D1FA870C}" type="presParOf" srcId="{ED29DEFB-BC89-4CEF-9713-56B48BBD7318}" destId="{F7D1F57E-5926-444A-A4E3-CFEEAC0A3577}" srcOrd="2" destOrd="0" presId="urn:microsoft.com/office/officeart/2008/layout/HorizontalMultiLevelHierarchy"/>
    <dgm:cxn modelId="{2720BD5B-4E28-4722-A2E7-3BD2BAC585DF}" type="presParOf" srcId="{F7D1F57E-5926-444A-A4E3-CFEEAC0A3577}" destId="{01CFEBE9-479E-4693-B1C3-D8FDF62B4192}" srcOrd="0" destOrd="0" presId="urn:microsoft.com/office/officeart/2008/layout/HorizontalMultiLevelHierarchy"/>
    <dgm:cxn modelId="{AA1E0FE0-3776-4C7A-B3E2-FACA5E408256}" type="presParOf" srcId="{ED29DEFB-BC89-4CEF-9713-56B48BBD7318}" destId="{45A31380-7FA5-448B-ACDD-D74DDD3AD05A}" srcOrd="3" destOrd="0" presId="urn:microsoft.com/office/officeart/2008/layout/HorizontalMultiLevelHierarchy"/>
    <dgm:cxn modelId="{6D1E8093-BB8B-4C08-BE2C-C32A8EAC4BBB}" type="presParOf" srcId="{45A31380-7FA5-448B-ACDD-D74DDD3AD05A}" destId="{CF849771-401D-41DD-8FB3-9761124CEBCF}" srcOrd="0" destOrd="0" presId="urn:microsoft.com/office/officeart/2008/layout/HorizontalMultiLevelHierarchy"/>
    <dgm:cxn modelId="{E0CDE2BE-2207-4F97-AB04-1E2DAB5F549E}" type="presParOf" srcId="{45A31380-7FA5-448B-ACDD-D74DDD3AD05A}" destId="{FA4E1990-F0A2-45C1-8FC2-6C13393ECE11}" srcOrd="1" destOrd="0" presId="urn:microsoft.com/office/officeart/2008/layout/HorizontalMultiLevelHierarchy"/>
    <dgm:cxn modelId="{1ED4D3BA-DCA4-4516-8D9E-DE63DE38F101}" type="presParOf" srcId="{FA4E1990-F0A2-45C1-8FC2-6C13393ECE11}" destId="{099A72AE-7EC0-4121-9932-54079B384FE5}" srcOrd="0" destOrd="0" presId="urn:microsoft.com/office/officeart/2008/layout/HorizontalMultiLevelHierarchy"/>
    <dgm:cxn modelId="{5EFF10B6-9823-4ABD-814F-5C576DCB7AE2}" type="presParOf" srcId="{099A72AE-7EC0-4121-9932-54079B384FE5}" destId="{CC160567-2B4F-4976-ADF1-05CD073FA10A}" srcOrd="0" destOrd="0" presId="urn:microsoft.com/office/officeart/2008/layout/HorizontalMultiLevelHierarchy"/>
    <dgm:cxn modelId="{E918CC0E-E148-44F1-A5A2-8F73AE2313C5}" type="presParOf" srcId="{FA4E1990-F0A2-45C1-8FC2-6C13393ECE11}" destId="{23E46EB1-8756-4F72-A01B-C9B013D2F260}" srcOrd="1" destOrd="0" presId="urn:microsoft.com/office/officeart/2008/layout/HorizontalMultiLevelHierarchy"/>
    <dgm:cxn modelId="{15D1C63B-21D1-4C60-BE86-95DB82DCFCFB}" type="presParOf" srcId="{23E46EB1-8756-4F72-A01B-C9B013D2F260}" destId="{9D02CB27-B20A-45F4-85F6-BAC12FA1B6E3}" srcOrd="0" destOrd="0" presId="urn:microsoft.com/office/officeart/2008/layout/HorizontalMultiLevelHierarchy"/>
    <dgm:cxn modelId="{040FB28D-BE00-43F9-A009-780017D9F350}" type="presParOf" srcId="{23E46EB1-8756-4F72-A01B-C9B013D2F260}" destId="{9D961697-79CA-452A-B70C-81D1D2498268}" srcOrd="1" destOrd="0" presId="urn:microsoft.com/office/officeart/2008/layout/HorizontalMultiLevelHierarchy"/>
    <dgm:cxn modelId="{F9EA2016-ABE3-4B7A-877C-E449A74357B4}" type="presParOf" srcId="{ED29DEFB-BC89-4CEF-9713-56B48BBD7318}" destId="{BB2DE50B-84A4-43BD-9AFA-63C3B4A3BE43}" srcOrd="4" destOrd="0" presId="urn:microsoft.com/office/officeart/2008/layout/HorizontalMultiLevelHierarchy"/>
    <dgm:cxn modelId="{355F05CC-7298-463B-BFCD-B05A104DD9B9}" type="presParOf" srcId="{BB2DE50B-84A4-43BD-9AFA-63C3B4A3BE43}" destId="{CA51D89E-5C17-4B79-ACCC-E74655663577}" srcOrd="0" destOrd="0" presId="urn:microsoft.com/office/officeart/2008/layout/HorizontalMultiLevelHierarchy"/>
    <dgm:cxn modelId="{2938D408-F994-4712-BE8B-B46870C1A7C9}" type="presParOf" srcId="{ED29DEFB-BC89-4CEF-9713-56B48BBD7318}" destId="{EAD5CB10-288F-4F46-B344-15342F254676}" srcOrd="5" destOrd="0" presId="urn:microsoft.com/office/officeart/2008/layout/HorizontalMultiLevelHierarchy"/>
    <dgm:cxn modelId="{E24D63A5-C1A8-4507-B306-FCF95040A23C}" type="presParOf" srcId="{EAD5CB10-288F-4F46-B344-15342F254676}" destId="{C6E79BDC-F9A6-47E0-BE90-DBCFDE5B37D0}" srcOrd="0" destOrd="0" presId="urn:microsoft.com/office/officeart/2008/layout/HorizontalMultiLevelHierarchy"/>
    <dgm:cxn modelId="{C994C643-4961-4E62-8F3F-4E354AF9B0A3}" type="presParOf" srcId="{EAD5CB10-288F-4F46-B344-15342F254676}" destId="{DA8D5EE5-A1B5-4364-850B-F1AB68E9EB9F}" srcOrd="1" destOrd="0" presId="urn:microsoft.com/office/officeart/2008/layout/HorizontalMultiLevelHierarchy"/>
    <dgm:cxn modelId="{CD8BB559-DB8D-4F49-8426-18EA5F1364ED}" type="presParOf" srcId="{DA8D5EE5-A1B5-4364-850B-F1AB68E9EB9F}" destId="{7D2E7136-3338-45A6-BE24-445BA145D67E}" srcOrd="0" destOrd="0" presId="urn:microsoft.com/office/officeart/2008/layout/HorizontalMultiLevelHierarchy"/>
    <dgm:cxn modelId="{FC299BF8-7915-4BD7-89FD-170995E796CF}" type="presParOf" srcId="{7D2E7136-3338-45A6-BE24-445BA145D67E}" destId="{961BC4B1-C864-4E27-A8A1-64BA4F51B660}" srcOrd="0" destOrd="0" presId="urn:microsoft.com/office/officeart/2008/layout/HorizontalMultiLevelHierarchy"/>
    <dgm:cxn modelId="{0C47FF83-1858-4BC2-92F7-848246C21061}" type="presParOf" srcId="{DA8D5EE5-A1B5-4364-850B-F1AB68E9EB9F}" destId="{F634B2E3-A907-4EC9-8997-DC05EBC84178}" srcOrd="1" destOrd="0" presId="urn:microsoft.com/office/officeart/2008/layout/HorizontalMultiLevelHierarchy"/>
    <dgm:cxn modelId="{39007FF5-C6A3-4280-88D8-AB7A232AC468}" type="presParOf" srcId="{F634B2E3-A907-4EC9-8997-DC05EBC84178}" destId="{3AA4CBB2-2059-4BF8-BBE1-7514DC5FB042}" srcOrd="0" destOrd="0" presId="urn:microsoft.com/office/officeart/2008/layout/HorizontalMultiLevelHierarchy"/>
    <dgm:cxn modelId="{22A89812-C33D-4A0B-AFD4-D294E0ACB0D8}" type="presParOf" srcId="{F634B2E3-A907-4EC9-8997-DC05EBC84178}" destId="{B3CF291B-8727-4D7F-8BF8-AC53EC3B11A1}" srcOrd="1" destOrd="0" presId="urn:microsoft.com/office/officeart/2008/layout/HorizontalMultiLevelHierarchy"/>
    <dgm:cxn modelId="{33D28735-FD64-42D7-AF48-322782AC06E0}" type="presParOf" srcId="{ED29DEFB-BC89-4CEF-9713-56B48BBD7318}" destId="{5EFF0BB0-C9AB-4EA3-A985-3917DD6B7495}" srcOrd="6" destOrd="0" presId="urn:microsoft.com/office/officeart/2008/layout/HorizontalMultiLevelHierarchy"/>
    <dgm:cxn modelId="{222823A8-B4A4-476B-8F3E-3F68A18A9372}" type="presParOf" srcId="{5EFF0BB0-C9AB-4EA3-A985-3917DD6B7495}" destId="{5B559D13-1E74-48CA-B377-CD553EA2A012}" srcOrd="0" destOrd="0" presId="urn:microsoft.com/office/officeart/2008/layout/HorizontalMultiLevelHierarchy"/>
    <dgm:cxn modelId="{1722A01F-6B77-4A78-AF6E-12F75848E478}" type="presParOf" srcId="{ED29DEFB-BC89-4CEF-9713-56B48BBD7318}" destId="{F7F729C4-67E8-4F3E-9664-8E4BB4B9427A}" srcOrd="7" destOrd="0" presId="urn:microsoft.com/office/officeart/2008/layout/HorizontalMultiLevelHierarchy"/>
    <dgm:cxn modelId="{865F5B65-EF7E-4369-846A-8D0791B23210}" type="presParOf" srcId="{F7F729C4-67E8-4F3E-9664-8E4BB4B9427A}" destId="{6E52C380-71EB-4153-955D-E6E107299C44}" srcOrd="0" destOrd="0" presId="urn:microsoft.com/office/officeart/2008/layout/HorizontalMultiLevelHierarchy"/>
    <dgm:cxn modelId="{2C8414B4-6D1F-47E9-88F8-E9F1131E493A}" type="presParOf" srcId="{F7F729C4-67E8-4F3E-9664-8E4BB4B9427A}" destId="{3ED34670-26B4-4EE9-B4E6-12DE04B92475}" srcOrd="1" destOrd="0" presId="urn:microsoft.com/office/officeart/2008/layout/HorizontalMultiLevelHierarchy"/>
    <dgm:cxn modelId="{B5EAF020-FEB1-49A1-BB0B-D56BDF97ADEA}" type="presParOf" srcId="{3ED34670-26B4-4EE9-B4E6-12DE04B92475}" destId="{442F5D48-C54A-4CE2-B170-C5E655AAC110}" srcOrd="0" destOrd="0" presId="urn:microsoft.com/office/officeart/2008/layout/HorizontalMultiLevelHierarchy"/>
    <dgm:cxn modelId="{A7289092-E539-4BE6-99F0-56331FE5A088}" type="presParOf" srcId="{442F5D48-C54A-4CE2-B170-C5E655AAC110}" destId="{16AA154B-4B9C-451F-899E-9C30172E9C17}" srcOrd="0" destOrd="0" presId="urn:microsoft.com/office/officeart/2008/layout/HorizontalMultiLevelHierarchy"/>
    <dgm:cxn modelId="{5BE11AAB-D6D6-4519-8B1A-D50B1B7F7DE2}" type="presParOf" srcId="{3ED34670-26B4-4EE9-B4E6-12DE04B92475}" destId="{F34FB6A3-EBE9-4323-B427-C87F8211C1F1}" srcOrd="1" destOrd="0" presId="urn:microsoft.com/office/officeart/2008/layout/HorizontalMultiLevelHierarchy"/>
    <dgm:cxn modelId="{11DEE718-C605-4F7A-88F9-BDB98AF2446D}" type="presParOf" srcId="{F34FB6A3-EBE9-4323-B427-C87F8211C1F1}" destId="{BF4E440C-3A36-42B1-9299-91C6F9451BBE}" srcOrd="0" destOrd="0" presId="urn:microsoft.com/office/officeart/2008/layout/HorizontalMultiLevelHierarchy"/>
    <dgm:cxn modelId="{8FDDAF62-DC08-43FF-BAEC-06D3051F0971}" type="presParOf" srcId="{F34FB6A3-EBE9-4323-B427-C87F8211C1F1}" destId="{B07E2DFA-0B4F-4D0D-BAE6-71E54DCEB7E6}" srcOrd="1" destOrd="0" presId="urn:microsoft.com/office/officeart/2008/layout/HorizontalMultiLevelHierarchy"/>
    <dgm:cxn modelId="{2641D75D-5E74-41EE-87D6-3397BD9C382C}" type="presParOf" srcId="{ED29DEFB-BC89-4CEF-9713-56B48BBD7318}" destId="{CB9FBBED-FB75-42FA-874B-426C6D2BC7D7}" srcOrd="8" destOrd="0" presId="urn:microsoft.com/office/officeart/2008/layout/HorizontalMultiLevelHierarchy"/>
    <dgm:cxn modelId="{419E37F0-ED78-4A49-A6E9-1F477F94B277}" type="presParOf" srcId="{CB9FBBED-FB75-42FA-874B-426C6D2BC7D7}" destId="{00F4ABF1-3AEC-486D-8EA6-D8BA59789382}" srcOrd="0" destOrd="0" presId="urn:microsoft.com/office/officeart/2008/layout/HorizontalMultiLevelHierarchy"/>
    <dgm:cxn modelId="{9ACA039E-EE30-4E54-8F01-77C961B56179}" type="presParOf" srcId="{ED29DEFB-BC89-4CEF-9713-56B48BBD7318}" destId="{EDC98D9D-0624-4BD6-8BE8-D442EDC0C560}" srcOrd="9" destOrd="0" presId="urn:microsoft.com/office/officeart/2008/layout/HorizontalMultiLevelHierarchy"/>
    <dgm:cxn modelId="{710D036F-51BD-43B9-9B24-8F49834C2D81}" type="presParOf" srcId="{EDC98D9D-0624-4BD6-8BE8-D442EDC0C560}" destId="{59212B48-E12C-414E-8D3D-0C8CC1AC2D58}" srcOrd="0" destOrd="0" presId="urn:microsoft.com/office/officeart/2008/layout/HorizontalMultiLevelHierarchy"/>
    <dgm:cxn modelId="{098D1048-D955-44E4-8316-660DC9BA83EA}" type="presParOf" srcId="{EDC98D9D-0624-4BD6-8BE8-D442EDC0C560}" destId="{429C49C8-B0D4-492C-B02F-0AC7E7473908}" srcOrd="1" destOrd="0" presId="urn:microsoft.com/office/officeart/2008/layout/HorizontalMultiLevelHierarchy"/>
    <dgm:cxn modelId="{87866466-E3BD-4943-AD1B-1FCA1CA37968}" type="presParOf" srcId="{429C49C8-B0D4-492C-B02F-0AC7E7473908}" destId="{4D3F79B5-32EB-44CE-B5A0-4E2A2AB74F64}" srcOrd="0" destOrd="0" presId="urn:microsoft.com/office/officeart/2008/layout/HorizontalMultiLevelHierarchy"/>
    <dgm:cxn modelId="{B9630350-9F66-4E11-BA61-5C5E37333669}" type="presParOf" srcId="{4D3F79B5-32EB-44CE-B5A0-4E2A2AB74F64}" destId="{E0672535-7E6B-4CB6-9BF8-C447CD11B06F}" srcOrd="0" destOrd="0" presId="urn:microsoft.com/office/officeart/2008/layout/HorizontalMultiLevelHierarchy"/>
    <dgm:cxn modelId="{822DC8E3-AB43-48B3-BDCE-FE3C5E7C5F1C}" type="presParOf" srcId="{429C49C8-B0D4-492C-B02F-0AC7E7473908}" destId="{2356297A-51B0-4656-8FF8-68E2C88F1590}" srcOrd="1" destOrd="0" presId="urn:microsoft.com/office/officeart/2008/layout/HorizontalMultiLevelHierarchy"/>
    <dgm:cxn modelId="{5AD904BC-E336-4466-B1BE-9BF6B3A68A97}" type="presParOf" srcId="{2356297A-51B0-4656-8FF8-68E2C88F1590}" destId="{CE3B4A61-F11F-407D-AEC7-DD22B7607EE6}" srcOrd="0" destOrd="0" presId="urn:microsoft.com/office/officeart/2008/layout/HorizontalMultiLevelHierarchy"/>
    <dgm:cxn modelId="{92BC5296-7F62-491A-8654-D2A25DD8A1A7}" type="presParOf" srcId="{2356297A-51B0-4656-8FF8-68E2C88F1590}" destId="{9DC993AA-51C5-4B76-8939-B5EC3620F59E}" srcOrd="1" destOrd="0" presId="urn:microsoft.com/office/officeart/2008/layout/HorizontalMultiLevelHierarchy"/>
    <dgm:cxn modelId="{B484FF03-2501-4D71-89A7-B4C9B4340FFA}" type="presParOf" srcId="{ED29DEFB-BC89-4CEF-9713-56B48BBD7318}" destId="{F43090B1-E2E9-492E-9033-556DE08638CC}" srcOrd="10" destOrd="0" presId="urn:microsoft.com/office/officeart/2008/layout/HorizontalMultiLevelHierarchy"/>
    <dgm:cxn modelId="{74388A59-BC41-4AC6-8A5A-D6B93C594F79}" type="presParOf" srcId="{F43090B1-E2E9-492E-9033-556DE08638CC}" destId="{F9AD2E17-CEAF-40A9-914F-AD7B51175AC9}" srcOrd="0" destOrd="0" presId="urn:microsoft.com/office/officeart/2008/layout/HorizontalMultiLevelHierarchy"/>
    <dgm:cxn modelId="{04EC7FA6-1225-456C-9468-2B6F9BEB3816}" type="presParOf" srcId="{ED29DEFB-BC89-4CEF-9713-56B48BBD7318}" destId="{1C6385DC-70FC-40E2-B318-9F7A538A25A6}" srcOrd="11" destOrd="0" presId="urn:microsoft.com/office/officeart/2008/layout/HorizontalMultiLevelHierarchy"/>
    <dgm:cxn modelId="{7E93DE3B-963A-4687-A536-CC68ADE56EDF}" type="presParOf" srcId="{1C6385DC-70FC-40E2-B318-9F7A538A25A6}" destId="{33F5EBE8-BAF3-4445-8ADF-3436F79B08DE}" srcOrd="0" destOrd="0" presId="urn:microsoft.com/office/officeart/2008/layout/HorizontalMultiLevelHierarchy"/>
    <dgm:cxn modelId="{FA1559C4-FF50-4996-A43A-9A0CCD244A93}" type="presParOf" srcId="{1C6385DC-70FC-40E2-B318-9F7A538A25A6}" destId="{3B192D58-885B-4DEA-B398-E74933DAF26B}" srcOrd="1" destOrd="0" presId="urn:microsoft.com/office/officeart/2008/layout/HorizontalMultiLevelHierarchy"/>
    <dgm:cxn modelId="{81B96A90-6BC7-44CC-A266-DC1742772543}" type="presParOf" srcId="{3B192D58-885B-4DEA-B398-E74933DAF26B}" destId="{693C8B77-9523-476A-96B5-A1AF7506DEFF}" srcOrd="0" destOrd="0" presId="urn:microsoft.com/office/officeart/2008/layout/HorizontalMultiLevelHierarchy"/>
    <dgm:cxn modelId="{34588E5E-324E-4F89-8DD9-6DD0ED54425E}" type="presParOf" srcId="{693C8B77-9523-476A-96B5-A1AF7506DEFF}" destId="{E209EFD4-B494-45F5-856D-9371703F41DB}" srcOrd="0" destOrd="0" presId="urn:microsoft.com/office/officeart/2008/layout/HorizontalMultiLevelHierarchy"/>
    <dgm:cxn modelId="{CEE5C0CA-2441-4E49-AE50-9444460742EC}" type="presParOf" srcId="{3B192D58-885B-4DEA-B398-E74933DAF26B}" destId="{ADEC8F04-879D-47C4-ABD4-DADB11A6A92A}" srcOrd="1" destOrd="0" presId="urn:microsoft.com/office/officeart/2008/layout/HorizontalMultiLevelHierarchy"/>
    <dgm:cxn modelId="{88E8B4FD-D47A-49C0-AA7E-E902D8FE7F80}" type="presParOf" srcId="{ADEC8F04-879D-47C4-ABD4-DADB11A6A92A}" destId="{CC832B87-5494-4CF7-9C31-33AF3F1DB244}" srcOrd="0" destOrd="0" presId="urn:microsoft.com/office/officeart/2008/layout/HorizontalMultiLevelHierarchy"/>
    <dgm:cxn modelId="{7ED9F964-4882-4EEA-87AD-868915892808}" type="presParOf" srcId="{ADEC8F04-879D-47C4-ABD4-DADB11A6A92A}" destId="{495F0952-9209-4D84-A4A5-8463C8A94471}"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C8B77-9523-476A-96B5-A1AF7506DEFF}">
      <dsp:nvSpPr>
        <dsp:cNvPr id="0" name=""/>
        <dsp:cNvSpPr/>
      </dsp:nvSpPr>
      <dsp:spPr>
        <a:xfrm>
          <a:off x="5557740" y="3976371"/>
          <a:ext cx="410443"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5752677" y="4011806"/>
        <a:ext cx="0" cy="0"/>
      </dsp:txXfrm>
    </dsp:sp>
    <dsp:sp modelId="{F43090B1-E2E9-492E-9033-556DE08638CC}">
      <dsp:nvSpPr>
        <dsp:cNvPr id="0" name=""/>
        <dsp:cNvSpPr/>
      </dsp:nvSpPr>
      <dsp:spPr>
        <a:xfrm>
          <a:off x="3188629" y="2135792"/>
          <a:ext cx="401500" cy="1914505"/>
        </a:xfrm>
        <a:custGeom>
          <a:avLst/>
          <a:gdLst/>
          <a:ahLst/>
          <a:cxnLst/>
          <a:rect l="0" t="0" r="0" b="0"/>
          <a:pathLst>
            <a:path>
              <a:moveTo>
                <a:pt x="0" y="0"/>
              </a:moveTo>
              <a:lnTo>
                <a:pt x="169468" y="0"/>
              </a:lnTo>
              <a:lnTo>
                <a:pt x="169468" y="1616176"/>
              </a:lnTo>
              <a:lnTo>
                <a:pt x="338936" y="1616176"/>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3340476" y="3044141"/>
        <a:ext cx="0" cy="0"/>
      </dsp:txXfrm>
    </dsp:sp>
    <dsp:sp modelId="{4D3F79B5-32EB-44CE-B5A0-4E2A2AB74F64}">
      <dsp:nvSpPr>
        <dsp:cNvPr id="0" name=""/>
        <dsp:cNvSpPr/>
      </dsp:nvSpPr>
      <dsp:spPr>
        <a:xfrm>
          <a:off x="5557740" y="3254726"/>
          <a:ext cx="393522"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5744663" y="3290608"/>
        <a:ext cx="0" cy="0"/>
      </dsp:txXfrm>
    </dsp:sp>
    <dsp:sp modelId="{CB9FBBED-FB75-42FA-874B-426C6D2BC7D7}">
      <dsp:nvSpPr>
        <dsp:cNvPr id="0" name=""/>
        <dsp:cNvSpPr/>
      </dsp:nvSpPr>
      <dsp:spPr>
        <a:xfrm>
          <a:off x="3188629" y="2135792"/>
          <a:ext cx="401500" cy="1164653"/>
        </a:xfrm>
        <a:custGeom>
          <a:avLst/>
          <a:gdLst/>
          <a:ahLst/>
          <a:cxnLst/>
          <a:rect l="0" t="0" r="0" b="0"/>
          <a:pathLst>
            <a:path>
              <a:moveTo>
                <a:pt x="0" y="0"/>
              </a:moveTo>
              <a:lnTo>
                <a:pt x="169468" y="0"/>
              </a:lnTo>
              <a:lnTo>
                <a:pt x="169468" y="983170"/>
              </a:lnTo>
              <a:lnTo>
                <a:pt x="338936" y="983170"/>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3358581" y="2687321"/>
        <a:ext cx="0" cy="0"/>
      </dsp:txXfrm>
    </dsp:sp>
    <dsp:sp modelId="{442F5D48-C54A-4CE2-B170-C5E655AAC110}">
      <dsp:nvSpPr>
        <dsp:cNvPr id="0" name=""/>
        <dsp:cNvSpPr/>
      </dsp:nvSpPr>
      <dsp:spPr>
        <a:xfrm>
          <a:off x="5557740" y="2504874"/>
          <a:ext cx="393522"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5744663" y="2540756"/>
        <a:ext cx="0" cy="0"/>
      </dsp:txXfrm>
    </dsp:sp>
    <dsp:sp modelId="{5EFF0BB0-C9AB-4EA3-A985-3917DD6B7495}">
      <dsp:nvSpPr>
        <dsp:cNvPr id="0" name=""/>
        <dsp:cNvSpPr/>
      </dsp:nvSpPr>
      <dsp:spPr>
        <a:xfrm>
          <a:off x="3188629" y="2135792"/>
          <a:ext cx="401500" cy="414802"/>
        </a:xfrm>
        <a:custGeom>
          <a:avLst/>
          <a:gdLst/>
          <a:ahLst/>
          <a:cxnLst/>
          <a:rect l="0" t="0" r="0" b="0"/>
          <a:pathLst>
            <a:path>
              <a:moveTo>
                <a:pt x="0" y="0"/>
              </a:moveTo>
              <a:lnTo>
                <a:pt x="169468" y="0"/>
              </a:lnTo>
              <a:lnTo>
                <a:pt x="169468" y="350165"/>
              </a:lnTo>
              <a:lnTo>
                <a:pt x="338936" y="350165"/>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3374947" y="2328761"/>
        <a:ext cx="0" cy="0"/>
      </dsp:txXfrm>
    </dsp:sp>
    <dsp:sp modelId="{7D2E7136-3338-45A6-BE24-445BA145D67E}">
      <dsp:nvSpPr>
        <dsp:cNvPr id="0" name=""/>
        <dsp:cNvSpPr/>
      </dsp:nvSpPr>
      <dsp:spPr>
        <a:xfrm>
          <a:off x="5557740" y="1755023"/>
          <a:ext cx="393522"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5744663" y="1790905"/>
        <a:ext cx="0" cy="0"/>
      </dsp:txXfrm>
    </dsp:sp>
    <dsp:sp modelId="{BB2DE50B-84A4-43BD-9AFA-63C3B4A3BE43}">
      <dsp:nvSpPr>
        <dsp:cNvPr id="0" name=""/>
        <dsp:cNvSpPr/>
      </dsp:nvSpPr>
      <dsp:spPr>
        <a:xfrm>
          <a:off x="3188629" y="1800743"/>
          <a:ext cx="401500" cy="335049"/>
        </a:xfrm>
        <a:custGeom>
          <a:avLst/>
          <a:gdLst/>
          <a:ahLst/>
          <a:cxnLst/>
          <a:rect l="0" t="0" r="0" b="0"/>
          <a:pathLst>
            <a:path>
              <a:moveTo>
                <a:pt x="0" y="282840"/>
              </a:moveTo>
              <a:lnTo>
                <a:pt x="169468" y="282840"/>
              </a:lnTo>
              <a:lnTo>
                <a:pt x="169468" y="0"/>
              </a:lnTo>
              <a:lnTo>
                <a:pt x="338936" y="0"/>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3376306" y="1955194"/>
        <a:ext cx="0" cy="0"/>
      </dsp:txXfrm>
    </dsp:sp>
    <dsp:sp modelId="{099A72AE-7EC0-4121-9932-54079B384FE5}">
      <dsp:nvSpPr>
        <dsp:cNvPr id="0" name=""/>
        <dsp:cNvSpPr/>
      </dsp:nvSpPr>
      <dsp:spPr>
        <a:xfrm>
          <a:off x="5598371" y="998495"/>
          <a:ext cx="352890" cy="91440"/>
        </a:xfrm>
        <a:custGeom>
          <a:avLst/>
          <a:gdLst/>
          <a:ahLst/>
          <a:cxnLst/>
          <a:rect l="0" t="0" r="0" b="0"/>
          <a:pathLst>
            <a:path>
              <a:moveTo>
                <a:pt x="0" y="45720"/>
              </a:moveTo>
              <a:lnTo>
                <a:pt x="148950" y="45720"/>
              </a:lnTo>
              <a:lnTo>
                <a:pt x="148950" y="51356"/>
              </a:lnTo>
              <a:lnTo>
                <a:pt x="297901" y="51356"/>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5765993" y="1035391"/>
        <a:ext cx="0" cy="0"/>
      </dsp:txXfrm>
    </dsp:sp>
    <dsp:sp modelId="{F7D1F57E-5926-444A-A4E3-CFEEAC0A3577}">
      <dsp:nvSpPr>
        <dsp:cNvPr id="0" name=""/>
        <dsp:cNvSpPr/>
      </dsp:nvSpPr>
      <dsp:spPr>
        <a:xfrm>
          <a:off x="3188629" y="1044215"/>
          <a:ext cx="442131" cy="1091577"/>
        </a:xfrm>
        <a:custGeom>
          <a:avLst/>
          <a:gdLst/>
          <a:ahLst/>
          <a:cxnLst/>
          <a:rect l="0" t="0" r="0" b="0"/>
          <a:pathLst>
            <a:path>
              <a:moveTo>
                <a:pt x="0" y="921481"/>
              </a:moveTo>
              <a:lnTo>
                <a:pt x="186618" y="921481"/>
              </a:lnTo>
              <a:lnTo>
                <a:pt x="186618" y="0"/>
              </a:lnTo>
              <a:lnTo>
                <a:pt x="373236" y="0"/>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3380252" y="1560560"/>
        <a:ext cx="0" cy="0"/>
      </dsp:txXfrm>
    </dsp:sp>
    <dsp:sp modelId="{418BFE81-6F40-403F-8201-2741F25AC0A0}">
      <dsp:nvSpPr>
        <dsp:cNvPr id="0" name=""/>
        <dsp:cNvSpPr/>
      </dsp:nvSpPr>
      <dsp:spPr>
        <a:xfrm>
          <a:off x="5557740" y="255320"/>
          <a:ext cx="393522" cy="91440"/>
        </a:xfrm>
        <a:custGeom>
          <a:avLst/>
          <a:gdLst/>
          <a:ahLst/>
          <a:cxnLst/>
          <a:rect l="0" t="0" r="0" b="0"/>
          <a:pathLst>
            <a:path>
              <a:moveTo>
                <a:pt x="0" y="45720"/>
              </a:moveTo>
              <a:lnTo>
                <a:pt x="332201" y="45720"/>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5744663" y="291202"/>
        <a:ext cx="0" cy="0"/>
      </dsp:txXfrm>
    </dsp:sp>
    <dsp:sp modelId="{C5DCD0F5-5D2E-4153-9D9E-D07C0BEA1AC9}">
      <dsp:nvSpPr>
        <dsp:cNvPr id="0" name=""/>
        <dsp:cNvSpPr/>
      </dsp:nvSpPr>
      <dsp:spPr>
        <a:xfrm>
          <a:off x="3188629" y="301040"/>
          <a:ext cx="401500" cy="1834752"/>
        </a:xfrm>
        <a:custGeom>
          <a:avLst/>
          <a:gdLst/>
          <a:ahLst/>
          <a:cxnLst/>
          <a:rect l="0" t="0" r="0" b="0"/>
          <a:pathLst>
            <a:path>
              <a:moveTo>
                <a:pt x="0" y="1548851"/>
              </a:moveTo>
              <a:lnTo>
                <a:pt x="169468" y="1548851"/>
              </a:lnTo>
              <a:lnTo>
                <a:pt x="169468" y="0"/>
              </a:lnTo>
              <a:lnTo>
                <a:pt x="338936" y="0"/>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buNone/>
          </a:pPr>
          <a:endParaRPr lang="da-DK" sz="500" kern="1200">
            <a:solidFill>
              <a:sysClr val="windowText" lastClr="000000">
                <a:hueOff val="0"/>
                <a:satOff val="0"/>
                <a:lumOff val="0"/>
                <a:alphaOff val="0"/>
              </a:sysClr>
            </a:solidFill>
            <a:latin typeface="Calibri" panose="020F0502020204030204"/>
            <a:ea typeface="+mn-ea"/>
            <a:cs typeface="+mn-cs"/>
          </a:endParaRPr>
        </a:p>
      </dsp:txBody>
      <dsp:txXfrm>
        <a:off x="3342425" y="1171462"/>
        <a:ext cx="0" cy="0"/>
      </dsp:txXfrm>
    </dsp:sp>
    <dsp:sp modelId="{79AA667F-A978-496D-9AAB-9142C7F287F4}">
      <dsp:nvSpPr>
        <dsp:cNvPr id="0" name=""/>
        <dsp:cNvSpPr/>
      </dsp:nvSpPr>
      <dsp:spPr>
        <a:xfrm rot="16200000">
          <a:off x="1310054" y="1835852"/>
          <a:ext cx="3157269"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buNone/>
          </a:pPr>
          <a:r>
            <a:rPr lang="da-DK" sz="3900" kern="1200" dirty="0">
              <a:solidFill>
                <a:sysClr val="window" lastClr="FFFFFF"/>
              </a:solidFill>
              <a:latin typeface="Calibri" panose="020F0502020204030204"/>
              <a:ea typeface="+mn-ea"/>
              <a:cs typeface="+mn-cs"/>
            </a:rPr>
            <a:t>SRP</a:t>
          </a:r>
        </a:p>
      </dsp:txBody>
      <dsp:txXfrm>
        <a:off x="1310054" y="1835852"/>
        <a:ext cx="3157269" cy="599881"/>
      </dsp:txXfrm>
    </dsp:sp>
    <dsp:sp modelId="{1270C072-F19C-4777-9722-B5CDAC6B9FEA}">
      <dsp:nvSpPr>
        <dsp:cNvPr id="0" name=""/>
        <dsp:cNvSpPr/>
      </dsp:nvSpPr>
      <dsp:spPr>
        <a:xfrm>
          <a:off x="3590130" y="1099"/>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Faglige metoder</a:t>
          </a:r>
        </a:p>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Basal videnskabsteori</a:t>
          </a:r>
        </a:p>
      </dsp:txBody>
      <dsp:txXfrm>
        <a:off x="3590130" y="1099"/>
        <a:ext cx="1967610" cy="599881"/>
      </dsp:txXfrm>
    </dsp:sp>
    <dsp:sp modelId="{83BD802D-9990-481C-AF1E-B48874B4483D}">
      <dsp:nvSpPr>
        <dsp:cNvPr id="0" name=""/>
        <dsp:cNvSpPr/>
      </dsp:nvSpPr>
      <dsp:spPr>
        <a:xfrm>
          <a:off x="5951262" y="1099"/>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Problemformulering</a:t>
          </a:r>
        </a:p>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Undersøgelsesdesign</a:t>
          </a:r>
        </a:p>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Vurdering af undersøgelser</a:t>
          </a:r>
        </a:p>
      </dsp:txBody>
      <dsp:txXfrm>
        <a:off x="5951262" y="1099"/>
        <a:ext cx="1967610" cy="599881"/>
      </dsp:txXfrm>
    </dsp:sp>
    <dsp:sp modelId="{CF849771-401D-41DD-8FB3-9761124CEBCF}">
      <dsp:nvSpPr>
        <dsp:cNvPr id="0" name=""/>
        <dsp:cNvSpPr/>
      </dsp:nvSpPr>
      <dsp:spPr>
        <a:xfrm>
          <a:off x="3630761" y="744274"/>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Skriftlighed</a:t>
          </a:r>
        </a:p>
      </dsp:txBody>
      <dsp:txXfrm>
        <a:off x="3630761" y="744274"/>
        <a:ext cx="1967610" cy="599881"/>
      </dsp:txXfrm>
    </dsp:sp>
    <dsp:sp modelId="{9D02CB27-B20A-45F4-85F6-BAC12FA1B6E3}">
      <dsp:nvSpPr>
        <dsp:cNvPr id="0" name=""/>
        <dsp:cNvSpPr/>
      </dsp:nvSpPr>
      <dsp:spPr>
        <a:xfrm>
          <a:off x="5951262" y="750951"/>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Undersøgende tekster</a:t>
          </a:r>
        </a:p>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Formidlende tekster</a:t>
          </a:r>
        </a:p>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Den akademiske opgave</a:t>
          </a:r>
        </a:p>
      </dsp:txBody>
      <dsp:txXfrm>
        <a:off x="5951262" y="750951"/>
        <a:ext cx="1967610" cy="599881"/>
      </dsp:txXfrm>
    </dsp:sp>
    <dsp:sp modelId="{C6E79BDC-F9A6-47E0-BE90-DBCFDE5B37D0}">
      <dsp:nvSpPr>
        <dsp:cNvPr id="0" name=""/>
        <dsp:cNvSpPr/>
      </dsp:nvSpPr>
      <dsp:spPr>
        <a:xfrm>
          <a:off x="3590130" y="1500802"/>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Mundtlighed</a:t>
          </a:r>
        </a:p>
      </dsp:txBody>
      <dsp:txXfrm>
        <a:off x="3590130" y="1500802"/>
        <a:ext cx="1967610" cy="599881"/>
      </dsp:txXfrm>
    </dsp:sp>
    <dsp:sp modelId="{3AA4CBB2-2059-4BF8-BBE1-7514DC5FB042}">
      <dsp:nvSpPr>
        <dsp:cNvPr id="0" name=""/>
        <dsp:cNvSpPr/>
      </dsp:nvSpPr>
      <dsp:spPr>
        <a:xfrm>
          <a:off x="5951262" y="1500802"/>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Fra skriftligt produkt til mundtlig formidling</a:t>
          </a:r>
        </a:p>
        <a:p>
          <a:pPr lvl="0" algn="ctr" defTabSz="488950">
            <a:lnSpc>
              <a:spcPct val="90000"/>
            </a:lnSpc>
            <a:spcBef>
              <a:spcPct val="0"/>
            </a:spcBef>
            <a:spcAft>
              <a:spcPct val="35000"/>
            </a:spcAft>
            <a:buNone/>
          </a:pPr>
          <a:r>
            <a:rPr lang="da-DK" sz="1100" kern="1200" dirty="0" err="1">
              <a:solidFill>
                <a:sysClr val="window" lastClr="FFFFFF"/>
              </a:solidFill>
              <a:latin typeface="Calibri" panose="020F0502020204030204"/>
              <a:ea typeface="+mn-ea"/>
              <a:cs typeface="+mn-cs"/>
            </a:rPr>
            <a:t>VGs</a:t>
          </a:r>
          <a:r>
            <a:rPr lang="da-DK" sz="1100" kern="1200" dirty="0">
              <a:solidFill>
                <a:sysClr val="window" lastClr="FFFFFF"/>
              </a:solidFill>
              <a:latin typeface="Calibri" panose="020F0502020204030204"/>
              <a:ea typeface="+mn-ea"/>
              <a:cs typeface="+mn-cs"/>
            </a:rPr>
            <a:t> videnskabelige poster 1+2</a:t>
          </a:r>
        </a:p>
      </dsp:txBody>
      <dsp:txXfrm>
        <a:off x="5951262" y="1500802"/>
        <a:ext cx="1967610" cy="599881"/>
      </dsp:txXfrm>
    </dsp:sp>
    <dsp:sp modelId="{6E52C380-71EB-4153-955D-E6E107299C44}">
      <dsp:nvSpPr>
        <dsp:cNvPr id="0" name=""/>
        <dsp:cNvSpPr/>
      </dsp:nvSpPr>
      <dsp:spPr>
        <a:xfrm>
          <a:off x="3590130" y="2250654"/>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Innovation </a:t>
          </a:r>
        </a:p>
      </dsp:txBody>
      <dsp:txXfrm>
        <a:off x="3590130" y="2250654"/>
        <a:ext cx="1967610" cy="599881"/>
      </dsp:txXfrm>
    </dsp:sp>
    <dsp:sp modelId="{BF4E440C-3A36-42B1-9299-91C6F9451BBE}">
      <dsp:nvSpPr>
        <dsp:cNvPr id="0" name=""/>
        <dsp:cNvSpPr/>
      </dsp:nvSpPr>
      <dsp:spPr>
        <a:xfrm>
          <a:off x="5951262" y="2250654"/>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Undersøge, udarbejde og vurdere løsningsforslag med faglige metoder</a:t>
          </a:r>
        </a:p>
      </dsp:txBody>
      <dsp:txXfrm>
        <a:off x="5951262" y="2250654"/>
        <a:ext cx="1967610" cy="599881"/>
      </dsp:txXfrm>
    </dsp:sp>
    <dsp:sp modelId="{59212B48-E12C-414E-8D3D-0C8CC1AC2D58}">
      <dsp:nvSpPr>
        <dsp:cNvPr id="0" name=""/>
        <dsp:cNvSpPr/>
      </dsp:nvSpPr>
      <dsp:spPr>
        <a:xfrm>
          <a:off x="3590130" y="3000505"/>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Formativ evaluering</a:t>
          </a:r>
        </a:p>
      </dsp:txBody>
      <dsp:txXfrm>
        <a:off x="3590130" y="3000505"/>
        <a:ext cx="1967610" cy="599881"/>
      </dsp:txXfrm>
    </dsp:sp>
    <dsp:sp modelId="{CE3B4A61-F11F-407D-AEC7-DD22B7607EE6}">
      <dsp:nvSpPr>
        <dsp:cNvPr id="0" name=""/>
        <dsp:cNvSpPr/>
      </dsp:nvSpPr>
      <dsp:spPr>
        <a:xfrm>
          <a:off x="5951262" y="3000505"/>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Refleksionsskrivning i </a:t>
          </a:r>
          <a:r>
            <a:rPr lang="da-DK" sz="1100" kern="1200" dirty="0" err="1">
              <a:solidFill>
                <a:sysClr val="window" lastClr="FFFFFF"/>
              </a:solidFill>
              <a:latin typeface="Calibri" panose="020F0502020204030204"/>
              <a:ea typeface="+mn-ea"/>
              <a:cs typeface="+mn-cs"/>
            </a:rPr>
            <a:t>portfolio</a:t>
          </a:r>
          <a:endParaRPr lang="da-DK" sz="1100" kern="1200" dirty="0">
            <a:solidFill>
              <a:sysClr val="window" lastClr="FFFFFF"/>
            </a:solidFill>
            <a:latin typeface="Calibri" panose="020F0502020204030204"/>
            <a:ea typeface="+mn-ea"/>
            <a:cs typeface="+mn-cs"/>
          </a:endParaRPr>
        </a:p>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Peer feedback</a:t>
          </a:r>
        </a:p>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Lærerfeedback </a:t>
          </a:r>
        </a:p>
      </dsp:txBody>
      <dsp:txXfrm>
        <a:off x="5951262" y="3000505"/>
        <a:ext cx="1967610" cy="599881"/>
      </dsp:txXfrm>
    </dsp:sp>
    <dsp:sp modelId="{33F5EBE8-BAF3-4445-8ADF-3436F79B08DE}">
      <dsp:nvSpPr>
        <dsp:cNvPr id="0" name=""/>
        <dsp:cNvSpPr/>
      </dsp:nvSpPr>
      <dsp:spPr>
        <a:xfrm>
          <a:off x="3590130" y="3750357"/>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Digital dannelse</a:t>
          </a:r>
        </a:p>
      </dsp:txBody>
      <dsp:txXfrm>
        <a:off x="3590130" y="3750357"/>
        <a:ext cx="1967610" cy="599881"/>
      </dsp:txXfrm>
    </dsp:sp>
    <dsp:sp modelId="{CC832B87-5494-4CF7-9C31-33AF3F1DB244}">
      <dsp:nvSpPr>
        <dsp:cNvPr id="0" name=""/>
        <dsp:cNvSpPr/>
      </dsp:nvSpPr>
      <dsp:spPr>
        <a:xfrm>
          <a:off x="5968184" y="3722150"/>
          <a:ext cx="1967610" cy="599881"/>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Informationssøgning og</a:t>
          </a:r>
        </a:p>
        <a:p>
          <a:pPr lvl="0" algn="ctr" defTabSz="488950">
            <a:lnSpc>
              <a:spcPct val="90000"/>
            </a:lnSpc>
            <a:spcBef>
              <a:spcPct val="0"/>
            </a:spcBef>
            <a:spcAft>
              <a:spcPct val="35000"/>
            </a:spcAft>
            <a:buNone/>
          </a:pPr>
          <a:r>
            <a:rPr lang="da-DK" sz="1100" kern="1200" dirty="0">
              <a:solidFill>
                <a:sysClr val="window" lastClr="FFFFFF"/>
              </a:solidFill>
              <a:latin typeface="Calibri" panose="020F0502020204030204"/>
              <a:ea typeface="+mn-ea"/>
              <a:cs typeface="+mn-cs"/>
            </a:rPr>
            <a:t> -vurdering</a:t>
          </a:r>
        </a:p>
      </dsp:txBody>
      <dsp:txXfrm>
        <a:off x="5968184" y="3722150"/>
        <a:ext cx="1967610" cy="59988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6F8427-6FAA-4E90-98AF-A10EBBFCF51B}" type="datetimeFigureOut">
              <a:rPr lang="da-DK" smtClean="0"/>
              <a:t>22-10-2019</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12360-0D17-46E5-9EAF-3D91DC8F31B3}" type="slidenum">
              <a:rPr lang="da-DK" smtClean="0"/>
              <a:t>‹nr.›</a:t>
            </a:fld>
            <a:endParaRPr lang="da-DK"/>
          </a:p>
        </p:txBody>
      </p:sp>
    </p:spTree>
    <p:extLst>
      <p:ext uri="{BB962C8B-B14F-4D97-AF65-F5344CB8AC3E}">
        <p14:creationId xmlns:p14="http://schemas.microsoft.com/office/powerpoint/2010/main" val="2395722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 6 spor, vi har valgt skal løbe gennem vores flerfaglige forløb</a:t>
            </a:r>
          </a:p>
        </p:txBody>
      </p:sp>
      <p:sp>
        <p:nvSpPr>
          <p:cNvPr id="4" name="Pladsholder til slidenummer 3"/>
          <p:cNvSpPr>
            <a:spLocks noGrp="1"/>
          </p:cNvSpPr>
          <p:nvPr>
            <p:ph type="sldNum" sz="quarter" idx="5"/>
          </p:nvPr>
        </p:nvSpPr>
        <p:spPr/>
        <p:txBody>
          <a:bodyPr/>
          <a:lstStyle/>
          <a:p>
            <a:fld id="{9DC12360-0D17-46E5-9EAF-3D91DC8F31B3}" type="slidenum">
              <a:rPr lang="da-DK" smtClean="0"/>
              <a:t>2</a:t>
            </a:fld>
            <a:endParaRPr lang="da-DK"/>
          </a:p>
        </p:txBody>
      </p:sp>
    </p:spTree>
    <p:extLst>
      <p:ext uri="{BB962C8B-B14F-4D97-AF65-F5344CB8AC3E}">
        <p14:creationId xmlns:p14="http://schemas.microsoft.com/office/powerpoint/2010/main" val="83920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Alle SRP-mål er i spil, bortset fra at eleverne ikke selv problemformulerer og finder materiale, og </a:t>
            </a:r>
            <a:r>
              <a:rPr lang="da-DK" dirty="0" err="1"/>
              <a:t>og</a:t>
            </a:r>
            <a:r>
              <a:rPr lang="da-DK" dirty="0"/>
              <a:t> at der ikke er mulighed for den innovative opgave i dette forløb</a:t>
            </a:r>
          </a:p>
        </p:txBody>
      </p:sp>
      <p:sp>
        <p:nvSpPr>
          <p:cNvPr id="4" name="Pladsholder til slidenummer 3"/>
          <p:cNvSpPr>
            <a:spLocks noGrp="1"/>
          </p:cNvSpPr>
          <p:nvPr>
            <p:ph type="sldNum" sz="quarter" idx="5"/>
          </p:nvPr>
        </p:nvSpPr>
        <p:spPr/>
        <p:txBody>
          <a:bodyPr/>
          <a:lstStyle/>
          <a:p>
            <a:fld id="{9DC12360-0D17-46E5-9EAF-3D91DC8F31B3}" type="slidenum">
              <a:rPr lang="da-DK" smtClean="0"/>
              <a:t>14</a:t>
            </a:fld>
            <a:endParaRPr lang="da-DK"/>
          </a:p>
        </p:txBody>
      </p:sp>
    </p:spTree>
    <p:extLst>
      <p:ext uri="{BB962C8B-B14F-4D97-AF65-F5344CB8AC3E}">
        <p14:creationId xmlns:p14="http://schemas.microsoft.com/office/powerpoint/2010/main" val="322277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Køreplan for SSO-forløb</a:t>
            </a:r>
          </a:p>
        </p:txBody>
      </p:sp>
      <p:sp>
        <p:nvSpPr>
          <p:cNvPr id="4" name="Pladsholder til slidenummer 3"/>
          <p:cNvSpPr>
            <a:spLocks noGrp="1"/>
          </p:cNvSpPr>
          <p:nvPr>
            <p:ph type="sldNum" sz="quarter" idx="5"/>
          </p:nvPr>
        </p:nvSpPr>
        <p:spPr/>
        <p:txBody>
          <a:bodyPr/>
          <a:lstStyle/>
          <a:p>
            <a:fld id="{9DC12360-0D17-46E5-9EAF-3D91DC8F31B3}" type="slidenum">
              <a:rPr lang="da-DK" smtClean="0"/>
              <a:t>16</a:t>
            </a:fld>
            <a:endParaRPr lang="da-DK"/>
          </a:p>
        </p:txBody>
      </p:sp>
    </p:spTree>
    <p:extLst>
      <p:ext uri="{BB962C8B-B14F-4D97-AF65-F5344CB8AC3E}">
        <p14:creationId xmlns:p14="http://schemas.microsoft.com/office/powerpoint/2010/main" val="566279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Et af de primære formål med forløbet er at kvalificere elevernes arbejde med SRP i vejledningsperioden</a:t>
            </a:r>
          </a:p>
        </p:txBody>
      </p:sp>
      <p:sp>
        <p:nvSpPr>
          <p:cNvPr id="4" name="Pladsholder til slidenummer 3"/>
          <p:cNvSpPr>
            <a:spLocks noGrp="1"/>
          </p:cNvSpPr>
          <p:nvPr>
            <p:ph type="sldNum" sz="quarter" idx="5"/>
          </p:nvPr>
        </p:nvSpPr>
        <p:spPr/>
        <p:txBody>
          <a:bodyPr/>
          <a:lstStyle/>
          <a:p>
            <a:fld id="{9DC12360-0D17-46E5-9EAF-3D91DC8F31B3}" type="slidenum">
              <a:rPr lang="da-DK" smtClean="0"/>
              <a:t>17</a:t>
            </a:fld>
            <a:endParaRPr lang="da-DK"/>
          </a:p>
        </p:txBody>
      </p:sp>
    </p:spTree>
    <p:extLst>
      <p:ext uri="{BB962C8B-B14F-4D97-AF65-F5344CB8AC3E}">
        <p14:creationId xmlns:p14="http://schemas.microsoft.com/office/powerpoint/2010/main" val="2697726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Køreplan for FF5</a:t>
            </a:r>
          </a:p>
        </p:txBody>
      </p:sp>
      <p:sp>
        <p:nvSpPr>
          <p:cNvPr id="4" name="Pladsholder til slidenummer 3"/>
          <p:cNvSpPr>
            <a:spLocks noGrp="1"/>
          </p:cNvSpPr>
          <p:nvPr>
            <p:ph type="sldNum" sz="quarter" idx="5"/>
          </p:nvPr>
        </p:nvSpPr>
        <p:spPr/>
        <p:txBody>
          <a:bodyPr/>
          <a:lstStyle/>
          <a:p>
            <a:fld id="{9DC12360-0D17-46E5-9EAF-3D91DC8F31B3}" type="slidenum">
              <a:rPr lang="da-DK" smtClean="0"/>
              <a:t>18</a:t>
            </a:fld>
            <a:endParaRPr lang="da-DK"/>
          </a:p>
        </p:txBody>
      </p:sp>
    </p:spTree>
    <p:extLst>
      <p:ext uri="{BB962C8B-B14F-4D97-AF65-F5344CB8AC3E}">
        <p14:creationId xmlns:p14="http://schemas.microsoft.com/office/powerpoint/2010/main" val="155358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Køreplan for SRP 19-20. Vi planlægger fælles workshops i C- og B-fag, som er afsluttet før 3.g – kun for elever, som har valgt at skrive i fagene.</a:t>
            </a:r>
          </a:p>
        </p:txBody>
      </p:sp>
      <p:sp>
        <p:nvSpPr>
          <p:cNvPr id="4" name="Pladsholder til slidenummer 3"/>
          <p:cNvSpPr>
            <a:spLocks noGrp="1"/>
          </p:cNvSpPr>
          <p:nvPr>
            <p:ph type="sldNum" sz="quarter" idx="5"/>
          </p:nvPr>
        </p:nvSpPr>
        <p:spPr/>
        <p:txBody>
          <a:bodyPr/>
          <a:lstStyle/>
          <a:p>
            <a:fld id="{9DC12360-0D17-46E5-9EAF-3D91DC8F31B3}" type="slidenum">
              <a:rPr lang="da-DK" smtClean="0"/>
              <a:t>19</a:t>
            </a:fld>
            <a:endParaRPr lang="da-DK"/>
          </a:p>
        </p:txBody>
      </p:sp>
    </p:spTree>
    <p:extLst>
      <p:ext uri="{BB962C8B-B14F-4D97-AF65-F5344CB8AC3E}">
        <p14:creationId xmlns:p14="http://schemas.microsoft.com/office/powerpoint/2010/main" val="1342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Progressionsplan for flerfaglige forløb på Vejen Gymnasium.</a:t>
            </a:r>
          </a:p>
        </p:txBody>
      </p:sp>
      <p:sp>
        <p:nvSpPr>
          <p:cNvPr id="4" name="Pladsholder til slidenummer 3"/>
          <p:cNvSpPr>
            <a:spLocks noGrp="1"/>
          </p:cNvSpPr>
          <p:nvPr>
            <p:ph type="sldNum" sz="quarter" idx="5"/>
          </p:nvPr>
        </p:nvSpPr>
        <p:spPr/>
        <p:txBody>
          <a:bodyPr/>
          <a:lstStyle/>
          <a:p>
            <a:fld id="{9DC12360-0D17-46E5-9EAF-3D91DC8F31B3}" type="slidenum">
              <a:rPr lang="da-DK" smtClean="0"/>
              <a:t>3</a:t>
            </a:fld>
            <a:endParaRPr lang="da-DK"/>
          </a:p>
        </p:txBody>
      </p:sp>
    </p:spTree>
    <p:extLst>
      <p:ext uri="{BB962C8B-B14F-4D97-AF65-F5344CB8AC3E}">
        <p14:creationId xmlns:p14="http://schemas.microsoft.com/office/powerpoint/2010/main" val="2318304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Forløbet er selvfølgelig mere lærerstyret end de kommende. Klassen arbejder typisk med ca. samme overordnede problemstilling, men fx med hver sit forsøg/</a:t>
            </a:r>
            <a:r>
              <a:rPr lang="da-DK" dirty="0" err="1"/>
              <a:t>tekstmateriale</a:t>
            </a:r>
            <a:r>
              <a:rPr lang="da-DK" dirty="0"/>
              <a:t> eller andet, så de evt. får lidt forskellige resultater, som kan diskuteres. Forløbet er tænkt som eksemplarisk i forhold til tværfagligt samarbejde, så der bruges en del tid på at diskutere undersøgelsesdesign, materiale, problemformulering </a:t>
            </a:r>
          </a:p>
        </p:txBody>
      </p:sp>
      <p:sp>
        <p:nvSpPr>
          <p:cNvPr id="4" name="Pladsholder til slidenummer 3"/>
          <p:cNvSpPr>
            <a:spLocks noGrp="1"/>
          </p:cNvSpPr>
          <p:nvPr>
            <p:ph type="sldNum" sz="quarter" idx="5"/>
          </p:nvPr>
        </p:nvSpPr>
        <p:spPr/>
        <p:txBody>
          <a:bodyPr/>
          <a:lstStyle/>
          <a:p>
            <a:fld id="{9DC12360-0D17-46E5-9EAF-3D91DC8F31B3}" type="slidenum">
              <a:rPr lang="da-DK" smtClean="0"/>
              <a:t>4</a:t>
            </a:fld>
            <a:endParaRPr lang="da-DK"/>
          </a:p>
        </p:txBody>
      </p:sp>
    </p:spTree>
    <p:extLst>
      <p:ext uri="{BB962C8B-B14F-4D97-AF65-F5344CB8AC3E}">
        <p14:creationId xmlns:p14="http://schemas.microsoft.com/office/powerpoint/2010/main" val="13334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Den ramme, lærerne får for forløbet – resten udfylder det enkelte team (”fagligt arbejde”). Lærerne er sat på forløbet fra starten af skoleåret. </a:t>
            </a:r>
          </a:p>
        </p:txBody>
      </p:sp>
      <p:sp>
        <p:nvSpPr>
          <p:cNvPr id="4" name="Pladsholder til slidenummer 3"/>
          <p:cNvSpPr>
            <a:spLocks noGrp="1"/>
          </p:cNvSpPr>
          <p:nvPr>
            <p:ph type="sldNum" sz="quarter" idx="5"/>
          </p:nvPr>
        </p:nvSpPr>
        <p:spPr/>
        <p:txBody>
          <a:bodyPr/>
          <a:lstStyle/>
          <a:p>
            <a:fld id="{9DC12360-0D17-46E5-9EAF-3D91DC8F31B3}" type="slidenum">
              <a:rPr lang="da-DK" smtClean="0"/>
              <a:t>5</a:t>
            </a:fld>
            <a:endParaRPr lang="da-DK"/>
          </a:p>
        </p:txBody>
      </p:sp>
    </p:spTree>
    <p:extLst>
      <p:ext uri="{BB962C8B-B14F-4D97-AF65-F5344CB8AC3E}">
        <p14:creationId xmlns:p14="http://schemas.microsoft.com/office/powerpoint/2010/main" val="195560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9DC12360-0D17-46E5-9EAF-3D91DC8F31B3}" type="slidenum">
              <a:rPr lang="da-DK" smtClean="0"/>
              <a:t>6</a:t>
            </a:fld>
            <a:endParaRPr lang="da-DK"/>
          </a:p>
        </p:txBody>
      </p:sp>
    </p:spTree>
    <p:extLst>
      <p:ext uri="{BB962C8B-B14F-4D97-AF65-F5344CB8AC3E}">
        <p14:creationId xmlns:p14="http://schemas.microsoft.com/office/powerpoint/2010/main" val="154693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VG’s</a:t>
            </a:r>
            <a:r>
              <a:rPr lang="da-DK" dirty="0"/>
              <a:t> videnskabelige poster følger eleverne gennem alle de flerfaglige forløb – dog findes der en særlig poster til projekter med innovation. Eleverne skal bruge posteren til FF1-5, men til eksamen må de vælge. Ved DHO og SRP sættes der puljetimer af til at hjælpe eleverne med at remediere fra skriftligt produkt til poster. Fordelen ved posteren er overblikket over sammenhængen mellem problemformulering, metoder, materialer, konklusioner og basale videnskabsteoretiske overvejelser – fx reliabilitet og generaliserbarhed. </a:t>
            </a:r>
          </a:p>
        </p:txBody>
      </p:sp>
      <p:sp>
        <p:nvSpPr>
          <p:cNvPr id="4" name="Pladsholder til slidenummer 3"/>
          <p:cNvSpPr>
            <a:spLocks noGrp="1"/>
          </p:cNvSpPr>
          <p:nvPr>
            <p:ph type="sldNum" sz="quarter" idx="5"/>
          </p:nvPr>
        </p:nvSpPr>
        <p:spPr/>
        <p:txBody>
          <a:bodyPr/>
          <a:lstStyle/>
          <a:p>
            <a:fld id="{9DC12360-0D17-46E5-9EAF-3D91DC8F31B3}" type="slidenum">
              <a:rPr lang="da-DK" smtClean="0"/>
              <a:t>7</a:t>
            </a:fld>
            <a:endParaRPr lang="da-DK"/>
          </a:p>
        </p:txBody>
      </p:sp>
    </p:spTree>
    <p:extLst>
      <p:ext uri="{BB962C8B-B14F-4D97-AF65-F5344CB8AC3E}">
        <p14:creationId xmlns:p14="http://schemas.microsoft.com/office/powerpoint/2010/main" val="1895985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Esben </a:t>
            </a:r>
            <a:r>
              <a:rPr lang="da-DK" dirty="0" err="1"/>
              <a:t>Nedenskov</a:t>
            </a:r>
            <a:r>
              <a:rPr lang="da-DK" dirty="0"/>
              <a:t> og Caroline </a:t>
            </a:r>
            <a:r>
              <a:rPr lang="da-DK" dirty="0" err="1"/>
              <a:t>Schaffalitzsky</a:t>
            </a:r>
            <a:r>
              <a:rPr lang="da-DK" dirty="0"/>
              <a:t> de Muckadell</a:t>
            </a:r>
          </a:p>
        </p:txBody>
      </p:sp>
      <p:sp>
        <p:nvSpPr>
          <p:cNvPr id="4" name="Pladsholder til slidenummer 3"/>
          <p:cNvSpPr>
            <a:spLocks noGrp="1"/>
          </p:cNvSpPr>
          <p:nvPr>
            <p:ph type="sldNum" sz="quarter" idx="5"/>
          </p:nvPr>
        </p:nvSpPr>
        <p:spPr/>
        <p:txBody>
          <a:bodyPr/>
          <a:lstStyle/>
          <a:p>
            <a:fld id="{9DC12360-0D17-46E5-9EAF-3D91DC8F31B3}" type="slidenum">
              <a:rPr lang="da-DK" smtClean="0"/>
              <a:t>8</a:t>
            </a:fld>
            <a:endParaRPr lang="da-DK"/>
          </a:p>
        </p:txBody>
      </p:sp>
    </p:spTree>
    <p:extLst>
      <p:ext uri="{BB962C8B-B14F-4D97-AF65-F5344CB8AC3E}">
        <p14:creationId xmlns:p14="http://schemas.microsoft.com/office/powerpoint/2010/main" val="10036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Køreplan for DHO. Vi har i to år haft fælles emne og dermed fælles ressourcerum for hele årgangen – fx 1930erne. Det besluttes af de deltagende dansk- og historielærere fra år til år. Vi har i to år haft eleverne til at lave deres egne problemformuleringer med megen stilladsering i form af øvelser. I år får de endnu mere stilladsering i form af skabeloner til problemformuleringer, hvor de kan udfylde med kilde og litterær tekst.</a:t>
            </a:r>
          </a:p>
        </p:txBody>
      </p:sp>
      <p:sp>
        <p:nvSpPr>
          <p:cNvPr id="4" name="Pladsholder til slidenummer 3"/>
          <p:cNvSpPr>
            <a:spLocks noGrp="1"/>
          </p:cNvSpPr>
          <p:nvPr>
            <p:ph type="sldNum" sz="quarter" idx="5"/>
          </p:nvPr>
        </p:nvSpPr>
        <p:spPr/>
        <p:txBody>
          <a:bodyPr/>
          <a:lstStyle/>
          <a:p>
            <a:fld id="{9DC12360-0D17-46E5-9EAF-3D91DC8F31B3}" type="slidenum">
              <a:rPr lang="da-DK" smtClean="0"/>
              <a:t>10</a:t>
            </a:fld>
            <a:endParaRPr lang="da-DK"/>
          </a:p>
        </p:txBody>
      </p:sp>
    </p:spTree>
    <p:extLst>
      <p:ext uri="{BB962C8B-B14F-4D97-AF65-F5344CB8AC3E}">
        <p14:creationId xmlns:p14="http://schemas.microsoft.com/office/powerpoint/2010/main" val="4226516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Forløbet tager udgangspunkt i FN’s verdensmål. Lærerne på forløbet udbyder i par en række overordnede emner (verdensmål), som skal bearbejdes innovativt med faglige metoder. Eleverne vælger sig ind på hold på tværs af årgangen. Lærerne skal medtænke faserne i et innovationsforløb i deres skemalægning. Postersession er en fest med sodavand og snacks. Eleverne skal halvdelen af tiden bemande deres poster og halvdelen af tiden besøge andre posterstande. Lærerne besøger primært deres egene grupper og giver mundtlig feedback.</a:t>
            </a:r>
          </a:p>
        </p:txBody>
      </p:sp>
      <p:sp>
        <p:nvSpPr>
          <p:cNvPr id="4" name="Pladsholder til slidenummer 3"/>
          <p:cNvSpPr>
            <a:spLocks noGrp="1"/>
          </p:cNvSpPr>
          <p:nvPr>
            <p:ph type="sldNum" sz="quarter" idx="5"/>
          </p:nvPr>
        </p:nvSpPr>
        <p:spPr/>
        <p:txBody>
          <a:bodyPr/>
          <a:lstStyle/>
          <a:p>
            <a:fld id="{9DC12360-0D17-46E5-9EAF-3D91DC8F31B3}" type="slidenum">
              <a:rPr lang="da-DK" smtClean="0"/>
              <a:t>12</a:t>
            </a:fld>
            <a:endParaRPr lang="da-DK"/>
          </a:p>
        </p:txBody>
      </p:sp>
    </p:spTree>
    <p:extLst>
      <p:ext uri="{BB962C8B-B14F-4D97-AF65-F5344CB8AC3E}">
        <p14:creationId xmlns:p14="http://schemas.microsoft.com/office/powerpoint/2010/main" val="637884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9A4556-D084-4069-B135-4798A6594E64}"/>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B9B6CF4C-CD1D-4C1C-8CC8-A187C650C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9D6F9DF-F32D-4BC4-9999-2B0AE1448396}"/>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5" name="Pladsholder til sidefod 4">
            <a:extLst>
              <a:ext uri="{FF2B5EF4-FFF2-40B4-BE49-F238E27FC236}">
                <a16:creationId xmlns:a16="http://schemas.microsoft.com/office/drawing/2014/main" id="{F5913B79-59A9-4298-ABF5-55E6D633A5C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43EC61D-5B70-4E91-A53A-8499AB0DC900}"/>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301310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60F2CF-F5C6-4A41-A737-26427390A131}"/>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15AF7C65-7CF7-41BE-96DF-5B2CDD20EAF0}"/>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B0F4AA8-5771-465B-8F65-6E617AE5E655}"/>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5" name="Pladsholder til sidefod 4">
            <a:extLst>
              <a:ext uri="{FF2B5EF4-FFF2-40B4-BE49-F238E27FC236}">
                <a16:creationId xmlns:a16="http://schemas.microsoft.com/office/drawing/2014/main" id="{BA271816-6872-4FC3-9CFE-842A93723D0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2C4C6E2-57FC-419E-9CEC-FADB5D1B05FD}"/>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318936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1598627-E467-4817-8039-C839ED0C384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C6E94B32-4696-47D3-B5AC-82E524AB4CF1}"/>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88DF16E-9028-410A-9398-1540AEF167D3}"/>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5" name="Pladsholder til sidefod 4">
            <a:extLst>
              <a:ext uri="{FF2B5EF4-FFF2-40B4-BE49-F238E27FC236}">
                <a16:creationId xmlns:a16="http://schemas.microsoft.com/office/drawing/2014/main" id="{34CC715F-CF93-4010-9F3B-2173EA625E1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4619973-B8A5-448E-BEED-0F2A74EE2183}"/>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323015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E7D045-995B-4D84-A977-55FD9134FC4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1A76055-6A63-4C3B-9A21-0DD01A872E14}"/>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351F307-A807-4BDE-A212-3E116AA253E9}"/>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5" name="Pladsholder til sidefod 4">
            <a:extLst>
              <a:ext uri="{FF2B5EF4-FFF2-40B4-BE49-F238E27FC236}">
                <a16:creationId xmlns:a16="http://schemas.microsoft.com/office/drawing/2014/main" id="{CF7608FC-F08C-42C0-A46D-0666065FD05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2A41CBE-5843-46E0-9EDA-FF7E9ACE7E0A}"/>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142666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4EE4D3-F901-4520-9E78-0B58E1FFE214}"/>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0235082-ED6E-460C-A182-0EA29B1CA4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0AEDDA8F-1562-4086-8C8C-88D3CE12C2BB}"/>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5" name="Pladsholder til sidefod 4">
            <a:extLst>
              <a:ext uri="{FF2B5EF4-FFF2-40B4-BE49-F238E27FC236}">
                <a16:creationId xmlns:a16="http://schemas.microsoft.com/office/drawing/2014/main" id="{8BA1C578-795B-4338-81DE-D81395F564E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AA4818F-7F0E-4C36-8A12-3E3A81EA9EFD}"/>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230256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6E5AE2-9FDF-4C62-BF0C-B9C28AB07E3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791A9CD-AAEE-4499-9075-1C15B9435BC5}"/>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E671EB27-5089-4351-AC85-4685E30B18B4}"/>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8E6E6140-C391-42B9-9E41-08EDAA4559ED}"/>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6" name="Pladsholder til sidefod 5">
            <a:extLst>
              <a:ext uri="{FF2B5EF4-FFF2-40B4-BE49-F238E27FC236}">
                <a16:creationId xmlns:a16="http://schemas.microsoft.com/office/drawing/2014/main" id="{0C3E9E42-E5BC-453D-9A2C-73BC41E491B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71C95B6-F0CC-4573-9206-83F3768A6369}"/>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147788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F5F5C-DEA7-487F-8F15-A7EC5EAA7320}"/>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77C74B6-4383-49BA-9BF8-AD7174D78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DF24028F-D108-42CD-8FF7-8CEE2DECA6D3}"/>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80A416D6-3EB4-416D-8BBC-6B7D279E0B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EEC3F0BB-1964-45AD-947D-6E2BA620CBE3}"/>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31DC667B-8902-42F5-96ED-5256094A32BF}"/>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8" name="Pladsholder til sidefod 7">
            <a:extLst>
              <a:ext uri="{FF2B5EF4-FFF2-40B4-BE49-F238E27FC236}">
                <a16:creationId xmlns:a16="http://schemas.microsoft.com/office/drawing/2014/main" id="{740FE3C3-FFDB-4F15-91D8-60C1CFDBBEFB}"/>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C2B302A1-FB71-4BE2-A52C-704634DD41DB}"/>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31200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2DDE20-17B9-4AE6-9B3C-E1203F7FC24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0719B1B3-3D7C-4B38-A3C1-C98842C20449}"/>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4" name="Pladsholder til sidefod 3">
            <a:extLst>
              <a:ext uri="{FF2B5EF4-FFF2-40B4-BE49-F238E27FC236}">
                <a16:creationId xmlns:a16="http://schemas.microsoft.com/office/drawing/2014/main" id="{E26A112C-0F38-4B45-9845-DA86D852CB1A}"/>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F26FC674-BCCD-4DFA-A399-6A497D636E5D}"/>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180043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D0575BC0-E02F-4FDC-8FFC-45FC641BDF6D}"/>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3" name="Pladsholder til sidefod 2">
            <a:extLst>
              <a:ext uri="{FF2B5EF4-FFF2-40B4-BE49-F238E27FC236}">
                <a16:creationId xmlns:a16="http://schemas.microsoft.com/office/drawing/2014/main" id="{A241B4F8-7AF9-49E5-9662-311CA8F276C0}"/>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89DAFBED-D436-4C8E-B02A-B1EBA08BDD4D}"/>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130915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68A41-D8F6-486A-B3CE-74770FC65008}"/>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F45F79E-0D42-4B21-A97C-D9FFB6C5CA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FB64A49D-1DBE-4331-8BA5-3F899ABD7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E6CE596-DAF1-4837-9D73-D4875F20E9A0}"/>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6" name="Pladsholder til sidefod 5">
            <a:extLst>
              <a:ext uri="{FF2B5EF4-FFF2-40B4-BE49-F238E27FC236}">
                <a16:creationId xmlns:a16="http://schemas.microsoft.com/office/drawing/2014/main" id="{7BBE60DE-1E73-4600-8787-01210978D42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6026B78-3006-4F74-AEFE-E660B34BBD62}"/>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16759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B9F8C9-2B5F-429D-95DF-E4DD4027920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99999AD0-E383-421A-BFB2-81635B601F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3878FABB-604C-4A2F-B35C-6D77F53A2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7FA8495-0C93-4E22-8121-E81A83A6BA12}"/>
              </a:ext>
            </a:extLst>
          </p:cNvPr>
          <p:cNvSpPr>
            <a:spLocks noGrp="1"/>
          </p:cNvSpPr>
          <p:nvPr>
            <p:ph type="dt" sz="half" idx="10"/>
          </p:nvPr>
        </p:nvSpPr>
        <p:spPr/>
        <p:txBody>
          <a:bodyPr/>
          <a:lstStyle/>
          <a:p>
            <a:fld id="{F35F47C6-E6E4-4F04-8406-C9C97A6601AF}" type="datetimeFigureOut">
              <a:rPr lang="da-DK" smtClean="0"/>
              <a:t>22-10-2019</a:t>
            </a:fld>
            <a:endParaRPr lang="da-DK"/>
          </a:p>
        </p:txBody>
      </p:sp>
      <p:sp>
        <p:nvSpPr>
          <p:cNvPr id="6" name="Pladsholder til sidefod 5">
            <a:extLst>
              <a:ext uri="{FF2B5EF4-FFF2-40B4-BE49-F238E27FC236}">
                <a16:creationId xmlns:a16="http://schemas.microsoft.com/office/drawing/2014/main" id="{BF2769AA-1007-422B-AA66-15298B38CF2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EED457D-FBB9-4144-8BF8-2E93BEC3D75F}"/>
              </a:ext>
            </a:extLst>
          </p:cNvPr>
          <p:cNvSpPr>
            <a:spLocks noGrp="1"/>
          </p:cNvSpPr>
          <p:nvPr>
            <p:ph type="sldNum" sz="quarter" idx="12"/>
          </p:nvPr>
        </p:nvSpPr>
        <p:spPr/>
        <p:txBody>
          <a:bodyPr/>
          <a:lstStyle/>
          <a:p>
            <a:fld id="{53BDAEB7-76F8-413B-938C-55D5F3ED5B6F}" type="slidenum">
              <a:rPr lang="da-DK" smtClean="0"/>
              <a:t>‹nr.›</a:t>
            </a:fld>
            <a:endParaRPr lang="da-DK"/>
          </a:p>
        </p:txBody>
      </p:sp>
    </p:spTree>
    <p:extLst>
      <p:ext uri="{BB962C8B-B14F-4D97-AF65-F5344CB8AC3E}">
        <p14:creationId xmlns:p14="http://schemas.microsoft.com/office/powerpoint/2010/main" val="94322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EE9C5E1-13D0-48F3-AF95-A5BA83A1DF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D8FEFBE-493F-4268-B724-A28F845121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A292A73-3313-49B5-A59A-6F46F476F5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F47C6-E6E4-4F04-8406-C9C97A6601AF}" type="datetimeFigureOut">
              <a:rPr lang="da-DK" smtClean="0"/>
              <a:t>22-10-2019</a:t>
            </a:fld>
            <a:endParaRPr lang="da-DK"/>
          </a:p>
        </p:txBody>
      </p:sp>
      <p:sp>
        <p:nvSpPr>
          <p:cNvPr id="5" name="Pladsholder til sidefod 4">
            <a:extLst>
              <a:ext uri="{FF2B5EF4-FFF2-40B4-BE49-F238E27FC236}">
                <a16:creationId xmlns:a16="http://schemas.microsoft.com/office/drawing/2014/main" id="{8931DB0B-5E9C-4638-9B93-F758CD5E1B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9F131CF6-DC47-41DE-B5BF-A98900D2EB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DAEB7-76F8-413B-938C-55D5F3ED5B6F}" type="slidenum">
              <a:rPr lang="da-DK" smtClean="0"/>
              <a:t>‹nr.›</a:t>
            </a:fld>
            <a:endParaRPr lang="da-DK"/>
          </a:p>
        </p:txBody>
      </p:sp>
    </p:spTree>
    <p:extLst>
      <p:ext uri="{BB962C8B-B14F-4D97-AF65-F5344CB8AC3E}">
        <p14:creationId xmlns:p14="http://schemas.microsoft.com/office/powerpoint/2010/main" val="246055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6197D16-FE75-4A0E-A0C9-28C0F04A43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A8FCEC6-4B30-4FF2-8B32-504BEAEA3A1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el 1">
            <a:extLst>
              <a:ext uri="{FF2B5EF4-FFF2-40B4-BE49-F238E27FC236}">
                <a16:creationId xmlns:a16="http://schemas.microsoft.com/office/drawing/2014/main" id="{6FB71C20-8F0F-44D5-8F40-AF2F5C48E5F9}"/>
              </a:ext>
            </a:extLst>
          </p:cNvPr>
          <p:cNvSpPr>
            <a:spLocks noGrp="1"/>
          </p:cNvSpPr>
          <p:nvPr>
            <p:ph type="ctrTitle"/>
          </p:nvPr>
        </p:nvSpPr>
        <p:spPr>
          <a:xfrm>
            <a:off x="804484" y="1191796"/>
            <a:ext cx="10021446" cy="2976344"/>
          </a:xfrm>
        </p:spPr>
        <p:txBody>
          <a:bodyPr anchor="ctr">
            <a:normAutofit/>
          </a:bodyPr>
          <a:lstStyle/>
          <a:p>
            <a:pPr algn="l"/>
            <a:r>
              <a:rPr lang="da-DK" dirty="0">
                <a:solidFill>
                  <a:srgbClr val="FFFFFF"/>
                </a:solidFill>
              </a:rPr>
              <a:t>Fra progressionsplan til praksis</a:t>
            </a:r>
            <a:r>
              <a:rPr lang="da-DK" sz="6600" dirty="0">
                <a:solidFill>
                  <a:srgbClr val="FFFFFF"/>
                </a:solidFill>
              </a:rPr>
              <a:t/>
            </a:r>
            <a:br>
              <a:rPr lang="da-DK" sz="6600" dirty="0">
                <a:solidFill>
                  <a:srgbClr val="FFFFFF"/>
                </a:solidFill>
              </a:rPr>
            </a:br>
            <a:r>
              <a:rPr lang="da-DK" sz="4000" dirty="0">
                <a:solidFill>
                  <a:srgbClr val="FFFFFF"/>
                </a:solidFill>
              </a:rPr>
              <a:t>Flerfaglige forløb på vej mod SRP</a:t>
            </a:r>
            <a:r>
              <a:rPr lang="da-DK" sz="6600" dirty="0">
                <a:solidFill>
                  <a:srgbClr val="FFFFFF"/>
                </a:solidFill>
              </a:rPr>
              <a:t/>
            </a:r>
            <a:br>
              <a:rPr lang="da-DK" sz="6600" dirty="0">
                <a:solidFill>
                  <a:srgbClr val="FFFFFF"/>
                </a:solidFill>
              </a:rPr>
            </a:br>
            <a:endParaRPr lang="da-DK" sz="3600" dirty="0">
              <a:solidFill>
                <a:srgbClr val="FFFFFF"/>
              </a:solidFill>
            </a:endParaRPr>
          </a:p>
        </p:txBody>
      </p:sp>
      <p:sp>
        <p:nvSpPr>
          <p:cNvPr id="3" name="Undertitel 2">
            <a:extLst>
              <a:ext uri="{FF2B5EF4-FFF2-40B4-BE49-F238E27FC236}">
                <a16:creationId xmlns:a16="http://schemas.microsoft.com/office/drawing/2014/main" id="{381356AC-A01C-4D2E-81F0-587EC0215ECA}"/>
              </a:ext>
            </a:extLst>
          </p:cNvPr>
          <p:cNvSpPr>
            <a:spLocks noGrp="1"/>
          </p:cNvSpPr>
          <p:nvPr>
            <p:ph type="subTitle" idx="1"/>
          </p:nvPr>
        </p:nvSpPr>
        <p:spPr>
          <a:xfrm>
            <a:off x="804788" y="5318990"/>
            <a:ext cx="9416898" cy="723670"/>
          </a:xfrm>
        </p:spPr>
        <p:txBody>
          <a:bodyPr anchor="t">
            <a:normAutofit/>
          </a:bodyPr>
          <a:lstStyle/>
          <a:p>
            <a:pPr algn="l"/>
            <a:r>
              <a:rPr lang="da-DK" sz="1800" dirty="0">
                <a:solidFill>
                  <a:srgbClr val="000000"/>
                </a:solidFill>
              </a:rPr>
              <a:t>Birgitte Hedegaard</a:t>
            </a:r>
          </a:p>
          <a:p>
            <a:pPr algn="l"/>
            <a:r>
              <a:rPr lang="da-DK" sz="1800" dirty="0">
                <a:solidFill>
                  <a:srgbClr val="000000"/>
                </a:solidFill>
              </a:rPr>
              <a:t>Vejen Gymnasium og HF</a:t>
            </a:r>
          </a:p>
        </p:txBody>
      </p:sp>
    </p:spTree>
    <p:extLst>
      <p:ext uri="{BB962C8B-B14F-4D97-AF65-F5344CB8AC3E}">
        <p14:creationId xmlns:p14="http://schemas.microsoft.com/office/powerpoint/2010/main" val="3854381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Pladsholder til indhold 3">
            <a:extLst>
              <a:ext uri="{FF2B5EF4-FFF2-40B4-BE49-F238E27FC236}">
                <a16:creationId xmlns:a16="http://schemas.microsoft.com/office/drawing/2014/main" id="{9ED0BC6C-687D-404B-A149-5B72F20A80FD}"/>
              </a:ext>
            </a:extLst>
          </p:cNvPr>
          <p:cNvGraphicFramePr>
            <a:graphicFrameLocks noGrp="1"/>
          </p:cNvGraphicFramePr>
          <p:nvPr>
            <p:ph idx="1"/>
            <p:extLst>
              <p:ext uri="{D42A27DB-BD31-4B8C-83A1-F6EECF244321}">
                <p14:modId xmlns:p14="http://schemas.microsoft.com/office/powerpoint/2010/main" val="4263340199"/>
              </p:ext>
            </p:extLst>
          </p:nvPr>
        </p:nvGraphicFramePr>
        <p:xfrm>
          <a:off x="1294326" y="643467"/>
          <a:ext cx="9603349" cy="5709999"/>
        </p:xfrm>
        <a:graphic>
          <a:graphicData uri="http://schemas.openxmlformats.org/drawingml/2006/table">
            <a:tbl>
              <a:tblPr firstRow="1" firstCol="1" bandRow="1">
                <a:tableStyleId>{5C22544A-7EE6-4342-B048-85BDC9FD1C3A}</a:tableStyleId>
              </a:tblPr>
              <a:tblGrid>
                <a:gridCol w="1418780">
                  <a:extLst>
                    <a:ext uri="{9D8B030D-6E8A-4147-A177-3AD203B41FA5}">
                      <a16:colId xmlns:a16="http://schemas.microsoft.com/office/drawing/2014/main" val="2871744095"/>
                    </a:ext>
                  </a:extLst>
                </a:gridCol>
                <a:gridCol w="1721734">
                  <a:extLst>
                    <a:ext uri="{9D8B030D-6E8A-4147-A177-3AD203B41FA5}">
                      <a16:colId xmlns:a16="http://schemas.microsoft.com/office/drawing/2014/main" val="3664606981"/>
                    </a:ext>
                  </a:extLst>
                </a:gridCol>
                <a:gridCol w="6462835">
                  <a:extLst>
                    <a:ext uri="{9D8B030D-6E8A-4147-A177-3AD203B41FA5}">
                      <a16:colId xmlns:a16="http://schemas.microsoft.com/office/drawing/2014/main" val="1996450376"/>
                    </a:ext>
                  </a:extLst>
                </a:gridCol>
              </a:tblGrid>
              <a:tr h="619008">
                <a:tc>
                  <a:txBody>
                    <a:bodyPr/>
                    <a:lstStyle/>
                    <a:p>
                      <a:pPr fontAlgn="base">
                        <a:lnSpc>
                          <a:spcPct val="107000"/>
                        </a:lnSpc>
                        <a:spcAft>
                          <a:spcPts val="0"/>
                        </a:spcAft>
                      </a:pPr>
                      <a:r>
                        <a:rPr lang="da-DK" sz="1300">
                          <a:effectLst/>
                        </a:rPr>
                        <a:t>Undervisningsdag 1</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base">
                        <a:lnSpc>
                          <a:spcPct val="107000"/>
                        </a:lnSpc>
                        <a:spcAft>
                          <a:spcPts val="0"/>
                        </a:spcAft>
                      </a:pPr>
                      <a:r>
                        <a:rPr lang="da-DK" sz="1300" b="0" dirty="0">
                          <a:solidFill>
                            <a:schemeClr val="tx1"/>
                          </a:solidFill>
                          <a:effectLst/>
                        </a:rPr>
                        <a:t>5 moduler </a:t>
                      </a:r>
                      <a:endParaRPr lang="da-DK"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fontAlgn="base">
                        <a:lnSpc>
                          <a:spcPct val="107000"/>
                        </a:lnSpc>
                        <a:spcAft>
                          <a:spcPts val="0"/>
                        </a:spcAft>
                      </a:pPr>
                      <a:r>
                        <a:rPr lang="da-DK" sz="1300" b="0">
                          <a:solidFill>
                            <a:schemeClr val="tx1"/>
                          </a:solidFill>
                          <a:effectLst/>
                        </a:rPr>
                        <a:t>Informationssøgning: Klassevise biblioteksbesøg med 1 lærer (90 min) </a:t>
                      </a:r>
                    </a:p>
                    <a:p>
                      <a:pPr fontAlgn="base">
                        <a:lnSpc>
                          <a:spcPct val="107000"/>
                        </a:lnSpc>
                        <a:spcAft>
                          <a:spcPts val="0"/>
                        </a:spcAft>
                      </a:pPr>
                      <a:r>
                        <a:rPr lang="da-DK" sz="1300" b="0">
                          <a:solidFill>
                            <a:schemeClr val="tx1"/>
                          </a:solidFill>
                          <a:effectLst/>
                        </a:rPr>
                        <a:t>Faglig introduktion til emnet og materialebank (begge lærere) </a:t>
                      </a:r>
                    </a:p>
                    <a:p>
                      <a:pPr fontAlgn="base">
                        <a:lnSpc>
                          <a:spcPct val="107000"/>
                        </a:lnSpc>
                        <a:spcAft>
                          <a:spcPts val="0"/>
                        </a:spcAft>
                      </a:pPr>
                      <a:r>
                        <a:rPr lang="da-DK" sz="1300" b="0">
                          <a:solidFill>
                            <a:schemeClr val="tx1"/>
                          </a:solidFill>
                          <a:effectLst/>
                        </a:rPr>
                        <a:t>Skriveøvelser i dansk og historie (tekster inden for emnet) </a:t>
                      </a:r>
                      <a:endParaRPr lang="da-DK" sz="1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87118386"/>
                  </a:ext>
                </a:extLst>
              </a:tr>
              <a:tr h="423964">
                <a:tc>
                  <a:txBody>
                    <a:bodyPr/>
                    <a:lstStyle/>
                    <a:p>
                      <a:pPr fontAlgn="base">
                        <a:lnSpc>
                          <a:spcPct val="107000"/>
                        </a:lnSpc>
                        <a:spcAft>
                          <a:spcPts val="0"/>
                        </a:spcAft>
                      </a:pPr>
                      <a:r>
                        <a:rPr lang="da-DK" sz="1300">
                          <a:effectLst/>
                        </a:rPr>
                        <a:t>Undervisningsdag 2</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base">
                        <a:lnSpc>
                          <a:spcPct val="107000"/>
                        </a:lnSpc>
                        <a:spcAft>
                          <a:spcPts val="0"/>
                        </a:spcAft>
                      </a:pPr>
                      <a:r>
                        <a:rPr lang="da-DK" sz="1300">
                          <a:effectLst/>
                        </a:rPr>
                        <a:t>5 moduler </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fontAlgn="base">
                        <a:lnSpc>
                          <a:spcPct val="107000"/>
                        </a:lnSpc>
                        <a:spcAft>
                          <a:spcPts val="0"/>
                        </a:spcAft>
                      </a:pPr>
                      <a:r>
                        <a:rPr lang="da-DK" sz="1300">
                          <a:effectLst/>
                        </a:rPr>
                        <a:t>Informationssøgning: Klassevise biblioteksbesøg med 1 lærer (90 min) </a:t>
                      </a:r>
                    </a:p>
                    <a:p>
                      <a:pPr fontAlgn="base">
                        <a:lnSpc>
                          <a:spcPct val="107000"/>
                        </a:lnSpc>
                        <a:spcAft>
                          <a:spcPts val="0"/>
                        </a:spcAft>
                      </a:pPr>
                      <a:r>
                        <a:rPr lang="da-DK" sz="1300">
                          <a:effectLst/>
                        </a:rPr>
                        <a:t>Fagligt arbejde med tekster inden for emnet </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967728697"/>
                  </a:ext>
                </a:extLst>
              </a:tr>
              <a:tr h="1399185">
                <a:tc>
                  <a:txBody>
                    <a:bodyPr/>
                    <a:lstStyle/>
                    <a:p>
                      <a:pPr fontAlgn="base">
                        <a:lnSpc>
                          <a:spcPct val="107000"/>
                        </a:lnSpc>
                        <a:spcAft>
                          <a:spcPts val="0"/>
                        </a:spcAft>
                      </a:pPr>
                      <a:r>
                        <a:rPr lang="da-DK" sz="1300">
                          <a:effectLst/>
                        </a:rPr>
                        <a:t>Undervisningsdag 3</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base">
                        <a:lnSpc>
                          <a:spcPct val="107000"/>
                        </a:lnSpc>
                        <a:spcAft>
                          <a:spcPts val="0"/>
                        </a:spcAft>
                      </a:pPr>
                      <a:r>
                        <a:rPr lang="da-DK" sz="1300" dirty="0">
                          <a:effectLst/>
                        </a:rPr>
                        <a:t>5 moduler </a:t>
                      </a:r>
                      <a:endParaRPr lang="da-DK"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0" indent="0" fontAlgn="base">
                        <a:lnSpc>
                          <a:spcPct val="107000"/>
                        </a:lnSpc>
                        <a:spcAft>
                          <a:spcPts val="0"/>
                        </a:spcAft>
                        <a:buSzPts val="1000"/>
                        <a:buFont typeface="Symbol" panose="05050102010706020507" pitchFamily="18" charset="2"/>
                        <a:buNone/>
                        <a:tabLst>
                          <a:tab pos="457200" algn="l"/>
                        </a:tabLst>
                      </a:pPr>
                      <a:r>
                        <a:rPr lang="da-DK" sz="1300" dirty="0">
                          <a:effectLst/>
                        </a:rPr>
                        <a:t>Oplæg om danskfaglig metode (hele årgangen) </a:t>
                      </a:r>
                    </a:p>
                    <a:p>
                      <a:pPr marL="0" lvl="0" indent="0" fontAlgn="base">
                        <a:lnSpc>
                          <a:spcPct val="107000"/>
                        </a:lnSpc>
                        <a:spcAft>
                          <a:spcPts val="0"/>
                        </a:spcAft>
                        <a:buSzPts val="1000"/>
                        <a:buFont typeface="Symbol" panose="05050102010706020507" pitchFamily="18" charset="2"/>
                        <a:buNone/>
                        <a:tabLst>
                          <a:tab pos="457200" algn="l"/>
                        </a:tabLst>
                      </a:pPr>
                      <a:r>
                        <a:rPr lang="da-DK" sz="1300" dirty="0">
                          <a:effectLst/>
                        </a:rPr>
                        <a:t>Oplæg om historisk metode (hele årgangen) </a:t>
                      </a:r>
                    </a:p>
                    <a:p>
                      <a:pPr marL="0" lvl="0" indent="0" fontAlgn="base">
                        <a:lnSpc>
                          <a:spcPct val="107000"/>
                        </a:lnSpc>
                        <a:spcAft>
                          <a:spcPts val="0"/>
                        </a:spcAft>
                        <a:buSzPts val="1000"/>
                        <a:buFont typeface="Symbol" panose="05050102010706020507" pitchFamily="18" charset="2"/>
                        <a:buNone/>
                        <a:tabLst>
                          <a:tab pos="457200" algn="l"/>
                        </a:tabLst>
                      </a:pPr>
                      <a:r>
                        <a:rPr lang="da-DK" sz="1300" dirty="0">
                          <a:effectLst/>
                        </a:rPr>
                        <a:t>Se eksempler på problemformuleringer med fagenes metoder</a:t>
                      </a:r>
                    </a:p>
                    <a:p>
                      <a:pPr marL="0" lvl="0" indent="0" fontAlgn="base">
                        <a:lnSpc>
                          <a:spcPct val="107000"/>
                        </a:lnSpc>
                        <a:spcAft>
                          <a:spcPts val="0"/>
                        </a:spcAft>
                        <a:buSzPts val="1000"/>
                        <a:buFont typeface="Symbol" panose="05050102010706020507" pitchFamily="18" charset="2"/>
                        <a:buNone/>
                        <a:tabLst>
                          <a:tab pos="457200" algn="l"/>
                        </a:tabLst>
                      </a:pPr>
                      <a:r>
                        <a:rPr lang="da-DK" sz="1300" dirty="0">
                          <a:effectLst/>
                        </a:rPr>
                        <a:t>Lave opgaveformuleringer (med skabelon) individuelt i klassenotesbog </a:t>
                      </a:r>
                    </a:p>
                    <a:p>
                      <a:pPr marL="0" lvl="0" indent="0" fontAlgn="base">
                        <a:lnSpc>
                          <a:spcPct val="107000"/>
                        </a:lnSpc>
                        <a:spcAft>
                          <a:spcPts val="0"/>
                        </a:spcAft>
                        <a:buSzPts val="1000"/>
                        <a:buFont typeface="Symbol" panose="05050102010706020507" pitchFamily="18" charset="2"/>
                        <a:buNone/>
                        <a:tabLst>
                          <a:tab pos="457200" algn="l"/>
                        </a:tabLst>
                      </a:pPr>
                      <a:r>
                        <a:rPr lang="da-DK" sz="1300" dirty="0">
                          <a:effectLst/>
                        </a:rPr>
                        <a:t>Peer feedback på udkast til problemformulering </a:t>
                      </a:r>
                    </a:p>
                    <a:p>
                      <a:pPr marL="0" lvl="0" indent="0" fontAlgn="base">
                        <a:lnSpc>
                          <a:spcPct val="107000"/>
                        </a:lnSpc>
                        <a:spcAft>
                          <a:spcPts val="0"/>
                        </a:spcAft>
                        <a:buSzPts val="1000"/>
                        <a:buFont typeface="Symbol" panose="05050102010706020507" pitchFamily="18" charset="2"/>
                        <a:buNone/>
                        <a:tabLst>
                          <a:tab pos="457200" algn="l"/>
                        </a:tabLst>
                      </a:pPr>
                      <a:endParaRPr lang="da-DK" sz="1300" dirty="0">
                        <a:effectLst/>
                      </a:endParaRPr>
                    </a:p>
                    <a:p>
                      <a:pPr marL="0" lvl="0" indent="0" fontAlgn="base">
                        <a:lnSpc>
                          <a:spcPct val="107000"/>
                        </a:lnSpc>
                        <a:spcAft>
                          <a:spcPts val="0"/>
                        </a:spcAft>
                        <a:buSzPts val="1000"/>
                        <a:buFont typeface="Symbol" panose="05050102010706020507" pitchFamily="18" charset="2"/>
                        <a:buNone/>
                        <a:tabLst>
                          <a:tab pos="457200" algn="l"/>
                        </a:tabLst>
                      </a:pPr>
                      <a:r>
                        <a:rPr lang="da-DK" sz="1300" dirty="0">
                          <a:effectLst/>
                        </a:rPr>
                        <a:t>Skriftlig lærerfeedback på problemformulering i klassenotesbog inden skrivedagene</a:t>
                      </a:r>
                      <a:endParaRPr lang="da-DK"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59288680"/>
                  </a:ext>
                </a:extLst>
              </a:tr>
              <a:tr h="228919">
                <a:tc gridSpan="3">
                  <a:txBody>
                    <a:bodyPr/>
                    <a:lstStyle/>
                    <a:p>
                      <a:pPr marL="228600" fontAlgn="base">
                        <a:lnSpc>
                          <a:spcPct val="107000"/>
                        </a:lnSpc>
                        <a:spcAft>
                          <a:spcPts val="0"/>
                        </a:spcAft>
                      </a:pPr>
                      <a:r>
                        <a:rPr lang="da-DK" sz="1300">
                          <a:effectLst/>
                        </a:rPr>
                        <a:t>Ca. en uges afstand mellem undervisningsdage og skrivedage</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663429354"/>
                  </a:ext>
                </a:extLst>
              </a:tr>
              <a:tr h="619008">
                <a:tc>
                  <a:txBody>
                    <a:bodyPr/>
                    <a:lstStyle/>
                    <a:p>
                      <a:pPr fontAlgn="base">
                        <a:lnSpc>
                          <a:spcPct val="107000"/>
                        </a:lnSpc>
                        <a:spcAft>
                          <a:spcPts val="0"/>
                        </a:spcAft>
                      </a:pPr>
                      <a:r>
                        <a:rPr lang="da-DK" sz="1300">
                          <a:effectLst/>
                        </a:rPr>
                        <a:t>Skrivedag 1</a:t>
                      </a:r>
                    </a:p>
                    <a:p>
                      <a:pPr fontAlgn="base">
                        <a:lnSpc>
                          <a:spcPct val="107000"/>
                        </a:lnSpc>
                        <a:spcAft>
                          <a:spcPts val="0"/>
                        </a:spcAft>
                      </a:pPr>
                      <a:r>
                        <a:rPr lang="da-DK" sz="1300">
                          <a:effectLst/>
                        </a:rPr>
                        <a:t>(placeres tors-man)</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base">
                        <a:lnSpc>
                          <a:spcPct val="107000"/>
                        </a:lnSpc>
                        <a:spcAft>
                          <a:spcPts val="0"/>
                        </a:spcAft>
                      </a:pPr>
                      <a:r>
                        <a:rPr lang="da-DK" sz="1300">
                          <a:solidFill>
                            <a:schemeClr val="tx1"/>
                          </a:solidFill>
                          <a:effectLst/>
                        </a:rPr>
                        <a:t>5 moduler </a:t>
                      </a:r>
                      <a:endParaRPr lang="da-DK"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fontAlgn="base">
                        <a:lnSpc>
                          <a:spcPct val="107000"/>
                        </a:lnSpc>
                        <a:spcAft>
                          <a:spcPts val="0"/>
                        </a:spcAft>
                      </a:pPr>
                      <a:r>
                        <a:rPr lang="da-DK" sz="1300" dirty="0">
                          <a:solidFill>
                            <a:schemeClr val="tx1"/>
                          </a:solidFill>
                          <a:effectLst/>
                        </a:rPr>
                        <a:t>Oplæg om formalia i den akademiske opgavegenre (fælles)</a:t>
                      </a:r>
                    </a:p>
                    <a:p>
                      <a:pPr fontAlgn="base">
                        <a:lnSpc>
                          <a:spcPct val="107000"/>
                        </a:lnSpc>
                        <a:spcAft>
                          <a:spcPts val="0"/>
                        </a:spcAft>
                      </a:pPr>
                      <a:r>
                        <a:rPr lang="da-DK" sz="1300" dirty="0">
                          <a:solidFill>
                            <a:schemeClr val="tx1"/>
                          </a:solidFill>
                          <a:effectLst/>
                        </a:rPr>
                        <a:t>Skrivedag med obligatorisk skriveværksted og vejledning (individuel mundtlig gennemgang af opgaveformulering med én vejleder) </a:t>
                      </a:r>
                      <a:endParaRPr lang="da-DK"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546556630"/>
                  </a:ext>
                </a:extLst>
              </a:tr>
              <a:tr h="228919">
                <a:tc>
                  <a:txBody>
                    <a:bodyPr/>
                    <a:lstStyle/>
                    <a:p>
                      <a:pPr fontAlgn="base">
                        <a:lnSpc>
                          <a:spcPct val="107000"/>
                        </a:lnSpc>
                        <a:spcAft>
                          <a:spcPts val="0"/>
                        </a:spcAft>
                      </a:pPr>
                      <a:r>
                        <a:rPr lang="da-DK" sz="1300">
                          <a:effectLst/>
                        </a:rPr>
                        <a:t>Skrivedag 2  </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base">
                        <a:lnSpc>
                          <a:spcPct val="107000"/>
                        </a:lnSpc>
                        <a:spcAft>
                          <a:spcPts val="0"/>
                        </a:spcAft>
                      </a:pPr>
                      <a:r>
                        <a:rPr lang="da-DK" sz="1300">
                          <a:solidFill>
                            <a:schemeClr val="tx1"/>
                          </a:solidFill>
                          <a:effectLst/>
                        </a:rPr>
                        <a:t>5 moduler </a:t>
                      </a:r>
                      <a:endParaRPr lang="da-DK"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fontAlgn="base">
                        <a:lnSpc>
                          <a:spcPct val="107000"/>
                        </a:lnSpc>
                        <a:spcAft>
                          <a:spcPts val="0"/>
                        </a:spcAft>
                      </a:pPr>
                      <a:r>
                        <a:rPr lang="da-DK" sz="1300">
                          <a:solidFill>
                            <a:schemeClr val="tx1"/>
                          </a:solidFill>
                          <a:effectLst/>
                        </a:rPr>
                        <a:t>Skrivedag med obligatorisk skriveværksted – lærerne skriver sig på i lectio</a:t>
                      </a:r>
                      <a:endParaRPr lang="da-DK"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648491469"/>
                  </a:ext>
                </a:extLst>
              </a:tr>
              <a:tr h="423964">
                <a:tc>
                  <a:txBody>
                    <a:bodyPr/>
                    <a:lstStyle/>
                    <a:p>
                      <a:pPr fontAlgn="base">
                        <a:lnSpc>
                          <a:spcPct val="107000"/>
                        </a:lnSpc>
                        <a:spcAft>
                          <a:spcPts val="0"/>
                        </a:spcAft>
                      </a:pPr>
                      <a:r>
                        <a:rPr lang="da-DK" sz="1300">
                          <a:effectLst/>
                        </a:rPr>
                        <a:t>Skrivedag 3 </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base">
                        <a:lnSpc>
                          <a:spcPct val="107000"/>
                        </a:lnSpc>
                        <a:spcAft>
                          <a:spcPts val="0"/>
                        </a:spcAft>
                      </a:pPr>
                      <a:r>
                        <a:rPr lang="da-DK" sz="1300">
                          <a:solidFill>
                            <a:schemeClr val="tx1"/>
                          </a:solidFill>
                          <a:effectLst/>
                        </a:rPr>
                        <a:t>5 moduler </a:t>
                      </a:r>
                      <a:endParaRPr lang="da-DK"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fontAlgn="base">
                        <a:lnSpc>
                          <a:spcPct val="107000"/>
                        </a:lnSpc>
                        <a:spcAft>
                          <a:spcPts val="0"/>
                        </a:spcAft>
                      </a:pPr>
                      <a:r>
                        <a:rPr lang="da-DK" sz="1300">
                          <a:solidFill>
                            <a:schemeClr val="tx1"/>
                          </a:solidFill>
                          <a:effectLst/>
                        </a:rPr>
                        <a:t>Skrivedag med obligatorisk skriveværksted – lærerne skriver sig på i Lectio</a:t>
                      </a:r>
                    </a:p>
                    <a:p>
                      <a:pPr fontAlgn="base">
                        <a:lnSpc>
                          <a:spcPct val="107000"/>
                        </a:lnSpc>
                        <a:spcAft>
                          <a:spcPts val="0"/>
                        </a:spcAft>
                      </a:pPr>
                      <a:r>
                        <a:rPr lang="da-DK" sz="1300">
                          <a:solidFill>
                            <a:schemeClr val="tx1"/>
                          </a:solidFill>
                          <a:effectLst/>
                        </a:rPr>
                        <a:t>Opgaven afleveres i lectio 14.10 </a:t>
                      </a:r>
                      <a:endParaRPr lang="da-DK"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82990326"/>
                  </a:ext>
                </a:extLst>
              </a:tr>
              <a:tr h="619008">
                <a:tc>
                  <a:txBody>
                    <a:bodyPr/>
                    <a:lstStyle/>
                    <a:p>
                      <a:pPr fontAlgn="base">
                        <a:lnSpc>
                          <a:spcPct val="107000"/>
                        </a:lnSpc>
                        <a:spcAft>
                          <a:spcPts val="0"/>
                        </a:spcAft>
                      </a:pPr>
                      <a:r>
                        <a:rPr lang="da-DK" sz="1300">
                          <a:effectLst/>
                        </a:rPr>
                        <a:t>Efter aflevering </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base">
                        <a:lnSpc>
                          <a:spcPct val="107000"/>
                        </a:lnSpc>
                        <a:spcAft>
                          <a:spcPts val="0"/>
                        </a:spcAft>
                      </a:pPr>
                      <a:r>
                        <a:rPr lang="da-DK" sz="1300">
                          <a:solidFill>
                            <a:schemeClr val="tx1"/>
                          </a:solidFill>
                          <a:effectLst/>
                        </a:rPr>
                        <a:t>2 puljetimer, lærerne omdøber selv </a:t>
                      </a:r>
                      <a:endParaRPr lang="da-DK"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fontAlgn="base">
                        <a:lnSpc>
                          <a:spcPct val="107000"/>
                        </a:lnSpc>
                        <a:spcAft>
                          <a:spcPts val="0"/>
                        </a:spcAft>
                      </a:pPr>
                      <a:r>
                        <a:rPr lang="da-DK" sz="1300">
                          <a:solidFill>
                            <a:schemeClr val="tx1"/>
                          </a:solidFill>
                          <a:effectLst/>
                        </a:rPr>
                        <a:t>Remediering: Eleverne skal arbejde med at lave en poster ud fra deres opgave og træne fremlæggelsen for hinanden med formativ evaluering. Fokus på at præsentere resultater og konklusioner + faglige metoder og vurdering af undersøgelsen</a:t>
                      </a:r>
                      <a:endParaRPr lang="da-DK"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962388308"/>
                  </a:ext>
                </a:extLst>
              </a:tr>
              <a:tr h="1009096">
                <a:tc>
                  <a:txBody>
                    <a:bodyPr/>
                    <a:lstStyle/>
                    <a:p>
                      <a:pPr fontAlgn="base">
                        <a:lnSpc>
                          <a:spcPct val="107000"/>
                        </a:lnSpc>
                        <a:spcAft>
                          <a:spcPts val="0"/>
                        </a:spcAft>
                      </a:pPr>
                      <a:r>
                        <a:rPr lang="da-DK" sz="1300">
                          <a:effectLst/>
                        </a:rPr>
                        <a:t>I eksamensperioden </a:t>
                      </a:r>
                      <a:endParaRPr lang="da-DK"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base">
                        <a:lnSpc>
                          <a:spcPct val="107000"/>
                        </a:lnSpc>
                        <a:spcAft>
                          <a:spcPts val="0"/>
                        </a:spcAft>
                      </a:pPr>
                      <a:r>
                        <a:rPr lang="da-DK" sz="1300">
                          <a:solidFill>
                            <a:schemeClr val="tx1"/>
                          </a:solidFill>
                          <a:effectLst/>
                        </a:rPr>
                        <a:t> </a:t>
                      </a:r>
                      <a:endParaRPr lang="da-DK"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fontAlgn="base">
                        <a:lnSpc>
                          <a:spcPct val="107000"/>
                        </a:lnSpc>
                        <a:spcAft>
                          <a:spcPts val="0"/>
                        </a:spcAft>
                      </a:pPr>
                      <a:r>
                        <a:rPr lang="da-DK" sz="1300" dirty="0">
                          <a:solidFill>
                            <a:schemeClr val="tx1"/>
                          </a:solidFill>
                          <a:effectLst/>
                        </a:rPr>
                        <a:t>Individuel mundtlig fremlæggelse med poster for begge lærere  (2,5 elever i timen) </a:t>
                      </a:r>
                    </a:p>
                    <a:p>
                      <a:pPr fontAlgn="base">
                        <a:lnSpc>
                          <a:spcPct val="107000"/>
                        </a:lnSpc>
                        <a:spcAft>
                          <a:spcPts val="0"/>
                        </a:spcAft>
                      </a:pPr>
                      <a:r>
                        <a:rPr lang="da-DK" sz="1300" dirty="0">
                          <a:solidFill>
                            <a:schemeClr val="tx1"/>
                          </a:solidFill>
                          <a:effectLst/>
                        </a:rPr>
                        <a:t>Formativ evaluering (responsark for skriftligt produkt og mundtlig præsentation gennemgås mundtligt og lægges på elevens side i klassenotesbogen. Refleksionsspørgsmål i klassenotesbog besvares af eleven) </a:t>
                      </a:r>
                    </a:p>
                    <a:p>
                      <a:pPr fontAlgn="base">
                        <a:lnSpc>
                          <a:spcPct val="107000"/>
                        </a:lnSpc>
                        <a:spcAft>
                          <a:spcPts val="0"/>
                        </a:spcAft>
                      </a:pPr>
                      <a:r>
                        <a:rPr lang="da-DK" sz="1300" dirty="0">
                          <a:solidFill>
                            <a:schemeClr val="tx1"/>
                          </a:solidFill>
                          <a:effectLst/>
                        </a:rPr>
                        <a:t> Der gives også en samlet karakter</a:t>
                      </a:r>
                      <a:endParaRPr lang="da-DK"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043267671"/>
                  </a:ext>
                </a:extLst>
              </a:tr>
            </a:tbl>
          </a:graphicData>
        </a:graphic>
      </p:graphicFrame>
    </p:spTree>
    <p:extLst>
      <p:ext uri="{BB962C8B-B14F-4D97-AF65-F5344CB8AC3E}">
        <p14:creationId xmlns:p14="http://schemas.microsoft.com/office/powerpoint/2010/main" val="292731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523CA-C418-4211-9C09-882B9D50159D}"/>
              </a:ext>
            </a:extLst>
          </p:cNvPr>
          <p:cNvSpPr>
            <a:spLocks noGrp="1"/>
          </p:cNvSpPr>
          <p:nvPr>
            <p:ph type="title"/>
          </p:nvPr>
        </p:nvSpPr>
        <p:spPr/>
        <p:txBody>
          <a:bodyPr>
            <a:normAutofit/>
          </a:bodyPr>
          <a:lstStyle/>
          <a:p>
            <a:r>
              <a:rPr lang="da-DK" dirty="0">
                <a:solidFill>
                  <a:schemeClr val="accent1"/>
                </a:solidFill>
              </a:rPr>
              <a:t>FF3 – innovation</a:t>
            </a:r>
            <a:br>
              <a:rPr lang="da-DK" dirty="0">
                <a:solidFill>
                  <a:schemeClr val="accent1"/>
                </a:solidFill>
              </a:rPr>
            </a:br>
            <a:r>
              <a:rPr lang="da-DK" sz="2700" dirty="0">
                <a:solidFill>
                  <a:schemeClr val="accent1"/>
                </a:solidFill>
              </a:rPr>
              <a:t>5 arbejdsdage, 2. semester, forskellige fag udbudt på tværs af årgangen</a:t>
            </a:r>
          </a:p>
        </p:txBody>
      </p:sp>
      <p:sp>
        <p:nvSpPr>
          <p:cNvPr id="3" name="Pladsholder til indhold 2">
            <a:extLst>
              <a:ext uri="{FF2B5EF4-FFF2-40B4-BE49-F238E27FC236}">
                <a16:creationId xmlns:a16="http://schemas.microsoft.com/office/drawing/2014/main" id="{9673511F-08AE-4104-A7E7-63FC14E2CC0B}"/>
              </a:ext>
            </a:extLst>
          </p:cNvPr>
          <p:cNvSpPr>
            <a:spLocks noGrp="1"/>
          </p:cNvSpPr>
          <p:nvPr>
            <p:ph idx="1"/>
          </p:nvPr>
        </p:nvSpPr>
        <p:spPr/>
        <p:txBody>
          <a:bodyPr>
            <a:normAutofit fontScale="92500" lnSpcReduction="20000"/>
          </a:bodyPr>
          <a:lstStyle/>
          <a:p>
            <a:pPr marL="0" indent="0">
              <a:buNone/>
            </a:pPr>
            <a:r>
              <a:rPr lang="da-DK" b="1" dirty="0"/>
              <a:t>Læringsmål</a:t>
            </a:r>
            <a:endParaRPr lang="da-DK" dirty="0"/>
          </a:p>
          <a:p>
            <a:pPr lvl="0"/>
            <a:r>
              <a:rPr lang="da-DK" dirty="0"/>
              <a:t>Kunne planlægge og gennemføre et tværfagligt innovativt fagligt samspil i de indgående fag, herunder</a:t>
            </a:r>
          </a:p>
          <a:p>
            <a:pPr lvl="2" fontAlgn="base"/>
            <a:r>
              <a:rPr lang="da-DK" i="1" dirty="0"/>
              <a:t>undersøge</a:t>
            </a:r>
            <a:r>
              <a:rPr lang="da-DK" dirty="0"/>
              <a:t> et problem med faglige metoder </a:t>
            </a:r>
          </a:p>
          <a:p>
            <a:pPr lvl="2" fontAlgn="base"/>
            <a:r>
              <a:rPr lang="da-DK" i="1" dirty="0"/>
              <a:t>udvikle</a:t>
            </a:r>
            <a:r>
              <a:rPr lang="da-DK" dirty="0"/>
              <a:t> et løsningsforslag med faglige metoder </a:t>
            </a:r>
          </a:p>
          <a:p>
            <a:pPr lvl="2" fontAlgn="base"/>
            <a:r>
              <a:rPr lang="da-DK" i="1" dirty="0"/>
              <a:t>vurdere</a:t>
            </a:r>
            <a:r>
              <a:rPr lang="da-DK" dirty="0"/>
              <a:t> løsningsforslaget med faglige metoder </a:t>
            </a:r>
          </a:p>
          <a:p>
            <a:pPr lvl="2" fontAlgn="base"/>
            <a:r>
              <a:rPr lang="da-DK" dirty="0"/>
              <a:t>Der er fokus på forslagets værdi for andre, og at forslaget tilfører den konkrete sammenhæng noget nyt. </a:t>
            </a:r>
          </a:p>
          <a:p>
            <a:pPr lvl="0"/>
            <a:r>
              <a:rPr lang="da-DK" dirty="0"/>
              <a:t>Have kendskab til og erfaring med faserne i et innovativt projekt</a:t>
            </a:r>
          </a:p>
          <a:p>
            <a:pPr lvl="0"/>
            <a:r>
              <a:rPr lang="da-DK" dirty="0"/>
              <a:t>Have kendskab til og erfaring med forskellige innovative værktøjer til brug i forskellige faser</a:t>
            </a:r>
          </a:p>
          <a:p>
            <a:pPr lvl="0"/>
            <a:r>
              <a:rPr lang="da-DK" dirty="0"/>
              <a:t>Have erfaring med mundtlig fremlæggelse af innovativt projekt med </a:t>
            </a:r>
            <a:r>
              <a:rPr lang="da-DK" dirty="0" err="1"/>
              <a:t>VG’s</a:t>
            </a:r>
            <a:r>
              <a:rPr lang="da-DK" dirty="0"/>
              <a:t> poster (innovation)</a:t>
            </a:r>
          </a:p>
          <a:p>
            <a:endParaRPr lang="da-DK" dirty="0"/>
          </a:p>
        </p:txBody>
      </p:sp>
    </p:spTree>
    <p:extLst>
      <p:ext uri="{BB962C8B-B14F-4D97-AF65-F5344CB8AC3E}">
        <p14:creationId xmlns:p14="http://schemas.microsoft.com/office/powerpoint/2010/main" val="2084586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7E6A019C-4691-4EE1-9359-0A18FA10F4F2}"/>
              </a:ext>
            </a:extLst>
          </p:cNvPr>
          <p:cNvSpPr>
            <a:spLocks noChangeArrowheads="1"/>
          </p:cNvSpPr>
          <p:nvPr/>
        </p:nvSpPr>
        <p:spPr bwMode="auto">
          <a:xfrm>
            <a:off x="3300413" y="1739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graphicFrame>
        <p:nvGraphicFramePr>
          <p:cNvPr id="4" name="Tabel 3">
            <a:extLst>
              <a:ext uri="{FF2B5EF4-FFF2-40B4-BE49-F238E27FC236}">
                <a16:creationId xmlns:a16="http://schemas.microsoft.com/office/drawing/2014/main" id="{73A29AF7-8373-4876-8139-4CFC5FF4F3D3}"/>
              </a:ext>
            </a:extLst>
          </p:cNvPr>
          <p:cNvGraphicFramePr>
            <a:graphicFrameLocks noGrp="1"/>
          </p:cNvGraphicFramePr>
          <p:nvPr>
            <p:extLst>
              <p:ext uri="{D42A27DB-BD31-4B8C-83A1-F6EECF244321}">
                <p14:modId xmlns:p14="http://schemas.microsoft.com/office/powerpoint/2010/main" val="2805075131"/>
              </p:ext>
            </p:extLst>
          </p:nvPr>
        </p:nvGraphicFramePr>
        <p:xfrm>
          <a:off x="643467" y="189186"/>
          <a:ext cx="10864729" cy="6668815"/>
        </p:xfrm>
        <a:graphic>
          <a:graphicData uri="http://schemas.openxmlformats.org/drawingml/2006/table">
            <a:tbl>
              <a:tblPr firstRow="1" firstCol="1" bandRow="1">
                <a:tableStyleId>{5C22544A-7EE6-4342-B048-85BDC9FD1C3A}</a:tableStyleId>
              </a:tblPr>
              <a:tblGrid>
                <a:gridCol w="1153806">
                  <a:extLst>
                    <a:ext uri="{9D8B030D-6E8A-4147-A177-3AD203B41FA5}">
                      <a16:colId xmlns:a16="http://schemas.microsoft.com/office/drawing/2014/main" val="4191518657"/>
                    </a:ext>
                  </a:extLst>
                </a:gridCol>
                <a:gridCol w="2386902">
                  <a:extLst>
                    <a:ext uri="{9D8B030D-6E8A-4147-A177-3AD203B41FA5}">
                      <a16:colId xmlns:a16="http://schemas.microsoft.com/office/drawing/2014/main" val="3283064898"/>
                    </a:ext>
                  </a:extLst>
                </a:gridCol>
                <a:gridCol w="1434329">
                  <a:extLst>
                    <a:ext uri="{9D8B030D-6E8A-4147-A177-3AD203B41FA5}">
                      <a16:colId xmlns:a16="http://schemas.microsoft.com/office/drawing/2014/main" val="3537644024"/>
                    </a:ext>
                  </a:extLst>
                </a:gridCol>
                <a:gridCol w="2276978">
                  <a:extLst>
                    <a:ext uri="{9D8B030D-6E8A-4147-A177-3AD203B41FA5}">
                      <a16:colId xmlns:a16="http://schemas.microsoft.com/office/drawing/2014/main" val="1228846652"/>
                    </a:ext>
                  </a:extLst>
                </a:gridCol>
                <a:gridCol w="1452859">
                  <a:extLst>
                    <a:ext uri="{9D8B030D-6E8A-4147-A177-3AD203B41FA5}">
                      <a16:colId xmlns:a16="http://schemas.microsoft.com/office/drawing/2014/main" val="3101992053"/>
                    </a:ext>
                  </a:extLst>
                </a:gridCol>
                <a:gridCol w="2159855">
                  <a:extLst>
                    <a:ext uri="{9D8B030D-6E8A-4147-A177-3AD203B41FA5}">
                      <a16:colId xmlns:a16="http://schemas.microsoft.com/office/drawing/2014/main" val="1235559703"/>
                    </a:ext>
                  </a:extLst>
                </a:gridCol>
              </a:tblGrid>
              <a:tr h="280113">
                <a:tc>
                  <a:txBody>
                    <a:bodyPr/>
                    <a:lstStyle/>
                    <a:p>
                      <a:pPr fontAlgn="base">
                        <a:lnSpc>
                          <a:spcPct val="107000"/>
                        </a:lnSpc>
                        <a:spcAft>
                          <a:spcPts val="0"/>
                        </a:spcAft>
                      </a:pPr>
                      <a:r>
                        <a:rPr lang="da-DK" sz="1400">
                          <a:effectLst/>
                        </a:rPr>
                        <a:t>Uge 41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Mandag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Tirsdag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Onsdag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Torsdag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Fredag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12753087"/>
                  </a:ext>
                </a:extLst>
              </a:tr>
              <a:tr h="1234763">
                <a:tc>
                  <a:txBody>
                    <a:bodyPr/>
                    <a:lstStyle/>
                    <a:p>
                      <a:pPr fontAlgn="base">
                        <a:lnSpc>
                          <a:spcPct val="107000"/>
                        </a:lnSpc>
                        <a:spcAft>
                          <a:spcPts val="0"/>
                        </a:spcAft>
                      </a:pPr>
                      <a:r>
                        <a:rPr lang="da-DK" sz="1400">
                          <a:effectLst/>
                        </a:rPr>
                        <a:t>Lektion 1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dirty="0">
                          <a:effectLst/>
                        </a:rPr>
                        <a:t>Fælles opstart i Centralrummet.</a:t>
                      </a:r>
                    </a:p>
                    <a:p>
                      <a:pPr fontAlgn="base">
                        <a:lnSpc>
                          <a:spcPct val="107000"/>
                        </a:lnSpc>
                        <a:spcAft>
                          <a:spcPts val="0"/>
                        </a:spcAft>
                      </a:pPr>
                      <a:r>
                        <a:rPr lang="da-DK" sz="1400" dirty="0">
                          <a:effectLst/>
                        </a:rPr>
                        <a:t>Oplæg om innovation i </a:t>
                      </a:r>
                      <a:r>
                        <a:rPr lang="da-DK" sz="1400" dirty="0" err="1">
                          <a:effectLst/>
                        </a:rPr>
                        <a:t>srp</a:t>
                      </a:r>
                      <a:endParaRPr lang="da-DK" sz="1400" dirty="0">
                        <a:effectLst/>
                      </a:endParaRPr>
                    </a:p>
                    <a:p>
                      <a:pPr fontAlgn="base">
                        <a:lnSpc>
                          <a:spcPct val="107000"/>
                        </a:lnSpc>
                        <a:spcAft>
                          <a:spcPts val="0"/>
                        </a:spcAft>
                      </a:pPr>
                      <a:r>
                        <a:rPr lang="da-DK" sz="1400" dirty="0">
                          <a:effectLst/>
                        </a:rPr>
                        <a:t>Oplæg om FN’s verdensmål</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58062280"/>
                  </a:ext>
                </a:extLst>
              </a:tr>
              <a:tr h="1449652">
                <a:tc>
                  <a:txBody>
                    <a:bodyPr/>
                    <a:lstStyle/>
                    <a:p>
                      <a:pPr fontAlgn="base">
                        <a:lnSpc>
                          <a:spcPct val="107000"/>
                        </a:lnSpc>
                        <a:spcAft>
                          <a:spcPts val="0"/>
                        </a:spcAft>
                      </a:pPr>
                      <a:r>
                        <a:rPr lang="da-DK" sz="1400">
                          <a:effectLst/>
                        </a:rPr>
                        <a:t>Lektion 2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dirty="0">
                          <a:effectLst/>
                        </a:rPr>
                        <a:t>Arbejde på holdene.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lvl="0" indent="0" algn="l" defTabSz="914400" rtl="0" eaLnBrk="1" fontAlgn="base" latinLnBrk="0" hangingPunct="1">
                        <a:lnSpc>
                          <a:spcPct val="107000"/>
                        </a:lnSpc>
                        <a:spcBef>
                          <a:spcPts val="0"/>
                        </a:spcBef>
                        <a:spcAft>
                          <a:spcPts val="0"/>
                        </a:spcAft>
                        <a:buClrTx/>
                        <a:buSzTx/>
                        <a:buFontTx/>
                        <a:buNone/>
                        <a:tabLst/>
                        <a:defRPr/>
                      </a:pPr>
                      <a:r>
                        <a:rPr lang="da-DK" sz="1400" dirty="0">
                          <a:effectLst/>
                        </a:rPr>
                        <a:t>Træning af mundtlig præsentation med peer feedback. Responsgrupper internt på holdene. Responsark.</a:t>
                      </a:r>
                    </a:p>
                    <a:p>
                      <a:pPr fontAlgn="base">
                        <a:lnSpc>
                          <a:spcPct val="107000"/>
                        </a:lnSpc>
                        <a:spcAft>
                          <a:spcPts val="0"/>
                        </a:spcAft>
                      </a:pP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18664"/>
                  </a:ext>
                </a:extLst>
              </a:tr>
              <a:tr h="1712087">
                <a:tc>
                  <a:txBody>
                    <a:bodyPr/>
                    <a:lstStyle/>
                    <a:p>
                      <a:pPr fontAlgn="base">
                        <a:lnSpc>
                          <a:spcPct val="107000"/>
                        </a:lnSpc>
                        <a:spcAft>
                          <a:spcPts val="0"/>
                        </a:spcAft>
                      </a:pPr>
                      <a:r>
                        <a:rPr lang="da-DK" sz="1400">
                          <a:effectLst/>
                        </a:rPr>
                        <a:t>Lektion 3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dirty="0">
                          <a:effectLst/>
                        </a:rPr>
                        <a:t>Fællestime med folketingspolitiker: FN’s verdensmål i Folketingets arbejde</a:t>
                      </a:r>
                    </a:p>
                    <a:p>
                      <a:pPr fontAlgn="base">
                        <a:lnSpc>
                          <a:spcPct val="107000"/>
                        </a:lnSpc>
                        <a:spcAft>
                          <a:spcPts val="0"/>
                        </a:spcAft>
                      </a:pPr>
                      <a:r>
                        <a:rPr lang="da-DK" sz="1400" dirty="0">
                          <a:effectLst/>
                        </a:rPr>
                        <a:t>Alle 2.g’ere, Centralrummet</a:t>
                      </a:r>
                    </a:p>
                    <a:p>
                      <a:pPr fontAlgn="base">
                        <a:lnSpc>
                          <a:spcPct val="107000"/>
                        </a:lnSpc>
                        <a:spcAft>
                          <a:spcPts val="0"/>
                        </a:spcAft>
                      </a:pP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dirty="0">
                          <a:effectLst/>
                        </a:rPr>
                        <a:t>Træning af mundtlig præsentation med peer feedback. Responsgrupper internt på holdene. Responsark.</a:t>
                      </a:r>
                    </a:p>
                    <a:p>
                      <a:pPr fontAlgn="base">
                        <a:lnSpc>
                          <a:spcPct val="107000"/>
                        </a:lnSpc>
                        <a:spcAft>
                          <a:spcPts val="0"/>
                        </a:spcAft>
                      </a:pPr>
                      <a:r>
                        <a:rPr lang="da-DK" sz="1400" dirty="0">
                          <a:effectLst/>
                        </a:rPr>
                        <a:t>Sidst i lektionen: ophængning af poster</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495654"/>
                  </a:ext>
                </a:extLst>
              </a:tr>
              <a:tr h="757437">
                <a:tc>
                  <a:txBody>
                    <a:bodyPr/>
                    <a:lstStyle/>
                    <a:p>
                      <a:pPr fontAlgn="base">
                        <a:lnSpc>
                          <a:spcPct val="107000"/>
                        </a:lnSpc>
                        <a:spcAft>
                          <a:spcPts val="0"/>
                        </a:spcAft>
                      </a:pPr>
                      <a:r>
                        <a:rPr lang="da-DK" sz="1400">
                          <a:effectLst/>
                        </a:rPr>
                        <a:t>Lektion 4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dirty="0">
                          <a:effectLst/>
                        </a:rPr>
                        <a:t>Postersession for alle 2.g’ere og lærere – lærerfeedback til grupperne</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12344078"/>
                  </a:ext>
                </a:extLst>
              </a:tr>
              <a:tr h="1234763">
                <a:tc>
                  <a:txBody>
                    <a:bodyPr/>
                    <a:lstStyle/>
                    <a:p>
                      <a:pPr fontAlgn="base">
                        <a:lnSpc>
                          <a:spcPct val="107000"/>
                        </a:lnSpc>
                        <a:spcAft>
                          <a:spcPts val="0"/>
                        </a:spcAft>
                      </a:pPr>
                      <a:r>
                        <a:rPr lang="da-DK" sz="1400">
                          <a:effectLst/>
                        </a:rPr>
                        <a:t>Lektion 5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a:effectLst/>
                        </a:rPr>
                        <a:t> </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400" dirty="0">
                          <a:effectLst/>
                        </a:rPr>
                        <a:t>Postersession fortsat.</a:t>
                      </a:r>
                    </a:p>
                    <a:p>
                      <a:pPr fontAlgn="base">
                        <a:lnSpc>
                          <a:spcPct val="107000"/>
                        </a:lnSpc>
                        <a:spcAft>
                          <a:spcPts val="0"/>
                        </a:spcAft>
                      </a:pPr>
                      <a:r>
                        <a:rPr lang="da-DK" sz="1400" dirty="0">
                          <a:effectLst/>
                        </a:rPr>
                        <a:t>Eleverne rydder op.</a:t>
                      </a:r>
                    </a:p>
                    <a:p>
                      <a:pPr fontAlgn="base">
                        <a:lnSpc>
                          <a:spcPct val="107000"/>
                        </a:lnSpc>
                        <a:spcAft>
                          <a:spcPts val="0"/>
                        </a:spcAft>
                      </a:pPr>
                      <a:r>
                        <a:rPr lang="da-DK" sz="1400" dirty="0">
                          <a:effectLst/>
                        </a:rPr>
                        <a:t>Opsamling og evaluering på holdene. Portfolio i </a:t>
                      </a:r>
                      <a:r>
                        <a:rPr lang="da-DK" sz="1400" dirty="0" err="1">
                          <a:effectLst/>
                        </a:rPr>
                        <a:t>Onenote</a:t>
                      </a:r>
                      <a:r>
                        <a:rPr lang="da-DK" sz="1400" dirty="0">
                          <a:effectLst/>
                        </a:rPr>
                        <a:t>.</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87694375"/>
                  </a:ext>
                </a:extLst>
              </a:tr>
            </a:tbl>
          </a:graphicData>
        </a:graphic>
      </p:graphicFrame>
    </p:spTree>
    <p:extLst>
      <p:ext uri="{BB962C8B-B14F-4D97-AF65-F5344CB8AC3E}">
        <p14:creationId xmlns:p14="http://schemas.microsoft.com/office/powerpoint/2010/main" val="2315054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1D0AF59-99C3-4251-AB9A-C966C6AD44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855405F-37A2-4869-9154-F8BE3BECE6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Billede 1">
            <a:extLst>
              <a:ext uri="{FF2B5EF4-FFF2-40B4-BE49-F238E27FC236}">
                <a16:creationId xmlns:a16="http://schemas.microsoft.com/office/drawing/2014/main" id="{192C9251-815A-42B1-95E9-6CFB5D7BE143}"/>
              </a:ext>
            </a:extLst>
          </p:cNvPr>
          <p:cNvPicPr/>
          <p:nvPr/>
        </p:nvPicPr>
        <p:blipFill>
          <a:blip r:embed="rId2"/>
          <a:stretch>
            <a:fillRect/>
          </a:stretch>
        </p:blipFill>
        <p:spPr>
          <a:xfrm>
            <a:off x="2116666" y="643467"/>
            <a:ext cx="7958667" cy="5571066"/>
          </a:xfrm>
          <a:prstGeom prst="rect">
            <a:avLst/>
          </a:prstGeom>
        </p:spPr>
      </p:pic>
    </p:spTree>
    <p:extLst>
      <p:ext uri="{BB962C8B-B14F-4D97-AF65-F5344CB8AC3E}">
        <p14:creationId xmlns:p14="http://schemas.microsoft.com/office/powerpoint/2010/main" val="2915936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2770C8-A60A-4D70-BE93-89B34C212B9F}"/>
              </a:ext>
            </a:extLst>
          </p:cNvPr>
          <p:cNvSpPr>
            <a:spLocks noGrp="1"/>
          </p:cNvSpPr>
          <p:nvPr>
            <p:ph type="title"/>
          </p:nvPr>
        </p:nvSpPr>
        <p:spPr/>
        <p:txBody>
          <a:bodyPr/>
          <a:lstStyle/>
          <a:p>
            <a:r>
              <a:rPr lang="da-DK" dirty="0">
                <a:solidFill>
                  <a:schemeClr val="accent1"/>
                </a:solidFill>
              </a:rPr>
              <a:t>FF4 - SRO</a:t>
            </a:r>
          </a:p>
        </p:txBody>
      </p:sp>
      <p:sp>
        <p:nvSpPr>
          <p:cNvPr id="3" name="Pladsholder til indhold 2">
            <a:extLst>
              <a:ext uri="{FF2B5EF4-FFF2-40B4-BE49-F238E27FC236}">
                <a16:creationId xmlns:a16="http://schemas.microsoft.com/office/drawing/2014/main" id="{D000D6EA-09AE-4021-8B4D-1D6034870E5D}"/>
              </a:ext>
            </a:extLst>
          </p:cNvPr>
          <p:cNvSpPr>
            <a:spLocks noGrp="1"/>
          </p:cNvSpPr>
          <p:nvPr>
            <p:ph idx="1"/>
          </p:nvPr>
        </p:nvSpPr>
        <p:spPr/>
        <p:txBody>
          <a:bodyPr>
            <a:normAutofit fontScale="55000" lnSpcReduction="20000"/>
          </a:bodyPr>
          <a:lstStyle/>
          <a:p>
            <a:r>
              <a:rPr lang="da-DK" b="1" dirty="0"/>
              <a:t>Læringsmål</a:t>
            </a:r>
          </a:p>
          <a:p>
            <a:pPr fontAlgn="base"/>
            <a:r>
              <a:rPr lang="da-DK" dirty="0"/>
              <a:t>Lærerne laver problemformuleringen. Eleverne skal træne næsten alle </a:t>
            </a:r>
            <a:r>
              <a:rPr lang="da-DK" dirty="0" err="1"/>
              <a:t>srp</a:t>
            </a:r>
            <a:r>
              <a:rPr lang="da-DK" dirty="0"/>
              <a:t>-faglige mål, bortset fra dem, der har at gøre med problemformulering og undersøgelsesdesign: </a:t>
            </a:r>
          </a:p>
          <a:p>
            <a:pPr lvl="0" fontAlgn="base"/>
            <a:r>
              <a:rPr lang="da-DK" strike="sngStrike" dirty="0"/>
              <a:t>afgrænse, formulere og begrunde en problemformulering på baggrund af en kompleks faglig problemstilling  </a:t>
            </a:r>
            <a:endParaRPr lang="da-DK" dirty="0"/>
          </a:p>
          <a:p>
            <a:pPr lvl="0" fontAlgn="base"/>
            <a:r>
              <a:rPr lang="da-DK" dirty="0"/>
              <a:t>besvare en stillet opgaveformulering, således at der er overensstemmelse mellem opgaveformuleringen og opgavebesvarelsen  </a:t>
            </a:r>
          </a:p>
          <a:p>
            <a:pPr lvl="0" fontAlgn="base"/>
            <a:r>
              <a:rPr lang="da-DK" dirty="0"/>
              <a:t>planlægge og gennemføre en undersøgelse af en problemstilling med anvendelse af viden, kundskaber og metoder fra indgående fag  </a:t>
            </a:r>
          </a:p>
          <a:p>
            <a:pPr lvl="0" fontAlgn="base"/>
            <a:r>
              <a:rPr lang="da-DK" dirty="0"/>
              <a:t>demonstrere faglig indsigt og fordybelse ved at beherske relevante faglige mål i indgående fag og ved at sætte sig ind i relevante nye faglige områder  </a:t>
            </a:r>
          </a:p>
          <a:p>
            <a:pPr lvl="0" fontAlgn="base"/>
            <a:r>
              <a:rPr lang="da-DK" strike="sngStrike" dirty="0"/>
              <a:t>udvælge</a:t>
            </a:r>
            <a:r>
              <a:rPr lang="da-DK" dirty="0"/>
              <a:t>, anvende og kombinere forskellige faglige tilgange og metoder  </a:t>
            </a:r>
          </a:p>
          <a:p>
            <a:pPr lvl="0" fontAlgn="base"/>
            <a:r>
              <a:rPr lang="da-DK" dirty="0"/>
              <a:t>udvælge, bearbejde og strukturere relevant materiale  </a:t>
            </a:r>
          </a:p>
          <a:p>
            <a:pPr lvl="0" fontAlgn="base"/>
            <a:r>
              <a:rPr lang="da-DK" dirty="0"/>
              <a:t>gøre sig metodiske og basale videnskabsteoretiske overvejelser i forbindelse med behandling af en kompleks faglig problemstilling  </a:t>
            </a:r>
          </a:p>
          <a:p>
            <a:pPr lvl="0" fontAlgn="base"/>
            <a:r>
              <a:rPr lang="da-DK" dirty="0"/>
              <a:t>skriftligt formidle et fagligt område og beherske fremstillingsformen i en faglig opgave, herunder citatteknik, noter, kildefortegnelse, omfang og layout  </a:t>
            </a:r>
          </a:p>
          <a:p>
            <a:pPr lvl="0" fontAlgn="base"/>
            <a:r>
              <a:rPr lang="da-DK" dirty="0"/>
              <a:t>mundtligt formidle et fagligt arbejde og de væsentligste konklusioner samt indgå i en faglig dialog herom.  </a:t>
            </a:r>
          </a:p>
          <a:p>
            <a:pPr lvl="0" fontAlgn="base"/>
            <a:r>
              <a:rPr lang="da-DK" strike="sngStrike" dirty="0"/>
              <a:t>Hvis studieretningsprojektet omfatter innovation, skal eleverne kunne udvikle og vurdere innovative løsningsforslag.</a:t>
            </a:r>
            <a:endParaRPr lang="da-DK" dirty="0"/>
          </a:p>
          <a:p>
            <a:endParaRPr lang="da-DK" dirty="0"/>
          </a:p>
        </p:txBody>
      </p:sp>
    </p:spTree>
    <p:extLst>
      <p:ext uri="{BB962C8B-B14F-4D97-AF65-F5344CB8AC3E}">
        <p14:creationId xmlns:p14="http://schemas.microsoft.com/office/powerpoint/2010/main" val="3664423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0307FD-B9EE-4E0B-89D7-6A8517B8CA0D}"/>
              </a:ext>
            </a:extLst>
          </p:cNvPr>
          <p:cNvSpPr>
            <a:spLocks noGrp="1"/>
          </p:cNvSpPr>
          <p:nvPr>
            <p:ph type="title"/>
          </p:nvPr>
        </p:nvSpPr>
        <p:spPr/>
        <p:txBody>
          <a:bodyPr/>
          <a:lstStyle/>
          <a:p>
            <a:r>
              <a:rPr lang="da-DK" dirty="0">
                <a:solidFill>
                  <a:schemeClr val="accent1"/>
                </a:solidFill>
              </a:rPr>
              <a:t>Produktkrav</a:t>
            </a:r>
          </a:p>
        </p:txBody>
      </p:sp>
      <p:sp>
        <p:nvSpPr>
          <p:cNvPr id="3" name="Pladsholder til indhold 2">
            <a:extLst>
              <a:ext uri="{FF2B5EF4-FFF2-40B4-BE49-F238E27FC236}">
                <a16:creationId xmlns:a16="http://schemas.microsoft.com/office/drawing/2014/main" id="{9CDCD594-0F68-4D19-8235-2EAF78B8613C}"/>
              </a:ext>
            </a:extLst>
          </p:cNvPr>
          <p:cNvSpPr>
            <a:spLocks noGrp="1"/>
          </p:cNvSpPr>
          <p:nvPr>
            <p:ph idx="1"/>
          </p:nvPr>
        </p:nvSpPr>
        <p:spPr/>
        <p:txBody>
          <a:bodyPr>
            <a:normAutofit/>
          </a:bodyPr>
          <a:lstStyle/>
          <a:p>
            <a:r>
              <a:rPr lang="da-DK" dirty="0"/>
              <a:t>Akademisk opgave på 6-8 sider á 2400 enheder (antal anslag inklusive mellemrum). Resumé på dansk. Hver studieretning får en eller to fælles tværfaglige opgaveformuleringer med udgangspunkt i et emne, der er gennemgået i fagene</a:t>
            </a:r>
          </a:p>
          <a:p>
            <a:r>
              <a:rPr lang="da-DK" dirty="0"/>
              <a:t>Der afholdes en mundtlig årsprøve med en samlet karakter for opgaven og den mundtlige præsentation + responsark i klassenotesbogen. Eleverne skal bruge </a:t>
            </a:r>
            <a:r>
              <a:rPr lang="da-DK" dirty="0" err="1"/>
              <a:t>VG’s</a:t>
            </a:r>
            <a:r>
              <a:rPr lang="da-DK" dirty="0"/>
              <a:t> videnskabelige poster til deres præsentation.</a:t>
            </a:r>
          </a:p>
          <a:p>
            <a:r>
              <a:rPr lang="da-DK" dirty="0"/>
              <a:t>Efter eksamen skal eleverne skrive refleksioner over forløbet i deres klassenotesbog</a:t>
            </a:r>
          </a:p>
          <a:p>
            <a:endParaRPr lang="da-DK" dirty="0"/>
          </a:p>
        </p:txBody>
      </p:sp>
    </p:spTree>
    <p:extLst>
      <p:ext uri="{BB962C8B-B14F-4D97-AF65-F5344CB8AC3E}">
        <p14:creationId xmlns:p14="http://schemas.microsoft.com/office/powerpoint/2010/main" val="2498414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23B8B3BC-E0DF-472D-AD4E-41DB0ECA44E9}"/>
              </a:ext>
            </a:extLst>
          </p:cNvPr>
          <p:cNvGraphicFramePr>
            <a:graphicFrameLocks noGrp="1"/>
          </p:cNvGraphicFramePr>
          <p:nvPr>
            <p:extLst>
              <p:ext uri="{D42A27DB-BD31-4B8C-83A1-F6EECF244321}">
                <p14:modId xmlns:p14="http://schemas.microsoft.com/office/powerpoint/2010/main" val="1793459889"/>
              </p:ext>
            </p:extLst>
          </p:nvPr>
        </p:nvGraphicFramePr>
        <p:xfrm>
          <a:off x="643467" y="1019813"/>
          <a:ext cx="10905066" cy="4301476"/>
        </p:xfrm>
        <a:graphic>
          <a:graphicData uri="http://schemas.openxmlformats.org/drawingml/2006/table">
            <a:tbl>
              <a:tblPr firstRow="1" firstCol="1" bandRow="1">
                <a:tableStyleId>{5C22544A-7EE6-4342-B048-85BDC9FD1C3A}</a:tableStyleId>
              </a:tblPr>
              <a:tblGrid>
                <a:gridCol w="2382111">
                  <a:extLst>
                    <a:ext uri="{9D8B030D-6E8A-4147-A177-3AD203B41FA5}">
                      <a16:colId xmlns:a16="http://schemas.microsoft.com/office/drawing/2014/main" val="4050454612"/>
                    </a:ext>
                  </a:extLst>
                </a:gridCol>
                <a:gridCol w="8522955">
                  <a:extLst>
                    <a:ext uri="{9D8B030D-6E8A-4147-A177-3AD203B41FA5}">
                      <a16:colId xmlns:a16="http://schemas.microsoft.com/office/drawing/2014/main" val="1926934976"/>
                    </a:ext>
                  </a:extLst>
                </a:gridCol>
              </a:tblGrid>
              <a:tr h="756915">
                <a:tc>
                  <a:txBody>
                    <a:bodyPr/>
                    <a:lstStyle/>
                    <a:p>
                      <a:pPr>
                        <a:lnSpc>
                          <a:spcPct val="107000"/>
                        </a:lnSpc>
                        <a:spcAft>
                          <a:spcPts val="0"/>
                        </a:spcAft>
                      </a:pPr>
                      <a:r>
                        <a:rPr lang="da-DK" sz="1500" dirty="0">
                          <a:effectLst/>
                        </a:rPr>
                        <a:t>4 arbejdsdage</a:t>
                      </a:r>
                    </a:p>
                    <a:p>
                      <a:pPr>
                        <a:lnSpc>
                          <a:spcPct val="107000"/>
                        </a:lnSpc>
                        <a:spcAft>
                          <a:spcPts val="0"/>
                        </a:spcAft>
                      </a:pPr>
                      <a:r>
                        <a:rPr lang="da-DK" sz="1500" dirty="0">
                          <a:effectLst/>
                        </a:rPr>
                        <a:t>februar</a:t>
                      </a:r>
                      <a:endParaRPr lang="da-DK"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tc>
                  <a:txBody>
                    <a:bodyPr/>
                    <a:lstStyle/>
                    <a:p>
                      <a:pPr>
                        <a:lnSpc>
                          <a:spcPct val="107000"/>
                        </a:lnSpc>
                        <a:spcAft>
                          <a:spcPts val="0"/>
                        </a:spcAft>
                      </a:pPr>
                      <a:r>
                        <a:rPr lang="da-DK" sz="1500" b="0" dirty="0">
                          <a:solidFill>
                            <a:schemeClr val="tx2"/>
                          </a:solidFill>
                          <a:effectLst/>
                        </a:rPr>
                        <a:t>Undervisning i studieretningsfag med fokus på opgaven – </a:t>
                      </a:r>
                      <a:r>
                        <a:rPr lang="da-DK" sz="1500" b="0" dirty="0" err="1">
                          <a:solidFill>
                            <a:schemeClr val="tx2"/>
                          </a:solidFill>
                          <a:effectLst/>
                        </a:rPr>
                        <a:t>førskrivning</a:t>
                      </a:r>
                      <a:r>
                        <a:rPr lang="da-DK" sz="1500" b="0" dirty="0">
                          <a:solidFill>
                            <a:schemeClr val="tx2"/>
                          </a:solidFill>
                          <a:effectLst/>
                        </a:rPr>
                        <a:t>, akademiske skriveøvelser, forsøg. Fokus på fagenes metoder og basale videnskabsteoretiske overvejelser i forbindelse med opgaveformuleringen. Opstart på poster.</a:t>
                      </a:r>
                      <a:endParaRPr lang="da-DK" sz="1500" b="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solidFill>
                      <a:schemeClr val="tx2">
                        <a:lumMod val="20000"/>
                        <a:lumOff val="80000"/>
                      </a:schemeClr>
                    </a:solidFill>
                  </a:tcPr>
                </a:tc>
                <a:extLst>
                  <a:ext uri="{0D108BD9-81ED-4DB2-BD59-A6C34878D82A}">
                    <a16:rowId xmlns:a16="http://schemas.microsoft.com/office/drawing/2014/main" val="601311002"/>
                  </a:ext>
                </a:extLst>
              </a:tr>
              <a:tr h="516901">
                <a:tc>
                  <a:txBody>
                    <a:bodyPr/>
                    <a:lstStyle/>
                    <a:p>
                      <a:pPr>
                        <a:lnSpc>
                          <a:spcPct val="107000"/>
                        </a:lnSpc>
                        <a:spcAft>
                          <a:spcPts val="0"/>
                        </a:spcAft>
                      </a:pPr>
                      <a:r>
                        <a:rPr lang="da-DK" sz="1500">
                          <a:effectLst/>
                        </a:rPr>
                        <a:t>Skrivedag</a:t>
                      </a:r>
                    </a:p>
                    <a:p>
                      <a:pPr>
                        <a:lnSpc>
                          <a:spcPct val="107000"/>
                        </a:lnSpc>
                        <a:spcAft>
                          <a:spcPts val="0"/>
                        </a:spcAft>
                      </a:pPr>
                      <a:r>
                        <a:rPr lang="da-DK" sz="1500">
                          <a:effectLst/>
                        </a:rPr>
                        <a:t>februar</a:t>
                      </a:r>
                      <a:endParaRPr lang="da-DK" sz="1500">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tc>
                  <a:txBody>
                    <a:bodyPr/>
                    <a:lstStyle/>
                    <a:p>
                      <a:pPr>
                        <a:lnSpc>
                          <a:spcPct val="107000"/>
                        </a:lnSpc>
                        <a:spcAft>
                          <a:spcPts val="0"/>
                        </a:spcAft>
                      </a:pPr>
                      <a:r>
                        <a:rPr lang="da-DK" sz="1500">
                          <a:solidFill>
                            <a:schemeClr val="tx2"/>
                          </a:solidFill>
                          <a:effectLst/>
                        </a:rPr>
                        <a:t>Skrivedag med obligatorisk skriveværksted – lærerne skriver sig på aktiviteten i lectio</a:t>
                      </a:r>
                      <a:endParaRPr lang="da-DK" sz="15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extLst>
                  <a:ext uri="{0D108BD9-81ED-4DB2-BD59-A6C34878D82A}">
                    <a16:rowId xmlns:a16="http://schemas.microsoft.com/office/drawing/2014/main" val="1309363937"/>
                  </a:ext>
                </a:extLst>
              </a:tr>
              <a:tr h="276888">
                <a:tc gridSpan="2">
                  <a:txBody>
                    <a:bodyPr/>
                    <a:lstStyle/>
                    <a:p>
                      <a:pPr>
                        <a:lnSpc>
                          <a:spcPct val="107000"/>
                        </a:lnSpc>
                        <a:spcAft>
                          <a:spcPts val="0"/>
                        </a:spcAft>
                      </a:pPr>
                      <a:r>
                        <a:rPr lang="da-DK" sz="1500" dirty="0">
                          <a:solidFill>
                            <a:schemeClr val="bg1"/>
                          </a:solidFill>
                          <a:effectLst/>
                        </a:rPr>
                        <a:t> De to skrivedage placeres fredag og mandag, så eleverne har mulighed for at bruge weekenden</a:t>
                      </a:r>
                      <a:endParaRPr lang="da-DK"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tc hMerge="1">
                  <a:txBody>
                    <a:bodyPr/>
                    <a:lstStyle/>
                    <a:p>
                      <a:endParaRPr lang="da-DK"/>
                    </a:p>
                  </a:txBody>
                  <a:tcPr/>
                </a:tc>
                <a:extLst>
                  <a:ext uri="{0D108BD9-81ED-4DB2-BD59-A6C34878D82A}">
                    <a16:rowId xmlns:a16="http://schemas.microsoft.com/office/drawing/2014/main" val="2749627350"/>
                  </a:ext>
                </a:extLst>
              </a:tr>
              <a:tr h="516901">
                <a:tc>
                  <a:txBody>
                    <a:bodyPr/>
                    <a:lstStyle/>
                    <a:p>
                      <a:pPr>
                        <a:lnSpc>
                          <a:spcPct val="107000"/>
                        </a:lnSpc>
                        <a:spcAft>
                          <a:spcPts val="0"/>
                        </a:spcAft>
                      </a:pPr>
                      <a:r>
                        <a:rPr lang="da-DK" sz="1500">
                          <a:effectLst/>
                        </a:rPr>
                        <a:t>Skrivedag</a:t>
                      </a:r>
                    </a:p>
                    <a:p>
                      <a:pPr>
                        <a:lnSpc>
                          <a:spcPct val="107000"/>
                        </a:lnSpc>
                        <a:spcAft>
                          <a:spcPts val="0"/>
                        </a:spcAft>
                      </a:pPr>
                      <a:r>
                        <a:rPr lang="da-DK" sz="1500">
                          <a:effectLst/>
                        </a:rPr>
                        <a:t>februar</a:t>
                      </a:r>
                      <a:endParaRPr lang="da-DK" sz="1500">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tc>
                  <a:txBody>
                    <a:bodyPr/>
                    <a:lstStyle/>
                    <a:p>
                      <a:pPr>
                        <a:lnSpc>
                          <a:spcPct val="107000"/>
                        </a:lnSpc>
                        <a:spcAft>
                          <a:spcPts val="0"/>
                        </a:spcAft>
                      </a:pPr>
                      <a:r>
                        <a:rPr lang="da-DK" sz="1500" dirty="0">
                          <a:solidFill>
                            <a:schemeClr val="tx2"/>
                          </a:solidFill>
                          <a:effectLst/>
                        </a:rPr>
                        <a:t>Skrivedag med obligatorisk skriveværksted – lærerne skriver sig på aktiviteten i </a:t>
                      </a:r>
                      <a:r>
                        <a:rPr lang="da-DK" sz="1500" dirty="0" err="1">
                          <a:solidFill>
                            <a:schemeClr val="tx2"/>
                          </a:solidFill>
                          <a:effectLst/>
                        </a:rPr>
                        <a:t>lectio</a:t>
                      </a:r>
                      <a:r>
                        <a:rPr lang="da-DK" sz="1500" dirty="0">
                          <a:solidFill>
                            <a:schemeClr val="tx2"/>
                          </a:solidFill>
                          <a:effectLst/>
                        </a:rPr>
                        <a:t>. Opgaven afleveres i Lectio </a:t>
                      </a:r>
                      <a:r>
                        <a:rPr lang="da-DK" sz="1500" dirty="0" err="1">
                          <a:solidFill>
                            <a:schemeClr val="tx2"/>
                          </a:solidFill>
                          <a:effectLst/>
                        </a:rPr>
                        <a:t>kl</a:t>
                      </a:r>
                      <a:r>
                        <a:rPr lang="da-DK" sz="1500" dirty="0">
                          <a:solidFill>
                            <a:schemeClr val="tx2"/>
                          </a:solidFill>
                          <a:effectLst/>
                        </a:rPr>
                        <a:t> 14.10</a:t>
                      </a:r>
                      <a:endParaRPr lang="da-DK"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extLst>
                  <a:ext uri="{0D108BD9-81ED-4DB2-BD59-A6C34878D82A}">
                    <a16:rowId xmlns:a16="http://schemas.microsoft.com/office/drawing/2014/main" val="1187737479"/>
                  </a:ext>
                </a:extLst>
              </a:tr>
              <a:tr h="756915">
                <a:tc>
                  <a:txBody>
                    <a:bodyPr/>
                    <a:lstStyle/>
                    <a:p>
                      <a:pPr>
                        <a:lnSpc>
                          <a:spcPct val="107000"/>
                        </a:lnSpc>
                        <a:spcAft>
                          <a:spcPts val="0"/>
                        </a:spcAft>
                      </a:pPr>
                      <a:r>
                        <a:rPr lang="da-DK" sz="1500">
                          <a:effectLst/>
                        </a:rPr>
                        <a:t>Mellem aflevering og mundtlig prøve</a:t>
                      </a:r>
                      <a:endParaRPr lang="da-DK" sz="1500">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tc>
                  <a:txBody>
                    <a:bodyPr/>
                    <a:lstStyle/>
                    <a:p>
                      <a:pPr>
                        <a:lnSpc>
                          <a:spcPct val="107000"/>
                        </a:lnSpc>
                        <a:spcAft>
                          <a:spcPts val="0"/>
                        </a:spcAft>
                      </a:pPr>
                      <a:r>
                        <a:rPr lang="da-DK" sz="1500">
                          <a:solidFill>
                            <a:schemeClr val="tx2"/>
                          </a:solidFill>
                          <a:effectLst/>
                        </a:rPr>
                        <a:t>2 puljetimer til remediering fra opgave til videnskabelig poster + træne præsentation i grupper med peer respons. Lærerne skal selv omdøbe moduler til puljetimer. Eleverne skal ikke have opgaven rettet tilbage før den mundtlige prøve.</a:t>
                      </a:r>
                      <a:endParaRPr lang="da-DK" sz="15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extLst>
                  <a:ext uri="{0D108BD9-81ED-4DB2-BD59-A6C34878D82A}">
                    <a16:rowId xmlns:a16="http://schemas.microsoft.com/office/drawing/2014/main" val="2748559478"/>
                  </a:ext>
                </a:extLst>
              </a:tr>
              <a:tr h="1476956">
                <a:tc>
                  <a:txBody>
                    <a:bodyPr/>
                    <a:lstStyle/>
                    <a:p>
                      <a:pPr>
                        <a:lnSpc>
                          <a:spcPct val="107000"/>
                        </a:lnSpc>
                        <a:spcAft>
                          <a:spcPts val="0"/>
                        </a:spcAft>
                      </a:pPr>
                      <a:r>
                        <a:rPr lang="da-DK" sz="1500" dirty="0">
                          <a:effectLst/>
                        </a:rPr>
                        <a:t>Marts</a:t>
                      </a:r>
                      <a:endParaRPr lang="da-DK"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tc>
                  <a:txBody>
                    <a:bodyPr/>
                    <a:lstStyle/>
                    <a:p>
                      <a:pPr>
                        <a:lnSpc>
                          <a:spcPct val="107000"/>
                        </a:lnSpc>
                        <a:spcAft>
                          <a:spcPts val="0"/>
                        </a:spcAft>
                      </a:pPr>
                      <a:r>
                        <a:rPr lang="da-DK" sz="1500" dirty="0">
                          <a:solidFill>
                            <a:schemeClr val="tx2"/>
                          </a:solidFill>
                          <a:effectLst/>
                        </a:rPr>
                        <a:t>Mundtlig prøve. Præsentation af opgaven med brug af </a:t>
                      </a:r>
                      <a:r>
                        <a:rPr lang="da-DK" sz="1500" dirty="0" err="1">
                          <a:solidFill>
                            <a:schemeClr val="tx2"/>
                          </a:solidFill>
                          <a:effectLst/>
                        </a:rPr>
                        <a:t>VG’s</a:t>
                      </a:r>
                      <a:r>
                        <a:rPr lang="da-DK" sz="1500" dirty="0">
                          <a:solidFill>
                            <a:schemeClr val="tx2"/>
                          </a:solidFill>
                          <a:effectLst/>
                        </a:rPr>
                        <a:t> videnskabelige poster, dialog mellem vejledere og elev om besvarelsen, basal videnskabsteori og faglig metode. Votering og formativ feedback rettet mod </a:t>
                      </a:r>
                      <a:r>
                        <a:rPr lang="da-DK" sz="1500" dirty="0" err="1">
                          <a:solidFill>
                            <a:schemeClr val="tx2"/>
                          </a:solidFill>
                          <a:effectLst/>
                        </a:rPr>
                        <a:t>srp</a:t>
                      </a:r>
                      <a:r>
                        <a:rPr lang="da-DK" sz="1500" dirty="0">
                          <a:solidFill>
                            <a:schemeClr val="tx2"/>
                          </a:solidFill>
                          <a:effectLst/>
                        </a:rPr>
                        <a:t>. Responsark for opgaven og den mundtlige præsentation lægges på elevens side i klassenotesbogen efter prøven.</a:t>
                      </a:r>
                    </a:p>
                    <a:p>
                      <a:pPr>
                        <a:lnSpc>
                          <a:spcPct val="107000"/>
                        </a:lnSpc>
                        <a:spcAft>
                          <a:spcPts val="0"/>
                        </a:spcAft>
                      </a:pPr>
                      <a:r>
                        <a:rPr lang="da-DK" sz="1500" dirty="0">
                          <a:solidFill>
                            <a:schemeClr val="tx2"/>
                          </a:solidFill>
                          <a:effectLst/>
                        </a:rPr>
                        <a:t>Der gives en samlet karakter for opgaven og den mundtlige prøve. </a:t>
                      </a:r>
                    </a:p>
                    <a:p>
                      <a:pPr>
                        <a:lnSpc>
                          <a:spcPct val="107000"/>
                        </a:lnSpc>
                        <a:spcAft>
                          <a:spcPts val="0"/>
                        </a:spcAft>
                      </a:pPr>
                      <a:r>
                        <a:rPr lang="da-DK" sz="1500" dirty="0">
                          <a:solidFill>
                            <a:schemeClr val="tx2"/>
                          </a:solidFill>
                          <a:effectLst/>
                        </a:rPr>
                        <a:t>2,5 elev i timen.</a:t>
                      </a:r>
                      <a:endParaRPr lang="da-DK"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91757" marR="91757" marT="0" marB="0"/>
                </a:tc>
                <a:extLst>
                  <a:ext uri="{0D108BD9-81ED-4DB2-BD59-A6C34878D82A}">
                    <a16:rowId xmlns:a16="http://schemas.microsoft.com/office/drawing/2014/main" val="211927181"/>
                  </a:ext>
                </a:extLst>
              </a:tr>
            </a:tbl>
          </a:graphicData>
        </a:graphic>
      </p:graphicFrame>
    </p:spTree>
    <p:extLst>
      <p:ext uri="{BB962C8B-B14F-4D97-AF65-F5344CB8AC3E}">
        <p14:creationId xmlns:p14="http://schemas.microsoft.com/office/powerpoint/2010/main" val="4055431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C803-D7C5-41A7-9C2A-479878337BFC}"/>
              </a:ext>
            </a:extLst>
          </p:cNvPr>
          <p:cNvSpPr>
            <a:spLocks noGrp="1"/>
          </p:cNvSpPr>
          <p:nvPr>
            <p:ph type="title"/>
          </p:nvPr>
        </p:nvSpPr>
        <p:spPr/>
        <p:txBody>
          <a:bodyPr>
            <a:normAutofit fontScale="90000"/>
          </a:bodyPr>
          <a:lstStyle/>
          <a:p>
            <a:r>
              <a:rPr lang="da-DK" dirty="0">
                <a:solidFill>
                  <a:schemeClr val="accent1"/>
                </a:solidFill>
              </a:rPr>
              <a:t>FF5 – undersøgelsesdesign</a:t>
            </a:r>
            <a:br>
              <a:rPr lang="da-DK" dirty="0">
                <a:solidFill>
                  <a:schemeClr val="accent1"/>
                </a:solidFill>
              </a:rPr>
            </a:br>
            <a:r>
              <a:rPr lang="da-DK" sz="2400" dirty="0">
                <a:solidFill>
                  <a:schemeClr val="accent1"/>
                </a:solidFill>
              </a:rPr>
              <a:t>2 arbejdsdage, 1 fremlæggelsesdag. Et stort antal fag udbydes, elevernes ønsker gruppevis en fagkombination (2 prioriteter). November 5. semester</a:t>
            </a:r>
          </a:p>
        </p:txBody>
      </p:sp>
      <p:sp>
        <p:nvSpPr>
          <p:cNvPr id="3" name="Pladsholder til indhold 2">
            <a:extLst>
              <a:ext uri="{FF2B5EF4-FFF2-40B4-BE49-F238E27FC236}">
                <a16:creationId xmlns:a16="http://schemas.microsoft.com/office/drawing/2014/main" id="{4AAD2C0B-C4E7-4B62-84E3-BEECE07844A2}"/>
              </a:ext>
            </a:extLst>
          </p:cNvPr>
          <p:cNvSpPr>
            <a:spLocks noGrp="1"/>
          </p:cNvSpPr>
          <p:nvPr>
            <p:ph idx="1"/>
          </p:nvPr>
        </p:nvSpPr>
        <p:spPr/>
        <p:txBody>
          <a:bodyPr>
            <a:normAutofit fontScale="85000" lnSpcReduction="20000"/>
          </a:bodyPr>
          <a:lstStyle/>
          <a:p>
            <a:pPr marL="0" indent="0">
              <a:buNone/>
            </a:pPr>
            <a:r>
              <a:rPr lang="da-DK" b="1" dirty="0"/>
              <a:t>Læringsmål</a:t>
            </a:r>
          </a:p>
          <a:p>
            <a:r>
              <a:rPr lang="da-DK" dirty="0"/>
              <a:t>Træning i problemformulering, faglige metoder, basale videnskabsteoretiske overvejelser, den videnskabelige basismodel som arbejdsredskab, informations- og materialesøgning, vejledning, mundtlig fremlæggelse. Forberedelse til vejledningsfasen i SRP. Eleverne må også vælge innovative projekter.</a:t>
            </a:r>
          </a:p>
          <a:p>
            <a:pPr marL="0" indent="0">
              <a:buNone/>
            </a:pPr>
            <a:r>
              <a:rPr lang="da-DK" b="1" dirty="0"/>
              <a:t>Produktkrav</a:t>
            </a:r>
          </a:p>
          <a:p>
            <a:r>
              <a:rPr lang="da-DK" dirty="0"/>
              <a:t>20 min. fremlæggelse af poster med detaljeret projektbeskrivelse for 2 lærere og et antal responsgrupper. Herunder begrundelse for valg af metoder og materialer samt forventede resultater: </a:t>
            </a:r>
          </a:p>
          <a:p>
            <a:pPr lvl="2"/>
            <a:r>
              <a:rPr lang="da-DK" i="1" dirty="0"/>
              <a:t>Hvad vil vi undersøge?</a:t>
            </a:r>
            <a:endParaRPr lang="da-DK" dirty="0"/>
          </a:p>
          <a:p>
            <a:pPr lvl="2"/>
            <a:r>
              <a:rPr lang="da-DK" i="1" dirty="0"/>
              <a:t>Hvordan vil vi undersøge det?</a:t>
            </a:r>
            <a:endParaRPr lang="da-DK" dirty="0"/>
          </a:p>
          <a:p>
            <a:pPr lvl="2"/>
            <a:r>
              <a:rPr lang="da-DK" i="1" dirty="0"/>
              <a:t>Hvorfor på denne måde/Hvad kan gå galt?</a:t>
            </a:r>
            <a:endParaRPr lang="da-DK" dirty="0"/>
          </a:p>
          <a:p>
            <a:pPr lvl="2"/>
            <a:r>
              <a:rPr lang="da-DK" i="1" dirty="0"/>
              <a:t>Hvad regner vi med at finde? </a:t>
            </a:r>
            <a:endParaRPr lang="da-DK" dirty="0"/>
          </a:p>
          <a:p>
            <a:pPr lvl="2"/>
            <a:r>
              <a:rPr lang="da-DK" i="1" dirty="0"/>
              <a:t>Hvor troværdig bliver vores undersøgelse?</a:t>
            </a:r>
            <a:endParaRPr lang="da-DK" dirty="0"/>
          </a:p>
          <a:p>
            <a:endParaRPr lang="da-DK" dirty="0"/>
          </a:p>
        </p:txBody>
      </p:sp>
    </p:spTree>
    <p:extLst>
      <p:ext uri="{BB962C8B-B14F-4D97-AF65-F5344CB8AC3E}">
        <p14:creationId xmlns:p14="http://schemas.microsoft.com/office/powerpoint/2010/main" val="1116622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1D0AF59-99C3-4251-AB9A-C966C6AD44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855405F-37A2-4869-9154-F8BE3BECE6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569FEDB1-3AB5-452D-BA5A-A0644D17FA61}"/>
              </a:ext>
            </a:extLst>
          </p:cNvPr>
          <p:cNvGraphicFramePr>
            <a:graphicFrameLocks noGrp="1"/>
          </p:cNvGraphicFramePr>
          <p:nvPr>
            <p:extLst>
              <p:ext uri="{D42A27DB-BD31-4B8C-83A1-F6EECF244321}">
                <p14:modId xmlns:p14="http://schemas.microsoft.com/office/powerpoint/2010/main" val="1772122669"/>
              </p:ext>
            </p:extLst>
          </p:nvPr>
        </p:nvGraphicFramePr>
        <p:xfrm>
          <a:off x="643467" y="907559"/>
          <a:ext cx="10905068" cy="5042887"/>
        </p:xfrm>
        <a:graphic>
          <a:graphicData uri="http://schemas.openxmlformats.org/drawingml/2006/table">
            <a:tbl>
              <a:tblPr firstRow="1" firstCol="1" bandRow="1">
                <a:tableStyleId>{5C22544A-7EE6-4342-B048-85BDC9FD1C3A}</a:tableStyleId>
              </a:tblPr>
              <a:tblGrid>
                <a:gridCol w="625185">
                  <a:extLst>
                    <a:ext uri="{9D8B030D-6E8A-4147-A177-3AD203B41FA5}">
                      <a16:colId xmlns:a16="http://schemas.microsoft.com/office/drawing/2014/main" val="196744062"/>
                    </a:ext>
                  </a:extLst>
                </a:gridCol>
                <a:gridCol w="3823382">
                  <a:extLst>
                    <a:ext uri="{9D8B030D-6E8A-4147-A177-3AD203B41FA5}">
                      <a16:colId xmlns:a16="http://schemas.microsoft.com/office/drawing/2014/main" val="3743261749"/>
                    </a:ext>
                  </a:extLst>
                </a:gridCol>
                <a:gridCol w="3240911">
                  <a:extLst>
                    <a:ext uri="{9D8B030D-6E8A-4147-A177-3AD203B41FA5}">
                      <a16:colId xmlns:a16="http://schemas.microsoft.com/office/drawing/2014/main" val="973117320"/>
                    </a:ext>
                  </a:extLst>
                </a:gridCol>
                <a:gridCol w="3215590">
                  <a:extLst>
                    <a:ext uri="{9D8B030D-6E8A-4147-A177-3AD203B41FA5}">
                      <a16:colId xmlns:a16="http://schemas.microsoft.com/office/drawing/2014/main" val="591914277"/>
                    </a:ext>
                  </a:extLst>
                </a:gridCol>
              </a:tblGrid>
              <a:tr h="194719">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Onsdag 27.11</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Torsdag 28.11</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Fredag 29.11</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extLst>
                  <a:ext uri="{0D108BD9-81ED-4DB2-BD59-A6C34878D82A}">
                    <a16:rowId xmlns:a16="http://schemas.microsoft.com/office/drawing/2014/main" val="2968770185"/>
                  </a:ext>
                </a:extLst>
              </a:tr>
              <a:tr h="697316">
                <a:tc>
                  <a:txBody>
                    <a:bodyPr/>
                    <a:lstStyle/>
                    <a:p>
                      <a:pPr>
                        <a:lnSpc>
                          <a:spcPct val="107000"/>
                        </a:lnSpc>
                        <a:spcAft>
                          <a:spcPts val="0"/>
                        </a:spcAft>
                      </a:pPr>
                      <a:r>
                        <a:rPr lang="da-DK" sz="1000">
                          <a:effectLst/>
                        </a:rPr>
                        <a:t>1 modul</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dirty="0">
                          <a:effectLst/>
                        </a:rPr>
                        <a:t>Fælles intro i Centralrummet (alle lærere på forløbet til stede)</a:t>
                      </a:r>
                    </a:p>
                    <a:p>
                      <a:pPr>
                        <a:lnSpc>
                          <a:spcPct val="107000"/>
                        </a:lnSpc>
                        <a:spcAft>
                          <a:spcPts val="0"/>
                        </a:spcAft>
                      </a:pPr>
                      <a:r>
                        <a:rPr lang="da-DK" sz="1000" dirty="0">
                          <a:effectLst/>
                        </a:rPr>
                        <a:t>Formål med forløbet, produktkrav, arbejdsformer. </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Grupperne arbejder med at nå så langt, som de kan, i deres undersøgelser.</a:t>
                      </a:r>
                    </a:p>
                    <a:p>
                      <a:pPr>
                        <a:lnSpc>
                          <a:spcPct val="107000"/>
                        </a:lnSpc>
                        <a:spcAft>
                          <a:spcPts val="0"/>
                        </a:spcAft>
                      </a:pPr>
                      <a:r>
                        <a:rPr lang="da-DK" sz="1000">
                          <a:effectLst/>
                        </a:rPr>
                        <a:t>Alle vejledere til stede hele dagen. Vejlederne opsøger grupperne til grundige vejledningssamtaler. </a:t>
                      </a:r>
                    </a:p>
                  </a:txBody>
                  <a:tcPr marL="20365" marR="20365" marT="0" marB="0"/>
                </a:tc>
                <a:tc>
                  <a:txBody>
                    <a:bodyPr/>
                    <a:lstStyle/>
                    <a:p>
                      <a:pPr>
                        <a:lnSpc>
                          <a:spcPct val="107000"/>
                        </a:lnSpc>
                        <a:spcAft>
                          <a:spcPts val="0"/>
                        </a:spcAft>
                      </a:pPr>
                      <a:r>
                        <a:rPr lang="da-DK" sz="1000">
                          <a:effectLst/>
                        </a:rPr>
                        <a:t>Gruppefremlæggelser med peer feedback</a:t>
                      </a:r>
                    </a:p>
                    <a:p>
                      <a:pPr>
                        <a:lnSpc>
                          <a:spcPct val="107000"/>
                        </a:lnSpc>
                        <a:spcAft>
                          <a:spcPts val="0"/>
                        </a:spcAft>
                      </a:pPr>
                      <a:r>
                        <a:rPr lang="da-DK" sz="1000">
                          <a:effectLst/>
                        </a:rPr>
                        <a:t>(responsgrupper) og to faglærere</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extLst>
                  <a:ext uri="{0D108BD9-81ED-4DB2-BD59-A6C34878D82A}">
                    <a16:rowId xmlns:a16="http://schemas.microsoft.com/office/drawing/2014/main" val="3565850685"/>
                  </a:ext>
                </a:extLst>
              </a:tr>
              <a:tr h="701079">
                <a:tc>
                  <a:txBody>
                    <a:bodyPr/>
                    <a:lstStyle/>
                    <a:p>
                      <a:pPr>
                        <a:lnSpc>
                          <a:spcPct val="107000"/>
                        </a:lnSpc>
                        <a:spcAft>
                          <a:spcPts val="0"/>
                        </a:spcAft>
                      </a:pPr>
                      <a:r>
                        <a:rPr lang="da-DK" sz="1000">
                          <a:effectLst/>
                        </a:rPr>
                        <a:t>2</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Grupperne finder ud af, hvad de vil undersøge (faglig problemstilling).</a:t>
                      </a:r>
                    </a:p>
                    <a:p>
                      <a:pPr>
                        <a:lnSpc>
                          <a:spcPct val="107000"/>
                        </a:lnSpc>
                        <a:spcAft>
                          <a:spcPts val="0"/>
                        </a:spcAft>
                      </a:pPr>
                      <a:r>
                        <a:rPr lang="da-DK" sz="1000">
                          <a:effectLst/>
                        </a:rPr>
                        <a:t>Hver gruppe er tilknyttet 2 lærere. Vejlederne sørger for at opsøge grupperne. 3.g-fløjen, cafémodel.</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Fortsat gruppearbejde med vejledning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Gruppefremlæggelser med peer feedback (responsgrupper) og to faglærere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extLst>
                  <a:ext uri="{0D108BD9-81ED-4DB2-BD59-A6C34878D82A}">
                    <a16:rowId xmlns:a16="http://schemas.microsoft.com/office/drawing/2014/main" val="3051291158"/>
                  </a:ext>
                </a:extLst>
              </a:tr>
              <a:tr h="532293">
                <a:tc>
                  <a:txBody>
                    <a:bodyPr/>
                    <a:lstStyle/>
                    <a:p>
                      <a:pPr>
                        <a:lnSpc>
                          <a:spcPct val="107000"/>
                        </a:lnSpc>
                        <a:spcAft>
                          <a:spcPts val="0"/>
                        </a:spcAft>
                      </a:pPr>
                      <a:r>
                        <a:rPr lang="da-DK" sz="1000">
                          <a:effectLst/>
                        </a:rPr>
                        <a:t>3</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Individuel Flyum – skriveøvelse på vej mod problemformulering</a:t>
                      </a:r>
                    </a:p>
                    <a:p>
                      <a:pPr>
                        <a:lnSpc>
                          <a:spcPct val="107000"/>
                        </a:lnSpc>
                        <a:spcAft>
                          <a:spcPts val="0"/>
                        </a:spcAft>
                      </a:pPr>
                      <a:r>
                        <a:rPr lang="da-DK" sz="1000">
                          <a:effectLst/>
                        </a:rPr>
                        <a:t>1 lærer pr klasse i stamklasser.</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Fortsat gruppearbejde med vejledning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Gruppefremlæggelser med peer feedback (responsgrupper) og 2 faglærere</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extLst>
                  <a:ext uri="{0D108BD9-81ED-4DB2-BD59-A6C34878D82A}">
                    <a16:rowId xmlns:a16="http://schemas.microsoft.com/office/drawing/2014/main" val="2534920634"/>
                  </a:ext>
                </a:extLst>
              </a:tr>
              <a:tr h="2220164">
                <a:tc>
                  <a:txBody>
                    <a:bodyPr/>
                    <a:lstStyle/>
                    <a:p>
                      <a:pPr>
                        <a:lnSpc>
                          <a:spcPct val="107000"/>
                        </a:lnSpc>
                        <a:spcAft>
                          <a:spcPts val="0"/>
                        </a:spcAft>
                      </a:pPr>
                      <a:r>
                        <a:rPr lang="da-DK" sz="1000">
                          <a:effectLst/>
                        </a:rPr>
                        <a:t>4</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dirty="0">
                          <a:effectLst/>
                        </a:rPr>
                        <a:t>Grupperne mødes og sammenligner deres skriveøvelser. Gruppen vælger ét af deres projekter, som de arbejder videre med. Besvarer følgende spørgsmål:</a:t>
                      </a:r>
                    </a:p>
                    <a:p>
                      <a:pPr marL="342900" lvl="0" indent="-342900">
                        <a:lnSpc>
                          <a:spcPct val="107000"/>
                        </a:lnSpc>
                        <a:spcAft>
                          <a:spcPts val="0"/>
                        </a:spcAft>
                        <a:buFont typeface="+mj-lt"/>
                        <a:buAutoNum type="arabicPeriod"/>
                      </a:pPr>
                      <a:r>
                        <a:rPr lang="da-DK" sz="1000" dirty="0">
                          <a:effectLst/>
                        </a:rPr>
                        <a:t>Hvilken overordnet faglig problemstilling arbejder I med? (</a:t>
                      </a:r>
                      <a:r>
                        <a:rPr lang="da-DK" sz="1000" dirty="0" err="1">
                          <a:effectLst/>
                        </a:rPr>
                        <a:t>oneliner</a:t>
                      </a:r>
                      <a:r>
                        <a:rPr lang="da-DK" sz="1000" dirty="0">
                          <a:effectLst/>
                        </a:rPr>
                        <a:t>)</a:t>
                      </a:r>
                    </a:p>
                    <a:p>
                      <a:pPr marL="342900" lvl="0" indent="-342900">
                        <a:lnSpc>
                          <a:spcPct val="107000"/>
                        </a:lnSpc>
                        <a:spcAft>
                          <a:spcPts val="0"/>
                        </a:spcAft>
                        <a:buFont typeface="+mj-lt"/>
                        <a:buAutoNum type="arabicPeriod"/>
                      </a:pPr>
                      <a:r>
                        <a:rPr lang="da-DK" sz="1000" dirty="0">
                          <a:effectLst/>
                        </a:rPr>
                        <a:t>Hvad skal undersøges og analyseres? (undersøgelsesspørgsmål)</a:t>
                      </a:r>
                    </a:p>
                    <a:p>
                      <a:pPr marL="342900" lvl="0" indent="-342900">
                        <a:lnSpc>
                          <a:spcPct val="107000"/>
                        </a:lnSpc>
                        <a:spcAft>
                          <a:spcPts val="0"/>
                        </a:spcAft>
                        <a:buFont typeface="+mj-lt"/>
                        <a:buAutoNum type="arabicPeriod"/>
                      </a:pPr>
                      <a:r>
                        <a:rPr lang="da-DK" sz="1000" dirty="0">
                          <a:effectLst/>
                        </a:rPr>
                        <a:t>Hvilke materialer forventer I at inddrage i din undersøgelse?</a:t>
                      </a:r>
                    </a:p>
                    <a:p>
                      <a:pPr marL="342900" lvl="0" indent="-342900">
                        <a:lnSpc>
                          <a:spcPct val="107000"/>
                        </a:lnSpc>
                        <a:spcAft>
                          <a:spcPts val="0"/>
                        </a:spcAft>
                        <a:buFont typeface="+mj-lt"/>
                        <a:buAutoNum type="arabicPeriod"/>
                      </a:pPr>
                      <a:r>
                        <a:rPr lang="da-DK" sz="1000" dirty="0">
                          <a:effectLst/>
                        </a:rPr>
                        <a:t>Hvilke faglige metoder forventer I at inddrage i undersøgelsen?</a:t>
                      </a:r>
                    </a:p>
                    <a:p>
                      <a:pPr marL="342900" lvl="0" indent="-342900">
                        <a:lnSpc>
                          <a:spcPct val="107000"/>
                        </a:lnSpc>
                        <a:spcAft>
                          <a:spcPts val="0"/>
                        </a:spcAft>
                        <a:buFont typeface="+mj-lt"/>
                        <a:buAutoNum type="arabicPeriod"/>
                      </a:pPr>
                      <a:r>
                        <a:rPr lang="da-DK" sz="1000" dirty="0">
                          <a:effectLst/>
                        </a:rPr>
                        <a:t>Hvilke resultater forventer du af din undersøgelse?</a:t>
                      </a:r>
                    </a:p>
                    <a:p>
                      <a:pPr>
                        <a:lnSpc>
                          <a:spcPct val="107000"/>
                        </a:lnSpc>
                        <a:spcAft>
                          <a:spcPts val="0"/>
                        </a:spcAft>
                      </a:pPr>
                      <a:r>
                        <a:rPr lang="da-DK" sz="1000" dirty="0">
                          <a:effectLst/>
                        </a:rPr>
                        <a:t>Alle vejledere til stede som konsulenter. 3.g-fløjen (café-model)</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Fortsat gruppearbejde med vejledning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dirty="0">
                          <a:effectLst/>
                        </a:rPr>
                        <a:t>Gruppefremlæggelser med peer feedback (responsgrupper) og 2 faglærere</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extLst>
                  <a:ext uri="{0D108BD9-81ED-4DB2-BD59-A6C34878D82A}">
                    <a16:rowId xmlns:a16="http://schemas.microsoft.com/office/drawing/2014/main" val="1068075046"/>
                  </a:ext>
                </a:extLst>
              </a:tr>
              <a:tr h="697316">
                <a:tc>
                  <a:txBody>
                    <a:bodyPr/>
                    <a:lstStyle/>
                    <a:p>
                      <a:pPr>
                        <a:lnSpc>
                          <a:spcPct val="107000"/>
                        </a:lnSpc>
                        <a:spcAft>
                          <a:spcPts val="0"/>
                        </a:spcAft>
                      </a:pPr>
                      <a:r>
                        <a:rPr lang="da-DK" sz="1000">
                          <a:effectLst/>
                        </a:rPr>
                        <a:t>5</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Fortsat arbejde med problemformulering og materialesøgning.</a:t>
                      </a:r>
                    </a:p>
                    <a:p>
                      <a:pPr>
                        <a:lnSpc>
                          <a:spcPct val="107000"/>
                        </a:lnSpc>
                        <a:spcAft>
                          <a:spcPts val="0"/>
                        </a:spcAft>
                      </a:pPr>
                      <a:r>
                        <a:rPr lang="da-DK" sz="1000">
                          <a:effectLst/>
                        </a:rPr>
                        <a:t>Alle vejledere til stede som konsulenter. 3.g fløjen (café-model)</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a:effectLst/>
                        </a:rPr>
                        <a:t>Fortsat gruppearbejde med vejledning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20365" marR="20365" marT="0" marB="0"/>
                </a:tc>
                <a:tc>
                  <a:txBody>
                    <a:bodyPr/>
                    <a:lstStyle/>
                    <a:p>
                      <a:pPr>
                        <a:lnSpc>
                          <a:spcPct val="107000"/>
                        </a:lnSpc>
                        <a:spcAft>
                          <a:spcPts val="0"/>
                        </a:spcAft>
                      </a:pPr>
                      <a:r>
                        <a:rPr lang="da-DK" sz="1000" dirty="0">
                          <a:effectLst/>
                        </a:rPr>
                        <a:t>Gruppefremlæggelser med peer feedback (responsgrupper) og 2 faglærere)</a:t>
                      </a:r>
                    </a:p>
                    <a:p>
                      <a:pPr>
                        <a:lnSpc>
                          <a:spcPct val="107000"/>
                        </a:lnSpc>
                        <a:spcAft>
                          <a:spcPts val="0"/>
                        </a:spcAft>
                      </a:pPr>
                      <a:r>
                        <a:rPr lang="da-DK" sz="1000" dirty="0">
                          <a:effectLst/>
                        </a:rPr>
                        <a:t>Refleksionsskrivning i klassenotesbog</a:t>
                      </a:r>
                    </a:p>
                    <a:p>
                      <a:pPr>
                        <a:lnSpc>
                          <a:spcPct val="107000"/>
                        </a:lnSpc>
                        <a:spcAft>
                          <a:spcPts val="0"/>
                        </a:spcAft>
                      </a:pPr>
                      <a:r>
                        <a:rPr lang="da-DK" sz="1000" dirty="0">
                          <a:effectLst/>
                        </a:rPr>
                        <a:t>Evaluering</a:t>
                      </a:r>
                    </a:p>
                  </a:txBody>
                  <a:tcPr marL="20365" marR="20365" marT="0" marB="0"/>
                </a:tc>
                <a:extLst>
                  <a:ext uri="{0D108BD9-81ED-4DB2-BD59-A6C34878D82A}">
                    <a16:rowId xmlns:a16="http://schemas.microsoft.com/office/drawing/2014/main" val="3589785910"/>
                  </a:ext>
                </a:extLst>
              </a:tr>
            </a:tbl>
          </a:graphicData>
        </a:graphic>
      </p:graphicFrame>
    </p:spTree>
    <p:extLst>
      <p:ext uri="{BB962C8B-B14F-4D97-AF65-F5344CB8AC3E}">
        <p14:creationId xmlns:p14="http://schemas.microsoft.com/office/powerpoint/2010/main" val="1642753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C8FFED34-258F-4BC2-89D8-FC8C7B91CE72}"/>
              </a:ext>
            </a:extLst>
          </p:cNvPr>
          <p:cNvGraphicFramePr>
            <a:graphicFrameLocks noGrp="1"/>
          </p:cNvGraphicFramePr>
          <p:nvPr>
            <p:extLst>
              <p:ext uri="{D42A27DB-BD31-4B8C-83A1-F6EECF244321}">
                <p14:modId xmlns:p14="http://schemas.microsoft.com/office/powerpoint/2010/main" val="4250320351"/>
              </p:ext>
            </p:extLst>
          </p:nvPr>
        </p:nvGraphicFramePr>
        <p:xfrm>
          <a:off x="643467" y="749522"/>
          <a:ext cx="10905068" cy="5680939"/>
        </p:xfrm>
        <a:graphic>
          <a:graphicData uri="http://schemas.openxmlformats.org/drawingml/2006/table">
            <a:tbl>
              <a:tblPr firstRow="1" firstCol="1" bandRow="1">
                <a:tableStyleId>{5C22544A-7EE6-4342-B048-85BDC9FD1C3A}</a:tableStyleId>
              </a:tblPr>
              <a:tblGrid>
                <a:gridCol w="1512449">
                  <a:extLst>
                    <a:ext uri="{9D8B030D-6E8A-4147-A177-3AD203B41FA5}">
                      <a16:colId xmlns:a16="http://schemas.microsoft.com/office/drawing/2014/main" val="3135942152"/>
                    </a:ext>
                  </a:extLst>
                </a:gridCol>
                <a:gridCol w="5174644">
                  <a:extLst>
                    <a:ext uri="{9D8B030D-6E8A-4147-A177-3AD203B41FA5}">
                      <a16:colId xmlns:a16="http://schemas.microsoft.com/office/drawing/2014/main" val="3465273808"/>
                    </a:ext>
                  </a:extLst>
                </a:gridCol>
                <a:gridCol w="4217975">
                  <a:extLst>
                    <a:ext uri="{9D8B030D-6E8A-4147-A177-3AD203B41FA5}">
                      <a16:colId xmlns:a16="http://schemas.microsoft.com/office/drawing/2014/main" val="2914917508"/>
                    </a:ext>
                  </a:extLst>
                </a:gridCol>
              </a:tblGrid>
              <a:tr h="202344">
                <a:tc>
                  <a:txBody>
                    <a:bodyPr/>
                    <a:lstStyle/>
                    <a:p>
                      <a:pPr>
                        <a:lnSpc>
                          <a:spcPct val="107000"/>
                        </a:lnSpc>
                        <a:spcAft>
                          <a:spcPts val="0"/>
                        </a:spcAft>
                      </a:pPr>
                      <a:r>
                        <a:rPr lang="da-DK" sz="1100">
                          <a:effectLst/>
                        </a:rPr>
                        <a:t>Dato</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2397264517"/>
                  </a:ext>
                </a:extLst>
              </a:tr>
              <a:tr h="202344">
                <a:tc>
                  <a:txBody>
                    <a:bodyPr/>
                    <a:lstStyle/>
                    <a:p>
                      <a:pPr>
                        <a:lnSpc>
                          <a:spcPct val="107000"/>
                        </a:lnSpc>
                        <a:spcAft>
                          <a:spcPts val="0"/>
                        </a:spcAft>
                      </a:pPr>
                      <a:r>
                        <a:rPr lang="da-DK" sz="1100">
                          <a:effectLst/>
                        </a:rPr>
                        <a:t>4.12.19</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Introduktion til srp – formelle krav + proces</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Fælles i Centralrummet </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684013680"/>
                  </a:ext>
                </a:extLst>
              </a:tr>
              <a:tr h="547148">
                <a:tc>
                  <a:txBody>
                    <a:bodyPr/>
                    <a:lstStyle/>
                    <a:p>
                      <a:pPr>
                        <a:lnSpc>
                          <a:spcPct val="107000"/>
                        </a:lnSpc>
                        <a:spcAft>
                          <a:spcPts val="0"/>
                        </a:spcAft>
                      </a:pPr>
                      <a:r>
                        <a:rPr lang="da-DK" sz="1100">
                          <a:effectLst/>
                        </a:rPr>
                        <a:t>Uge 50</a:t>
                      </a:r>
                    </a:p>
                    <a:p>
                      <a:pPr>
                        <a:lnSpc>
                          <a:spcPct val="107000"/>
                        </a:lnSpc>
                        <a:spcAft>
                          <a:spcPts val="0"/>
                        </a:spcAft>
                      </a:pPr>
                      <a:r>
                        <a:rPr lang="da-DK" sz="1100">
                          <a:effectLst/>
                        </a:rPr>
                        <a:t> </a:t>
                      </a:r>
                    </a:p>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Alle lærere i alle fag introducerer klassen til, hvordan faget kan indgå i SRP – metoder, emner, samspil med andre fag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På det enkelte hold i den almindelige undervisning (alle lærere)</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2147984622"/>
                  </a:ext>
                </a:extLst>
              </a:tr>
              <a:tr h="374746">
                <a:tc>
                  <a:txBody>
                    <a:bodyPr/>
                    <a:lstStyle/>
                    <a:p>
                      <a:pPr>
                        <a:lnSpc>
                          <a:spcPct val="107000"/>
                        </a:lnSpc>
                        <a:spcAft>
                          <a:spcPts val="0"/>
                        </a:spcAft>
                      </a:pPr>
                      <a:r>
                        <a:rPr lang="da-DK" sz="1100">
                          <a:effectLst/>
                        </a:rPr>
                        <a:t>Uge 50</a:t>
                      </a:r>
                    </a:p>
                    <a:p>
                      <a:pPr>
                        <a:lnSpc>
                          <a:spcPct val="107000"/>
                        </a:lnSpc>
                        <a:spcAft>
                          <a:spcPts val="0"/>
                        </a:spcAft>
                      </a:pPr>
                      <a:r>
                        <a:rPr lang="da-DK" sz="1100">
                          <a:effectLst/>
                        </a:rPr>
                        <a:t>2 moduler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SRP-café, hvor elever kan afprøve deres foreløbige idéer på faglærere – også afsluttede C- og B-fag</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Centralrummet, 1-2 lærere fra alle fag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1438657495"/>
                  </a:ext>
                </a:extLst>
              </a:tr>
              <a:tr h="202344">
                <a:tc>
                  <a:txBody>
                    <a:bodyPr/>
                    <a:lstStyle/>
                    <a:p>
                      <a:pPr>
                        <a:lnSpc>
                          <a:spcPct val="107000"/>
                        </a:lnSpc>
                        <a:spcAft>
                          <a:spcPts val="0"/>
                        </a:spcAft>
                      </a:pPr>
                      <a:r>
                        <a:rPr lang="da-DK" sz="1100">
                          <a:effectLst/>
                        </a:rPr>
                        <a:t>16.1.20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Valg af fag, område og faglig problemstilling (oneliner)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Lectio</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3323393324"/>
                  </a:ext>
                </a:extLst>
              </a:tr>
              <a:tr h="374746">
                <a:tc>
                  <a:txBody>
                    <a:bodyPr/>
                    <a:lstStyle/>
                    <a:p>
                      <a:pPr>
                        <a:lnSpc>
                          <a:spcPct val="107000"/>
                        </a:lnSpc>
                        <a:spcAft>
                          <a:spcPts val="0"/>
                        </a:spcAft>
                      </a:pPr>
                      <a:r>
                        <a:rPr lang="da-DK" sz="1100">
                          <a:effectLst/>
                        </a:rPr>
                        <a:t>3.2.20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Første F2F</a:t>
                      </a:r>
                    </a:p>
                    <a:p>
                      <a:pPr>
                        <a:lnSpc>
                          <a:spcPct val="107000"/>
                        </a:lnSpc>
                        <a:spcAft>
                          <a:spcPts val="0"/>
                        </a:spcAft>
                      </a:pPr>
                      <a:r>
                        <a:rPr lang="da-DK" sz="1100" dirty="0">
                          <a:effectLst/>
                        </a:rPr>
                        <a:t>Fastlægge fagligt område og faglig problemstilling</a:t>
                      </a:r>
                    </a:p>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Besøg af bibliotekarer fra Vejen Bibliotek</a:t>
                      </a:r>
                    </a:p>
                  </a:txBody>
                  <a:tcPr marL="33520" marR="33520" marT="0" marB="0"/>
                </a:tc>
                <a:tc>
                  <a:txBody>
                    <a:bodyPr/>
                    <a:lstStyle/>
                    <a:p>
                      <a:pPr>
                        <a:lnSpc>
                          <a:spcPct val="107000"/>
                        </a:lnSpc>
                        <a:spcAft>
                          <a:spcPts val="0"/>
                        </a:spcAft>
                      </a:pPr>
                      <a:r>
                        <a:rPr lang="da-DK" sz="1100">
                          <a:effectLst/>
                        </a:rPr>
                        <a:t>20 minutter med eleven og begge vejledere, skemalagt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852749619"/>
                  </a:ext>
                </a:extLst>
              </a:tr>
              <a:tr h="1064353">
                <a:tc>
                  <a:txBody>
                    <a:bodyPr/>
                    <a:lstStyle/>
                    <a:p>
                      <a:pPr>
                        <a:lnSpc>
                          <a:spcPct val="107000"/>
                        </a:lnSpc>
                        <a:spcAft>
                          <a:spcPts val="0"/>
                        </a:spcAft>
                      </a:pPr>
                      <a:r>
                        <a:rPr lang="da-DK" sz="1100">
                          <a:effectLst/>
                        </a:rPr>
                        <a:t>Før 2. vejledning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Eleven afleverer en problemformulering til sine vejledere. Problemformuleringen afgrænser kort:</a:t>
                      </a:r>
                    </a:p>
                    <a:p>
                      <a:pPr marL="342900" lvl="0" indent="-342900">
                        <a:lnSpc>
                          <a:spcPct val="107000"/>
                        </a:lnSpc>
                        <a:spcAft>
                          <a:spcPts val="0"/>
                        </a:spcAft>
                        <a:buFont typeface="+mj-lt"/>
                        <a:buAutoNum type="arabicPeriod"/>
                      </a:pPr>
                      <a:r>
                        <a:rPr lang="da-DK" sz="1100" dirty="0">
                          <a:effectLst/>
                        </a:rPr>
                        <a:t>Hvilken overordnet faglig problemstilling arbejder du med? (</a:t>
                      </a:r>
                      <a:r>
                        <a:rPr lang="da-DK" sz="1100" dirty="0" err="1">
                          <a:effectLst/>
                        </a:rPr>
                        <a:t>oneliner</a:t>
                      </a:r>
                      <a:r>
                        <a:rPr lang="da-DK" sz="1100" dirty="0">
                          <a:effectLst/>
                        </a:rPr>
                        <a:t>)</a:t>
                      </a:r>
                    </a:p>
                    <a:p>
                      <a:pPr marL="342900" lvl="0" indent="-342900">
                        <a:lnSpc>
                          <a:spcPct val="107000"/>
                        </a:lnSpc>
                        <a:spcAft>
                          <a:spcPts val="0"/>
                        </a:spcAft>
                        <a:buFont typeface="+mj-lt"/>
                        <a:buAutoNum type="arabicPeriod"/>
                      </a:pPr>
                      <a:r>
                        <a:rPr lang="da-DK" sz="1100" dirty="0">
                          <a:effectLst/>
                        </a:rPr>
                        <a:t>Hvad skal undersøges og analyseres? (undersøgelsesspørgsmål)</a:t>
                      </a:r>
                    </a:p>
                    <a:p>
                      <a:pPr marL="342900" lvl="0" indent="-342900">
                        <a:lnSpc>
                          <a:spcPct val="107000"/>
                        </a:lnSpc>
                        <a:spcAft>
                          <a:spcPts val="0"/>
                        </a:spcAft>
                        <a:buFont typeface="+mj-lt"/>
                        <a:buAutoNum type="arabicPeriod"/>
                      </a:pPr>
                      <a:r>
                        <a:rPr lang="da-DK" sz="1100" dirty="0">
                          <a:effectLst/>
                        </a:rPr>
                        <a:t>Hvilke materialer forventer du at inddrage i din undersøgelse?</a:t>
                      </a:r>
                    </a:p>
                    <a:p>
                      <a:pPr marL="342900" lvl="0" indent="-342900">
                        <a:lnSpc>
                          <a:spcPct val="107000"/>
                        </a:lnSpc>
                        <a:spcAft>
                          <a:spcPts val="0"/>
                        </a:spcAft>
                        <a:buFont typeface="+mj-lt"/>
                        <a:buAutoNum type="arabicPeriod"/>
                      </a:pPr>
                      <a:r>
                        <a:rPr lang="da-DK" sz="1100" dirty="0">
                          <a:effectLst/>
                        </a:rPr>
                        <a:t>Hvilke faglige metoder forventer du at inddrage i undersøgelsen?</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Klasselæreren afholder et modul, hvor eleverne arbejder med at besvare spørgsmålene. Evt. kan timen startes med </a:t>
                      </a:r>
                      <a:r>
                        <a:rPr lang="da-DK" sz="1100" dirty="0" err="1">
                          <a:effectLst/>
                        </a:rPr>
                        <a:t>Flyum</a:t>
                      </a:r>
                      <a:r>
                        <a:rPr lang="da-DK" sz="1100" dirty="0">
                          <a:effectLst/>
                        </a:rPr>
                        <a:t> – </a:t>
                      </a:r>
                      <a:r>
                        <a:rPr lang="da-DK" sz="1100" dirty="0" err="1">
                          <a:effectLst/>
                        </a:rPr>
                        <a:t>ppt</a:t>
                      </a:r>
                      <a:r>
                        <a:rPr lang="da-DK" sz="1100" dirty="0">
                          <a:effectLst/>
                        </a:rPr>
                        <a:t> til </a:t>
                      </a:r>
                      <a:r>
                        <a:rPr lang="da-DK" sz="1100" dirty="0" err="1">
                          <a:effectLst/>
                        </a:rPr>
                        <a:t>plug</a:t>
                      </a:r>
                      <a:r>
                        <a:rPr lang="da-DK" sz="1100" dirty="0">
                          <a:effectLst/>
                        </a:rPr>
                        <a:t> and </a:t>
                      </a:r>
                      <a:r>
                        <a:rPr lang="da-DK" sz="1100" dirty="0" err="1">
                          <a:effectLst/>
                        </a:rPr>
                        <a:t>play</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86018356"/>
                  </a:ext>
                </a:extLst>
              </a:tr>
              <a:tr h="374746">
                <a:tc>
                  <a:txBody>
                    <a:bodyPr/>
                    <a:lstStyle/>
                    <a:p>
                      <a:pPr>
                        <a:lnSpc>
                          <a:spcPct val="107000"/>
                        </a:lnSpc>
                        <a:spcAft>
                          <a:spcPts val="0"/>
                        </a:spcAft>
                      </a:pPr>
                      <a:r>
                        <a:rPr lang="da-DK" sz="1100">
                          <a:effectLst/>
                        </a:rPr>
                        <a:t>3.3.20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Anden F2F</a:t>
                      </a:r>
                    </a:p>
                    <a:p>
                      <a:pPr>
                        <a:lnSpc>
                          <a:spcPct val="107000"/>
                        </a:lnSpc>
                        <a:spcAft>
                          <a:spcPts val="0"/>
                        </a:spcAft>
                      </a:pPr>
                      <a:r>
                        <a:rPr lang="da-DK" sz="1100">
                          <a:effectLst/>
                        </a:rPr>
                        <a:t>Vejledning ud fra elevens problemformulering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20 min med eleven og begge vejledere</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982730048"/>
                  </a:ext>
                </a:extLst>
              </a:tr>
              <a:tr h="374746">
                <a:tc>
                  <a:txBody>
                    <a:bodyPr/>
                    <a:lstStyle/>
                    <a:p>
                      <a:pPr>
                        <a:lnSpc>
                          <a:spcPct val="107000"/>
                        </a:lnSpc>
                        <a:spcAft>
                          <a:spcPts val="0"/>
                        </a:spcAft>
                      </a:pPr>
                      <a:r>
                        <a:rPr lang="da-DK" sz="1100">
                          <a:effectLst/>
                        </a:rPr>
                        <a:t>12.3.20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Vejlederne udformer en opgaveformulering på baggrund af elevens problemformulering. Uploades i netprøver.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1406239930"/>
                  </a:ext>
                </a:extLst>
              </a:tr>
              <a:tr h="891951">
                <a:tc>
                  <a:txBody>
                    <a:bodyPr/>
                    <a:lstStyle/>
                    <a:p>
                      <a:pPr>
                        <a:lnSpc>
                          <a:spcPct val="107000"/>
                        </a:lnSpc>
                        <a:spcAft>
                          <a:spcPts val="0"/>
                        </a:spcAft>
                      </a:pPr>
                      <a:r>
                        <a:rPr lang="da-DK" sz="1100">
                          <a:effectLst/>
                        </a:rPr>
                        <a:t>20.3, 3. modul</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3. modul: Oplæg om den gode opgave (udvidet gentagelse fra 1.g)</a:t>
                      </a:r>
                    </a:p>
                    <a:p>
                      <a:pPr>
                        <a:lnSpc>
                          <a:spcPct val="107000"/>
                        </a:lnSpc>
                        <a:spcAft>
                          <a:spcPts val="0"/>
                        </a:spcAft>
                      </a:pPr>
                      <a:r>
                        <a:rPr lang="da-DK" sz="1100" dirty="0">
                          <a:effectLst/>
                        </a:rPr>
                        <a:t>Skriveperioden starter 11.30, hvor opgaveformuleringen kan ses i </a:t>
                      </a:r>
                      <a:r>
                        <a:rPr lang="da-DK" sz="1100" dirty="0" err="1">
                          <a:effectLst/>
                        </a:rPr>
                        <a:t>Netprøver</a:t>
                      </a:r>
                      <a:r>
                        <a:rPr lang="da-DK" sz="1100" dirty="0">
                          <a:effectLst/>
                        </a:rPr>
                        <a:t>.</a:t>
                      </a:r>
                    </a:p>
                    <a:p>
                      <a:pPr>
                        <a:lnSpc>
                          <a:spcPct val="107000"/>
                        </a:lnSpc>
                        <a:spcAft>
                          <a:spcPts val="0"/>
                        </a:spcAft>
                      </a:pPr>
                      <a:r>
                        <a:rPr lang="da-DK" sz="1100" dirty="0">
                          <a:effectLst/>
                        </a:rPr>
                        <a:t>3+5. modul: Eleverne arbejder med at lave en udfoldet disposition til deres opgave (overskrifter + noter til indhold)</a:t>
                      </a:r>
                    </a:p>
                    <a:p>
                      <a:pPr>
                        <a:lnSpc>
                          <a:spcPct val="107000"/>
                        </a:lnSpc>
                        <a:spcAft>
                          <a:spcPts val="0"/>
                        </a:spcAft>
                      </a:pPr>
                      <a:r>
                        <a:rPr lang="da-DK" sz="1100" dirty="0">
                          <a:effectLst/>
                        </a:rPr>
                        <a:t> </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Centralrummet</a:t>
                      </a:r>
                    </a:p>
                    <a:p>
                      <a:pPr>
                        <a:lnSpc>
                          <a:spcPct val="107000"/>
                        </a:lnSpc>
                        <a:spcAft>
                          <a:spcPts val="0"/>
                        </a:spcAft>
                      </a:pPr>
                      <a:r>
                        <a:rPr lang="da-DK" sz="1100" dirty="0">
                          <a:effectLst/>
                        </a:rPr>
                        <a:t>Mødepligt 4+5. modul, alle vejledere, skrivevejleder</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35177055"/>
                  </a:ext>
                </a:extLst>
              </a:tr>
              <a:tr h="547148">
                <a:tc>
                  <a:txBody>
                    <a:bodyPr/>
                    <a:lstStyle/>
                    <a:p>
                      <a:pPr>
                        <a:lnSpc>
                          <a:spcPct val="107000"/>
                        </a:lnSpc>
                        <a:spcAft>
                          <a:spcPts val="0"/>
                        </a:spcAft>
                      </a:pPr>
                      <a:r>
                        <a:rPr lang="da-DK" sz="1100">
                          <a:effectLst/>
                        </a:rPr>
                        <a:t>Skriveperiode 20.3 – 3.4</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Opgaveformuleringen udleveres 1. skrivedag.</a:t>
                      </a:r>
                    </a:p>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Tredje F2F </a:t>
                      </a:r>
                    </a:p>
                  </a:txBody>
                  <a:tcPr marL="33520" marR="33520" marT="0" marB="0"/>
                </a:tc>
                <a:tc>
                  <a:txBody>
                    <a:bodyPr/>
                    <a:lstStyle/>
                    <a:p>
                      <a:pPr>
                        <a:lnSpc>
                          <a:spcPct val="107000"/>
                        </a:lnSpc>
                        <a:spcAft>
                          <a:spcPts val="0"/>
                        </a:spcAft>
                      </a:pPr>
                      <a:r>
                        <a:rPr lang="da-DK" sz="1100" dirty="0">
                          <a:effectLst/>
                        </a:rPr>
                        <a:t>Bemandet skrivecafé hver dag fra 9-13.</a:t>
                      </a:r>
                    </a:p>
                    <a:p>
                      <a:pPr>
                        <a:lnSpc>
                          <a:spcPct val="107000"/>
                        </a:lnSpc>
                        <a:spcAft>
                          <a:spcPts val="0"/>
                        </a:spcAft>
                      </a:pPr>
                      <a:r>
                        <a:rPr lang="da-DK" sz="1100" dirty="0">
                          <a:effectLst/>
                        </a:rPr>
                        <a:t>Mødepligt nogle dage</a:t>
                      </a:r>
                    </a:p>
                    <a:p>
                      <a:pPr>
                        <a:lnSpc>
                          <a:spcPct val="107000"/>
                        </a:lnSpc>
                        <a:spcAft>
                          <a:spcPts val="0"/>
                        </a:spcAft>
                      </a:pPr>
                      <a:r>
                        <a:rPr lang="da-DK" sz="1100" dirty="0">
                          <a:effectLst/>
                        </a:rPr>
                        <a:t>F2F 15 minutter med eleven og begge vejledere, skemalagt</a:t>
                      </a:r>
                    </a:p>
                    <a:p>
                      <a:pPr>
                        <a:lnSpc>
                          <a:spcPct val="107000"/>
                        </a:lnSpc>
                        <a:spcAft>
                          <a:spcPts val="0"/>
                        </a:spcAft>
                      </a:pP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2313247562"/>
                  </a:ext>
                </a:extLst>
              </a:tr>
              <a:tr h="202344">
                <a:tc>
                  <a:txBody>
                    <a:bodyPr/>
                    <a:lstStyle/>
                    <a:p>
                      <a:pPr>
                        <a:lnSpc>
                          <a:spcPct val="107000"/>
                        </a:lnSpc>
                        <a:spcAft>
                          <a:spcPts val="0"/>
                        </a:spcAft>
                      </a:pPr>
                      <a:r>
                        <a:rPr lang="da-DK" sz="1100">
                          <a:effectLst/>
                        </a:rPr>
                        <a:t>Mundtlig eksamen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a:effectLst/>
                        </a:rPr>
                        <a:t>Mundtlig præsentation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tc>
                  <a:txBody>
                    <a:bodyPr/>
                    <a:lstStyle/>
                    <a:p>
                      <a:pPr>
                        <a:lnSpc>
                          <a:spcPct val="107000"/>
                        </a:lnSpc>
                        <a:spcAft>
                          <a:spcPts val="0"/>
                        </a:spcAft>
                      </a:pPr>
                      <a:r>
                        <a:rPr lang="da-DK" sz="1100" dirty="0">
                          <a:effectLst/>
                        </a:rPr>
                        <a:t>I eksamensperioden</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520" marR="33520" marT="0" marB="0"/>
                </a:tc>
                <a:extLst>
                  <a:ext uri="{0D108BD9-81ED-4DB2-BD59-A6C34878D82A}">
                    <a16:rowId xmlns:a16="http://schemas.microsoft.com/office/drawing/2014/main" val="575550337"/>
                  </a:ext>
                </a:extLst>
              </a:tr>
            </a:tbl>
          </a:graphicData>
        </a:graphic>
      </p:graphicFrame>
    </p:spTree>
    <p:extLst>
      <p:ext uri="{BB962C8B-B14F-4D97-AF65-F5344CB8AC3E}">
        <p14:creationId xmlns:p14="http://schemas.microsoft.com/office/powerpoint/2010/main" val="24060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89AD67-CEAE-4CE8-B435-05FC5B8EEDAB}"/>
              </a:ext>
            </a:extLst>
          </p:cNvPr>
          <p:cNvSpPr>
            <a:spLocks noGrp="1"/>
          </p:cNvSpPr>
          <p:nvPr>
            <p:ph type="title" idx="4294967295"/>
          </p:nvPr>
        </p:nvSpPr>
        <p:spPr>
          <a:xfrm>
            <a:off x="0" y="365125"/>
            <a:ext cx="10515600" cy="1325563"/>
          </a:xfrm>
        </p:spPr>
        <p:txBody>
          <a:bodyPr>
            <a:normAutofit/>
          </a:bodyPr>
          <a:lstStyle/>
          <a:p>
            <a:r>
              <a:rPr lang="da-DK" dirty="0">
                <a:solidFill>
                  <a:srgbClr val="0070C0"/>
                </a:solidFill>
              </a:rPr>
              <a:t>6 spor </a:t>
            </a:r>
            <a:r>
              <a:rPr lang="da-DK" dirty="0" err="1">
                <a:solidFill>
                  <a:srgbClr val="0070C0"/>
                </a:solidFill>
              </a:rPr>
              <a:t>VG’s</a:t>
            </a:r>
            <a:r>
              <a:rPr lang="da-DK" dirty="0">
                <a:solidFill>
                  <a:srgbClr val="0070C0"/>
                </a:solidFill>
              </a:rPr>
              <a:t> i flerfaglige forløb</a:t>
            </a:r>
          </a:p>
        </p:txBody>
      </p:sp>
      <p:graphicFrame>
        <p:nvGraphicFramePr>
          <p:cNvPr id="4" name="Pladsholder til indhold 3">
            <a:extLst>
              <a:ext uri="{FF2B5EF4-FFF2-40B4-BE49-F238E27FC236}">
                <a16:creationId xmlns:a16="http://schemas.microsoft.com/office/drawing/2014/main" id="{C656BE1A-AC73-4D25-B902-4EE8DBD429D9}"/>
              </a:ext>
            </a:extLst>
          </p:cNvPr>
          <p:cNvGraphicFramePr>
            <a:graphicFrameLocks noGrp="1"/>
          </p:cNvGraphicFramePr>
          <p:nvPr>
            <p:ph idx="4294967295"/>
          </p:nvPr>
        </p:nvGraphicFramePr>
        <p:xfrm>
          <a:off x="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708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AB9688-830B-44FF-9EFB-6CC7CEA363A7}"/>
              </a:ext>
            </a:extLst>
          </p:cNvPr>
          <p:cNvSpPr>
            <a:spLocks noGrp="1"/>
          </p:cNvSpPr>
          <p:nvPr>
            <p:ph type="title"/>
          </p:nvPr>
        </p:nvSpPr>
        <p:spPr/>
        <p:txBody>
          <a:bodyPr/>
          <a:lstStyle/>
          <a:p>
            <a:r>
              <a:rPr lang="da-DK" dirty="0">
                <a:solidFill>
                  <a:schemeClr val="accent1"/>
                </a:solidFill>
              </a:rPr>
              <a:t>Idé- og erfaringsudveksling</a:t>
            </a:r>
          </a:p>
        </p:txBody>
      </p:sp>
      <p:sp>
        <p:nvSpPr>
          <p:cNvPr id="3" name="Pladsholder til indhold 2">
            <a:extLst>
              <a:ext uri="{FF2B5EF4-FFF2-40B4-BE49-F238E27FC236}">
                <a16:creationId xmlns:a16="http://schemas.microsoft.com/office/drawing/2014/main" id="{C3ED6534-B777-4078-9BE6-E72A81770955}"/>
              </a:ext>
            </a:extLst>
          </p:cNvPr>
          <p:cNvSpPr>
            <a:spLocks noGrp="1"/>
          </p:cNvSpPr>
          <p:nvPr>
            <p:ph idx="1"/>
          </p:nvPr>
        </p:nvSpPr>
        <p:spPr/>
        <p:txBody>
          <a:bodyPr>
            <a:normAutofit fontScale="92500"/>
          </a:bodyPr>
          <a:lstStyle/>
          <a:p>
            <a:r>
              <a:rPr lang="da-DK" dirty="0"/>
              <a:t>Hvordan fungerer progressionsplanerne i praksis?</a:t>
            </a:r>
          </a:p>
          <a:p>
            <a:r>
              <a:rPr lang="da-DK" dirty="0"/>
              <a:t>Har alle faggrupper taget de flerfaglige forløb til sig?</a:t>
            </a:r>
          </a:p>
          <a:p>
            <a:r>
              <a:rPr lang="da-DK" dirty="0"/>
              <a:t>Har alle faggrupper taget arbejdet med metodebevidsthed og basal videnskabsteori til sig?</a:t>
            </a:r>
          </a:p>
          <a:p>
            <a:r>
              <a:rPr lang="da-DK" dirty="0"/>
              <a:t>Hvilke erfaringer har I gjort med flerfaglige </a:t>
            </a:r>
            <a:r>
              <a:rPr lang="da-DK"/>
              <a:t>forløb og undervisningen i </a:t>
            </a:r>
            <a:r>
              <a:rPr lang="da-DK" dirty="0"/>
              <a:t>faglige metoder og basal videnskabsteori – i fagene, i projekter, som særskilte forløb?</a:t>
            </a:r>
          </a:p>
          <a:p>
            <a:r>
              <a:rPr lang="da-DK" dirty="0"/>
              <a:t>Hvordan kan man styrke arbejdet med skriftlighed i progressionsplanen?</a:t>
            </a:r>
          </a:p>
          <a:p>
            <a:r>
              <a:rPr lang="da-DK" dirty="0"/>
              <a:t>Hvordan kan man styrke arbejdet med mundtlighed i progressionsplanen?</a:t>
            </a:r>
          </a:p>
        </p:txBody>
      </p:sp>
    </p:spTree>
    <p:extLst>
      <p:ext uri="{BB962C8B-B14F-4D97-AF65-F5344CB8AC3E}">
        <p14:creationId xmlns:p14="http://schemas.microsoft.com/office/powerpoint/2010/main" val="3372321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3">
            <a:extLst>
              <a:ext uri="{FF2B5EF4-FFF2-40B4-BE49-F238E27FC236}">
                <a16:creationId xmlns:a16="http://schemas.microsoft.com/office/drawing/2014/main" id="{1C0AC833-A86E-424C-8001-C23E665CC31A}"/>
              </a:ext>
            </a:extLst>
          </p:cNvPr>
          <p:cNvGraphicFramePr>
            <a:graphicFrameLocks noGrp="1"/>
          </p:cNvGraphicFramePr>
          <p:nvPr>
            <p:extLst>
              <p:ext uri="{D42A27DB-BD31-4B8C-83A1-F6EECF244321}">
                <p14:modId xmlns:p14="http://schemas.microsoft.com/office/powerpoint/2010/main" val="3180407964"/>
              </p:ext>
            </p:extLst>
          </p:nvPr>
        </p:nvGraphicFramePr>
        <p:xfrm>
          <a:off x="477013" y="480061"/>
          <a:ext cx="11237975" cy="6202656"/>
        </p:xfrm>
        <a:graphic>
          <a:graphicData uri="http://schemas.openxmlformats.org/drawingml/2006/table">
            <a:tbl>
              <a:tblPr firstRow="1" bandRow="1">
                <a:tableStyleId>{5C22544A-7EE6-4342-B048-85BDC9FD1C3A}</a:tableStyleId>
              </a:tblPr>
              <a:tblGrid>
                <a:gridCol w="1218807">
                  <a:extLst>
                    <a:ext uri="{9D8B030D-6E8A-4147-A177-3AD203B41FA5}">
                      <a16:colId xmlns:a16="http://schemas.microsoft.com/office/drawing/2014/main" val="216229159"/>
                    </a:ext>
                  </a:extLst>
                </a:gridCol>
                <a:gridCol w="1796149">
                  <a:extLst>
                    <a:ext uri="{9D8B030D-6E8A-4147-A177-3AD203B41FA5}">
                      <a16:colId xmlns:a16="http://schemas.microsoft.com/office/drawing/2014/main" val="1958256394"/>
                    </a:ext>
                  </a:extLst>
                </a:gridCol>
                <a:gridCol w="1907426">
                  <a:extLst>
                    <a:ext uri="{9D8B030D-6E8A-4147-A177-3AD203B41FA5}">
                      <a16:colId xmlns:a16="http://schemas.microsoft.com/office/drawing/2014/main" val="3332235240"/>
                    </a:ext>
                  </a:extLst>
                </a:gridCol>
                <a:gridCol w="3180639">
                  <a:extLst>
                    <a:ext uri="{9D8B030D-6E8A-4147-A177-3AD203B41FA5}">
                      <a16:colId xmlns:a16="http://schemas.microsoft.com/office/drawing/2014/main" val="871008966"/>
                    </a:ext>
                  </a:extLst>
                </a:gridCol>
                <a:gridCol w="3134954">
                  <a:extLst>
                    <a:ext uri="{9D8B030D-6E8A-4147-A177-3AD203B41FA5}">
                      <a16:colId xmlns:a16="http://schemas.microsoft.com/office/drawing/2014/main" val="2080677096"/>
                    </a:ext>
                  </a:extLst>
                </a:gridCol>
              </a:tblGrid>
              <a:tr h="216429">
                <a:tc>
                  <a:txBody>
                    <a:bodyPr/>
                    <a:lstStyle/>
                    <a:p>
                      <a:pPr>
                        <a:lnSpc>
                          <a:spcPct val="107000"/>
                        </a:lnSpc>
                        <a:spcAft>
                          <a:spcPts val="0"/>
                        </a:spcAft>
                      </a:pPr>
                      <a:r>
                        <a:rPr lang="da-DK" sz="1200" kern="1200">
                          <a:effectLst/>
                        </a:rPr>
                        <a:t>Placering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a:effectLst/>
                        </a:rPr>
                        <a:t>Omfang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a:effectLst/>
                        </a:rPr>
                        <a:t>Fag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Læringsmål</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Produktkrav</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extLst>
                  <a:ext uri="{0D108BD9-81ED-4DB2-BD59-A6C34878D82A}">
                    <a16:rowId xmlns:a16="http://schemas.microsoft.com/office/drawing/2014/main" val="2208403668"/>
                  </a:ext>
                </a:extLst>
              </a:tr>
              <a:tr h="1023141">
                <a:tc>
                  <a:txBody>
                    <a:bodyPr/>
                    <a:lstStyle/>
                    <a:p>
                      <a:pPr>
                        <a:lnSpc>
                          <a:spcPct val="107000"/>
                        </a:lnSpc>
                        <a:spcAft>
                          <a:spcPts val="0"/>
                        </a:spcAft>
                      </a:pPr>
                      <a:r>
                        <a:rPr lang="da-DK" sz="1200" kern="1200">
                          <a:effectLst/>
                        </a:rPr>
                        <a:t>2. Semester</a:t>
                      </a:r>
                      <a:endParaRPr lang="da-DK" sz="1200">
                        <a:effectLst/>
                      </a:endParaRPr>
                    </a:p>
                    <a:p>
                      <a:pPr>
                        <a:lnSpc>
                          <a:spcPct val="107000"/>
                        </a:lnSpc>
                        <a:spcAft>
                          <a:spcPts val="0"/>
                        </a:spcAft>
                      </a:pPr>
                      <a:r>
                        <a:rPr lang="da-DK" sz="1200" kern="1200">
                          <a:effectLst/>
                        </a:rPr>
                        <a:t>(tidligt)</a:t>
                      </a:r>
                      <a:endParaRPr lang="da-DK" sz="1200">
                        <a:effectLst/>
                      </a:endParaRPr>
                    </a:p>
                    <a:p>
                      <a:pPr>
                        <a:lnSpc>
                          <a:spcPct val="107000"/>
                        </a:lnSpc>
                        <a:spcAft>
                          <a:spcPts val="0"/>
                        </a:spcAft>
                      </a:pPr>
                      <a:r>
                        <a:rPr lang="da-DK" sz="1200" kern="1200">
                          <a:effectLst/>
                        </a:rPr>
                        <a:t>FF1 - Første Flerfaglige Forløb</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a:effectLst/>
                        </a:rPr>
                        <a:t>3 undervisningsdage</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a:effectLst/>
                        </a:rPr>
                        <a:t>Forskellige</a:t>
                      </a:r>
                      <a:endParaRPr lang="da-DK" sz="1200">
                        <a:effectLst/>
                      </a:endParaRPr>
                    </a:p>
                    <a:p>
                      <a:pPr>
                        <a:lnSpc>
                          <a:spcPct val="107000"/>
                        </a:lnSpc>
                        <a:spcAft>
                          <a:spcPts val="0"/>
                        </a:spcAft>
                      </a:pPr>
                      <a:r>
                        <a:rPr lang="da-DK" sz="1200" kern="1200">
                          <a:effectLst/>
                        </a:rPr>
                        <a:t>(ikke studieretningsfag, ikke dansk eller historie)</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Problemformulering (fælles)</a:t>
                      </a:r>
                      <a:endParaRPr lang="da-DK" sz="1200" dirty="0">
                        <a:effectLst/>
                      </a:endParaRPr>
                    </a:p>
                    <a:p>
                      <a:pPr>
                        <a:lnSpc>
                          <a:spcPct val="107000"/>
                        </a:lnSpc>
                        <a:spcAft>
                          <a:spcPts val="0"/>
                        </a:spcAft>
                      </a:pPr>
                      <a:r>
                        <a:rPr lang="da-DK" sz="1200" kern="1200" dirty="0">
                          <a:effectLst/>
                        </a:rPr>
                        <a:t>Fakulteternes og fagenes genstandsfelter og metoder</a:t>
                      </a:r>
                      <a:endParaRPr lang="da-DK" sz="1200" dirty="0">
                        <a:effectLst/>
                      </a:endParaRPr>
                    </a:p>
                    <a:p>
                      <a:pPr>
                        <a:lnSpc>
                          <a:spcPct val="107000"/>
                        </a:lnSpc>
                        <a:spcAft>
                          <a:spcPts val="0"/>
                        </a:spcAft>
                      </a:pPr>
                      <a:r>
                        <a:rPr lang="da-DK" sz="1200" kern="1200" dirty="0">
                          <a:effectLst/>
                        </a:rPr>
                        <a:t>Undersøgelsesdesign</a:t>
                      </a:r>
                    </a:p>
                    <a:p>
                      <a:pPr>
                        <a:lnSpc>
                          <a:spcPct val="107000"/>
                        </a:lnSpc>
                        <a:spcAft>
                          <a:spcPts val="0"/>
                        </a:spcAft>
                      </a:pPr>
                      <a:r>
                        <a:rPr lang="da-DK" sz="1200" kern="1200" dirty="0">
                          <a:effectLst/>
                          <a:latin typeface="Calibri" panose="020F0502020204030204" pitchFamily="34" charset="0"/>
                          <a:ea typeface="Calibri" panose="020F0502020204030204" pitchFamily="34" charset="0"/>
                          <a:cs typeface="Times New Roman" panose="02020603050405020304" pitchFamily="18" charset="0"/>
                        </a:rPr>
                        <a:t>Mundtlig præsentation</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Videnskabelig poster med mundtlig fremlæggelse - grupper</a:t>
                      </a:r>
                      <a:endParaRPr lang="da-DK" sz="1200" dirty="0">
                        <a:effectLst/>
                      </a:endParaRPr>
                    </a:p>
                    <a:p>
                      <a:pPr>
                        <a:lnSpc>
                          <a:spcPct val="107000"/>
                        </a:lnSpc>
                        <a:spcAft>
                          <a:spcPts val="0"/>
                        </a:spcAft>
                      </a:pPr>
                      <a:r>
                        <a:rPr lang="da-DK" sz="1200" dirty="0">
                          <a:effectLst/>
                        </a:rPr>
                        <a:t> </a:t>
                      </a:r>
                    </a:p>
                    <a:p>
                      <a:pPr>
                        <a:lnSpc>
                          <a:spcPct val="107000"/>
                        </a:lnSpc>
                        <a:spcAft>
                          <a:spcPts val="0"/>
                        </a:spcAft>
                      </a:pPr>
                      <a:endParaRPr lang="da-DK" sz="1200" kern="1200" dirty="0">
                        <a:effectLst/>
                      </a:endParaRPr>
                    </a:p>
                    <a:p>
                      <a:pPr>
                        <a:lnSpc>
                          <a:spcPct val="107000"/>
                        </a:lnSpc>
                        <a:spcAft>
                          <a:spcPts val="0"/>
                        </a:spcAft>
                      </a:pPr>
                      <a:r>
                        <a:rPr lang="da-DK" sz="1200" kern="1200" dirty="0">
                          <a:effectLst/>
                        </a:rPr>
                        <a:t>Portfolio i klassenotesbog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extLst>
                  <a:ext uri="{0D108BD9-81ED-4DB2-BD59-A6C34878D82A}">
                    <a16:rowId xmlns:a16="http://schemas.microsoft.com/office/drawing/2014/main" val="3482433529"/>
                  </a:ext>
                </a:extLst>
              </a:tr>
              <a:tr h="1426497">
                <a:tc>
                  <a:txBody>
                    <a:bodyPr/>
                    <a:lstStyle/>
                    <a:p>
                      <a:pPr>
                        <a:lnSpc>
                          <a:spcPct val="107000"/>
                        </a:lnSpc>
                        <a:spcAft>
                          <a:spcPts val="0"/>
                        </a:spcAft>
                      </a:pPr>
                      <a:r>
                        <a:rPr lang="da-DK" sz="1200" kern="1200">
                          <a:effectLst/>
                        </a:rPr>
                        <a:t>2. Semester (sent)</a:t>
                      </a:r>
                      <a:endParaRPr lang="da-DK" sz="1200">
                        <a:effectLst/>
                      </a:endParaRPr>
                    </a:p>
                    <a:p>
                      <a:pPr>
                        <a:lnSpc>
                          <a:spcPct val="107000"/>
                        </a:lnSpc>
                        <a:spcAft>
                          <a:spcPts val="0"/>
                        </a:spcAft>
                      </a:pPr>
                      <a:r>
                        <a:rPr lang="da-DK" sz="1200" kern="1200">
                          <a:effectLst/>
                        </a:rPr>
                        <a:t>FF2 - DHO</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a:effectLst/>
                        </a:rPr>
                        <a:t>20 timers undervisning (10 dansk, 10 historie) + 3 skrivedage med skrivecafé</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Dansk, historie</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Problemformulering (</a:t>
                      </a:r>
                      <a:r>
                        <a:rPr lang="da-DK" sz="1200" kern="1200" dirty="0" err="1">
                          <a:effectLst/>
                        </a:rPr>
                        <a:t>stilladseret</a:t>
                      </a:r>
                      <a:r>
                        <a:rPr lang="da-DK" sz="1200" kern="1200" dirty="0">
                          <a:effectLst/>
                        </a:rPr>
                        <a:t>)</a:t>
                      </a:r>
                    </a:p>
                    <a:p>
                      <a:pPr>
                        <a:lnSpc>
                          <a:spcPct val="107000"/>
                        </a:lnSpc>
                        <a:spcAft>
                          <a:spcPts val="0"/>
                        </a:spcAft>
                      </a:pPr>
                      <a:r>
                        <a:rPr lang="da-DK" sz="1200" kern="1200" dirty="0">
                          <a:effectLst/>
                        </a:rPr>
                        <a:t>Den akademiske opgavegenre</a:t>
                      </a:r>
                      <a:endParaRPr lang="da-DK" sz="1200" dirty="0">
                        <a:effectLst/>
                      </a:endParaRPr>
                    </a:p>
                    <a:p>
                      <a:pPr>
                        <a:lnSpc>
                          <a:spcPct val="107000"/>
                        </a:lnSpc>
                        <a:spcAft>
                          <a:spcPts val="0"/>
                        </a:spcAft>
                      </a:pPr>
                      <a:r>
                        <a:rPr lang="da-DK" sz="1200" kern="1200" dirty="0">
                          <a:effectLst/>
                        </a:rPr>
                        <a:t>Informationssøgning</a:t>
                      </a:r>
                      <a:endParaRPr lang="da-DK" sz="1200" dirty="0">
                        <a:effectLst/>
                      </a:endParaRPr>
                    </a:p>
                    <a:p>
                      <a:pPr>
                        <a:lnSpc>
                          <a:spcPct val="107000"/>
                        </a:lnSpc>
                        <a:spcAft>
                          <a:spcPts val="0"/>
                        </a:spcAft>
                      </a:pPr>
                      <a:r>
                        <a:rPr lang="da-DK" sz="1200" kern="1200" dirty="0">
                          <a:effectLst/>
                        </a:rPr>
                        <a:t>Undersøgelsesproces og skrivning</a:t>
                      </a:r>
                      <a:endParaRPr lang="da-DK" sz="1200" dirty="0">
                        <a:effectLst/>
                      </a:endParaRPr>
                    </a:p>
                    <a:p>
                      <a:pPr>
                        <a:lnSpc>
                          <a:spcPct val="107000"/>
                        </a:lnSpc>
                        <a:spcAft>
                          <a:spcPts val="0"/>
                        </a:spcAft>
                      </a:pPr>
                      <a:r>
                        <a:rPr lang="da-DK" sz="1200" kern="1200" dirty="0">
                          <a:effectLst/>
                        </a:rPr>
                        <a:t>At bruge vejledning</a:t>
                      </a:r>
                      <a:endParaRPr lang="da-DK" sz="1200" dirty="0">
                        <a:effectLst/>
                      </a:endParaRPr>
                    </a:p>
                    <a:p>
                      <a:pPr>
                        <a:lnSpc>
                          <a:spcPct val="107000"/>
                        </a:lnSpc>
                        <a:spcAft>
                          <a:spcPts val="0"/>
                        </a:spcAft>
                      </a:pPr>
                      <a:r>
                        <a:rPr lang="da-DK" sz="1200" kern="1200" dirty="0">
                          <a:effectLst/>
                        </a:rPr>
                        <a:t>Remediering fra DHO til poster</a:t>
                      </a:r>
                    </a:p>
                    <a:p>
                      <a:pPr>
                        <a:lnSpc>
                          <a:spcPct val="107000"/>
                        </a:lnSpc>
                        <a:spcAft>
                          <a:spcPts val="0"/>
                        </a:spcAft>
                      </a:pPr>
                      <a:r>
                        <a:rPr lang="da-DK" sz="1200" kern="1200" dirty="0">
                          <a:effectLst/>
                          <a:latin typeface="Calibri" panose="020F0502020204030204" pitchFamily="34" charset="0"/>
                          <a:ea typeface="Calibri" panose="020F0502020204030204" pitchFamily="34" charset="0"/>
                          <a:cs typeface="Times New Roman" panose="02020603050405020304" pitchFamily="18" charset="0"/>
                        </a:rPr>
                        <a:t>Mundtlig præsentation</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Akademisk opgave </a:t>
                      </a:r>
                      <a:endParaRPr lang="da-DK" sz="1200" dirty="0">
                        <a:effectLst/>
                      </a:endParaRPr>
                    </a:p>
                    <a:p>
                      <a:pPr>
                        <a:lnSpc>
                          <a:spcPct val="107000"/>
                        </a:lnSpc>
                        <a:spcAft>
                          <a:spcPts val="0"/>
                        </a:spcAft>
                      </a:pPr>
                      <a:r>
                        <a:rPr lang="da-DK" sz="1200" kern="1200" dirty="0">
                          <a:effectLst/>
                        </a:rPr>
                        <a:t>(5-7 sider)</a:t>
                      </a:r>
                      <a:endParaRPr lang="da-DK" sz="1200" dirty="0">
                        <a:effectLst/>
                      </a:endParaRPr>
                    </a:p>
                    <a:p>
                      <a:pPr>
                        <a:lnSpc>
                          <a:spcPct val="107000"/>
                        </a:lnSpc>
                        <a:spcAft>
                          <a:spcPts val="0"/>
                        </a:spcAft>
                      </a:pPr>
                      <a:r>
                        <a:rPr lang="da-DK" sz="1200" kern="1200" dirty="0">
                          <a:effectLst/>
                        </a:rPr>
                        <a:t>Mundtlig præsentation m. poster</a:t>
                      </a:r>
                      <a:endParaRPr lang="da-DK" sz="1200" dirty="0">
                        <a:effectLst/>
                      </a:endParaRPr>
                    </a:p>
                    <a:p>
                      <a:pPr>
                        <a:lnSpc>
                          <a:spcPct val="107000"/>
                        </a:lnSpc>
                        <a:spcAft>
                          <a:spcPts val="0"/>
                        </a:spcAft>
                      </a:pPr>
                      <a:r>
                        <a:rPr lang="da-DK" sz="1200" dirty="0">
                          <a:effectLst/>
                        </a:rPr>
                        <a:t> </a:t>
                      </a:r>
                    </a:p>
                    <a:p>
                      <a:pPr>
                        <a:lnSpc>
                          <a:spcPct val="107000"/>
                        </a:lnSpc>
                        <a:spcAft>
                          <a:spcPts val="0"/>
                        </a:spcAft>
                      </a:pPr>
                      <a:endParaRPr lang="da-DK" sz="1200" kern="1200" dirty="0">
                        <a:effectLst/>
                      </a:endParaRPr>
                    </a:p>
                    <a:p>
                      <a:pPr>
                        <a:lnSpc>
                          <a:spcPct val="107000"/>
                        </a:lnSpc>
                        <a:spcAft>
                          <a:spcPts val="0"/>
                        </a:spcAft>
                      </a:pPr>
                      <a:endParaRPr lang="da-DK" sz="1200" kern="1200" dirty="0">
                        <a:effectLst/>
                      </a:endParaRPr>
                    </a:p>
                    <a:p>
                      <a:pPr>
                        <a:lnSpc>
                          <a:spcPct val="107000"/>
                        </a:lnSpc>
                        <a:spcAft>
                          <a:spcPts val="0"/>
                        </a:spcAft>
                      </a:pPr>
                      <a:r>
                        <a:rPr lang="da-DK" sz="1200" kern="1200" dirty="0">
                          <a:effectLst/>
                        </a:rPr>
                        <a:t>Portfolio i klassenotesbog</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extLst>
                  <a:ext uri="{0D108BD9-81ED-4DB2-BD59-A6C34878D82A}">
                    <a16:rowId xmlns:a16="http://schemas.microsoft.com/office/drawing/2014/main" val="2808683344"/>
                  </a:ext>
                </a:extLst>
              </a:tr>
              <a:tr h="821463">
                <a:tc>
                  <a:txBody>
                    <a:bodyPr/>
                    <a:lstStyle/>
                    <a:p>
                      <a:pPr>
                        <a:lnSpc>
                          <a:spcPct val="107000"/>
                        </a:lnSpc>
                        <a:spcAft>
                          <a:spcPts val="0"/>
                        </a:spcAft>
                      </a:pPr>
                      <a:r>
                        <a:rPr lang="da-DK" sz="1200" kern="1200">
                          <a:effectLst/>
                        </a:rPr>
                        <a:t>3. Semester</a:t>
                      </a:r>
                      <a:endParaRPr lang="da-DK" sz="1200">
                        <a:effectLst/>
                      </a:endParaRPr>
                    </a:p>
                    <a:p>
                      <a:pPr>
                        <a:lnSpc>
                          <a:spcPct val="107000"/>
                        </a:lnSpc>
                        <a:spcAft>
                          <a:spcPts val="0"/>
                        </a:spcAft>
                      </a:pPr>
                      <a:r>
                        <a:rPr lang="da-DK" sz="1200" kern="1200">
                          <a:effectLst/>
                        </a:rPr>
                        <a:t>FF3 – Innovations-forløb</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a:effectLst/>
                        </a:rPr>
                        <a:t>5 arbejdsdage</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Forskellige – på tværs af årgangen</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At beskrive et problem med faglige metoder</a:t>
                      </a:r>
                      <a:endParaRPr lang="da-DK" sz="1200" dirty="0">
                        <a:effectLst/>
                      </a:endParaRPr>
                    </a:p>
                    <a:p>
                      <a:pPr>
                        <a:lnSpc>
                          <a:spcPct val="107000"/>
                        </a:lnSpc>
                        <a:spcAft>
                          <a:spcPts val="0"/>
                        </a:spcAft>
                      </a:pPr>
                      <a:r>
                        <a:rPr lang="da-DK" sz="1200" kern="1200" dirty="0">
                          <a:effectLst/>
                        </a:rPr>
                        <a:t>At udarbejde og vurdere innovative løsningsforslag med faglige metoder</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Innovativt løsningsforslag fremlægges ved postersession for hele 2. årgang + lærere</a:t>
                      </a:r>
                      <a:endParaRPr lang="da-DK" sz="1200" dirty="0">
                        <a:effectLst/>
                      </a:endParaRPr>
                    </a:p>
                    <a:p>
                      <a:pPr>
                        <a:lnSpc>
                          <a:spcPct val="107000"/>
                        </a:lnSpc>
                        <a:spcAft>
                          <a:spcPts val="0"/>
                        </a:spcAft>
                      </a:pPr>
                      <a:r>
                        <a:rPr lang="da-DK" sz="1200" dirty="0">
                          <a:effectLst/>
                        </a:rPr>
                        <a:t> </a:t>
                      </a:r>
                    </a:p>
                    <a:p>
                      <a:pPr>
                        <a:lnSpc>
                          <a:spcPct val="107000"/>
                        </a:lnSpc>
                        <a:spcAft>
                          <a:spcPts val="0"/>
                        </a:spcAft>
                      </a:pPr>
                      <a:r>
                        <a:rPr lang="da-DK" sz="1200" kern="1200" dirty="0">
                          <a:effectLst/>
                        </a:rPr>
                        <a:t>Portfolio i klassenotesbog</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extLst>
                  <a:ext uri="{0D108BD9-81ED-4DB2-BD59-A6C34878D82A}">
                    <a16:rowId xmlns:a16="http://schemas.microsoft.com/office/drawing/2014/main" val="3744953681"/>
                  </a:ext>
                </a:extLst>
              </a:tr>
              <a:tr h="1023141">
                <a:tc>
                  <a:txBody>
                    <a:bodyPr/>
                    <a:lstStyle/>
                    <a:p>
                      <a:pPr>
                        <a:lnSpc>
                          <a:spcPct val="107000"/>
                        </a:lnSpc>
                        <a:spcAft>
                          <a:spcPts val="0"/>
                        </a:spcAft>
                      </a:pPr>
                      <a:r>
                        <a:rPr lang="da-DK" sz="1200" kern="1200">
                          <a:effectLst/>
                        </a:rPr>
                        <a:t>4. Semester</a:t>
                      </a:r>
                      <a:endParaRPr lang="da-DK" sz="1200">
                        <a:effectLst/>
                      </a:endParaRPr>
                    </a:p>
                    <a:p>
                      <a:pPr>
                        <a:lnSpc>
                          <a:spcPct val="107000"/>
                        </a:lnSpc>
                        <a:spcAft>
                          <a:spcPts val="0"/>
                        </a:spcAft>
                      </a:pPr>
                      <a:r>
                        <a:rPr lang="da-DK" sz="1200" kern="1200">
                          <a:effectLst/>
                        </a:rPr>
                        <a:t>FF4 - SRO</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4 undervisningsdage</a:t>
                      </a:r>
                      <a:endParaRPr lang="da-DK" sz="1200" dirty="0">
                        <a:effectLst/>
                      </a:endParaRPr>
                    </a:p>
                    <a:p>
                      <a:pPr>
                        <a:lnSpc>
                          <a:spcPct val="107000"/>
                        </a:lnSpc>
                        <a:spcAft>
                          <a:spcPts val="0"/>
                        </a:spcAft>
                      </a:pPr>
                      <a:r>
                        <a:rPr lang="da-DK" sz="1200" kern="1200" dirty="0">
                          <a:effectLst/>
                        </a:rPr>
                        <a:t>2 skrivedage med skrivecafé</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a:effectLst/>
                        </a:rPr>
                        <a:t>Studieretningsfag</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Den akademiske opgave </a:t>
                      </a:r>
                      <a:endParaRPr lang="da-DK" sz="1200" dirty="0">
                        <a:effectLst/>
                      </a:endParaRPr>
                    </a:p>
                    <a:p>
                      <a:pPr>
                        <a:lnSpc>
                          <a:spcPct val="107000"/>
                        </a:lnSpc>
                        <a:spcAft>
                          <a:spcPts val="0"/>
                        </a:spcAft>
                      </a:pPr>
                      <a:r>
                        <a:rPr lang="da-DK" sz="1200" kern="1200" dirty="0">
                          <a:effectLst/>
                        </a:rPr>
                        <a:t>Basal videnskabsteori</a:t>
                      </a:r>
                      <a:endParaRPr lang="da-DK" sz="1200" dirty="0">
                        <a:effectLst/>
                      </a:endParaRPr>
                    </a:p>
                    <a:p>
                      <a:pPr>
                        <a:lnSpc>
                          <a:spcPct val="107000"/>
                        </a:lnSpc>
                        <a:spcAft>
                          <a:spcPts val="0"/>
                        </a:spcAft>
                      </a:pPr>
                      <a:r>
                        <a:rPr lang="da-DK" sz="1200" kern="1200" dirty="0">
                          <a:effectLst/>
                        </a:rPr>
                        <a:t>Faglige metoder</a:t>
                      </a:r>
                      <a:endParaRPr lang="da-DK" sz="1200" dirty="0">
                        <a:effectLst/>
                      </a:endParaRPr>
                    </a:p>
                    <a:p>
                      <a:pPr>
                        <a:lnSpc>
                          <a:spcPct val="107000"/>
                        </a:lnSpc>
                        <a:spcAft>
                          <a:spcPts val="0"/>
                        </a:spcAft>
                      </a:pPr>
                      <a:r>
                        <a:rPr lang="da-DK" sz="1200" kern="1200" dirty="0">
                          <a:effectLst/>
                        </a:rPr>
                        <a:t>At besvare en stillet opgave</a:t>
                      </a:r>
                    </a:p>
                    <a:p>
                      <a:pPr>
                        <a:lnSpc>
                          <a:spcPct val="107000"/>
                        </a:lnSpc>
                        <a:spcAft>
                          <a:spcPts val="0"/>
                        </a:spcAft>
                      </a:pPr>
                      <a:r>
                        <a:rPr lang="da-DK" sz="1200" kern="1200" dirty="0">
                          <a:effectLst/>
                          <a:latin typeface="Calibri" panose="020F0502020204030204" pitchFamily="34" charset="0"/>
                          <a:ea typeface="Calibri" panose="020F0502020204030204" pitchFamily="34" charset="0"/>
                          <a:cs typeface="Times New Roman" panose="02020603050405020304" pitchFamily="18" charset="0"/>
                        </a:rPr>
                        <a:t>Mundtlig præsentation</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Akademisk opgave (6-8 sider)</a:t>
                      </a:r>
                      <a:endParaRPr lang="da-DK" sz="1200" dirty="0">
                        <a:effectLst/>
                      </a:endParaRPr>
                    </a:p>
                    <a:p>
                      <a:pPr>
                        <a:lnSpc>
                          <a:spcPct val="107000"/>
                        </a:lnSpc>
                        <a:spcAft>
                          <a:spcPts val="0"/>
                        </a:spcAft>
                      </a:pPr>
                      <a:r>
                        <a:rPr lang="da-DK" sz="1200" kern="1200" dirty="0">
                          <a:effectLst/>
                        </a:rPr>
                        <a:t>Mundtlig præsentation m. poster</a:t>
                      </a:r>
                      <a:endParaRPr lang="da-DK" sz="1200" dirty="0">
                        <a:effectLst/>
                      </a:endParaRPr>
                    </a:p>
                    <a:p>
                      <a:pPr>
                        <a:lnSpc>
                          <a:spcPct val="107000"/>
                        </a:lnSpc>
                        <a:spcAft>
                          <a:spcPts val="0"/>
                        </a:spcAft>
                      </a:pPr>
                      <a:endParaRPr lang="da-DK" sz="1200" kern="1200" dirty="0">
                        <a:effectLst/>
                      </a:endParaRPr>
                    </a:p>
                    <a:p>
                      <a:pPr>
                        <a:lnSpc>
                          <a:spcPct val="107000"/>
                        </a:lnSpc>
                        <a:spcAft>
                          <a:spcPts val="0"/>
                        </a:spcAft>
                      </a:pPr>
                      <a:endParaRPr lang="da-DK" sz="1200" kern="1200" dirty="0">
                        <a:effectLst/>
                      </a:endParaRPr>
                    </a:p>
                    <a:p>
                      <a:pPr>
                        <a:lnSpc>
                          <a:spcPct val="107000"/>
                        </a:lnSpc>
                        <a:spcAft>
                          <a:spcPts val="0"/>
                        </a:spcAft>
                      </a:pPr>
                      <a:r>
                        <a:rPr lang="da-DK" sz="1200" kern="1200" dirty="0">
                          <a:effectLst/>
                        </a:rPr>
                        <a:t>Portfolio i klassenotesbog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extLst>
                  <a:ext uri="{0D108BD9-81ED-4DB2-BD59-A6C34878D82A}">
                    <a16:rowId xmlns:a16="http://schemas.microsoft.com/office/drawing/2014/main" val="3420700022"/>
                  </a:ext>
                </a:extLst>
              </a:tr>
              <a:tr h="821463">
                <a:tc>
                  <a:txBody>
                    <a:bodyPr/>
                    <a:lstStyle/>
                    <a:p>
                      <a:pPr>
                        <a:lnSpc>
                          <a:spcPct val="107000"/>
                        </a:lnSpc>
                        <a:spcAft>
                          <a:spcPts val="0"/>
                        </a:spcAft>
                      </a:pPr>
                      <a:r>
                        <a:rPr lang="da-DK" sz="1200" kern="1200">
                          <a:effectLst/>
                        </a:rPr>
                        <a:t>5. Semester</a:t>
                      </a:r>
                      <a:endParaRPr lang="da-DK" sz="1200">
                        <a:effectLst/>
                      </a:endParaRPr>
                    </a:p>
                    <a:p>
                      <a:pPr>
                        <a:lnSpc>
                          <a:spcPct val="107000"/>
                        </a:lnSpc>
                        <a:spcAft>
                          <a:spcPts val="0"/>
                        </a:spcAft>
                      </a:pPr>
                      <a:r>
                        <a:rPr lang="da-DK" sz="1200" kern="1200">
                          <a:effectLst/>
                        </a:rPr>
                        <a:t>FF5 – undersøgel-sesdesign</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2 arbejdsdage</a:t>
                      </a:r>
                      <a:endParaRPr lang="da-DK" sz="1200" dirty="0">
                        <a:effectLst/>
                      </a:endParaRPr>
                    </a:p>
                    <a:p>
                      <a:pPr>
                        <a:lnSpc>
                          <a:spcPct val="107000"/>
                        </a:lnSpc>
                        <a:spcAft>
                          <a:spcPts val="0"/>
                        </a:spcAft>
                      </a:pPr>
                      <a:r>
                        <a:rPr lang="da-DK" sz="1200" kern="1200" dirty="0">
                          <a:effectLst/>
                        </a:rPr>
                        <a:t>med vejledning + 1 fremlæggelsesdag</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Så mange mulige </a:t>
                      </a:r>
                      <a:r>
                        <a:rPr lang="da-DK" sz="1200" kern="1200" dirty="0" err="1">
                          <a:effectLst/>
                        </a:rPr>
                        <a:t>srp</a:t>
                      </a:r>
                      <a:r>
                        <a:rPr lang="da-DK" sz="1200" kern="1200" dirty="0">
                          <a:effectLst/>
                        </a:rPr>
                        <a:t>-fag som muligt på tværs af årgangen</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Faglige metoder og basal videnskabsteori</a:t>
                      </a:r>
                    </a:p>
                    <a:p>
                      <a:pPr>
                        <a:lnSpc>
                          <a:spcPct val="107000"/>
                        </a:lnSpc>
                        <a:spcAft>
                          <a:spcPts val="0"/>
                        </a:spcAft>
                      </a:pPr>
                      <a:r>
                        <a:rPr lang="da-DK" sz="1200" kern="1200" dirty="0">
                          <a:effectLst/>
                        </a:rPr>
                        <a:t>Problemformulering </a:t>
                      </a:r>
                    </a:p>
                    <a:p>
                      <a:pPr>
                        <a:lnSpc>
                          <a:spcPct val="107000"/>
                        </a:lnSpc>
                        <a:spcAft>
                          <a:spcPts val="0"/>
                        </a:spcAft>
                      </a:pPr>
                      <a:r>
                        <a:rPr lang="da-DK" sz="1200" kern="1200" dirty="0">
                          <a:effectLst/>
                        </a:rPr>
                        <a:t>Informationssøgning</a:t>
                      </a:r>
                    </a:p>
                    <a:p>
                      <a:pPr>
                        <a:lnSpc>
                          <a:spcPct val="107000"/>
                        </a:lnSpc>
                        <a:spcAft>
                          <a:spcPts val="0"/>
                        </a:spcAft>
                      </a:pPr>
                      <a:r>
                        <a:rPr lang="da-DK" sz="1200" kern="1200" dirty="0">
                          <a:effectLst/>
                        </a:rPr>
                        <a:t>Evt. innovation</a:t>
                      </a:r>
                      <a:endParaRPr lang="da-DK" sz="1200" dirty="0">
                        <a:effectLst/>
                      </a:endParaRPr>
                    </a:p>
                    <a:p>
                      <a:pPr>
                        <a:lnSpc>
                          <a:spcPct val="107000"/>
                        </a:lnSpc>
                        <a:spcAft>
                          <a:spcPts val="0"/>
                        </a:spcAft>
                      </a:pPr>
                      <a:r>
                        <a:rPr lang="da-DK" sz="1200" kern="1200" dirty="0">
                          <a:effectLst/>
                        </a:rPr>
                        <a:t>Mundtlig fremlæggelse</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Videnskabelig poster med mundtlig fremlæggelse af undersøgelsesdesign og delundersøgelser</a:t>
                      </a:r>
                    </a:p>
                    <a:p>
                      <a:pPr>
                        <a:lnSpc>
                          <a:spcPct val="107000"/>
                        </a:lnSpc>
                        <a:spcAft>
                          <a:spcPts val="0"/>
                        </a:spcAft>
                      </a:pPr>
                      <a:r>
                        <a:rPr lang="da-DK" sz="1200" dirty="0">
                          <a:effectLst/>
                        </a:rPr>
                        <a:t>Gruppefremlæggelser med responsgrupper</a:t>
                      </a:r>
                    </a:p>
                    <a:p>
                      <a:pPr>
                        <a:lnSpc>
                          <a:spcPct val="107000"/>
                        </a:lnSpc>
                        <a:spcAft>
                          <a:spcPts val="0"/>
                        </a:spcAft>
                      </a:pPr>
                      <a:endParaRPr lang="da-DK" sz="1200" kern="1200" dirty="0">
                        <a:effectLst/>
                      </a:endParaRPr>
                    </a:p>
                    <a:p>
                      <a:pPr>
                        <a:lnSpc>
                          <a:spcPct val="107000"/>
                        </a:lnSpc>
                        <a:spcAft>
                          <a:spcPts val="0"/>
                        </a:spcAft>
                      </a:pPr>
                      <a:r>
                        <a:rPr lang="da-DK" sz="1200" kern="1200" dirty="0">
                          <a:effectLst/>
                        </a:rPr>
                        <a:t>Portfolio i klassenotesbog</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extLst>
                  <a:ext uri="{0D108BD9-81ED-4DB2-BD59-A6C34878D82A}">
                    <a16:rowId xmlns:a16="http://schemas.microsoft.com/office/drawing/2014/main" val="644302983"/>
                  </a:ext>
                </a:extLst>
              </a:tr>
              <a:tr h="699136">
                <a:tc>
                  <a:txBody>
                    <a:bodyPr/>
                    <a:lstStyle/>
                    <a:p>
                      <a:pPr>
                        <a:lnSpc>
                          <a:spcPct val="107000"/>
                        </a:lnSpc>
                        <a:spcAft>
                          <a:spcPts val="0"/>
                        </a:spcAft>
                      </a:pPr>
                      <a:r>
                        <a:rPr lang="da-DK" sz="1200" kern="1200" dirty="0">
                          <a:effectLst/>
                        </a:rPr>
                        <a:t>6. semester</a:t>
                      </a:r>
                      <a:endParaRPr lang="da-DK" sz="1200" dirty="0">
                        <a:effectLst/>
                      </a:endParaRPr>
                    </a:p>
                    <a:p>
                      <a:pPr>
                        <a:lnSpc>
                          <a:spcPct val="107000"/>
                        </a:lnSpc>
                        <a:spcAft>
                          <a:spcPts val="0"/>
                        </a:spcAft>
                      </a:pPr>
                      <a:r>
                        <a:rPr lang="da-DK" sz="1200" kern="1200" dirty="0">
                          <a:effectLst/>
                        </a:rPr>
                        <a:t>FF6 - SRP</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a:effectLst/>
                        </a:rPr>
                        <a:t>10 skrivedage (samlet)</a:t>
                      </a:r>
                      <a:endParaRPr lang="da-DK" sz="1200">
                        <a:effectLst/>
                      </a:endParaRPr>
                    </a:p>
                    <a:p>
                      <a:pPr>
                        <a:lnSpc>
                          <a:spcPct val="107000"/>
                        </a:lnSpc>
                        <a:spcAft>
                          <a:spcPts val="0"/>
                        </a:spcAft>
                      </a:pPr>
                      <a:r>
                        <a:rPr lang="da-DK" sz="1200" kern="1200">
                          <a:effectLst/>
                        </a:rPr>
                        <a:t>heraf 20 timer på skolen med lærere</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pPr>
                      <a:r>
                        <a:rPr lang="da-DK" sz="1200" dirty="0">
                          <a:effectLst/>
                          <a:latin typeface="Calibri" panose="020F0502020204030204" pitchFamily="34" charset="0"/>
                          <a:cs typeface="Times New Roman" panose="02020603050405020304" pitchFamily="18" charset="0"/>
                        </a:rPr>
                        <a:t>Alle </a:t>
                      </a:r>
                    </a:p>
                  </a:txBody>
                  <a:tcPr marL="21993" marR="21993" marT="11475" marB="11475"/>
                </a:tc>
                <a:tc>
                  <a:txBody>
                    <a:bodyPr/>
                    <a:lstStyle/>
                    <a:p>
                      <a:pPr>
                        <a:lnSpc>
                          <a:spcPct val="107000"/>
                        </a:lnSpc>
                        <a:spcAft>
                          <a:spcPts val="0"/>
                        </a:spcAft>
                      </a:pPr>
                      <a:r>
                        <a:rPr lang="da-DK" sz="1200">
                          <a:effectLst/>
                        </a:rPr>
                        <a:t>Alle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tc>
                  <a:txBody>
                    <a:bodyPr/>
                    <a:lstStyle/>
                    <a:p>
                      <a:pPr>
                        <a:lnSpc>
                          <a:spcPct val="107000"/>
                        </a:lnSpc>
                        <a:spcAft>
                          <a:spcPts val="0"/>
                        </a:spcAft>
                      </a:pPr>
                      <a:r>
                        <a:rPr lang="da-DK" sz="1200" kern="1200" dirty="0">
                          <a:effectLst/>
                        </a:rPr>
                        <a:t>Akademisk opgave (15-20 sider) + mundtlig prøve (30 min)</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993" marR="21993" marT="11475" marB="11475"/>
                </a:tc>
                <a:extLst>
                  <a:ext uri="{0D108BD9-81ED-4DB2-BD59-A6C34878D82A}">
                    <a16:rowId xmlns:a16="http://schemas.microsoft.com/office/drawing/2014/main" val="552023786"/>
                  </a:ext>
                </a:extLst>
              </a:tr>
            </a:tbl>
          </a:graphicData>
        </a:graphic>
      </p:graphicFrame>
    </p:spTree>
    <p:extLst>
      <p:ext uri="{BB962C8B-B14F-4D97-AF65-F5344CB8AC3E}">
        <p14:creationId xmlns:p14="http://schemas.microsoft.com/office/powerpoint/2010/main" val="285448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1835B6-2407-468B-94AF-B3CC8D73A96F}"/>
              </a:ext>
            </a:extLst>
          </p:cNvPr>
          <p:cNvSpPr>
            <a:spLocks noGrp="1"/>
          </p:cNvSpPr>
          <p:nvPr>
            <p:ph type="title"/>
          </p:nvPr>
        </p:nvSpPr>
        <p:spPr/>
        <p:txBody>
          <a:bodyPr/>
          <a:lstStyle/>
          <a:p>
            <a:r>
              <a:rPr lang="da-DK" dirty="0">
                <a:solidFill>
                  <a:srgbClr val="0070C0"/>
                </a:solidFill>
              </a:rPr>
              <a:t>FF1 – Første flerfaglige forløb</a:t>
            </a:r>
            <a:br>
              <a:rPr lang="da-DK" dirty="0">
                <a:solidFill>
                  <a:srgbClr val="0070C0"/>
                </a:solidFill>
              </a:rPr>
            </a:br>
            <a:r>
              <a:rPr lang="da-DK" sz="2400" dirty="0">
                <a:solidFill>
                  <a:srgbClr val="0070C0"/>
                </a:solidFill>
              </a:rPr>
              <a:t>Februar 1.g, 3 dage, 2 fag</a:t>
            </a:r>
          </a:p>
        </p:txBody>
      </p:sp>
      <p:sp>
        <p:nvSpPr>
          <p:cNvPr id="3" name="Pladsholder til indhold 2">
            <a:extLst>
              <a:ext uri="{FF2B5EF4-FFF2-40B4-BE49-F238E27FC236}">
                <a16:creationId xmlns:a16="http://schemas.microsoft.com/office/drawing/2014/main" id="{CEFA8038-FC6E-4EAA-9E81-0A7FE32F617C}"/>
              </a:ext>
            </a:extLst>
          </p:cNvPr>
          <p:cNvSpPr>
            <a:spLocks noGrp="1"/>
          </p:cNvSpPr>
          <p:nvPr>
            <p:ph idx="1"/>
          </p:nvPr>
        </p:nvSpPr>
        <p:spPr/>
        <p:txBody>
          <a:bodyPr>
            <a:normAutofit lnSpcReduction="10000"/>
          </a:bodyPr>
          <a:lstStyle/>
          <a:p>
            <a:pPr marL="0" indent="0">
              <a:buNone/>
            </a:pPr>
            <a:r>
              <a:rPr lang="da-DK" b="1" dirty="0"/>
              <a:t>Læringsmål</a:t>
            </a:r>
          </a:p>
          <a:p>
            <a:r>
              <a:rPr lang="da-DK" dirty="0"/>
              <a:t>De indgående fags faglige metoder, genstandsfelt og placering i fakulteter</a:t>
            </a:r>
          </a:p>
          <a:p>
            <a:pPr lvl="0"/>
            <a:r>
              <a:rPr lang="da-DK" dirty="0"/>
              <a:t>Erfaring med at planlægge og gennemføre en undersøgelse med brug af faglige metoder og viden fra to fag (at problemformulere)</a:t>
            </a:r>
          </a:p>
          <a:p>
            <a:pPr lvl="0"/>
            <a:r>
              <a:rPr lang="da-DK" dirty="0"/>
              <a:t> Kendskab til Den videnskabelige basismodel</a:t>
            </a:r>
          </a:p>
          <a:p>
            <a:pPr lvl="0"/>
            <a:r>
              <a:rPr lang="da-DK" dirty="0"/>
              <a:t>Erfaring med at bruge </a:t>
            </a:r>
            <a:r>
              <a:rPr lang="da-DK" dirty="0" err="1"/>
              <a:t>VG’s</a:t>
            </a:r>
            <a:r>
              <a:rPr lang="da-DK" dirty="0"/>
              <a:t> videnskabelige poster til beskrivelse og præsentation af undersøgelse</a:t>
            </a:r>
          </a:p>
          <a:p>
            <a:pPr lvl="0"/>
            <a:r>
              <a:rPr lang="da-DK" dirty="0"/>
              <a:t>Introduktion af refleksionsskrivning i klassenotesbog til flerfaglige forløb</a:t>
            </a:r>
          </a:p>
          <a:p>
            <a:endParaRPr lang="da-DK" dirty="0"/>
          </a:p>
        </p:txBody>
      </p:sp>
    </p:spTree>
    <p:extLst>
      <p:ext uri="{BB962C8B-B14F-4D97-AF65-F5344CB8AC3E}">
        <p14:creationId xmlns:p14="http://schemas.microsoft.com/office/powerpoint/2010/main" val="75417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6966FA-DC4F-4FEF-91E3-4CAA25F4BA00}"/>
              </a:ext>
            </a:extLst>
          </p:cNvPr>
          <p:cNvSpPr>
            <a:spLocks noGrp="1"/>
          </p:cNvSpPr>
          <p:nvPr>
            <p:ph type="title"/>
          </p:nvPr>
        </p:nvSpPr>
        <p:spPr/>
        <p:txBody>
          <a:bodyPr/>
          <a:lstStyle/>
          <a:p>
            <a:r>
              <a:rPr lang="da-DK" dirty="0">
                <a:solidFill>
                  <a:srgbClr val="0070C0"/>
                </a:solidFill>
              </a:rPr>
              <a:t>Skema for FF1</a:t>
            </a:r>
          </a:p>
        </p:txBody>
      </p:sp>
      <p:graphicFrame>
        <p:nvGraphicFramePr>
          <p:cNvPr id="4" name="Pladsholder til indhold 3">
            <a:extLst>
              <a:ext uri="{FF2B5EF4-FFF2-40B4-BE49-F238E27FC236}">
                <a16:creationId xmlns:a16="http://schemas.microsoft.com/office/drawing/2014/main" id="{2143F875-7747-4A20-85D5-F6C04002B562}"/>
              </a:ext>
            </a:extLst>
          </p:cNvPr>
          <p:cNvGraphicFramePr>
            <a:graphicFrameLocks noGrp="1"/>
          </p:cNvGraphicFramePr>
          <p:nvPr>
            <p:ph idx="1"/>
            <p:extLst>
              <p:ext uri="{D42A27DB-BD31-4B8C-83A1-F6EECF244321}">
                <p14:modId xmlns:p14="http://schemas.microsoft.com/office/powerpoint/2010/main" val="2481051889"/>
              </p:ext>
            </p:extLst>
          </p:nvPr>
        </p:nvGraphicFramePr>
        <p:xfrm>
          <a:off x="1052660" y="1690688"/>
          <a:ext cx="10086680" cy="4273526"/>
        </p:xfrm>
        <a:graphic>
          <a:graphicData uri="http://schemas.openxmlformats.org/drawingml/2006/table">
            <a:tbl>
              <a:tblPr firstRow="1" firstCol="1" bandRow="1">
                <a:tableStyleId>{5C22544A-7EE6-4342-B048-85BDC9FD1C3A}</a:tableStyleId>
              </a:tblPr>
              <a:tblGrid>
                <a:gridCol w="877853">
                  <a:extLst>
                    <a:ext uri="{9D8B030D-6E8A-4147-A177-3AD203B41FA5}">
                      <a16:colId xmlns:a16="http://schemas.microsoft.com/office/drawing/2014/main" val="2300847821"/>
                    </a:ext>
                  </a:extLst>
                </a:gridCol>
                <a:gridCol w="3685360">
                  <a:extLst>
                    <a:ext uri="{9D8B030D-6E8A-4147-A177-3AD203B41FA5}">
                      <a16:colId xmlns:a16="http://schemas.microsoft.com/office/drawing/2014/main" val="434012338"/>
                    </a:ext>
                  </a:extLst>
                </a:gridCol>
                <a:gridCol w="3160424">
                  <a:extLst>
                    <a:ext uri="{9D8B030D-6E8A-4147-A177-3AD203B41FA5}">
                      <a16:colId xmlns:a16="http://schemas.microsoft.com/office/drawing/2014/main" val="3992705416"/>
                    </a:ext>
                  </a:extLst>
                </a:gridCol>
                <a:gridCol w="2363043">
                  <a:extLst>
                    <a:ext uri="{9D8B030D-6E8A-4147-A177-3AD203B41FA5}">
                      <a16:colId xmlns:a16="http://schemas.microsoft.com/office/drawing/2014/main" val="2053390801"/>
                    </a:ext>
                  </a:extLst>
                </a:gridCol>
              </a:tblGrid>
              <a:tr h="127342">
                <a:tc>
                  <a:txBody>
                    <a:bodyPr/>
                    <a:lstStyle/>
                    <a:p>
                      <a:pPr fontAlgn="base">
                        <a:lnSpc>
                          <a:spcPct val="107000"/>
                        </a:lnSpc>
                        <a:spcAft>
                          <a:spcPts val="0"/>
                        </a:spcAft>
                      </a:pPr>
                      <a:r>
                        <a:rPr lang="da-DK" sz="1200">
                          <a:effectLst/>
                        </a:rPr>
                        <a:t>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a:effectLst/>
                        </a:rPr>
                        <a:t>Dag 1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a:effectLst/>
                        </a:rPr>
                        <a:t>Dag 2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a:effectLst/>
                        </a:rPr>
                        <a:t>3. dag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10489955"/>
                  </a:ext>
                </a:extLst>
              </a:tr>
              <a:tr h="1721171">
                <a:tc>
                  <a:txBody>
                    <a:bodyPr/>
                    <a:lstStyle/>
                    <a:p>
                      <a:pPr marL="0" lvl="0" indent="0" fontAlgn="base">
                        <a:lnSpc>
                          <a:spcPct val="107000"/>
                        </a:lnSpc>
                        <a:spcAft>
                          <a:spcPts val="0"/>
                        </a:spcAft>
                        <a:buFont typeface="+mj-lt"/>
                        <a:buNone/>
                        <a:tabLst>
                          <a:tab pos="457200" algn="l"/>
                        </a:tabLst>
                      </a:pPr>
                      <a:r>
                        <a:rPr lang="da-DK" sz="1200" dirty="0">
                          <a:effectLst/>
                        </a:rPr>
                        <a:t>1. lektion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Fælles introduktion til SRP-mål og flerfaglige forløb for alle klasser med lærere </a:t>
                      </a:r>
                    </a:p>
                    <a:p>
                      <a:pPr fontAlgn="base">
                        <a:lnSpc>
                          <a:spcPct val="107000"/>
                        </a:lnSpc>
                        <a:spcAft>
                          <a:spcPts val="0"/>
                        </a:spcAft>
                      </a:pPr>
                      <a:r>
                        <a:rPr lang="da-DK" sz="1200" dirty="0">
                          <a:effectLst/>
                        </a:rPr>
                        <a:t>  </a:t>
                      </a:r>
                    </a:p>
                    <a:p>
                      <a:pPr fontAlgn="base">
                        <a:lnSpc>
                          <a:spcPct val="107000"/>
                        </a:lnSpc>
                        <a:spcAft>
                          <a:spcPts val="0"/>
                        </a:spcAft>
                      </a:pPr>
                      <a:r>
                        <a:rPr lang="da-DK" sz="1200" dirty="0">
                          <a:effectLst/>
                        </a:rPr>
                        <a:t> </a:t>
                      </a:r>
                    </a:p>
                    <a:p>
                      <a:pPr fontAlgn="base">
                        <a:lnSpc>
                          <a:spcPct val="107000"/>
                        </a:lnSpc>
                        <a:spcAft>
                          <a:spcPts val="0"/>
                        </a:spcAft>
                      </a:pPr>
                      <a:r>
                        <a:rPr lang="da-DK" sz="1200" dirty="0">
                          <a:effectLst/>
                        </a:rPr>
                        <a:t>Holdets lærere: Introduktion til det faglige emne (en tværfaglig problemstilling, fagenes metoder, genstandsfelt og fakultet + evt. ressourcerum i klasserne) </a:t>
                      </a:r>
                    </a:p>
                    <a:p>
                      <a:pPr fontAlgn="base">
                        <a:lnSpc>
                          <a:spcPct val="107000"/>
                        </a:lnSpc>
                        <a:spcAft>
                          <a:spcPts val="0"/>
                        </a:spcAft>
                      </a:pPr>
                      <a:r>
                        <a:rPr lang="da-DK" sz="1200" dirty="0">
                          <a:effectLst/>
                        </a:rPr>
                        <a:t>Gruppeinddeling </a:t>
                      </a:r>
                    </a:p>
                    <a:p>
                      <a:pPr fontAlgn="base">
                        <a:lnSpc>
                          <a:spcPct val="107000"/>
                        </a:lnSpc>
                        <a:spcAft>
                          <a:spcPts val="0"/>
                        </a:spcAft>
                      </a:pPr>
                      <a:r>
                        <a:rPr lang="da-DK" sz="1200" dirty="0">
                          <a:effectLst/>
                        </a:rPr>
                        <a:t>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Fælles præsentation af </a:t>
                      </a:r>
                      <a:r>
                        <a:rPr lang="da-DK" sz="1200" dirty="0" err="1">
                          <a:effectLst/>
                        </a:rPr>
                        <a:t>VG’s</a:t>
                      </a:r>
                      <a:r>
                        <a:rPr lang="da-DK" sz="1200" dirty="0">
                          <a:effectLst/>
                        </a:rPr>
                        <a:t> videnskabelige poster som præsentationsredskab + Den videnskabelige basismodel til vurdering af undersøgelsesdesign. </a:t>
                      </a:r>
                    </a:p>
                    <a:p>
                      <a:pPr fontAlgn="base">
                        <a:lnSpc>
                          <a:spcPct val="107000"/>
                        </a:lnSpc>
                        <a:spcAft>
                          <a:spcPts val="0"/>
                        </a:spcAft>
                      </a:pPr>
                      <a:r>
                        <a:rPr lang="da-DK" sz="1200" dirty="0">
                          <a:effectLst/>
                        </a:rPr>
                        <a:t>Overblik over alle fakulteter og fag –  metoder og genstandsfelter.</a:t>
                      </a:r>
                    </a:p>
                    <a:p>
                      <a:pPr fontAlgn="base">
                        <a:lnSpc>
                          <a:spcPct val="107000"/>
                        </a:lnSpc>
                        <a:spcAft>
                          <a:spcPts val="0"/>
                        </a:spcAft>
                      </a:pPr>
                      <a:endParaRPr lang="da-DK" sz="1200" dirty="0">
                        <a:effectLst/>
                      </a:endParaRPr>
                    </a:p>
                    <a:p>
                      <a:pPr fontAlgn="base">
                        <a:lnSpc>
                          <a:spcPct val="107000"/>
                        </a:lnSpc>
                        <a:spcAft>
                          <a:spcPts val="0"/>
                        </a:spcAft>
                      </a:pPr>
                      <a:r>
                        <a:rPr lang="da-DK" sz="1200" dirty="0">
                          <a:effectLst/>
                        </a:rPr>
                        <a:t> </a:t>
                      </a:r>
                    </a:p>
                    <a:p>
                      <a:pPr fontAlgn="base">
                        <a:lnSpc>
                          <a:spcPct val="107000"/>
                        </a:lnSpc>
                        <a:spcAft>
                          <a:spcPts val="0"/>
                        </a:spcAft>
                      </a:pPr>
                      <a:r>
                        <a:rPr lang="da-DK" sz="1200" dirty="0">
                          <a:effectLst/>
                        </a:rPr>
                        <a:t>Fagligt arbejde </a:t>
                      </a:r>
                    </a:p>
                    <a:p>
                      <a:pPr fontAlgn="base">
                        <a:lnSpc>
                          <a:spcPct val="107000"/>
                        </a:lnSpc>
                        <a:spcAft>
                          <a:spcPts val="0"/>
                        </a:spcAft>
                      </a:pPr>
                      <a:r>
                        <a:rPr lang="da-DK" sz="1200" dirty="0">
                          <a:effectLst/>
                        </a:rPr>
                        <a:t>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Fælles oplæg om mundtlig fremlæggelse</a:t>
                      </a:r>
                    </a:p>
                    <a:p>
                      <a:pPr fontAlgn="base">
                        <a:lnSpc>
                          <a:spcPct val="107000"/>
                        </a:lnSpc>
                        <a:spcAft>
                          <a:spcPts val="0"/>
                        </a:spcAft>
                      </a:pPr>
                      <a:r>
                        <a:rPr lang="da-DK" sz="1200" dirty="0">
                          <a:effectLst/>
                        </a:rPr>
                        <a:t> </a:t>
                      </a:r>
                    </a:p>
                    <a:p>
                      <a:pPr fontAlgn="base">
                        <a:lnSpc>
                          <a:spcPct val="107000"/>
                        </a:lnSpc>
                        <a:spcAft>
                          <a:spcPts val="0"/>
                        </a:spcAft>
                      </a:pPr>
                      <a:endParaRPr lang="da-DK" sz="1200" dirty="0">
                        <a:effectLst/>
                      </a:endParaRPr>
                    </a:p>
                    <a:p>
                      <a:pPr fontAlgn="base">
                        <a:lnSpc>
                          <a:spcPct val="107000"/>
                        </a:lnSpc>
                        <a:spcAft>
                          <a:spcPts val="0"/>
                        </a:spcAft>
                      </a:pPr>
                      <a:r>
                        <a:rPr lang="da-DK" sz="1200" dirty="0">
                          <a:effectLst/>
                        </a:rPr>
                        <a:t>Færdiggøre videnskabelig poster </a:t>
                      </a:r>
                    </a:p>
                    <a:p>
                      <a:pPr fontAlgn="base">
                        <a:lnSpc>
                          <a:spcPct val="107000"/>
                        </a:lnSpc>
                        <a:spcAft>
                          <a:spcPts val="0"/>
                        </a:spcAft>
                      </a:pPr>
                      <a:r>
                        <a:rPr lang="da-DK" sz="1200" dirty="0">
                          <a:effectLst/>
                        </a:rPr>
                        <a:t> </a:t>
                      </a:r>
                    </a:p>
                    <a:p>
                      <a:pPr fontAlgn="base">
                        <a:lnSpc>
                          <a:spcPct val="107000"/>
                        </a:lnSpc>
                        <a:spcAft>
                          <a:spcPts val="0"/>
                        </a:spcAft>
                      </a:pPr>
                      <a:r>
                        <a:rPr lang="da-DK" sz="1200" dirty="0">
                          <a:effectLst/>
                        </a:rPr>
                        <a:t>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22434773"/>
                  </a:ext>
                </a:extLst>
              </a:tr>
              <a:tr h="791222">
                <a:tc>
                  <a:txBody>
                    <a:bodyPr/>
                    <a:lstStyle/>
                    <a:p>
                      <a:pPr marL="0" lvl="0" indent="0" fontAlgn="base">
                        <a:lnSpc>
                          <a:spcPct val="107000"/>
                        </a:lnSpc>
                        <a:spcAft>
                          <a:spcPts val="0"/>
                        </a:spcAft>
                        <a:buFont typeface="+mj-lt"/>
                        <a:buNone/>
                        <a:tabLst>
                          <a:tab pos="457200" algn="l"/>
                        </a:tabLst>
                      </a:pPr>
                      <a:r>
                        <a:rPr lang="da-DK" sz="1200" dirty="0">
                          <a:effectLst/>
                        </a:rPr>
                        <a:t>2.lektion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Fagligt arbejde – fokus på at planlægge og gennemføre en undersøgelse med brug af viden og metoder fra to fag. </a:t>
                      </a:r>
                    </a:p>
                    <a:p>
                      <a:pPr fontAlgn="base">
                        <a:lnSpc>
                          <a:spcPct val="107000"/>
                        </a:lnSpc>
                        <a:spcAft>
                          <a:spcPts val="0"/>
                        </a:spcAft>
                      </a:pPr>
                      <a:r>
                        <a:rPr lang="da-DK" sz="1200" dirty="0">
                          <a:effectLst/>
                        </a:rPr>
                        <a:t>At gå fra en tværfaglig problemstilling til problemformulering, undersøgelse og konklusion. </a:t>
                      </a:r>
                    </a:p>
                    <a:p>
                      <a:pPr fontAlgn="base">
                        <a:lnSpc>
                          <a:spcPct val="107000"/>
                        </a:lnSpc>
                        <a:spcAft>
                          <a:spcPts val="0"/>
                        </a:spcAft>
                      </a:pPr>
                      <a:r>
                        <a:rPr lang="da-DK" sz="1200" dirty="0">
                          <a:effectLst/>
                          <a:latin typeface="Calibri" panose="020F0502020204030204" pitchFamily="34" charset="0"/>
                          <a:ea typeface="Calibri" panose="020F0502020204030204" pitchFamily="34" charset="0"/>
                          <a:cs typeface="Times New Roman" panose="02020603050405020304" pitchFamily="18" charset="0"/>
                        </a:rPr>
                        <a:t>Den videnskabelige basismodel som arbejdsværkstøj</a:t>
                      </a:r>
                    </a:p>
                  </a:txBody>
                  <a:tcPr marL="0" marR="0" marT="0" marB="0"/>
                </a:tc>
                <a:tc>
                  <a:txBody>
                    <a:bodyPr/>
                    <a:lstStyle/>
                    <a:p>
                      <a:pPr fontAlgn="base">
                        <a:lnSpc>
                          <a:spcPct val="107000"/>
                        </a:lnSpc>
                        <a:spcAft>
                          <a:spcPts val="0"/>
                        </a:spcAft>
                      </a:pPr>
                      <a:r>
                        <a:rPr lang="da-DK" sz="1200">
                          <a:effectLst/>
                        </a:rPr>
                        <a:t>Fagligt arbejde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Færdiggøre videnskabelig poster. </a:t>
                      </a:r>
                    </a:p>
                    <a:p>
                      <a:pPr fontAlgn="base">
                        <a:lnSpc>
                          <a:spcPct val="107000"/>
                        </a:lnSpc>
                        <a:spcAft>
                          <a:spcPts val="0"/>
                        </a:spcAft>
                      </a:pPr>
                      <a:r>
                        <a:rPr lang="da-DK" sz="1200" dirty="0">
                          <a:effectLst/>
                        </a:rPr>
                        <a:t>Træne mundtlig præsentation i gruppen</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59949705"/>
                  </a:ext>
                </a:extLst>
              </a:tr>
              <a:tr h="392672">
                <a:tc>
                  <a:txBody>
                    <a:bodyPr/>
                    <a:lstStyle/>
                    <a:p>
                      <a:pPr marL="0" lvl="0" indent="0" fontAlgn="base">
                        <a:lnSpc>
                          <a:spcPct val="107000"/>
                        </a:lnSpc>
                        <a:spcAft>
                          <a:spcPts val="0"/>
                        </a:spcAft>
                        <a:buFont typeface="+mj-lt"/>
                        <a:buNone/>
                        <a:tabLst>
                          <a:tab pos="457200" algn="l"/>
                        </a:tabLst>
                      </a:pPr>
                      <a:r>
                        <a:rPr lang="da-DK" sz="1200" dirty="0">
                          <a:effectLst/>
                        </a:rPr>
                        <a:t>3. lektion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Fagligt arbejde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a:effectLst/>
                        </a:rPr>
                        <a:t>Fagligt arbejde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Gruppepræsentationer med videnskabelig poster. Grupperespons.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82108101"/>
                  </a:ext>
                </a:extLst>
              </a:tr>
              <a:tr h="392672">
                <a:tc>
                  <a:txBody>
                    <a:bodyPr/>
                    <a:lstStyle/>
                    <a:p>
                      <a:pPr marL="0" lvl="0" indent="0" fontAlgn="base">
                        <a:lnSpc>
                          <a:spcPct val="107000"/>
                        </a:lnSpc>
                        <a:spcAft>
                          <a:spcPts val="0"/>
                        </a:spcAft>
                        <a:buFont typeface="+mj-lt"/>
                        <a:buNone/>
                        <a:tabLst>
                          <a:tab pos="457200" algn="l"/>
                        </a:tabLst>
                      </a:pPr>
                      <a:r>
                        <a:rPr lang="da-DK" sz="1200" dirty="0">
                          <a:effectLst/>
                        </a:rPr>
                        <a:t>4. lektion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Fagligt arbejde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a:effectLst/>
                        </a:rPr>
                        <a:t>Fagligt arbejde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a:effectLst/>
                        </a:rPr>
                        <a:t>Gruppepræsentationer med videnskabelig poster. Grupperespons.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85958628"/>
                  </a:ext>
                </a:extLst>
              </a:tr>
              <a:tr h="525522">
                <a:tc>
                  <a:txBody>
                    <a:bodyPr/>
                    <a:lstStyle/>
                    <a:p>
                      <a:pPr marL="0" lvl="0" indent="0" fontAlgn="base">
                        <a:lnSpc>
                          <a:spcPct val="107000"/>
                        </a:lnSpc>
                        <a:spcAft>
                          <a:spcPts val="0"/>
                        </a:spcAft>
                        <a:buFont typeface="+mj-lt"/>
                        <a:buNone/>
                        <a:tabLst>
                          <a:tab pos="457200" algn="l"/>
                        </a:tabLst>
                      </a:pPr>
                      <a:r>
                        <a:rPr lang="da-DK" sz="1200" dirty="0">
                          <a:effectLst/>
                        </a:rPr>
                        <a:t>5. lektion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Fagligt arbejde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a:effectLst/>
                        </a:rPr>
                        <a:t>Fagligt arbejde </a:t>
                      </a:r>
                    </a:p>
                    <a:p>
                      <a:pPr fontAlgn="base">
                        <a:lnSpc>
                          <a:spcPct val="107000"/>
                        </a:lnSpc>
                        <a:spcAft>
                          <a:spcPts val="0"/>
                        </a:spcAft>
                      </a:pPr>
                      <a:r>
                        <a:rPr lang="da-DK" sz="1200">
                          <a:effectLst/>
                        </a:rPr>
                        <a:t> </a:t>
                      </a:r>
                      <a:endParaRPr lang="da-DK"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07000"/>
                        </a:lnSpc>
                        <a:spcAft>
                          <a:spcPts val="0"/>
                        </a:spcAft>
                      </a:pPr>
                      <a:r>
                        <a:rPr lang="da-DK" sz="1200" dirty="0">
                          <a:effectLst/>
                        </a:rPr>
                        <a:t>Gruppepræsentationer. </a:t>
                      </a:r>
                    </a:p>
                    <a:p>
                      <a:pPr fontAlgn="base">
                        <a:lnSpc>
                          <a:spcPct val="107000"/>
                        </a:lnSpc>
                        <a:spcAft>
                          <a:spcPts val="0"/>
                        </a:spcAft>
                      </a:pPr>
                      <a:r>
                        <a:rPr lang="da-DK" sz="1200" dirty="0">
                          <a:effectLst/>
                        </a:rPr>
                        <a:t>Refleksionsskrivning i </a:t>
                      </a:r>
                      <a:r>
                        <a:rPr lang="da-DK" sz="1200" dirty="0" err="1">
                          <a:effectLst/>
                        </a:rPr>
                        <a:t>portfolio</a:t>
                      </a:r>
                      <a:r>
                        <a:rPr lang="da-DK" sz="1200" dirty="0">
                          <a:effectLst/>
                        </a:rPr>
                        <a:t> i klassenotesbog </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65893498"/>
                  </a:ext>
                </a:extLst>
              </a:tr>
            </a:tbl>
          </a:graphicData>
        </a:graphic>
      </p:graphicFrame>
    </p:spTree>
    <p:extLst>
      <p:ext uri="{BB962C8B-B14F-4D97-AF65-F5344CB8AC3E}">
        <p14:creationId xmlns:p14="http://schemas.microsoft.com/office/powerpoint/2010/main" val="407124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445C63-1FE8-4E10-8A42-3A2D4A5A3B25}"/>
              </a:ext>
            </a:extLst>
          </p:cNvPr>
          <p:cNvSpPr>
            <a:spLocks noGrp="1"/>
          </p:cNvSpPr>
          <p:nvPr>
            <p:ph type="title"/>
          </p:nvPr>
        </p:nvSpPr>
        <p:spPr/>
        <p:txBody>
          <a:bodyPr/>
          <a:lstStyle/>
          <a:p>
            <a:r>
              <a:rPr lang="da-DK" dirty="0">
                <a:solidFill>
                  <a:srgbClr val="0070C0"/>
                </a:solidFill>
              </a:rPr>
              <a:t>Eksempel på FF1 i naturvidenskabelig studieretning</a:t>
            </a:r>
          </a:p>
        </p:txBody>
      </p:sp>
      <p:sp>
        <p:nvSpPr>
          <p:cNvPr id="3" name="Pladsholder til indhold 2">
            <a:extLst>
              <a:ext uri="{FF2B5EF4-FFF2-40B4-BE49-F238E27FC236}">
                <a16:creationId xmlns:a16="http://schemas.microsoft.com/office/drawing/2014/main" id="{B5FA6430-00F7-4D61-9E2E-B2C39635677B}"/>
              </a:ext>
            </a:extLst>
          </p:cNvPr>
          <p:cNvSpPr>
            <a:spLocks noGrp="1"/>
          </p:cNvSpPr>
          <p:nvPr>
            <p:ph idx="1"/>
          </p:nvPr>
        </p:nvSpPr>
        <p:spPr/>
        <p:txBody>
          <a:bodyPr>
            <a:normAutofit lnSpcReduction="10000"/>
          </a:bodyPr>
          <a:lstStyle/>
          <a:p>
            <a:r>
              <a:rPr lang="da-DK" dirty="0"/>
              <a:t>Fag: engelsk og biologi</a:t>
            </a:r>
          </a:p>
          <a:p>
            <a:r>
              <a:rPr lang="da-DK" dirty="0"/>
              <a:t>Fælles tværfaglig problemstilling: Hvilke effekter kan indtag af alkohol have på det enkelte individ? Undersøgelsesspørgsmål tilføjes i gruppen</a:t>
            </a:r>
          </a:p>
          <a:p>
            <a:r>
              <a:rPr lang="da-DK" dirty="0"/>
              <a:t>Biologi: Forsøg med karsefrø (forsøget er sat i gang af eleverne på forhånd). Læsning af teori. Oplæg om naturvidenskabelig metode.</a:t>
            </a:r>
          </a:p>
          <a:p>
            <a:r>
              <a:rPr lang="da-DK" dirty="0"/>
              <a:t>Engelsk: Analyse og fortolkning af engelsk noveller, drikkeviser, artikler om alkohol (lærerens ressourcerum). Oplæg om engelskfagets metode</a:t>
            </a:r>
          </a:p>
          <a:p>
            <a:r>
              <a:rPr lang="da-DK" dirty="0"/>
              <a:t>Grupperne har hver sit karseforsøg og vælger hver sine tekster</a:t>
            </a:r>
          </a:p>
        </p:txBody>
      </p:sp>
    </p:spTree>
    <p:extLst>
      <p:ext uri="{BB962C8B-B14F-4D97-AF65-F5344CB8AC3E}">
        <p14:creationId xmlns:p14="http://schemas.microsoft.com/office/powerpoint/2010/main" val="233985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lede 3" descr="Et billede, der indeholder skærmbillede&#10;&#10;Automatisk genereret beskrivelse">
            <a:extLst>
              <a:ext uri="{FF2B5EF4-FFF2-40B4-BE49-F238E27FC236}">
                <a16:creationId xmlns:a16="http://schemas.microsoft.com/office/drawing/2014/main" id="{BA67CB69-52F0-4621-B165-9AACCD55CA8E}"/>
              </a:ext>
            </a:extLst>
          </p:cNvPr>
          <p:cNvPicPr>
            <a:picLocks noChangeAspect="1"/>
          </p:cNvPicPr>
          <p:nvPr/>
        </p:nvPicPr>
        <p:blipFill>
          <a:blip r:embed="rId3"/>
          <a:stretch>
            <a:fillRect/>
          </a:stretch>
        </p:blipFill>
        <p:spPr>
          <a:xfrm>
            <a:off x="2381956" y="643467"/>
            <a:ext cx="7428088" cy="5571066"/>
          </a:xfrm>
          <a:prstGeom prst="rect">
            <a:avLst/>
          </a:prstGeom>
        </p:spPr>
      </p:pic>
    </p:spTree>
    <p:extLst>
      <p:ext uri="{BB962C8B-B14F-4D97-AF65-F5344CB8AC3E}">
        <p14:creationId xmlns:p14="http://schemas.microsoft.com/office/powerpoint/2010/main" val="44792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AF1DF2-747D-4408-B336-8E987D899CC2}"/>
              </a:ext>
            </a:extLst>
          </p:cNvPr>
          <p:cNvSpPr>
            <a:spLocks noGrp="1"/>
          </p:cNvSpPr>
          <p:nvPr>
            <p:ph type="title"/>
          </p:nvPr>
        </p:nvSpPr>
        <p:spPr/>
        <p:txBody>
          <a:bodyPr/>
          <a:lstStyle/>
          <a:p>
            <a:r>
              <a:rPr lang="da-DK" dirty="0">
                <a:solidFill>
                  <a:schemeClr val="accent1"/>
                </a:solidFill>
              </a:rPr>
              <a:t>Den videnskabelige basismodel</a:t>
            </a:r>
          </a:p>
        </p:txBody>
      </p:sp>
      <p:pic>
        <p:nvPicPr>
          <p:cNvPr id="4" name="Pladsholder til indhold 3">
            <a:extLst>
              <a:ext uri="{FF2B5EF4-FFF2-40B4-BE49-F238E27FC236}">
                <a16:creationId xmlns:a16="http://schemas.microsoft.com/office/drawing/2014/main" id="{ACBEB5B9-878F-413F-8F6F-2F0CA082F9D2}"/>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92256" y="1825625"/>
            <a:ext cx="5407488" cy="4351338"/>
          </a:xfrm>
          <a:prstGeom prst="rect">
            <a:avLst/>
          </a:prstGeom>
          <a:noFill/>
          <a:ln>
            <a:noFill/>
          </a:ln>
        </p:spPr>
      </p:pic>
    </p:spTree>
    <p:extLst>
      <p:ext uri="{BB962C8B-B14F-4D97-AF65-F5344CB8AC3E}">
        <p14:creationId xmlns:p14="http://schemas.microsoft.com/office/powerpoint/2010/main" val="3930543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98A9DF-1721-468A-9581-01A5C266C917}"/>
              </a:ext>
            </a:extLst>
          </p:cNvPr>
          <p:cNvSpPr>
            <a:spLocks noGrp="1"/>
          </p:cNvSpPr>
          <p:nvPr>
            <p:ph type="title"/>
          </p:nvPr>
        </p:nvSpPr>
        <p:spPr/>
        <p:txBody>
          <a:bodyPr/>
          <a:lstStyle/>
          <a:p>
            <a:r>
              <a:rPr lang="da-DK" dirty="0">
                <a:solidFill>
                  <a:schemeClr val="accent1"/>
                </a:solidFill>
              </a:rPr>
              <a:t>FF2 – DHO</a:t>
            </a:r>
            <a:br>
              <a:rPr lang="da-DK" dirty="0">
                <a:solidFill>
                  <a:schemeClr val="accent1"/>
                </a:solidFill>
              </a:rPr>
            </a:br>
            <a:r>
              <a:rPr lang="da-DK" sz="3200" dirty="0">
                <a:solidFill>
                  <a:schemeClr val="accent1"/>
                </a:solidFill>
              </a:rPr>
              <a:t>Maj 1.g, 4 </a:t>
            </a:r>
            <a:r>
              <a:rPr lang="da-DK" sz="3200" dirty="0" err="1">
                <a:solidFill>
                  <a:schemeClr val="accent1"/>
                </a:solidFill>
              </a:rPr>
              <a:t>uv</a:t>
            </a:r>
            <a:r>
              <a:rPr lang="da-DK" sz="3200" dirty="0">
                <a:solidFill>
                  <a:schemeClr val="accent1"/>
                </a:solidFill>
              </a:rPr>
              <a:t>-dage, senere 3 skrivedage</a:t>
            </a:r>
          </a:p>
        </p:txBody>
      </p:sp>
      <p:sp>
        <p:nvSpPr>
          <p:cNvPr id="3" name="Pladsholder til indhold 2">
            <a:extLst>
              <a:ext uri="{FF2B5EF4-FFF2-40B4-BE49-F238E27FC236}">
                <a16:creationId xmlns:a16="http://schemas.microsoft.com/office/drawing/2014/main" id="{D3E2FF00-AEAB-401E-B951-9FBBD9768A81}"/>
              </a:ext>
            </a:extLst>
          </p:cNvPr>
          <p:cNvSpPr>
            <a:spLocks noGrp="1"/>
          </p:cNvSpPr>
          <p:nvPr>
            <p:ph idx="1"/>
          </p:nvPr>
        </p:nvSpPr>
        <p:spPr/>
        <p:txBody>
          <a:bodyPr>
            <a:normAutofit fontScale="92500" lnSpcReduction="20000"/>
          </a:bodyPr>
          <a:lstStyle/>
          <a:p>
            <a:pPr marL="0" indent="0">
              <a:buNone/>
            </a:pPr>
            <a:r>
              <a:rPr lang="da-DK" b="1" dirty="0"/>
              <a:t>Læringsmål </a:t>
            </a:r>
          </a:p>
          <a:p>
            <a:pPr lvl="0" fontAlgn="base"/>
            <a:r>
              <a:rPr lang="da-DK" dirty="0"/>
              <a:t>Akademiske skrivekompetencer </a:t>
            </a:r>
          </a:p>
          <a:p>
            <a:pPr lvl="0" fontAlgn="base"/>
            <a:r>
              <a:rPr lang="da-DK" dirty="0"/>
              <a:t>Danskfagets metoder og genstandsfelt</a:t>
            </a:r>
          </a:p>
          <a:p>
            <a:pPr lvl="0" fontAlgn="base"/>
            <a:r>
              <a:rPr lang="da-DK" dirty="0"/>
              <a:t>Historiefagets metoder og genstandsfelt</a:t>
            </a:r>
          </a:p>
          <a:p>
            <a:pPr lvl="0" fontAlgn="base"/>
            <a:r>
              <a:rPr lang="da-DK" dirty="0"/>
              <a:t>At besvare en stillet opgaveformulering/ vinkle en næsten færdig opgaveformulering</a:t>
            </a:r>
          </a:p>
          <a:p>
            <a:pPr lvl="0" fontAlgn="base"/>
            <a:r>
              <a:rPr lang="da-DK" dirty="0"/>
              <a:t>At modtage vejledning </a:t>
            </a:r>
          </a:p>
          <a:p>
            <a:pPr lvl="0" fontAlgn="base"/>
            <a:r>
              <a:rPr lang="da-DK" dirty="0"/>
              <a:t>Informationssøgning og -vurdering (workshop på Vejen Bibliotek)</a:t>
            </a:r>
          </a:p>
          <a:p>
            <a:pPr lvl="0" fontAlgn="base"/>
            <a:r>
              <a:rPr lang="da-DK" dirty="0"/>
              <a:t>Remediering fra akademisk opgave til videnskabelig poster</a:t>
            </a:r>
          </a:p>
          <a:p>
            <a:pPr lvl="0" fontAlgn="base"/>
            <a:r>
              <a:rPr lang="da-DK" dirty="0"/>
              <a:t>Mundtlig fremlæggelse m. videnskabelig poster </a:t>
            </a:r>
          </a:p>
          <a:p>
            <a:pPr lvl="0" fontAlgn="base"/>
            <a:r>
              <a:rPr lang="da-DK" dirty="0"/>
              <a:t>Formativ evaluering + refleksionsskrivning</a:t>
            </a:r>
          </a:p>
          <a:p>
            <a:endParaRPr lang="da-DK" dirty="0"/>
          </a:p>
        </p:txBody>
      </p:sp>
    </p:spTree>
    <p:extLst>
      <p:ext uri="{BB962C8B-B14F-4D97-AF65-F5344CB8AC3E}">
        <p14:creationId xmlns:p14="http://schemas.microsoft.com/office/powerpoint/2010/main" val="133187388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3BAB329A915194BADC86FD107DDE39A" ma:contentTypeVersion="36" ma:contentTypeDescription="Opret et nyt dokument." ma:contentTypeScope="" ma:versionID="b0b32eced15e1d0e6cbdebad4465c35f">
  <xsd:schema xmlns:xsd="http://www.w3.org/2001/XMLSchema" xmlns:xs="http://www.w3.org/2001/XMLSchema" xmlns:p="http://schemas.microsoft.com/office/2006/metadata/properties" xmlns:ns3="71b5a0c9-691c-4e77-854e-d308dc5fc189" xmlns:ns4="c6533394-ebcc-4749-ba22-4aacfa14e671" targetNamespace="http://schemas.microsoft.com/office/2006/metadata/properties" ma:root="true" ma:fieldsID="1e1fd485bef9cd64c5a3cb2d4787fc57" ns3:_="" ns4:_="">
    <xsd:import namespace="71b5a0c9-691c-4e77-854e-d308dc5fc189"/>
    <xsd:import namespace="c6533394-ebcc-4749-ba22-4aacfa14e671"/>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AutoTags" minOccurs="0"/>
                <xsd:element ref="ns4:Templates" minOccurs="0"/>
                <xsd:element ref="ns4:MediaServiceOCR" minOccurs="0"/>
                <xsd:element ref="ns4:TeamsChannelId" minOccurs="0"/>
                <xsd:element ref="ns4:IsNotebookLocked" minOccurs="0"/>
                <xsd:element ref="ns4:MediaServiceDateTaken" minOccurs="0"/>
                <xsd:element ref="ns4:Math_Settings" minOccurs="0"/>
                <xsd:element ref="ns4:Distribution_Groups" minOccurs="0"/>
                <xsd:element ref="ns4:LMS_Mappings" minOccurs="0"/>
                <xsd:element ref="ns4:Leaders" minOccurs="0"/>
                <xsd:element ref="ns4:Members" minOccurs="0"/>
                <xsd:element ref="ns4:Member_Groups" minOccurs="0"/>
                <xsd:element ref="ns4:Invited_Leaders" minOccurs="0"/>
                <xsd:element ref="ns4:Invited_Members" minOccurs="0"/>
                <xsd:element ref="ns4:Has_Leaders_Only_SectionGroup"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b5a0c9-691c-4e77-854e-d308dc5fc189" elementFormDefault="qualified">
    <xsd:import namespace="http://schemas.microsoft.com/office/2006/documentManagement/types"/>
    <xsd:import namespace="http://schemas.microsoft.com/office/infopath/2007/PartnerControls"/>
    <xsd:element name="SharedWithUsers" ma:index="8"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description="" ma:internalName="SharedWithDetails" ma:readOnly="true">
      <xsd:simpleType>
        <xsd:restriction base="dms:Note">
          <xsd:maxLength value="255"/>
        </xsd:restriction>
      </xsd:simpleType>
    </xsd:element>
    <xsd:element name="SharingHintHash" ma:index="10" nillable="true" ma:displayName="Hashværdi for deling"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533394-ebcc-4749-ba22-4aacfa14e671"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AutoTags" ma:index="27" nillable="true" ma:displayName="MediaServiceAutoTags" ma:description="" ma:internalName="MediaServiceAutoTags" ma:readOnly="true">
      <xsd:simpleType>
        <xsd:restriction base="dms:Text"/>
      </xsd:simpleType>
    </xsd:element>
    <xsd:element name="Templates" ma:index="28" nillable="true" ma:displayName="Templates" ma:internalName="Templates">
      <xsd:simpleType>
        <xsd:restriction base="dms:Note">
          <xsd:maxLength value="255"/>
        </xsd:restriction>
      </xsd:simpleType>
    </xsd:element>
    <xsd:element name="MediaServiceOCR" ma:index="29" nillable="true" ma:displayName="MediaServiceOCR" ma:internalName="MediaServiceOCR" ma:readOnly="true">
      <xsd:simpleType>
        <xsd:restriction base="dms:Note">
          <xsd:maxLength value="255"/>
        </xsd:restriction>
      </xsd:simpleType>
    </xsd:element>
    <xsd:element name="TeamsChannelId" ma:index="30" nillable="true" ma:displayName="Teams Channel Id" ma:internalName="TeamsChannelId">
      <xsd:simpleType>
        <xsd:restriction base="dms:Text"/>
      </xsd:simpleType>
    </xsd:element>
    <xsd:element name="IsNotebookLocked" ma:index="31" nillable="true" ma:displayName="Is Notebook Locked" ma:internalName="IsNotebookLocked">
      <xsd:simpleType>
        <xsd:restriction base="dms:Boolean"/>
      </xsd:simpleType>
    </xsd:element>
    <xsd:element name="MediaServiceDateTaken" ma:index="32" nillable="true" ma:displayName="MediaServiceDateTaken" ma:hidden="true" ma:internalName="MediaServiceDateTaken" ma:readOnly="true">
      <xsd:simpleType>
        <xsd:restriction base="dms:Text"/>
      </xsd:simpleType>
    </xsd:element>
    <xsd:element name="Math_Settings" ma:index="33" nillable="true" ma:displayName="Math Settings" ma:internalName="Math_Settings">
      <xsd:simpleType>
        <xsd:restriction base="dms:Text"/>
      </xsd:simpleType>
    </xsd:element>
    <xsd:element name="Distribution_Groups" ma:index="34" nillable="true" ma:displayName="Distribution Groups" ma:internalName="Distribution_Groups">
      <xsd:simpleType>
        <xsd:restriction base="dms:Note">
          <xsd:maxLength value="255"/>
        </xsd:restriction>
      </xsd:simpleType>
    </xsd:element>
    <xsd:element name="LMS_Mappings" ma:index="35" nillable="true" ma:displayName="LMS Mappings" ma:internalName="LMS_Mappings">
      <xsd:simpleType>
        <xsd:restriction base="dms:Note">
          <xsd:maxLength value="255"/>
        </xsd:restriction>
      </xsd:simpleType>
    </xsd:element>
    <xsd:element name="Leaders" ma:index="36"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7"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8"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39" nillable="true" ma:displayName="Invited Leaders" ma:internalName="Invited_Leaders">
      <xsd:simpleType>
        <xsd:restriction base="dms:Note">
          <xsd:maxLength value="255"/>
        </xsd:restriction>
      </xsd:simpleType>
    </xsd:element>
    <xsd:element name="Invited_Members" ma:index="40" nillable="true" ma:displayName="Invited Members" ma:internalName="Invited_Members">
      <xsd:simpleType>
        <xsd:restriction base="dms:Note">
          <xsd:maxLength value="255"/>
        </xsd:restriction>
      </xsd:simpleType>
    </xsd:element>
    <xsd:element name="Has_Leaders_Only_SectionGroup" ma:index="41" nillable="true" ma:displayName="Has Leaders Only SectionGroup" ma:internalName="Has_Leaders_Only_SectionGroup">
      <xsd:simpleType>
        <xsd:restriction base="dms:Boolean"/>
      </xsd:simpleType>
    </xsd:element>
    <xsd:element name="MediaServiceGenerationTime" ma:index="42" nillable="true" ma:displayName="MediaServiceGenerationTime" ma:hidden="true" ma:internalName="MediaServiceGenerationTime" ma:readOnly="true">
      <xsd:simpleType>
        <xsd:restriction base="dms:Text"/>
      </xsd:simpleType>
    </xsd:element>
    <xsd:element name="MediaServiceEventHashCode" ma:index="4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mplates xmlns="c6533394-ebcc-4749-ba22-4aacfa14e671" xsi:nil="true"/>
    <CultureName xmlns="c6533394-ebcc-4749-ba22-4aacfa14e671" xsi:nil="true"/>
    <Students xmlns="c6533394-ebcc-4749-ba22-4aacfa14e671">
      <UserInfo>
        <DisplayName/>
        <AccountId xsi:nil="true"/>
        <AccountType/>
      </UserInfo>
    </Students>
    <Invited_Students xmlns="c6533394-ebcc-4749-ba22-4aacfa14e671" xsi:nil="true"/>
    <TeamsChannelId xmlns="c6533394-ebcc-4749-ba22-4aacfa14e671" xsi:nil="true"/>
    <Invited_Leaders xmlns="c6533394-ebcc-4749-ba22-4aacfa14e671" xsi:nil="true"/>
    <Invited_Members xmlns="c6533394-ebcc-4749-ba22-4aacfa14e671" xsi:nil="true"/>
    <Self_Registration_Enabled xmlns="c6533394-ebcc-4749-ba22-4aacfa14e671" xsi:nil="true"/>
    <Math_Settings xmlns="c6533394-ebcc-4749-ba22-4aacfa14e671" xsi:nil="true"/>
    <Student_Groups xmlns="c6533394-ebcc-4749-ba22-4aacfa14e671">
      <UserInfo>
        <DisplayName/>
        <AccountId xsi:nil="true"/>
        <AccountType/>
      </UserInfo>
    </Student_Groups>
    <AppVersion xmlns="c6533394-ebcc-4749-ba22-4aacfa14e671" xsi:nil="true"/>
    <Has_Teacher_Only_SectionGroup xmlns="c6533394-ebcc-4749-ba22-4aacfa14e671" xsi:nil="true"/>
    <Member_Groups xmlns="c6533394-ebcc-4749-ba22-4aacfa14e671">
      <UserInfo>
        <DisplayName/>
        <AccountId xsi:nil="true"/>
        <AccountType/>
      </UserInfo>
    </Member_Groups>
    <LMS_Mappings xmlns="c6533394-ebcc-4749-ba22-4aacfa14e671" xsi:nil="true"/>
    <Members xmlns="c6533394-ebcc-4749-ba22-4aacfa14e671">
      <UserInfo>
        <DisplayName/>
        <AccountId xsi:nil="true"/>
        <AccountType/>
      </UserInfo>
    </Members>
    <NotebookType xmlns="c6533394-ebcc-4749-ba22-4aacfa14e671" xsi:nil="true"/>
    <FolderType xmlns="c6533394-ebcc-4749-ba22-4aacfa14e671" xsi:nil="true"/>
    <Teachers xmlns="c6533394-ebcc-4749-ba22-4aacfa14e671">
      <UserInfo>
        <DisplayName/>
        <AccountId xsi:nil="true"/>
        <AccountType/>
      </UserInfo>
    </Teachers>
    <DefaultSectionNames xmlns="c6533394-ebcc-4749-ba22-4aacfa14e671" xsi:nil="true"/>
    <Is_Collaboration_Space_Locked xmlns="c6533394-ebcc-4749-ba22-4aacfa14e671" xsi:nil="true"/>
    <Has_Leaders_Only_SectionGroup xmlns="c6533394-ebcc-4749-ba22-4aacfa14e671" xsi:nil="true"/>
    <Owner xmlns="c6533394-ebcc-4749-ba22-4aacfa14e671">
      <UserInfo>
        <DisplayName/>
        <AccountId xsi:nil="true"/>
        <AccountType/>
      </UserInfo>
    </Owner>
    <Distribution_Groups xmlns="c6533394-ebcc-4749-ba22-4aacfa14e671" xsi:nil="true"/>
    <Leaders xmlns="c6533394-ebcc-4749-ba22-4aacfa14e671">
      <UserInfo>
        <DisplayName/>
        <AccountId xsi:nil="true"/>
        <AccountType/>
      </UserInfo>
    </Leaders>
    <Invited_Teachers xmlns="c6533394-ebcc-4749-ba22-4aacfa14e671" xsi:nil="true"/>
    <IsNotebookLocked xmlns="c6533394-ebcc-4749-ba22-4aacfa14e671" xsi:nil="true"/>
  </documentManagement>
</p:properties>
</file>

<file path=customXml/itemProps1.xml><?xml version="1.0" encoding="utf-8"?>
<ds:datastoreItem xmlns:ds="http://schemas.openxmlformats.org/officeDocument/2006/customXml" ds:itemID="{62DD36C7-4336-4511-B3D1-F787F1EF63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b5a0c9-691c-4e77-854e-d308dc5fc189"/>
    <ds:schemaRef ds:uri="c6533394-ebcc-4749-ba22-4aacfa14e6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0B05D5-AB80-4539-95E7-C0A51331BF53}">
  <ds:schemaRefs>
    <ds:schemaRef ds:uri="http://schemas.microsoft.com/sharepoint/v3/contenttype/forms"/>
  </ds:schemaRefs>
</ds:datastoreItem>
</file>

<file path=customXml/itemProps3.xml><?xml version="1.0" encoding="utf-8"?>
<ds:datastoreItem xmlns:ds="http://schemas.openxmlformats.org/officeDocument/2006/customXml" ds:itemID="{EFD5BC84-F1A3-40A0-A87F-3B16DF260899}">
  <ds:schemaRefs>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c6533394-ebcc-4749-ba22-4aacfa14e671"/>
    <ds:schemaRef ds:uri="71b5a0c9-691c-4e77-854e-d308dc5fc18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80</TotalTime>
  <Words>2490</Words>
  <Application>Microsoft Office PowerPoint</Application>
  <PresentationFormat>Widescreen</PresentationFormat>
  <Paragraphs>439</Paragraphs>
  <Slides>20</Slides>
  <Notes>14</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20</vt:i4>
      </vt:variant>
    </vt:vector>
  </HeadingPairs>
  <TitlesOfParts>
    <vt:vector size="26" baseType="lpstr">
      <vt:lpstr>Arial</vt:lpstr>
      <vt:lpstr>Calibri</vt:lpstr>
      <vt:lpstr>Calibri Light</vt:lpstr>
      <vt:lpstr>Symbol</vt:lpstr>
      <vt:lpstr>Times New Roman</vt:lpstr>
      <vt:lpstr>Office-tema</vt:lpstr>
      <vt:lpstr>Fra progressionsplan til praksis Flerfaglige forløb på vej mod SRP </vt:lpstr>
      <vt:lpstr>6 spor VG’s i flerfaglige forløb</vt:lpstr>
      <vt:lpstr>PowerPoint-præsentation</vt:lpstr>
      <vt:lpstr>FF1 – Første flerfaglige forløb Februar 1.g, 3 dage, 2 fag</vt:lpstr>
      <vt:lpstr>Skema for FF1</vt:lpstr>
      <vt:lpstr>Eksempel på FF1 i naturvidenskabelig studieretning</vt:lpstr>
      <vt:lpstr>PowerPoint-præsentation</vt:lpstr>
      <vt:lpstr>Den videnskabelige basismodel</vt:lpstr>
      <vt:lpstr>FF2 – DHO Maj 1.g, 4 uv-dage, senere 3 skrivedage</vt:lpstr>
      <vt:lpstr>PowerPoint-præsentation</vt:lpstr>
      <vt:lpstr>FF3 – innovation 5 arbejdsdage, 2. semester, forskellige fag udbudt på tværs af årgangen</vt:lpstr>
      <vt:lpstr>PowerPoint-præsentation</vt:lpstr>
      <vt:lpstr>PowerPoint-præsentation</vt:lpstr>
      <vt:lpstr>FF4 - SRO</vt:lpstr>
      <vt:lpstr>Produktkrav</vt:lpstr>
      <vt:lpstr>PowerPoint-præsentation</vt:lpstr>
      <vt:lpstr>FF5 – undersøgelsesdesign 2 arbejdsdage, 1 fremlæggelsesdag. Et stort antal fag udbydes, elevernes ønsker gruppevis en fagkombination (2 prioriteter). November 5. semester</vt:lpstr>
      <vt:lpstr>PowerPoint-præsentation</vt:lpstr>
      <vt:lpstr>PowerPoint-præsentation</vt:lpstr>
      <vt:lpstr>Idé- og erfaringsudveksling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 progressionsplan til praksis Flerfaglige forløb på vej mod SRP</dc:title>
  <dc:creator>Birgitte Hedegaard</dc:creator>
  <cp:lastModifiedBy>Salim Melhem</cp:lastModifiedBy>
  <cp:revision>2</cp:revision>
  <dcterms:created xsi:type="dcterms:W3CDTF">2019-09-30T20:02:26Z</dcterms:created>
  <dcterms:modified xsi:type="dcterms:W3CDTF">2019-10-22T12:01:13Z</dcterms:modified>
</cp:coreProperties>
</file>