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7" d="100"/>
          <a:sy n="77" d="100"/>
        </p:scale>
        <p:origin x="684"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smtClean="0"/>
              <a:t>Klik for at redigere i master</a:t>
            </a:r>
            <a:endParaRPr lang="da-DK"/>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890EF300-3799-4B69-BCD0-54EB08AB70FF}" type="datetimeFigureOut">
              <a:rPr lang="da-DK" smtClean="0"/>
              <a:t>27-11-2019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269C2B5D-3FB2-4080-B264-167CD2DE0F8B}" type="slidenum">
              <a:rPr lang="da-DK" smtClean="0"/>
              <a:t>‹nr.›</a:t>
            </a:fld>
            <a:endParaRPr lang="da-DK"/>
          </a:p>
        </p:txBody>
      </p:sp>
    </p:spTree>
    <p:extLst>
      <p:ext uri="{BB962C8B-B14F-4D97-AF65-F5344CB8AC3E}">
        <p14:creationId xmlns:p14="http://schemas.microsoft.com/office/powerpoint/2010/main" val="1617112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890EF300-3799-4B69-BCD0-54EB08AB70FF}" type="datetimeFigureOut">
              <a:rPr lang="da-DK" smtClean="0"/>
              <a:t>27-11-2019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269C2B5D-3FB2-4080-B264-167CD2DE0F8B}" type="slidenum">
              <a:rPr lang="da-DK" smtClean="0"/>
              <a:t>‹nr.›</a:t>
            </a:fld>
            <a:endParaRPr lang="da-DK"/>
          </a:p>
        </p:txBody>
      </p:sp>
    </p:spTree>
    <p:extLst>
      <p:ext uri="{BB962C8B-B14F-4D97-AF65-F5344CB8AC3E}">
        <p14:creationId xmlns:p14="http://schemas.microsoft.com/office/powerpoint/2010/main" val="403754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724900" y="365125"/>
            <a:ext cx="2628900" cy="5811838"/>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838200" y="365125"/>
            <a:ext cx="7734300" cy="5811838"/>
          </a:xfrm>
        </p:spPr>
        <p:txBody>
          <a:bodyPr vert="eaVe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890EF300-3799-4B69-BCD0-54EB08AB70FF}" type="datetimeFigureOut">
              <a:rPr lang="da-DK" smtClean="0"/>
              <a:t>27-11-2019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269C2B5D-3FB2-4080-B264-167CD2DE0F8B}" type="slidenum">
              <a:rPr lang="da-DK" smtClean="0"/>
              <a:t>‹nr.›</a:t>
            </a:fld>
            <a:endParaRPr lang="da-DK"/>
          </a:p>
        </p:txBody>
      </p:sp>
    </p:spTree>
    <p:extLst>
      <p:ext uri="{BB962C8B-B14F-4D97-AF65-F5344CB8AC3E}">
        <p14:creationId xmlns:p14="http://schemas.microsoft.com/office/powerpoint/2010/main" val="4243758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890EF300-3799-4B69-BCD0-54EB08AB70FF}" type="datetimeFigureOut">
              <a:rPr lang="da-DK" smtClean="0"/>
              <a:t>27-11-2019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269C2B5D-3FB2-4080-B264-167CD2DE0F8B}" type="slidenum">
              <a:rPr lang="da-DK" smtClean="0"/>
              <a:t>‹nr.›</a:t>
            </a:fld>
            <a:endParaRPr lang="da-DK"/>
          </a:p>
        </p:txBody>
      </p:sp>
    </p:spTree>
    <p:extLst>
      <p:ext uri="{BB962C8B-B14F-4D97-AF65-F5344CB8AC3E}">
        <p14:creationId xmlns:p14="http://schemas.microsoft.com/office/powerpoint/2010/main" val="1116622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a-DK" smtClean="0"/>
              <a:t>Klik for at redigere i master</a:t>
            </a:r>
            <a:endParaRPr lang="da-DK"/>
          </a:p>
        </p:txBody>
      </p:sp>
      <p:sp>
        <p:nvSpPr>
          <p:cNvPr id="3" name="Pladsholder til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smtClean="0"/>
              <a:t>Rediger typografien i masterens</a:t>
            </a:r>
          </a:p>
        </p:txBody>
      </p:sp>
      <p:sp>
        <p:nvSpPr>
          <p:cNvPr id="4" name="Pladsholder til dato 3"/>
          <p:cNvSpPr>
            <a:spLocks noGrp="1"/>
          </p:cNvSpPr>
          <p:nvPr>
            <p:ph type="dt" sz="half" idx="10"/>
          </p:nvPr>
        </p:nvSpPr>
        <p:spPr/>
        <p:txBody>
          <a:bodyPr/>
          <a:lstStyle/>
          <a:p>
            <a:fld id="{890EF300-3799-4B69-BCD0-54EB08AB70FF}" type="datetimeFigureOut">
              <a:rPr lang="da-DK" smtClean="0"/>
              <a:t>27-11-2019</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269C2B5D-3FB2-4080-B264-167CD2DE0F8B}" type="slidenum">
              <a:rPr lang="da-DK" smtClean="0"/>
              <a:t>‹nr.›</a:t>
            </a:fld>
            <a:endParaRPr lang="da-DK"/>
          </a:p>
        </p:txBody>
      </p:sp>
    </p:spTree>
    <p:extLst>
      <p:ext uri="{BB962C8B-B14F-4D97-AF65-F5344CB8AC3E}">
        <p14:creationId xmlns:p14="http://schemas.microsoft.com/office/powerpoint/2010/main" val="3649526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838200" y="1825625"/>
            <a:ext cx="5181600" cy="435133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6172200" y="1825625"/>
            <a:ext cx="5181600" cy="435133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890EF300-3799-4B69-BCD0-54EB08AB70FF}" type="datetimeFigureOut">
              <a:rPr lang="da-DK" smtClean="0"/>
              <a:t>27-11-2019</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269C2B5D-3FB2-4080-B264-167CD2DE0F8B}" type="slidenum">
              <a:rPr lang="da-DK" smtClean="0"/>
              <a:t>‹nr.›</a:t>
            </a:fld>
            <a:endParaRPr lang="da-DK"/>
          </a:p>
        </p:txBody>
      </p:sp>
    </p:spTree>
    <p:extLst>
      <p:ext uri="{BB962C8B-B14F-4D97-AF65-F5344CB8AC3E}">
        <p14:creationId xmlns:p14="http://schemas.microsoft.com/office/powerpoint/2010/main" val="3806527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a-DK" smtClean="0"/>
              <a:t>Klik for at redigere i master</a:t>
            </a:r>
            <a:endParaRPr lang="da-DK"/>
          </a:p>
        </p:txBody>
      </p:sp>
      <p:sp>
        <p:nvSpPr>
          <p:cNvPr id="3" name="Pladsholder til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4" name="Pladsholder til indhold 3"/>
          <p:cNvSpPr>
            <a:spLocks noGrp="1"/>
          </p:cNvSpPr>
          <p:nvPr>
            <p:ph sz="half" idx="2"/>
          </p:nvPr>
        </p:nvSpPr>
        <p:spPr>
          <a:xfrm>
            <a:off x="839788" y="2505075"/>
            <a:ext cx="5157787" cy="368458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6" name="Pladsholder til indhold 5"/>
          <p:cNvSpPr>
            <a:spLocks noGrp="1"/>
          </p:cNvSpPr>
          <p:nvPr>
            <p:ph sz="quarter" idx="4"/>
          </p:nvPr>
        </p:nvSpPr>
        <p:spPr>
          <a:xfrm>
            <a:off x="6172200" y="2505075"/>
            <a:ext cx="5183188" cy="368458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890EF300-3799-4B69-BCD0-54EB08AB70FF}" type="datetimeFigureOut">
              <a:rPr lang="da-DK" smtClean="0"/>
              <a:t>27-11-2019</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slidenummer 8"/>
          <p:cNvSpPr>
            <a:spLocks noGrp="1"/>
          </p:cNvSpPr>
          <p:nvPr>
            <p:ph type="sldNum" sz="quarter" idx="12"/>
          </p:nvPr>
        </p:nvSpPr>
        <p:spPr/>
        <p:txBody>
          <a:bodyPr/>
          <a:lstStyle/>
          <a:p>
            <a:fld id="{269C2B5D-3FB2-4080-B264-167CD2DE0F8B}" type="slidenum">
              <a:rPr lang="da-DK" smtClean="0"/>
              <a:t>‹nr.›</a:t>
            </a:fld>
            <a:endParaRPr lang="da-DK"/>
          </a:p>
        </p:txBody>
      </p:sp>
    </p:spTree>
    <p:extLst>
      <p:ext uri="{BB962C8B-B14F-4D97-AF65-F5344CB8AC3E}">
        <p14:creationId xmlns:p14="http://schemas.microsoft.com/office/powerpoint/2010/main" val="1997619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890EF300-3799-4B69-BCD0-54EB08AB70FF}" type="datetimeFigureOut">
              <a:rPr lang="da-DK" smtClean="0"/>
              <a:t>27-11-2019</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slidenummer 4"/>
          <p:cNvSpPr>
            <a:spLocks noGrp="1"/>
          </p:cNvSpPr>
          <p:nvPr>
            <p:ph type="sldNum" sz="quarter" idx="12"/>
          </p:nvPr>
        </p:nvSpPr>
        <p:spPr/>
        <p:txBody>
          <a:bodyPr/>
          <a:lstStyle/>
          <a:p>
            <a:fld id="{269C2B5D-3FB2-4080-B264-167CD2DE0F8B}" type="slidenum">
              <a:rPr lang="da-DK" smtClean="0"/>
              <a:t>‹nr.›</a:t>
            </a:fld>
            <a:endParaRPr lang="da-DK"/>
          </a:p>
        </p:txBody>
      </p:sp>
    </p:spTree>
    <p:extLst>
      <p:ext uri="{BB962C8B-B14F-4D97-AF65-F5344CB8AC3E}">
        <p14:creationId xmlns:p14="http://schemas.microsoft.com/office/powerpoint/2010/main" val="3700862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890EF300-3799-4B69-BCD0-54EB08AB70FF}" type="datetimeFigureOut">
              <a:rPr lang="da-DK" smtClean="0"/>
              <a:t>27-11-2019</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slidenummer 3"/>
          <p:cNvSpPr>
            <a:spLocks noGrp="1"/>
          </p:cNvSpPr>
          <p:nvPr>
            <p:ph type="sldNum" sz="quarter" idx="12"/>
          </p:nvPr>
        </p:nvSpPr>
        <p:spPr/>
        <p:txBody>
          <a:bodyPr/>
          <a:lstStyle/>
          <a:p>
            <a:fld id="{269C2B5D-3FB2-4080-B264-167CD2DE0F8B}" type="slidenum">
              <a:rPr lang="da-DK" smtClean="0"/>
              <a:t>‹nr.›</a:t>
            </a:fld>
            <a:endParaRPr lang="da-DK"/>
          </a:p>
        </p:txBody>
      </p:sp>
    </p:spTree>
    <p:extLst>
      <p:ext uri="{BB962C8B-B14F-4D97-AF65-F5344CB8AC3E}">
        <p14:creationId xmlns:p14="http://schemas.microsoft.com/office/powerpoint/2010/main" val="3918072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ind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Rediger typografien i masterens</a:t>
            </a:r>
          </a:p>
        </p:txBody>
      </p:sp>
      <p:sp>
        <p:nvSpPr>
          <p:cNvPr id="5" name="Pladsholder til dato 4"/>
          <p:cNvSpPr>
            <a:spLocks noGrp="1"/>
          </p:cNvSpPr>
          <p:nvPr>
            <p:ph type="dt" sz="half" idx="10"/>
          </p:nvPr>
        </p:nvSpPr>
        <p:spPr/>
        <p:txBody>
          <a:bodyPr/>
          <a:lstStyle/>
          <a:p>
            <a:fld id="{890EF300-3799-4B69-BCD0-54EB08AB70FF}" type="datetimeFigureOut">
              <a:rPr lang="da-DK" smtClean="0"/>
              <a:t>27-11-2019</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269C2B5D-3FB2-4080-B264-167CD2DE0F8B}" type="slidenum">
              <a:rPr lang="da-DK" smtClean="0"/>
              <a:t>‹nr.›</a:t>
            </a:fld>
            <a:endParaRPr lang="da-DK"/>
          </a:p>
        </p:txBody>
      </p:sp>
    </p:spTree>
    <p:extLst>
      <p:ext uri="{BB962C8B-B14F-4D97-AF65-F5344CB8AC3E}">
        <p14:creationId xmlns:p14="http://schemas.microsoft.com/office/powerpoint/2010/main" val="3804399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bille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Rediger typografien i masterens</a:t>
            </a:r>
          </a:p>
        </p:txBody>
      </p:sp>
      <p:sp>
        <p:nvSpPr>
          <p:cNvPr id="5" name="Pladsholder til dato 4"/>
          <p:cNvSpPr>
            <a:spLocks noGrp="1"/>
          </p:cNvSpPr>
          <p:nvPr>
            <p:ph type="dt" sz="half" idx="10"/>
          </p:nvPr>
        </p:nvSpPr>
        <p:spPr/>
        <p:txBody>
          <a:bodyPr/>
          <a:lstStyle/>
          <a:p>
            <a:fld id="{890EF300-3799-4B69-BCD0-54EB08AB70FF}" type="datetimeFigureOut">
              <a:rPr lang="da-DK" smtClean="0"/>
              <a:t>27-11-2019</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269C2B5D-3FB2-4080-B264-167CD2DE0F8B}" type="slidenum">
              <a:rPr lang="da-DK" smtClean="0"/>
              <a:t>‹nr.›</a:t>
            </a:fld>
            <a:endParaRPr lang="da-DK"/>
          </a:p>
        </p:txBody>
      </p:sp>
    </p:spTree>
    <p:extLst>
      <p:ext uri="{BB962C8B-B14F-4D97-AF65-F5344CB8AC3E}">
        <p14:creationId xmlns:p14="http://schemas.microsoft.com/office/powerpoint/2010/main" val="2104927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0EF300-3799-4B69-BCD0-54EB08AB70FF}" type="datetimeFigureOut">
              <a:rPr lang="da-DK" smtClean="0"/>
              <a:t>27-11-2019</a:t>
            </a:fld>
            <a:endParaRPr lang="da-DK"/>
          </a:p>
        </p:txBody>
      </p:sp>
      <p:sp>
        <p:nvSpPr>
          <p:cNvPr id="5" name="Pladsholder til sidefod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9C2B5D-3FB2-4080-B264-167CD2DE0F8B}" type="slidenum">
              <a:rPr lang="da-DK" smtClean="0"/>
              <a:t>‹nr.›</a:t>
            </a:fld>
            <a:endParaRPr lang="da-DK"/>
          </a:p>
        </p:txBody>
      </p:sp>
    </p:spTree>
    <p:extLst>
      <p:ext uri="{BB962C8B-B14F-4D97-AF65-F5344CB8AC3E}">
        <p14:creationId xmlns:p14="http://schemas.microsoft.com/office/powerpoint/2010/main" val="33242493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err="1" smtClean="0"/>
              <a:t>Casearbejde</a:t>
            </a:r>
            <a:r>
              <a:rPr lang="da-DK" dirty="0" smtClean="0"/>
              <a:t> i faget psykologi - eud</a:t>
            </a:r>
            <a:endParaRPr lang="da-DK" dirty="0"/>
          </a:p>
        </p:txBody>
      </p:sp>
      <p:sp>
        <p:nvSpPr>
          <p:cNvPr id="3" name="Undertitel 2"/>
          <p:cNvSpPr>
            <a:spLocks noGrp="1"/>
          </p:cNvSpPr>
          <p:nvPr>
            <p:ph type="subTitle" idx="1"/>
          </p:nvPr>
        </p:nvSpPr>
        <p:spPr/>
        <p:txBody>
          <a:bodyPr/>
          <a:lstStyle/>
          <a:p>
            <a:r>
              <a:rPr lang="da-DK" dirty="0" smtClean="0"/>
              <a:t>At arbejde med case i undervisningen på </a:t>
            </a:r>
            <a:r>
              <a:rPr lang="da-DK" dirty="0" err="1" smtClean="0"/>
              <a:t>f-c</a:t>
            </a:r>
            <a:r>
              <a:rPr lang="da-DK" dirty="0" smtClean="0"/>
              <a:t>- niveau samt til eksamen på d- og c-niveau</a:t>
            </a:r>
          </a:p>
          <a:p>
            <a:endParaRPr lang="da-DK" dirty="0"/>
          </a:p>
        </p:txBody>
      </p:sp>
    </p:spTree>
    <p:extLst>
      <p:ext uri="{BB962C8B-B14F-4D97-AF65-F5344CB8AC3E}">
        <p14:creationId xmlns:p14="http://schemas.microsoft.com/office/powerpoint/2010/main" val="41236040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Eksamenscase på d- og c-niveau</a:t>
            </a:r>
            <a:endParaRPr lang="da-DK" dirty="0"/>
          </a:p>
        </p:txBody>
      </p:sp>
      <p:sp>
        <p:nvSpPr>
          <p:cNvPr id="3" name="Pladsholder til indhold 2"/>
          <p:cNvSpPr>
            <a:spLocks noGrp="1"/>
          </p:cNvSpPr>
          <p:nvPr>
            <p:ph idx="1"/>
          </p:nvPr>
        </p:nvSpPr>
        <p:spPr/>
        <p:txBody>
          <a:bodyPr>
            <a:normAutofit lnSpcReduction="10000"/>
          </a:bodyPr>
          <a:lstStyle/>
          <a:p>
            <a:r>
              <a:rPr lang="da-DK" dirty="0" smtClean="0"/>
              <a:t>Casen til eksamen skal være brancheorienteret, dvs. at den skal relatere sig til erhvervslivet.</a:t>
            </a:r>
          </a:p>
          <a:p>
            <a:r>
              <a:rPr lang="da-DK" dirty="0" smtClean="0"/>
              <a:t>Casen kan fx relateres til følgende brancheorienterede problemstillinger: </a:t>
            </a:r>
          </a:p>
          <a:p>
            <a:pPr lvl="1"/>
            <a:r>
              <a:rPr lang="da-DK" sz="2800" dirty="0" smtClean="0"/>
              <a:t>Mobning</a:t>
            </a:r>
          </a:p>
          <a:p>
            <a:pPr lvl="1"/>
            <a:r>
              <a:rPr lang="da-DK" sz="2800" dirty="0" smtClean="0"/>
              <a:t>Diskriminering </a:t>
            </a:r>
          </a:p>
          <a:p>
            <a:pPr lvl="1"/>
            <a:r>
              <a:rPr lang="da-DK" sz="2800" dirty="0" smtClean="0"/>
              <a:t>Stress og </a:t>
            </a:r>
            <a:r>
              <a:rPr lang="da-DK" sz="2800" dirty="0" err="1" smtClean="0"/>
              <a:t>udbrændthed</a:t>
            </a:r>
            <a:endParaRPr lang="da-DK" sz="2800" dirty="0" smtClean="0"/>
          </a:p>
          <a:p>
            <a:pPr lvl="1"/>
            <a:r>
              <a:rPr lang="da-DK" sz="2800" dirty="0" smtClean="0"/>
              <a:t>Grupper og roller</a:t>
            </a:r>
          </a:p>
          <a:p>
            <a:pPr lvl="1"/>
            <a:r>
              <a:rPr lang="da-DK" sz="2800" dirty="0" smtClean="0"/>
              <a:t>Ledelsesstile og –roller</a:t>
            </a:r>
          </a:p>
          <a:p>
            <a:pPr lvl="1"/>
            <a:r>
              <a:rPr lang="da-DK" sz="2800" dirty="0" smtClean="0"/>
              <a:t>Integration og kulturforskelle</a:t>
            </a:r>
          </a:p>
          <a:p>
            <a:endParaRPr lang="da-DK" dirty="0"/>
          </a:p>
        </p:txBody>
      </p:sp>
    </p:spTree>
    <p:extLst>
      <p:ext uri="{BB962C8B-B14F-4D97-AF65-F5344CB8AC3E}">
        <p14:creationId xmlns:p14="http://schemas.microsoft.com/office/powerpoint/2010/main" val="116561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Eksamenscase på d- og c-niveau</a:t>
            </a:r>
            <a:endParaRPr lang="da-DK" dirty="0"/>
          </a:p>
        </p:txBody>
      </p:sp>
      <p:sp>
        <p:nvSpPr>
          <p:cNvPr id="3" name="Pladsholder til indhold 2"/>
          <p:cNvSpPr>
            <a:spLocks noGrp="1"/>
          </p:cNvSpPr>
          <p:nvPr>
            <p:ph idx="1"/>
          </p:nvPr>
        </p:nvSpPr>
        <p:spPr/>
        <p:txBody>
          <a:bodyPr>
            <a:normAutofit lnSpcReduction="10000"/>
          </a:bodyPr>
          <a:lstStyle/>
          <a:p>
            <a:pPr lvl="1"/>
            <a:r>
              <a:rPr lang="da-DK" sz="2800" dirty="0" smtClean="0"/>
              <a:t>Personlighedstyper</a:t>
            </a:r>
          </a:p>
          <a:p>
            <a:pPr lvl="1"/>
            <a:r>
              <a:rPr lang="da-DK" sz="2800" dirty="0" smtClean="0"/>
              <a:t>Psykisk sygdom/sårbarhed og arbejdsliv</a:t>
            </a:r>
          </a:p>
          <a:p>
            <a:pPr lvl="1"/>
            <a:r>
              <a:rPr lang="da-DK" sz="2800" dirty="0" smtClean="0"/>
              <a:t>Autoritet og lydighed </a:t>
            </a:r>
          </a:p>
          <a:p>
            <a:pPr lvl="1"/>
            <a:r>
              <a:rPr lang="da-DK" sz="2800" dirty="0" smtClean="0"/>
              <a:t>Kommunikation og konflikt</a:t>
            </a:r>
          </a:p>
          <a:p>
            <a:pPr lvl="1"/>
            <a:r>
              <a:rPr lang="da-DK" sz="2800" dirty="0" smtClean="0"/>
              <a:t>Krise og livsforandringer</a:t>
            </a:r>
          </a:p>
          <a:p>
            <a:pPr lvl="1"/>
            <a:r>
              <a:rPr lang="da-DK" sz="2800" dirty="0" smtClean="0"/>
              <a:t>Intelligens/intelligenstyper</a:t>
            </a:r>
          </a:p>
          <a:p>
            <a:pPr lvl="1"/>
            <a:r>
              <a:rPr lang="da-DK" sz="2800" dirty="0" smtClean="0"/>
              <a:t>Forholdet mellem arbejdsliv og privatliv/fritid</a:t>
            </a:r>
          </a:p>
          <a:p>
            <a:pPr lvl="1"/>
            <a:r>
              <a:rPr lang="da-DK" sz="2800" dirty="0" smtClean="0"/>
              <a:t>Ledelse og medarbejdere/arbejdsgrupper og -teams</a:t>
            </a:r>
          </a:p>
          <a:p>
            <a:pPr lvl="1"/>
            <a:r>
              <a:rPr lang="da-DK" sz="2800" dirty="0" smtClean="0"/>
              <a:t>Arbejdsmiljø, trivsel og motivation</a:t>
            </a:r>
          </a:p>
          <a:p>
            <a:pPr lvl="1"/>
            <a:r>
              <a:rPr lang="da-DK" sz="2800" dirty="0" smtClean="0"/>
              <a:t>Kognitive skemaer, fordomme og stereotyper</a:t>
            </a:r>
          </a:p>
          <a:p>
            <a:endParaRPr lang="da-DK" dirty="0"/>
          </a:p>
        </p:txBody>
      </p:sp>
    </p:spTree>
    <p:extLst>
      <p:ext uri="{BB962C8B-B14F-4D97-AF65-F5344CB8AC3E}">
        <p14:creationId xmlns:p14="http://schemas.microsoft.com/office/powerpoint/2010/main" val="3298549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Hvad er en case?</a:t>
            </a:r>
            <a:endParaRPr lang="da-DK" dirty="0"/>
          </a:p>
        </p:txBody>
      </p:sp>
      <p:sp>
        <p:nvSpPr>
          <p:cNvPr id="3" name="Pladsholder til indhold 2"/>
          <p:cNvSpPr>
            <a:spLocks noGrp="1"/>
          </p:cNvSpPr>
          <p:nvPr>
            <p:ph idx="1"/>
          </p:nvPr>
        </p:nvSpPr>
        <p:spPr/>
        <p:txBody>
          <a:bodyPr/>
          <a:lstStyle/>
          <a:p>
            <a:r>
              <a:rPr lang="da-DK" dirty="0" smtClean="0"/>
              <a:t>En case er en beskrivelse af en begivenhed fra hverdags- eller arbejdslivet, der rummer en problemstilling eller en konflikt.</a:t>
            </a:r>
          </a:p>
          <a:p>
            <a:r>
              <a:rPr lang="da-DK" dirty="0" smtClean="0"/>
              <a:t>Casen ligger op til, at eleven selvstændigt får mulighed for at komme med løsningsforslag til den problemstilling, som casen indeholder.</a:t>
            </a:r>
          </a:p>
          <a:p>
            <a:r>
              <a:rPr lang="da-DK" dirty="0" smtClean="0"/>
              <a:t>Casen skal opfylde fagets mål og relatere til kernestoffet indenfor områderne udviklingspsykologi og socialpsykologi på f- og e-niveau og endvidere til kognition og læring samt personlighedspsykologi på d- og c-niveau.</a:t>
            </a:r>
          </a:p>
          <a:p>
            <a:endParaRPr lang="da-DK" dirty="0"/>
          </a:p>
        </p:txBody>
      </p:sp>
    </p:spTree>
    <p:extLst>
      <p:ext uri="{BB962C8B-B14F-4D97-AF65-F5344CB8AC3E}">
        <p14:creationId xmlns:p14="http://schemas.microsoft.com/office/powerpoint/2010/main" val="2472753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Hvad er en case?</a:t>
            </a:r>
            <a:endParaRPr lang="da-DK" dirty="0"/>
          </a:p>
        </p:txBody>
      </p:sp>
      <p:sp>
        <p:nvSpPr>
          <p:cNvPr id="3" name="Pladsholder til indhold 2"/>
          <p:cNvSpPr>
            <a:spLocks noGrp="1"/>
          </p:cNvSpPr>
          <p:nvPr>
            <p:ph idx="1"/>
          </p:nvPr>
        </p:nvSpPr>
        <p:spPr/>
        <p:txBody>
          <a:bodyPr/>
          <a:lstStyle/>
          <a:p>
            <a:r>
              <a:rPr lang="da-DK" dirty="0" smtClean="0"/>
              <a:t>Casens sværhedsgrad skal afvejes i forhold til niveauets faglige mål og kernestoffet og evt. i forhold til supplerende stof.</a:t>
            </a:r>
          </a:p>
          <a:p>
            <a:r>
              <a:rPr lang="da-DK" dirty="0" smtClean="0"/>
              <a:t>Casen kan være tværfaglig og fx inddrage fagene dansk, engelsk og samfundsfag.</a:t>
            </a:r>
          </a:p>
          <a:p>
            <a:r>
              <a:rPr lang="da-DK" dirty="0" smtClean="0"/>
              <a:t>I arbejdet med casen får eleven mulighed for at demonstrere sine faglige kompetencer og handlekompetencer.</a:t>
            </a:r>
          </a:p>
          <a:p>
            <a:r>
              <a:rPr lang="da-DK" dirty="0" smtClean="0"/>
              <a:t>En case kan fx omhandle en udviklingskonflikt, en sygdoms- eller krisehistorie, et omsorgssvigt, en kommunikationskonflikt eller et samarbejdsproblem.</a:t>
            </a:r>
          </a:p>
          <a:p>
            <a:endParaRPr lang="da-DK" dirty="0"/>
          </a:p>
        </p:txBody>
      </p:sp>
    </p:spTree>
    <p:extLst>
      <p:ext uri="{BB962C8B-B14F-4D97-AF65-F5344CB8AC3E}">
        <p14:creationId xmlns:p14="http://schemas.microsoft.com/office/powerpoint/2010/main" val="4095184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smtClean="0"/>
              <a:t>Hvordan </a:t>
            </a:r>
            <a:r>
              <a:rPr lang="da-DK" smtClean="0"/>
              <a:t>udarbejdes </a:t>
            </a:r>
            <a:r>
              <a:rPr lang="da-DK" dirty="0" smtClean="0"/>
              <a:t>en god case?</a:t>
            </a:r>
            <a:endParaRPr lang="da-DK" dirty="0"/>
          </a:p>
        </p:txBody>
      </p:sp>
      <p:sp>
        <p:nvSpPr>
          <p:cNvPr id="3" name="Pladsholder til indhold 2"/>
          <p:cNvSpPr>
            <a:spLocks noGrp="1"/>
          </p:cNvSpPr>
          <p:nvPr>
            <p:ph idx="1"/>
          </p:nvPr>
        </p:nvSpPr>
        <p:spPr/>
        <p:txBody>
          <a:bodyPr/>
          <a:lstStyle/>
          <a:p>
            <a:r>
              <a:rPr lang="da-DK" dirty="0" smtClean="0"/>
              <a:t>Casen skal rumme en konflikt eller problemstilling og relatere til det faglige stof, eleverne undervises i.</a:t>
            </a:r>
          </a:p>
          <a:p>
            <a:r>
              <a:rPr lang="da-DK" dirty="0" smtClean="0"/>
              <a:t>Casen skal skabe interesse og engagement hos eleven og ligge op til en kreativ problemløsning.</a:t>
            </a:r>
          </a:p>
          <a:p>
            <a:r>
              <a:rPr lang="da-DK" dirty="0" smtClean="0"/>
              <a:t>Casen skal relatere til elevens hverdags-, uddannelses- og arbejdsliv.</a:t>
            </a:r>
          </a:p>
          <a:p>
            <a:r>
              <a:rPr lang="da-DK" dirty="0" smtClean="0"/>
              <a:t>Casen skal være let forståelig og have et overskueligt omfang – gerne med et ”appetitvækkende”  layout herunder med brug af billeder og illustrationer.</a:t>
            </a:r>
          </a:p>
          <a:p>
            <a:endParaRPr lang="da-DK" dirty="0"/>
          </a:p>
        </p:txBody>
      </p:sp>
    </p:spTree>
    <p:extLst>
      <p:ext uri="{BB962C8B-B14F-4D97-AF65-F5344CB8AC3E}">
        <p14:creationId xmlns:p14="http://schemas.microsoft.com/office/powerpoint/2010/main" val="150156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Forskellige </a:t>
            </a:r>
            <a:r>
              <a:rPr lang="da-DK" dirty="0" err="1" smtClean="0"/>
              <a:t>casetyper</a:t>
            </a:r>
            <a:endParaRPr lang="da-DK" dirty="0"/>
          </a:p>
        </p:txBody>
      </p:sp>
      <p:sp>
        <p:nvSpPr>
          <p:cNvPr id="3" name="Pladsholder til indhold 2"/>
          <p:cNvSpPr>
            <a:spLocks noGrp="1"/>
          </p:cNvSpPr>
          <p:nvPr>
            <p:ph idx="1"/>
          </p:nvPr>
        </p:nvSpPr>
        <p:spPr/>
        <p:txBody>
          <a:bodyPr/>
          <a:lstStyle/>
          <a:p>
            <a:r>
              <a:rPr lang="da-DK" u="sng" dirty="0" smtClean="0"/>
              <a:t>Problemcase: </a:t>
            </a:r>
            <a:r>
              <a:rPr lang="da-DK" dirty="0" smtClean="0"/>
              <a:t>Problemet præsenteres i oplægget. Eleven skal finde en eller flere løsninger i forhold til problemstillingen.</a:t>
            </a:r>
          </a:p>
          <a:p>
            <a:r>
              <a:rPr lang="da-DK" u="sng" dirty="0" smtClean="0"/>
              <a:t>Systemcase: </a:t>
            </a:r>
            <a:r>
              <a:rPr lang="da-DK" dirty="0" smtClean="0"/>
              <a:t>Casen præsenterer arbejdsforholdene i en virksomhed. Eleven skal give forslag til forandringer og forbedringer.</a:t>
            </a:r>
          </a:p>
          <a:p>
            <a:r>
              <a:rPr lang="da-DK" u="sng" dirty="0" smtClean="0"/>
              <a:t>Åben case: </a:t>
            </a:r>
            <a:r>
              <a:rPr lang="da-DK" dirty="0" smtClean="0"/>
              <a:t>Oplægget angiver ikke et klart problem. Eleven skal selv identificere, analysere og finde løsningsforslag i forhold til problemfeltet.</a:t>
            </a:r>
          </a:p>
          <a:p>
            <a:r>
              <a:rPr lang="da-DK" u="sng" dirty="0" err="1" smtClean="0"/>
              <a:t>Isbjergscase</a:t>
            </a:r>
            <a:r>
              <a:rPr lang="da-DK" u="sng" dirty="0" smtClean="0"/>
              <a:t>: </a:t>
            </a:r>
            <a:r>
              <a:rPr lang="da-DK" dirty="0" smtClean="0"/>
              <a:t>Eleven får et kort og ufuldstændigt oplæg. Eleven skal analysere hvilke oplysninger, der mangler for at komme videre med løsningen.</a:t>
            </a:r>
          </a:p>
          <a:p>
            <a:endParaRPr lang="da-DK" dirty="0"/>
          </a:p>
        </p:txBody>
      </p:sp>
    </p:spTree>
    <p:extLst>
      <p:ext uri="{BB962C8B-B14F-4D97-AF65-F5344CB8AC3E}">
        <p14:creationId xmlns:p14="http://schemas.microsoft.com/office/powerpoint/2010/main" val="2900678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Hvorfor arbejde med cases?</a:t>
            </a:r>
            <a:endParaRPr lang="da-DK" dirty="0"/>
          </a:p>
        </p:txBody>
      </p:sp>
      <p:sp>
        <p:nvSpPr>
          <p:cNvPr id="3" name="Pladsholder til indhold 2"/>
          <p:cNvSpPr>
            <a:spLocks noGrp="1"/>
          </p:cNvSpPr>
          <p:nvPr>
            <p:ph idx="1"/>
          </p:nvPr>
        </p:nvSpPr>
        <p:spPr/>
        <p:txBody>
          <a:bodyPr/>
          <a:lstStyle/>
          <a:p>
            <a:r>
              <a:rPr lang="da-DK" dirty="0" smtClean="0"/>
              <a:t>At arbejde med virkelighedsnære cases er med til at skabe transfer mellem teori og praksis (praksisnær undervisning)</a:t>
            </a:r>
          </a:p>
          <a:p>
            <a:r>
              <a:rPr lang="da-DK" dirty="0" err="1" smtClean="0"/>
              <a:t>Casearbejdet</a:t>
            </a:r>
            <a:r>
              <a:rPr lang="da-DK" dirty="0" smtClean="0"/>
              <a:t> er meningsfuldt og relevant, fordi eleven kan bruge sin erhvervede viden i psykologifaget i forhold til samfunds- og arbejdsrelaterede situationer (anvendelses- og helhedsorienteret undervisning). </a:t>
            </a:r>
          </a:p>
          <a:p>
            <a:r>
              <a:rPr lang="da-DK" dirty="0" smtClean="0"/>
              <a:t>Eleven får mulighed for at reflektere over og forsøge at løse de problemstillinger casen indeholder (problemløsningsorienteret undervisning).</a:t>
            </a:r>
          </a:p>
          <a:p>
            <a:endParaRPr lang="da-DK" dirty="0"/>
          </a:p>
        </p:txBody>
      </p:sp>
    </p:spTree>
    <p:extLst>
      <p:ext uri="{BB962C8B-B14F-4D97-AF65-F5344CB8AC3E}">
        <p14:creationId xmlns:p14="http://schemas.microsoft.com/office/powerpoint/2010/main" val="1233227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Hvorfor arbejde med cases?</a:t>
            </a:r>
            <a:endParaRPr lang="da-DK" dirty="0"/>
          </a:p>
        </p:txBody>
      </p:sp>
      <p:sp>
        <p:nvSpPr>
          <p:cNvPr id="3" name="Pladsholder til indhold 2"/>
          <p:cNvSpPr>
            <a:spLocks noGrp="1"/>
          </p:cNvSpPr>
          <p:nvPr>
            <p:ph idx="1"/>
          </p:nvPr>
        </p:nvSpPr>
        <p:spPr/>
        <p:txBody>
          <a:bodyPr/>
          <a:lstStyle/>
          <a:p>
            <a:r>
              <a:rPr lang="da-DK" dirty="0" smtClean="0"/>
              <a:t>Ved at inddrage andre fag eller uddannelser i psykologi-undervisningen, kan eleven opleve en sammenhæng og relevans i forhold til viden indenfor forskellige fagområder (tværfaglig undervisning).</a:t>
            </a:r>
          </a:p>
          <a:p>
            <a:r>
              <a:rPr lang="da-DK" dirty="0" err="1" smtClean="0"/>
              <a:t>Casearbejdet</a:t>
            </a:r>
            <a:r>
              <a:rPr lang="da-DK" dirty="0" smtClean="0"/>
              <a:t> er med til at fremme elevens evne til at samarbejde med andre elever og udvikle elevens faglige, personlige og sociale kompetencer fx ved at skulle argumentere for egne syspunkter, tage og afgive ordet og ved at lytte og lære af andre (</a:t>
            </a:r>
            <a:r>
              <a:rPr lang="da-DK" dirty="0" err="1" smtClean="0"/>
              <a:t>kollaborativ</a:t>
            </a:r>
            <a:r>
              <a:rPr lang="da-DK" dirty="0" smtClean="0"/>
              <a:t> undervisning).</a:t>
            </a:r>
            <a:endParaRPr lang="da-DK" dirty="0"/>
          </a:p>
        </p:txBody>
      </p:sp>
    </p:spTree>
    <p:extLst>
      <p:ext uri="{BB962C8B-B14F-4D97-AF65-F5344CB8AC3E}">
        <p14:creationId xmlns:p14="http://schemas.microsoft.com/office/powerpoint/2010/main" val="948509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Hvorfor arbejde med cases?</a:t>
            </a:r>
            <a:endParaRPr lang="da-DK" dirty="0"/>
          </a:p>
        </p:txBody>
      </p:sp>
      <p:sp>
        <p:nvSpPr>
          <p:cNvPr id="3" name="Pladsholder til indhold 2"/>
          <p:cNvSpPr>
            <a:spLocks noGrp="1"/>
          </p:cNvSpPr>
          <p:nvPr>
            <p:ph idx="1"/>
          </p:nvPr>
        </p:nvSpPr>
        <p:spPr/>
        <p:txBody>
          <a:bodyPr/>
          <a:lstStyle/>
          <a:p>
            <a:r>
              <a:rPr lang="da-DK" dirty="0" err="1" smtClean="0"/>
              <a:t>Casearbejdet</a:t>
            </a:r>
            <a:r>
              <a:rPr lang="da-DK" dirty="0" smtClean="0"/>
              <a:t> er med til at fremme elevens evne til at kende, forstå, anvende, analysere og vurdere psykologisk viden i forhold til elevens læringsforudsætninger og kompetenceniveau (differentieret undervisning).</a:t>
            </a:r>
          </a:p>
          <a:p>
            <a:endParaRPr lang="da-DK" dirty="0"/>
          </a:p>
        </p:txBody>
      </p:sp>
    </p:spTree>
    <p:extLst>
      <p:ext uri="{BB962C8B-B14F-4D97-AF65-F5344CB8AC3E}">
        <p14:creationId xmlns:p14="http://schemas.microsoft.com/office/powerpoint/2010/main" val="1852958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Spørgsmål og bilagsmateriale til </a:t>
            </a:r>
            <a:br>
              <a:rPr lang="da-DK" dirty="0" smtClean="0"/>
            </a:br>
            <a:r>
              <a:rPr lang="da-DK" dirty="0" smtClean="0"/>
              <a:t>eksamens-cases på d- og c-niveau</a:t>
            </a:r>
            <a:endParaRPr lang="da-DK" dirty="0"/>
          </a:p>
        </p:txBody>
      </p:sp>
      <p:sp>
        <p:nvSpPr>
          <p:cNvPr id="3" name="Pladsholder til indhold 2"/>
          <p:cNvSpPr>
            <a:spLocks noGrp="1"/>
          </p:cNvSpPr>
          <p:nvPr>
            <p:ph idx="1"/>
          </p:nvPr>
        </p:nvSpPr>
        <p:spPr/>
        <p:txBody>
          <a:bodyPr>
            <a:normAutofit lnSpcReduction="10000"/>
          </a:bodyPr>
          <a:lstStyle/>
          <a:p>
            <a:r>
              <a:rPr lang="da-DK" dirty="0" smtClean="0"/>
              <a:t>Casen skal indeholde en overskrift og den skal relatere til fagets mål og til kernestoffet.</a:t>
            </a:r>
          </a:p>
          <a:p>
            <a:r>
              <a:rPr lang="da-DK" dirty="0" smtClean="0"/>
              <a:t>Eksamensspørgsmålene skal udfærdiges på forskellige taksonomiske niveauer, hvilket fx kan gøres ved at anvende følgende tredeling: </a:t>
            </a:r>
          </a:p>
          <a:p>
            <a:pPr lvl="1"/>
            <a:r>
              <a:rPr lang="da-DK" dirty="0" smtClean="0"/>
              <a:t>Eleven gør rede for de psykologiske problemstillinger casen indeholder. </a:t>
            </a:r>
          </a:p>
          <a:p>
            <a:pPr lvl="1"/>
            <a:r>
              <a:rPr lang="da-DK" dirty="0" smtClean="0"/>
              <a:t>Eleven anvender teorier og metoder fra faget til at analysere casen.</a:t>
            </a:r>
          </a:p>
          <a:p>
            <a:pPr lvl="1"/>
            <a:r>
              <a:rPr lang="da-DK" dirty="0" smtClean="0"/>
              <a:t>Eleven argumenterer for, hvordan problemstillingen i casen kan løses. Desuden inddrages relevant bilagsmateriale fx en artikel, et filmklip eller en undersøgelse, som diskuteres og vurderes.</a:t>
            </a:r>
          </a:p>
          <a:p>
            <a:r>
              <a:rPr lang="da-DK" dirty="0" smtClean="0"/>
              <a:t>Bilagsmaterialet skal være på 2-3 sider svarende til 2400 enheder (antal anslag inklusive mellemrum).</a:t>
            </a:r>
          </a:p>
          <a:p>
            <a:endParaRPr lang="da-DK" dirty="0" smtClean="0"/>
          </a:p>
          <a:p>
            <a:endParaRPr lang="da-DK" dirty="0"/>
          </a:p>
        </p:txBody>
      </p:sp>
    </p:spTree>
    <p:extLst>
      <p:ext uri="{BB962C8B-B14F-4D97-AF65-F5344CB8AC3E}">
        <p14:creationId xmlns:p14="http://schemas.microsoft.com/office/powerpoint/2010/main" val="2882177120"/>
      </p:ext>
    </p:extLst>
  </p:cSld>
  <p:clrMapOvr>
    <a:masterClrMapping/>
  </p:clrMapOvr>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728</Words>
  <Application>Microsoft Office PowerPoint</Application>
  <PresentationFormat>Widescreen</PresentationFormat>
  <Paragraphs>57</Paragraphs>
  <Slides>11</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11</vt:i4>
      </vt:variant>
    </vt:vector>
  </HeadingPairs>
  <TitlesOfParts>
    <vt:vector size="15" baseType="lpstr">
      <vt:lpstr>Arial</vt:lpstr>
      <vt:lpstr>Calibri</vt:lpstr>
      <vt:lpstr>Calibri Light</vt:lpstr>
      <vt:lpstr>Office-tema</vt:lpstr>
      <vt:lpstr>Casearbejde i faget psykologi - eud</vt:lpstr>
      <vt:lpstr>Hvad er en case?</vt:lpstr>
      <vt:lpstr>Hvad er en case?</vt:lpstr>
      <vt:lpstr>Hvordan udarbejdes en god case?</vt:lpstr>
      <vt:lpstr>Forskellige casetyper</vt:lpstr>
      <vt:lpstr>Hvorfor arbejde med cases?</vt:lpstr>
      <vt:lpstr>Hvorfor arbejde med cases?</vt:lpstr>
      <vt:lpstr>Hvorfor arbejde med cases?</vt:lpstr>
      <vt:lpstr>Spørgsmål og bilagsmateriale til  eksamens-cases på d- og c-niveau</vt:lpstr>
      <vt:lpstr>Eksamenscase på d- og c-niveau</vt:lpstr>
      <vt:lpstr>Eksamenscase på d- og c-niveau</vt:lpstr>
    </vt:vector>
  </TitlesOfParts>
  <Company>Statens 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Casearbejde i faget psykologi - eud</dc:title>
  <dc:creator>Pia Zeidler</dc:creator>
  <cp:lastModifiedBy>Pia Zeidler</cp:lastModifiedBy>
  <cp:revision>2</cp:revision>
  <dcterms:created xsi:type="dcterms:W3CDTF">2019-10-28T15:33:10Z</dcterms:created>
  <dcterms:modified xsi:type="dcterms:W3CDTF">2019-11-27T11:57:37Z</dcterms:modified>
</cp:coreProperties>
</file>