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3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9144000"/>
  <p:notesSz cx="6858000" cy="9144000"/>
  <p:embeddedFontLst>
    <p:embeddedFont>
      <p:font typeface="Open Sans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OpenSans-regular.fntdata"/><Relationship Id="rId14" Type="http://schemas.openxmlformats.org/officeDocument/2006/relationships/slide" Target="slides/slide9.xml"/><Relationship Id="rId17" Type="http://schemas.openxmlformats.org/officeDocument/2006/relationships/font" Target="fonts/OpenSans-italic.fntdata"/><Relationship Id="rId16" Type="http://schemas.openxmlformats.org/officeDocument/2006/relationships/font" Target="fonts/OpenSans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OpenSans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554d5ae42f_0_95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554d5ae42f_0_9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554d5ae42f_0_105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554d5ae42f_0_10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5571ce1dfe_0_42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5571ce1dfe_0_4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5571ce1dfe_0_96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5571ce1dfe_0_9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55788ac1d6_0_728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55788ac1d6_0_7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55788ac1d6_0_189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55788ac1d6_0_1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5571ce1dfe_0_95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5571ce1dfe_0_9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55788ac1d6_0_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55788ac1d6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lpasset layout">
  <p:cSld name="AUTOLAYOUT_2">
    <p:bg>
      <p:bgPr>
        <a:solidFill>
          <a:srgbClr val="FFFFFF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13"/>
          <p:cNvSpPr txBox="1"/>
          <p:nvPr>
            <p:ph type="ctrTitle"/>
          </p:nvPr>
        </p:nvSpPr>
        <p:spPr>
          <a:xfrm>
            <a:off x="339800" y="2834367"/>
            <a:ext cx="8453100" cy="2104500"/>
          </a:xfrm>
          <a:prstGeom prst="rect">
            <a:avLst/>
          </a:prstGeom>
          <a:noFill/>
        </p:spPr>
        <p:txBody>
          <a:bodyPr anchorCtr="0" anchor="b" bIns="91425" lIns="91425" spcFirstLastPara="1" rIns="91425" wrap="square" tIns="91425"/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b="1" sz="4800">
                <a:solidFill>
                  <a:srgbClr val="FFFFFF"/>
                </a:solidFill>
              </a:defRPr>
            </a:lvl1pPr>
            <a:lvl2pPr lvl="1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b="1" sz="4800">
                <a:solidFill>
                  <a:srgbClr val="FFFFFF"/>
                </a:solidFill>
              </a:defRPr>
            </a:lvl2pPr>
            <a:lvl3pPr lvl="2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b="1" sz="4800">
                <a:solidFill>
                  <a:srgbClr val="FFFFFF"/>
                </a:solidFill>
              </a:defRPr>
            </a:lvl3pPr>
            <a:lvl4pPr lvl="3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b="1" sz="4800">
                <a:solidFill>
                  <a:srgbClr val="FFFFFF"/>
                </a:solidFill>
              </a:defRPr>
            </a:lvl4pPr>
            <a:lvl5pPr lvl="4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b="1" sz="4800">
                <a:solidFill>
                  <a:srgbClr val="FFFFFF"/>
                </a:solidFill>
              </a:defRPr>
            </a:lvl5pPr>
            <a:lvl6pPr lvl="5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b="1" sz="4800">
                <a:solidFill>
                  <a:srgbClr val="FFFFFF"/>
                </a:solidFill>
              </a:defRPr>
            </a:lvl6pPr>
            <a:lvl7pPr lvl="6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b="1" sz="4800">
                <a:solidFill>
                  <a:srgbClr val="FFFFFF"/>
                </a:solidFill>
              </a:defRPr>
            </a:lvl7pPr>
            <a:lvl8pPr lvl="7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b="1" sz="4800">
                <a:solidFill>
                  <a:srgbClr val="FFFFFF"/>
                </a:solidFill>
              </a:defRPr>
            </a:lvl8pPr>
            <a:lvl9pPr lvl="8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b="1" sz="48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" type="subTitle"/>
          </p:nvPr>
        </p:nvSpPr>
        <p:spPr>
          <a:xfrm>
            <a:off x="339925" y="5142400"/>
            <a:ext cx="8453100" cy="4827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/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000">
                <a:solidFill>
                  <a:srgbClr val="FFFFFF"/>
                </a:solidFill>
              </a:defRPr>
            </a:lvl1pPr>
            <a:lvl2pPr lvl="1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000">
                <a:solidFill>
                  <a:srgbClr val="FFFFFF"/>
                </a:solidFill>
              </a:defRPr>
            </a:lvl2pPr>
            <a:lvl3pPr lvl="2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000">
                <a:solidFill>
                  <a:srgbClr val="FFFFFF"/>
                </a:solidFill>
              </a:defRPr>
            </a:lvl3pPr>
            <a:lvl4pPr lvl="3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000">
                <a:solidFill>
                  <a:srgbClr val="FFFFFF"/>
                </a:solidFill>
              </a:defRPr>
            </a:lvl4pPr>
            <a:lvl5pPr lvl="4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000">
                <a:solidFill>
                  <a:srgbClr val="FFFFFF"/>
                </a:solidFill>
              </a:defRPr>
            </a:lvl5pPr>
            <a:lvl6pPr lvl="5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000">
                <a:solidFill>
                  <a:srgbClr val="FFFFFF"/>
                </a:solidFill>
              </a:defRPr>
            </a:lvl6pPr>
            <a:lvl7pPr lvl="6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000">
                <a:solidFill>
                  <a:srgbClr val="FFFFFF"/>
                </a:solidFill>
              </a:defRPr>
            </a:lvl7pPr>
            <a:lvl8pPr lvl="7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000">
                <a:solidFill>
                  <a:srgbClr val="FFFFFF"/>
                </a:solidFill>
              </a:defRPr>
            </a:lvl8pPr>
            <a:lvl9pPr lvl="8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0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54" name="Google Shape;54;p1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1pPr>
            <a:lvl2pPr lvl="1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2pPr>
            <a:lvl3pPr lvl="2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3pPr>
            <a:lvl4pPr lvl="3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4pPr>
            <a:lvl5pPr lvl="4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5pPr>
            <a:lvl6pPr lvl="5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6pPr>
            <a:lvl7pPr lvl="6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7pPr>
            <a:lvl8pPr lvl="7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8pPr>
            <a:lvl9pPr lvl="8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lpasset layout 1">
  <p:cSld name="AUTOLAYOUT_5">
    <p:bg>
      <p:bgPr>
        <a:solidFill>
          <a:srgbClr val="FFFFFF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4"/>
          <p:cNvSpPr/>
          <p:nvPr/>
        </p:nvSpPr>
        <p:spPr>
          <a:xfrm>
            <a:off x="188400" y="251200"/>
            <a:ext cx="8767200" cy="63555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4"/>
          <p:cNvSpPr/>
          <p:nvPr/>
        </p:nvSpPr>
        <p:spPr>
          <a:xfrm>
            <a:off x="282600" y="376800"/>
            <a:ext cx="8578800" cy="6104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9" name="Google Shape;59;p14"/>
          <p:cNvCxnSpPr/>
          <p:nvPr/>
        </p:nvCxnSpPr>
        <p:spPr>
          <a:xfrm>
            <a:off x="8438400" y="714967"/>
            <a:ext cx="423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0" name="Google Shape;60;p14"/>
          <p:cNvSpPr txBox="1"/>
          <p:nvPr>
            <p:ph type="title"/>
          </p:nvPr>
        </p:nvSpPr>
        <p:spPr>
          <a:xfrm>
            <a:off x="3181650" y="1600867"/>
            <a:ext cx="4039200" cy="1850700"/>
          </a:xfrm>
          <a:prstGeom prst="rect">
            <a:avLst/>
          </a:prstGeom>
          <a:noFill/>
        </p:spPr>
        <p:txBody>
          <a:bodyPr anchorCtr="0" anchor="b" bIns="91425" lIns="91425" spcFirstLastPara="1" rIns="91425" wrap="square" tIns="91425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rgbClr val="D9D9D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rgbClr val="D9D9D9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rgbClr val="D9D9D9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rgbClr val="D9D9D9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rgbClr val="D9D9D9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rgbClr val="D9D9D9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rgbClr val="D9D9D9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rgbClr val="D9D9D9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rgbClr val="D9D9D9"/>
                </a:solidFill>
              </a:defRPr>
            </a:lvl9pPr>
          </a:lstStyle>
          <a:p/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44300" y="3460400"/>
            <a:ext cx="5297700" cy="14508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/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Char char="○"/>
              <a:defRPr sz="1200">
                <a:solidFill>
                  <a:schemeClr val="dk2"/>
                </a:solidFill>
              </a:defRPr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Char char="■"/>
              <a:defRPr sz="1200">
                <a:solidFill>
                  <a:schemeClr val="dk2"/>
                </a:solidFill>
              </a:defRPr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Char char="●"/>
              <a:defRPr sz="1200">
                <a:solidFill>
                  <a:schemeClr val="dk2"/>
                </a:solidFill>
              </a:defRPr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Char char="○"/>
              <a:defRPr sz="1200">
                <a:solidFill>
                  <a:schemeClr val="dk2"/>
                </a:solidFill>
              </a:defRPr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Char char="■"/>
              <a:defRPr sz="1200">
                <a:solidFill>
                  <a:schemeClr val="dk2"/>
                </a:solidFill>
              </a:defRPr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Char char="●"/>
              <a:defRPr sz="1200">
                <a:solidFill>
                  <a:schemeClr val="dk2"/>
                </a:solidFill>
              </a:defRPr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Char char="○"/>
              <a:defRPr sz="1200">
                <a:solidFill>
                  <a:schemeClr val="dk2"/>
                </a:solidFill>
              </a:defRPr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200"/>
              <a:buChar char="■"/>
              <a:defRPr sz="1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2" name="Google Shape;62;p1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lpasset layout 2">
  <p:cSld name="AUTOLAYOUT_7">
    <p:bg>
      <p:bgPr>
        <a:solidFill>
          <a:srgbClr val="FFFFFF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1EAE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5" name="Google Shape;65;p15"/>
          <p:cNvCxnSpPr/>
          <p:nvPr/>
        </p:nvCxnSpPr>
        <p:spPr>
          <a:xfrm>
            <a:off x="311700" y="416017"/>
            <a:ext cx="670500" cy="893700"/>
          </a:xfrm>
          <a:prstGeom prst="straightConnector1">
            <a:avLst/>
          </a:prstGeom>
          <a:noFill/>
          <a:ln cap="flat" cmpd="sng" w="9525">
            <a:solidFill>
              <a:srgbClr val="F6F2D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1538533"/>
            <a:ext cx="2655000" cy="11451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2696067"/>
            <a:ext cx="2655000" cy="39045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/>
          <a:lstStyle>
            <a:lvl1pPr indent="-2921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6F2D2"/>
              </a:buClr>
              <a:buSzPts val="1000"/>
              <a:buChar char="●"/>
              <a:defRPr sz="1000">
                <a:solidFill>
                  <a:srgbClr val="F6F2D2"/>
                </a:solidFill>
              </a:defRPr>
            </a:lvl1pPr>
            <a:lvl2pPr indent="-2921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6F2D2"/>
              </a:buClr>
              <a:buSzPts val="1000"/>
              <a:buChar char="○"/>
              <a:defRPr sz="1000">
                <a:solidFill>
                  <a:srgbClr val="F6F2D2"/>
                </a:solidFill>
              </a:defRPr>
            </a:lvl2pPr>
            <a:lvl3pPr indent="-2921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6F2D2"/>
              </a:buClr>
              <a:buSzPts val="1000"/>
              <a:buChar char="■"/>
              <a:defRPr sz="1000">
                <a:solidFill>
                  <a:srgbClr val="F6F2D2"/>
                </a:solidFill>
              </a:defRPr>
            </a:lvl3pPr>
            <a:lvl4pPr indent="-2921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6F2D2"/>
              </a:buClr>
              <a:buSzPts val="1000"/>
              <a:buChar char="●"/>
              <a:defRPr sz="1000">
                <a:solidFill>
                  <a:srgbClr val="F6F2D2"/>
                </a:solidFill>
              </a:defRPr>
            </a:lvl4pPr>
            <a:lvl5pPr indent="-2921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6F2D2"/>
              </a:buClr>
              <a:buSzPts val="1000"/>
              <a:buChar char="○"/>
              <a:defRPr sz="1000">
                <a:solidFill>
                  <a:srgbClr val="F6F2D2"/>
                </a:solidFill>
              </a:defRPr>
            </a:lvl5pPr>
            <a:lvl6pPr indent="-2921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6F2D2"/>
              </a:buClr>
              <a:buSzPts val="1000"/>
              <a:buChar char="■"/>
              <a:defRPr sz="1000">
                <a:solidFill>
                  <a:srgbClr val="F6F2D2"/>
                </a:solidFill>
              </a:defRPr>
            </a:lvl6pPr>
            <a:lvl7pPr indent="-2921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6F2D2"/>
              </a:buClr>
              <a:buSzPts val="1000"/>
              <a:buChar char="●"/>
              <a:defRPr sz="1000">
                <a:solidFill>
                  <a:srgbClr val="F6F2D2"/>
                </a:solidFill>
              </a:defRPr>
            </a:lvl7pPr>
            <a:lvl8pPr indent="-2921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6F2D2"/>
              </a:buClr>
              <a:buSzPts val="1000"/>
              <a:buChar char="○"/>
              <a:defRPr sz="1000">
                <a:solidFill>
                  <a:srgbClr val="F6F2D2"/>
                </a:solidFill>
              </a:defRPr>
            </a:lvl8pPr>
            <a:lvl9pPr indent="-2921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F6F2D2"/>
              </a:buClr>
              <a:buSzPts val="1000"/>
              <a:buChar char="■"/>
              <a:defRPr sz="1000">
                <a:solidFill>
                  <a:srgbClr val="F6F2D2"/>
                </a:solidFill>
              </a:defRPr>
            </a:lvl9pPr>
          </a:lstStyle>
          <a:p/>
        </p:txBody>
      </p:sp>
      <p:sp>
        <p:nvSpPr>
          <p:cNvPr id="68" name="Google Shape;68;p1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lpasset layout 4">
  <p:cSld name="AUTOLAYOUT_9">
    <p:bg>
      <p:bgPr>
        <a:solidFill>
          <a:srgbClr val="FFFFFF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6"/>
          <p:cNvSpPr/>
          <p:nvPr/>
        </p:nvSpPr>
        <p:spPr>
          <a:xfrm>
            <a:off x="0" y="0"/>
            <a:ext cx="3585000" cy="6858000"/>
          </a:xfrm>
          <a:prstGeom prst="rect">
            <a:avLst/>
          </a:prstGeom>
          <a:solidFill>
            <a:srgbClr val="21212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6"/>
          <p:cNvSpPr/>
          <p:nvPr/>
        </p:nvSpPr>
        <p:spPr>
          <a:xfrm>
            <a:off x="4108825" y="848667"/>
            <a:ext cx="1944900" cy="77100"/>
          </a:xfrm>
          <a:prstGeom prst="rect">
            <a:avLst/>
          </a:prstGeom>
          <a:solidFill>
            <a:srgbClr val="E0E0E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6"/>
          <p:cNvSpPr/>
          <p:nvPr/>
        </p:nvSpPr>
        <p:spPr>
          <a:xfrm>
            <a:off x="388425" y="848667"/>
            <a:ext cx="2789700" cy="77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6"/>
          <p:cNvSpPr txBox="1"/>
          <p:nvPr>
            <p:ph type="title"/>
          </p:nvPr>
        </p:nvSpPr>
        <p:spPr>
          <a:xfrm>
            <a:off x="308775" y="1027367"/>
            <a:ext cx="2866800" cy="50049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b="1" sz="28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b="1" sz="2800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b="1" sz="2800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b="1" sz="2800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b="1" sz="2800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b="1" sz="2800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b="1" sz="2800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b="1" sz="2800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b="1" sz="28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4022850" y="1027367"/>
            <a:ext cx="4919400" cy="50823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/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 sz="1400">
                <a:solidFill>
                  <a:srgbClr val="434343"/>
                </a:solidFill>
              </a:defRPr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 sz="1200">
                <a:solidFill>
                  <a:srgbClr val="434343"/>
                </a:solidFill>
              </a:defRPr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■"/>
              <a:defRPr sz="1200">
                <a:solidFill>
                  <a:srgbClr val="434343"/>
                </a:solidFill>
              </a:defRPr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●"/>
              <a:defRPr sz="1200">
                <a:solidFill>
                  <a:srgbClr val="434343"/>
                </a:solidFill>
              </a:defRPr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 sz="1200">
                <a:solidFill>
                  <a:srgbClr val="434343"/>
                </a:solidFill>
              </a:defRPr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■"/>
              <a:defRPr sz="1200">
                <a:solidFill>
                  <a:srgbClr val="434343"/>
                </a:solidFill>
              </a:defRPr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●"/>
              <a:defRPr sz="1200">
                <a:solidFill>
                  <a:srgbClr val="434343"/>
                </a:solidFill>
              </a:defRPr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 sz="1200">
                <a:solidFill>
                  <a:srgbClr val="434343"/>
                </a:solidFill>
              </a:defRPr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Char char="■"/>
              <a:defRPr sz="1200">
                <a:solidFill>
                  <a:srgbClr val="434343"/>
                </a:solidFill>
              </a:defRPr>
            </a:lvl9pPr>
          </a:lstStyle>
          <a:p/>
        </p:txBody>
      </p:sp>
      <p:sp>
        <p:nvSpPr>
          <p:cNvPr id="76" name="Google Shape;76;p1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Relationship Id="rId4" Type="http://schemas.openxmlformats.org/officeDocument/2006/relationships/hyperlink" Target="https://www.uvm.dk/gymnasiale-uddannelser/fag-og-laereplaner/laereplaner-2017/hf-laereplaner-2017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hyperlink" Target="https://padlet.com/stiwinther/8ju2kf6w10h" TargetMode="External"/><Relationship Id="rId5" Type="http://schemas.openxmlformats.org/officeDocument/2006/relationships/hyperlink" Target="http://kortlink.dk/padlet/xh7z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ww.vucdigital.dk/ks_film/hvad_er_ks.html" TargetMode="External"/><Relationship Id="rId4" Type="http://schemas.openxmlformats.org/officeDocument/2006/relationships/hyperlink" Target="https://vucdigital.dk/ks_film/problemformulering.html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Relationship Id="rId4" Type="http://schemas.openxmlformats.org/officeDocument/2006/relationships/hyperlink" Target="https://padlet.com/stiwinther/ms4omafaq0ii" TargetMode="External"/><Relationship Id="rId5" Type="http://schemas.openxmlformats.org/officeDocument/2006/relationships/hyperlink" Target="http://kortlink.dk/padlet/xh83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docs.google.com/document/d/1buf1NqLxntycs6ZUKPgzmLG7B7OccVYjFIZ7pyHkixU/edit" TargetMode="External"/><Relationship Id="rId4" Type="http://schemas.openxmlformats.org/officeDocument/2006/relationships/hyperlink" Target="https://padlet.com/stiwinther/9g80v28chjd" TargetMode="External"/><Relationship Id="rId5" Type="http://schemas.openxmlformats.org/officeDocument/2006/relationships/hyperlink" Target="https://padlet.com/stiwinther/dweuk9vquhmq" TargetMode="External"/><Relationship Id="rId6" Type="http://schemas.openxmlformats.org/officeDocument/2006/relationships/hyperlink" Target="https://padlet.com/stiwinther/8ju2kf6w10h" TargetMode="External"/><Relationship Id="rId7" Type="http://schemas.openxmlformats.org/officeDocument/2006/relationships/hyperlink" Target="https://padlet.com/stiwinther/ms4omafaq0ii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oogle Shape;81;p17"/>
          <p:cNvPicPr preferRelativeResize="0"/>
          <p:nvPr/>
        </p:nvPicPr>
        <p:blipFill rotWithShape="1">
          <a:blip r:embed="rId3">
            <a:alphaModFix amt="65000"/>
          </a:blip>
          <a:srcRect b="9123" l="0" r="0" t="9123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17"/>
          <p:cNvSpPr txBox="1"/>
          <p:nvPr>
            <p:ph type="ctrTitle"/>
          </p:nvPr>
        </p:nvSpPr>
        <p:spPr>
          <a:xfrm>
            <a:off x="177600" y="2502200"/>
            <a:ext cx="8788800" cy="2386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a" sz="7200">
                <a:latin typeface="Open Sans"/>
                <a:ea typeface="Open Sans"/>
                <a:cs typeface="Open Sans"/>
                <a:sym typeface="Open Sans"/>
              </a:rPr>
              <a:t>Den enkeltfaglige prøve i historie</a:t>
            </a:r>
            <a:endParaRPr sz="72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3" name="Google Shape;83;p17"/>
          <p:cNvSpPr txBox="1"/>
          <p:nvPr>
            <p:ph idx="1" type="subTitle"/>
          </p:nvPr>
        </p:nvSpPr>
        <p:spPr>
          <a:xfrm>
            <a:off x="2171100" y="5930225"/>
            <a:ext cx="4801800" cy="63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da" sz="1400">
                <a:solidFill>
                  <a:srgbClr val="073763"/>
                </a:solidFill>
                <a:latin typeface="Open Sans"/>
                <a:ea typeface="Open Sans"/>
                <a:cs typeface="Open Sans"/>
                <a:sym typeface="Open Sans"/>
              </a:rPr>
              <a:t>Stine Winther</a:t>
            </a:r>
            <a:r>
              <a:rPr lang="da" sz="1400">
                <a:solidFill>
                  <a:srgbClr val="0B5394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da" sz="1400">
                <a:solidFill>
                  <a:srgbClr val="FF7B00"/>
                </a:solidFill>
                <a:latin typeface="Open Sans"/>
                <a:ea typeface="Open Sans"/>
                <a:cs typeface="Open Sans"/>
                <a:sym typeface="Open Sans"/>
              </a:rPr>
              <a:t>● </a:t>
            </a:r>
            <a:r>
              <a:rPr b="1" lang="da" sz="1400">
                <a:solidFill>
                  <a:srgbClr val="073763"/>
                </a:solidFill>
                <a:latin typeface="Open Sans"/>
                <a:ea typeface="Open Sans"/>
                <a:cs typeface="Open Sans"/>
                <a:sym typeface="Open Sans"/>
              </a:rPr>
              <a:t>swp@aarhushfogvuc.dk</a:t>
            </a:r>
            <a:endParaRPr b="1" sz="1400">
              <a:solidFill>
                <a:srgbClr val="07376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da" sz="1200">
                <a:solidFill>
                  <a:srgbClr val="0B5394"/>
                </a:solidFill>
                <a:latin typeface="Open Sans"/>
                <a:ea typeface="Open Sans"/>
                <a:cs typeface="Open Sans"/>
                <a:sym typeface="Open Sans"/>
              </a:rPr>
              <a:t>FIB i Kultur- og Samfundsfagsgruppen (april 2019)</a:t>
            </a:r>
            <a:endParaRPr b="1" sz="1400">
              <a:solidFill>
                <a:srgbClr val="07376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a" sz="3600">
                <a:latin typeface="Open Sans"/>
                <a:ea typeface="Open Sans"/>
                <a:cs typeface="Open Sans"/>
                <a:sym typeface="Open Sans"/>
              </a:rPr>
              <a:t>Program for workshop </a:t>
            </a:r>
            <a:r>
              <a:rPr i="1" lang="da" sz="3600">
                <a:latin typeface="Open Sans"/>
                <a:ea typeface="Open Sans"/>
                <a:cs typeface="Open Sans"/>
                <a:sym typeface="Open Sans"/>
              </a:rPr>
              <a:t>- sådan cirka...</a:t>
            </a:r>
            <a:endParaRPr i="1" sz="36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9" name="Google Shape;89;p18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accent5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da">
                <a:solidFill>
                  <a:schemeClr val="accent5"/>
                </a:solidFill>
                <a:latin typeface="Open Sans"/>
                <a:ea typeface="Open Sans"/>
                <a:cs typeface="Open Sans"/>
                <a:sym typeface="Open Sans"/>
              </a:rPr>
              <a:t>13:15</a:t>
            </a:r>
            <a:r>
              <a:rPr lang="da">
                <a:latin typeface="Open Sans"/>
                <a:ea typeface="Open Sans"/>
                <a:cs typeface="Open Sans"/>
                <a:sym typeface="Open Sans"/>
              </a:rPr>
              <a:t>	</a:t>
            </a:r>
            <a:r>
              <a:rPr lang="da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Formålet med workshoppen</a:t>
            </a:r>
            <a:endParaRPr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da">
                <a:solidFill>
                  <a:schemeClr val="accent5"/>
                </a:solidFill>
                <a:latin typeface="Open Sans"/>
                <a:ea typeface="Open Sans"/>
                <a:cs typeface="Open Sans"/>
                <a:sym typeface="Open Sans"/>
              </a:rPr>
              <a:t>13:20</a:t>
            </a:r>
            <a:r>
              <a:rPr lang="da">
                <a:latin typeface="Open Sans"/>
                <a:ea typeface="Open Sans"/>
                <a:cs typeface="Open Sans"/>
                <a:sym typeface="Open Sans"/>
              </a:rPr>
              <a:t>	</a:t>
            </a:r>
            <a:r>
              <a:rPr lang="da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Erfaringer - den enkeltfaglige eksamen i praksis</a:t>
            </a:r>
            <a:endParaRPr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da">
                <a:solidFill>
                  <a:schemeClr val="accent5"/>
                </a:solidFill>
                <a:latin typeface="Open Sans"/>
                <a:ea typeface="Open Sans"/>
                <a:cs typeface="Open Sans"/>
                <a:sym typeface="Open Sans"/>
              </a:rPr>
              <a:t>13:35</a:t>
            </a:r>
            <a:r>
              <a:rPr lang="da">
                <a:latin typeface="Open Sans"/>
                <a:ea typeface="Open Sans"/>
                <a:cs typeface="Open Sans"/>
                <a:sym typeface="Open Sans"/>
              </a:rPr>
              <a:t>	</a:t>
            </a:r>
            <a:r>
              <a:rPr lang="da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En historielærers perspektiv på historie og KS</a:t>
            </a:r>
            <a:endParaRPr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da">
                <a:solidFill>
                  <a:schemeClr val="accent5"/>
                </a:solidFill>
                <a:latin typeface="Open Sans"/>
                <a:ea typeface="Open Sans"/>
                <a:cs typeface="Open Sans"/>
                <a:sym typeface="Open Sans"/>
              </a:rPr>
              <a:t>13:45</a:t>
            </a:r>
            <a:r>
              <a:rPr lang="da">
                <a:latin typeface="Open Sans"/>
                <a:ea typeface="Open Sans"/>
                <a:cs typeface="Open Sans"/>
                <a:sym typeface="Open Sans"/>
              </a:rPr>
              <a:t>	</a:t>
            </a:r>
            <a:r>
              <a:rPr lang="da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Diskussion - form, faglighed og materiale?</a:t>
            </a:r>
            <a:endParaRPr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da">
                <a:solidFill>
                  <a:schemeClr val="accent5"/>
                </a:solidFill>
                <a:latin typeface="Open Sans"/>
                <a:ea typeface="Open Sans"/>
                <a:cs typeface="Open Sans"/>
                <a:sym typeface="Open Sans"/>
              </a:rPr>
              <a:t>14:15</a:t>
            </a:r>
            <a:r>
              <a:rPr lang="da">
                <a:latin typeface="Open Sans"/>
                <a:ea typeface="Open Sans"/>
                <a:cs typeface="Open Sans"/>
                <a:sym typeface="Open Sans"/>
              </a:rPr>
              <a:t>	</a:t>
            </a:r>
            <a:r>
              <a:rPr lang="da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Output?</a:t>
            </a:r>
            <a:endParaRPr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19"/>
          <p:cNvPicPr preferRelativeResize="0"/>
          <p:nvPr/>
        </p:nvPicPr>
        <p:blipFill rotWithShape="1">
          <a:blip r:embed="rId3">
            <a:alphaModFix/>
          </a:blip>
          <a:srcRect b="0" l="7235" r="7235" t="0"/>
          <a:stretch/>
        </p:blipFill>
        <p:spPr>
          <a:xfrm>
            <a:off x="3278400" y="0"/>
            <a:ext cx="5865608" cy="6858005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9"/>
          <p:cNvSpPr txBox="1"/>
          <p:nvPr>
            <p:ph type="title"/>
          </p:nvPr>
        </p:nvSpPr>
        <p:spPr>
          <a:xfrm>
            <a:off x="162975" y="488950"/>
            <a:ext cx="3009000" cy="24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a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Formål med workshoppen</a:t>
            </a:r>
            <a:endParaRPr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ctr">
              <a:spcBef>
                <a:spcPts val="10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da" sz="3000">
                <a:solidFill>
                  <a:srgbClr val="EA9999"/>
                </a:solidFill>
                <a:latin typeface="Open Sans"/>
                <a:ea typeface="Open Sans"/>
                <a:cs typeface="Open Sans"/>
                <a:sym typeface="Open Sans"/>
              </a:rPr>
              <a:t>Debat og udveksling af erfaringer</a:t>
            </a:r>
            <a:endParaRPr sz="30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6" name="Google Shape;96;p19"/>
          <p:cNvSpPr txBox="1"/>
          <p:nvPr>
            <p:ph idx="1" type="body"/>
          </p:nvPr>
        </p:nvSpPr>
        <p:spPr>
          <a:xfrm>
            <a:off x="495225" y="3046600"/>
            <a:ext cx="2344500" cy="355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da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Udfordringer med den enkeltfaglige prøve i historie?</a:t>
            </a:r>
            <a:endParaRPr i="1"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i="1" lang="da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Den nye </a:t>
            </a:r>
            <a:r>
              <a:rPr i="1" lang="da" sz="1800" u="sng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  <a:hlinkClick r:id="rId4"/>
              </a:rPr>
              <a:t>KS-læreplan</a:t>
            </a:r>
            <a:r>
              <a:rPr i="1" lang="da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i praksis?</a:t>
            </a:r>
            <a:endParaRPr i="1"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i="1" lang="da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Sikring af ‘ensartethed’?</a:t>
            </a:r>
            <a:endParaRPr b="1" i="1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Google Shape;101;p20"/>
          <p:cNvPicPr preferRelativeResize="0"/>
          <p:nvPr/>
        </p:nvPicPr>
        <p:blipFill rotWithShape="1">
          <a:blip r:embed="rId3">
            <a:alphaModFix/>
          </a:blip>
          <a:srcRect b="0" l="9735" r="9735" t="0"/>
          <a:stretch/>
        </p:blipFill>
        <p:spPr>
          <a:xfrm>
            <a:off x="282600" y="376800"/>
            <a:ext cx="2457875" cy="6104401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20"/>
          <p:cNvSpPr txBox="1"/>
          <p:nvPr>
            <p:ph type="title"/>
          </p:nvPr>
        </p:nvSpPr>
        <p:spPr>
          <a:xfrm>
            <a:off x="2632875" y="571425"/>
            <a:ext cx="5808900" cy="1529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21212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 sz="3600">
                <a:solidFill>
                  <a:srgbClr val="212121"/>
                </a:solidFill>
                <a:latin typeface="Open Sans"/>
                <a:ea typeface="Open Sans"/>
                <a:cs typeface="Open Sans"/>
                <a:sym typeface="Open Sans"/>
              </a:rPr>
              <a:t>Den enkeltfaglige prøve i praksis </a:t>
            </a:r>
            <a:endParaRPr sz="3600">
              <a:solidFill>
                <a:srgbClr val="21212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3" name="Google Shape;103;p20"/>
          <p:cNvSpPr txBox="1"/>
          <p:nvPr>
            <p:ph idx="1" type="body"/>
          </p:nvPr>
        </p:nvSpPr>
        <p:spPr>
          <a:xfrm>
            <a:off x="2156450" y="2890875"/>
            <a:ext cx="6456900" cy="307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a" sz="2000">
                <a:solidFill>
                  <a:schemeClr val="accent5"/>
                </a:solidFill>
                <a:latin typeface="Open Sans"/>
                <a:ea typeface="Open Sans"/>
                <a:cs typeface="Open Sans"/>
                <a:sym typeface="Open Sans"/>
              </a:rPr>
              <a:t>5 min</a:t>
            </a:r>
            <a:r>
              <a:rPr lang="da" sz="1800">
                <a:latin typeface="Open Sans"/>
                <a:ea typeface="Open Sans"/>
                <a:cs typeface="Open Sans"/>
                <a:sym typeface="Open Sans"/>
              </a:rPr>
              <a:t>	</a:t>
            </a:r>
            <a:r>
              <a:rPr b="1" lang="da" sz="18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Skriv gode og dårlige erfaringer</a:t>
            </a:r>
            <a:endParaRPr b="1" sz="18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 sz="18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Fokus på den praktiske gennemførelse</a:t>
            </a:r>
            <a:endParaRPr sz="18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da" sz="2000">
                <a:solidFill>
                  <a:schemeClr val="accent5"/>
                </a:solidFill>
                <a:latin typeface="Open Sans"/>
                <a:ea typeface="Open Sans"/>
                <a:cs typeface="Open Sans"/>
                <a:sym typeface="Open Sans"/>
              </a:rPr>
              <a:t>5 min</a:t>
            </a:r>
            <a:r>
              <a:rPr lang="da" sz="1800">
                <a:latin typeface="Open Sans"/>
                <a:ea typeface="Open Sans"/>
                <a:cs typeface="Open Sans"/>
                <a:sym typeface="Open Sans"/>
              </a:rPr>
              <a:t>	</a:t>
            </a:r>
            <a:r>
              <a:rPr b="1" lang="da" sz="18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Del jeres erfaringer ved bordene</a:t>
            </a:r>
            <a:endParaRPr b="1" sz="18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Opdel i gode og dårlige erfaringer</a:t>
            </a: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da" sz="2000">
                <a:solidFill>
                  <a:schemeClr val="accent5"/>
                </a:solidFill>
                <a:latin typeface="Open Sans"/>
                <a:ea typeface="Open Sans"/>
                <a:cs typeface="Open Sans"/>
                <a:sym typeface="Open Sans"/>
              </a:rPr>
              <a:t>5 min</a:t>
            </a:r>
            <a:r>
              <a:rPr lang="da" sz="1800">
                <a:latin typeface="Open Sans"/>
                <a:ea typeface="Open Sans"/>
                <a:cs typeface="Open Sans"/>
                <a:sym typeface="Open Sans"/>
              </a:rPr>
              <a:t>	</a:t>
            </a:r>
            <a:r>
              <a:rPr b="1" lang="da" sz="18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Hvert bord poster erfaringer i fælles</a:t>
            </a:r>
            <a:r>
              <a:rPr b="1" lang="da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b="1" lang="da" sz="1800" u="sng">
                <a:solidFill>
                  <a:schemeClr val="accent5"/>
                </a:solidFill>
                <a:latin typeface="Open Sans"/>
                <a:ea typeface="Open Sans"/>
                <a:cs typeface="Open Sans"/>
                <a:sym typeface="Open Sans"/>
                <a:hlinkClick r:id="rId4"/>
              </a:rPr>
              <a:t>padlet</a:t>
            </a:r>
            <a:endParaRPr b="1" sz="1800">
              <a:solidFill>
                <a:srgbClr val="3D85C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914400" rtl="0" algn="l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da" sz="18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Link til padlet:</a:t>
            </a:r>
            <a:r>
              <a:rPr lang="da" sz="1800">
                <a:solidFill>
                  <a:srgbClr val="3D85C6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da" sz="1800" u="sng">
                <a:solidFill>
                  <a:schemeClr val="hlink"/>
                </a:solidFill>
                <a:latin typeface="Open Sans"/>
                <a:ea typeface="Open Sans"/>
                <a:cs typeface="Open Sans"/>
                <a:sym typeface="Open Sans"/>
                <a:hlinkClick r:id="rId5"/>
              </a:rPr>
              <a:t>kortlink.dk/padlet/xh7z</a:t>
            </a:r>
            <a:endParaRPr sz="18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1"/>
          <p:cNvSpPr txBox="1"/>
          <p:nvPr>
            <p:ph type="title"/>
          </p:nvPr>
        </p:nvSpPr>
        <p:spPr>
          <a:xfrm>
            <a:off x="388650" y="1027375"/>
            <a:ext cx="2787000" cy="500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a">
                <a:latin typeface="Open Sans"/>
                <a:ea typeface="Open Sans"/>
                <a:cs typeface="Open Sans"/>
                <a:sym typeface="Open Sans"/>
              </a:rPr>
              <a:t>En </a:t>
            </a:r>
            <a:r>
              <a:rPr b="0" lang="da">
                <a:latin typeface="Open Sans"/>
                <a:ea typeface="Open Sans"/>
                <a:cs typeface="Open Sans"/>
                <a:sym typeface="Open Sans"/>
              </a:rPr>
              <a:t>(KS-) </a:t>
            </a:r>
            <a:r>
              <a:rPr lang="da">
                <a:latin typeface="Open Sans"/>
                <a:ea typeface="Open Sans"/>
                <a:cs typeface="Open Sans"/>
                <a:sym typeface="Open Sans"/>
              </a:rPr>
              <a:t>historielærers perspektiv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0" sz="14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4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1" sz="14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da" sz="16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Det ene fagsyn udelukker ikke nødvendigvis det andet. </a:t>
            </a:r>
            <a:endParaRPr b="0" i="1" sz="16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ctr">
              <a:spcBef>
                <a:spcPts val="1000"/>
              </a:spcBef>
              <a:spcAft>
                <a:spcPts val="1000"/>
              </a:spcAft>
              <a:buNone/>
            </a:pPr>
            <a:r>
              <a:rPr b="0" i="1" lang="da" sz="16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Men det er vigtigt at være bevidst om egen tilgang til faget og sammenhængen mellem undervisning og eksamen.</a:t>
            </a:r>
            <a:endParaRPr i="1" sz="16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9" name="Google Shape;109;p21"/>
          <p:cNvSpPr txBox="1"/>
          <p:nvPr>
            <p:ph idx="1" type="body"/>
          </p:nvPr>
        </p:nvSpPr>
        <p:spPr>
          <a:xfrm>
            <a:off x="4024525" y="1027375"/>
            <a:ext cx="4917600" cy="527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da" sz="2400">
                <a:solidFill>
                  <a:schemeClr val="accent5"/>
                </a:solidFill>
                <a:latin typeface="Open Sans"/>
                <a:ea typeface="Open Sans"/>
                <a:cs typeface="Open Sans"/>
                <a:sym typeface="Open Sans"/>
              </a:rPr>
              <a:t>To konkurrerende syn på fagdidaktikken i historie</a:t>
            </a:r>
            <a:endParaRPr b="1" sz="2400">
              <a:solidFill>
                <a:schemeClr val="accent5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600">
              <a:solidFill>
                <a:schemeClr val="accent5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Open Sans"/>
              <a:buAutoNum type="arabicPeriod"/>
            </a:pPr>
            <a:r>
              <a:rPr b="1" lang="da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Traditionelt vidensorienteret fagsyn </a:t>
            </a:r>
            <a:endParaRPr b="1"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i="1" lang="da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Tanken om et særligt pensum, fokus på kronologi og historisk paratviden </a:t>
            </a:r>
            <a:endParaRPr i="1"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da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→</a:t>
            </a:r>
            <a:r>
              <a:rPr i="1" lang="da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da" sz="1800">
                <a:solidFill>
                  <a:schemeClr val="accent5"/>
                </a:solidFill>
                <a:latin typeface="Open Sans"/>
                <a:ea typeface="Open Sans"/>
                <a:cs typeface="Open Sans"/>
                <a:sym typeface="Open Sans"/>
              </a:rPr>
              <a:t>HVAD?</a:t>
            </a:r>
            <a:endParaRPr i="1"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i="1"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Open Sans"/>
              <a:buAutoNum type="arabicPeriod"/>
            </a:pPr>
            <a:r>
              <a:rPr b="1" lang="da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Undersøgende og problemorienteret fagsyn </a:t>
            </a:r>
            <a:endParaRPr i="1"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i="1" lang="da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Ingen specifikke pensumkrav, historiske spørgsmål knyttet til vidensområder, fokus på undren og nysgerrighed</a:t>
            </a:r>
            <a:endParaRPr i="1"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da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→ </a:t>
            </a:r>
            <a:r>
              <a:rPr lang="da" sz="1800">
                <a:solidFill>
                  <a:schemeClr val="accent5"/>
                </a:solidFill>
                <a:latin typeface="Open Sans"/>
                <a:ea typeface="Open Sans"/>
                <a:cs typeface="Open Sans"/>
                <a:sym typeface="Open Sans"/>
              </a:rPr>
              <a:t>HVORDAN OG HVORFOR? </a:t>
            </a:r>
            <a:endParaRPr i="1"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914400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>
              <a:solidFill>
                <a:schemeClr val="accent5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2"/>
          <p:cNvSpPr txBox="1"/>
          <p:nvPr>
            <p:ph type="title"/>
          </p:nvPr>
        </p:nvSpPr>
        <p:spPr>
          <a:xfrm>
            <a:off x="308775" y="1027367"/>
            <a:ext cx="2866800" cy="500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da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En </a:t>
            </a:r>
            <a:r>
              <a:rPr b="0" lang="da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(KS-) </a:t>
            </a:r>
            <a:r>
              <a:rPr lang="da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historielærers perspektiv</a:t>
            </a:r>
            <a:endParaRPr b="0" sz="14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5" name="Google Shape;115;p22"/>
          <p:cNvSpPr txBox="1"/>
          <p:nvPr>
            <p:ph idx="1" type="body"/>
          </p:nvPr>
        </p:nvSpPr>
        <p:spPr>
          <a:xfrm>
            <a:off x="4037075" y="1027375"/>
            <a:ext cx="4905000" cy="560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i="1" lang="da" sz="2400">
                <a:solidFill>
                  <a:schemeClr val="accent5"/>
                </a:solidFill>
                <a:latin typeface="Open Sans"/>
                <a:ea typeface="Open Sans"/>
                <a:cs typeface="Open Sans"/>
                <a:sym typeface="Open Sans"/>
              </a:rPr>
              <a:t>Historiebrug</a:t>
            </a:r>
            <a:r>
              <a:rPr b="1" lang="da" sz="2400">
                <a:solidFill>
                  <a:schemeClr val="accent5"/>
                </a:solidFill>
                <a:latin typeface="Open Sans"/>
                <a:ea typeface="Open Sans"/>
                <a:cs typeface="Open Sans"/>
                <a:sym typeface="Open Sans"/>
              </a:rPr>
              <a:t> er et selvstændigt kompetenceområde</a:t>
            </a:r>
            <a:endParaRPr b="1" sz="2400">
              <a:solidFill>
                <a:schemeClr val="accent5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accent5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</a:pPr>
            <a:r>
              <a:rPr lang="da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Fra idealet om at finde den objektive ‘sandhed’ til → Hvordan og hvorfor bruger man fortiden i nutiden?</a:t>
            </a: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</a:pPr>
            <a:r>
              <a:rPr lang="da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NB. KS-ånden → </a:t>
            </a:r>
            <a:r>
              <a:rPr lang="da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https://vucdigital.dk/ks</a:t>
            </a: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1" marL="9144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○"/>
            </a:pPr>
            <a:r>
              <a:rPr lang="da" sz="1800" u="sng">
                <a:solidFill>
                  <a:schemeClr val="accent5"/>
                </a:solidFill>
                <a:latin typeface="Open Sans"/>
                <a:ea typeface="Open Sans"/>
                <a:cs typeface="Open Sans"/>
                <a:sym typeface="Open Sans"/>
                <a:hlinkClick r:id="rId3"/>
              </a:rPr>
              <a:t>Hvad er KS?</a:t>
            </a: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1" marL="9144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○"/>
            </a:pPr>
            <a:r>
              <a:rPr lang="da" sz="1800" u="sng">
                <a:solidFill>
                  <a:schemeClr val="hlink"/>
                </a:solidFill>
                <a:latin typeface="Open Sans"/>
                <a:ea typeface="Open Sans"/>
                <a:cs typeface="Open Sans"/>
                <a:sym typeface="Open Sans"/>
                <a:hlinkClick r:id="rId4"/>
              </a:rPr>
              <a:t>Problemformuleringen</a:t>
            </a: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b="1" sz="1700">
              <a:solidFill>
                <a:schemeClr val="accent5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3"/>
          <p:cNvSpPr txBox="1"/>
          <p:nvPr>
            <p:ph type="title"/>
          </p:nvPr>
        </p:nvSpPr>
        <p:spPr>
          <a:xfrm>
            <a:off x="308775" y="1027367"/>
            <a:ext cx="2866800" cy="500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a">
                <a:latin typeface="Open Sans"/>
                <a:ea typeface="Open Sans"/>
                <a:cs typeface="Open Sans"/>
                <a:sym typeface="Open Sans"/>
              </a:rPr>
              <a:t>Sammenhæng mellem undervisning og eksamen</a:t>
            </a:r>
            <a:endParaRPr b="0" sz="14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1" name="Google Shape;121;p23"/>
          <p:cNvSpPr txBox="1"/>
          <p:nvPr>
            <p:ph idx="1" type="body"/>
          </p:nvPr>
        </p:nvSpPr>
        <p:spPr>
          <a:xfrm>
            <a:off x="4037075" y="1027375"/>
            <a:ext cx="4905000" cy="560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</a:pPr>
            <a:r>
              <a:rPr b="1" lang="da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Hvad siger læreplanen?</a:t>
            </a:r>
            <a:endParaRPr b="1" sz="600">
              <a:solidFill>
                <a:schemeClr val="accent5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i="1" lang="da" sz="17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Undervisningen tager afsæt i konkrete og virkelighedsnære flerfaglige eller enkeltfaglige problemstillinger, og eleverne lærer at udvikle og forholde sig til foreliggende og egne løsningsforslag. </a:t>
            </a:r>
            <a:endParaRPr i="1" sz="17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i="1" sz="6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</a:pPr>
            <a:r>
              <a:rPr b="1" lang="da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Kan vi selv lave problemstillinger?</a:t>
            </a:r>
            <a:r>
              <a:rPr lang="da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i="1" lang="da" sz="17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Hvis vi ikke kan, hvordan skal eleverne så kunne? Spørgsmål eller instrukser?</a:t>
            </a:r>
            <a:endParaRPr i="1" sz="17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</a:pPr>
            <a:r>
              <a:rPr b="1" lang="da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Vægtning af fællesfaglighed eller særfaglighed efter den nye reform?</a:t>
            </a:r>
            <a:endParaRPr b="1"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i="1" lang="da" sz="17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Hvad gør vi på de enkelte skoler?</a:t>
            </a:r>
            <a:endParaRPr b="1" i="1" sz="17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Google Shape;126;p24"/>
          <p:cNvPicPr preferRelativeResize="0"/>
          <p:nvPr/>
        </p:nvPicPr>
        <p:blipFill rotWithShape="1">
          <a:blip r:embed="rId3">
            <a:alphaModFix/>
          </a:blip>
          <a:srcRect b="0" l="9735" r="9735" t="0"/>
          <a:stretch/>
        </p:blipFill>
        <p:spPr>
          <a:xfrm>
            <a:off x="282600" y="376800"/>
            <a:ext cx="2457875" cy="6104401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24"/>
          <p:cNvSpPr txBox="1"/>
          <p:nvPr>
            <p:ph type="title"/>
          </p:nvPr>
        </p:nvSpPr>
        <p:spPr>
          <a:xfrm>
            <a:off x="2632875" y="571425"/>
            <a:ext cx="5808900" cy="1529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21212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 sz="3600">
                <a:solidFill>
                  <a:srgbClr val="212121"/>
                </a:solidFill>
                <a:latin typeface="Open Sans"/>
                <a:ea typeface="Open Sans"/>
                <a:cs typeface="Open Sans"/>
                <a:sym typeface="Open Sans"/>
              </a:rPr>
              <a:t>Diskussion - form, faglighed og materiale</a:t>
            </a:r>
            <a:endParaRPr sz="3600">
              <a:solidFill>
                <a:srgbClr val="21212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8" name="Google Shape;128;p24"/>
          <p:cNvSpPr txBox="1"/>
          <p:nvPr>
            <p:ph idx="1" type="body"/>
          </p:nvPr>
        </p:nvSpPr>
        <p:spPr>
          <a:xfrm>
            <a:off x="1767775" y="2890875"/>
            <a:ext cx="6845700" cy="307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a" sz="2000">
                <a:solidFill>
                  <a:schemeClr val="accent5"/>
                </a:solidFill>
                <a:latin typeface="Open Sans"/>
                <a:ea typeface="Open Sans"/>
                <a:cs typeface="Open Sans"/>
                <a:sym typeface="Open Sans"/>
              </a:rPr>
              <a:t>20</a:t>
            </a:r>
            <a:r>
              <a:rPr b="1" lang="da" sz="2000">
                <a:solidFill>
                  <a:schemeClr val="accent5"/>
                </a:solidFill>
                <a:latin typeface="Open Sans"/>
                <a:ea typeface="Open Sans"/>
                <a:cs typeface="Open Sans"/>
                <a:sym typeface="Open Sans"/>
              </a:rPr>
              <a:t> min</a:t>
            </a:r>
            <a:r>
              <a:rPr lang="da" sz="1800">
                <a:latin typeface="Open Sans"/>
                <a:ea typeface="Open Sans"/>
                <a:cs typeface="Open Sans"/>
                <a:sym typeface="Open Sans"/>
              </a:rPr>
              <a:t>	</a:t>
            </a:r>
            <a:r>
              <a:rPr b="1" lang="da" sz="18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Hvordan laver man gode eksamensspørgsmål?</a:t>
            </a:r>
            <a:endParaRPr b="1" sz="18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pen Sans"/>
              <a:buChar char="●"/>
            </a:pPr>
            <a:r>
              <a:rPr i="1" lang="da" sz="18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Læs eksempler på eksamenssæt og vurdér!</a:t>
            </a:r>
            <a:endParaRPr i="1" sz="18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pen Sans"/>
              <a:buChar char="●"/>
            </a:pPr>
            <a:r>
              <a:rPr i="1" lang="da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Muligheder for at afprøve faglige mål?</a:t>
            </a:r>
            <a:endParaRPr i="1"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pen Sans"/>
              <a:buChar char="●"/>
            </a:pPr>
            <a:r>
              <a:rPr i="1" lang="da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Problemorienteret materialevalg?</a:t>
            </a:r>
            <a:endParaRPr i="1"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</a:pPr>
            <a:r>
              <a:rPr i="1" lang="da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Spørgsmål eller instrukser?</a:t>
            </a:r>
            <a:endParaRPr i="1"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</a:pPr>
            <a:r>
              <a:rPr i="1" lang="da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Andet?</a:t>
            </a:r>
            <a:endParaRPr i="1"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da" sz="2000">
                <a:solidFill>
                  <a:schemeClr val="accent5"/>
                </a:solidFill>
                <a:latin typeface="Open Sans"/>
                <a:ea typeface="Open Sans"/>
                <a:cs typeface="Open Sans"/>
                <a:sym typeface="Open Sans"/>
              </a:rPr>
              <a:t>10</a:t>
            </a:r>
            <a:r>
              <a:rPr b="1" lang="da" sz="2000">
                <a:solidFill>
                  <a:schemeClr val="accent5"/>
                </a:solidFill>
                <a:latin typeface="Open Sans"/>
                <a:ea typeface="Open Sans"/>
                <a:cs typeface="Open Sans"/>
                <a:sym typeface="Open Sans"/>
              </a:rPr>
              <a:t> min</a:t>
            </a:r>
            <a:r>
              <a:rPr lang="da" sz="1800">
                <a:latin typeface="Open Sans"/>
                <a:ea typeface="Open Sans"/>
                <a:cs typeface="Open Sans"/>
                <a:sym typeface="Open Sans"/>
              </a:rPr>
              <a:t>	</a:t>
            </a:r>
            <a:r>
              <a:rPr b="1" lang="da" sz="18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Hvert bord poster vigtigste pointer i fælles</a:t>
            </a:r>
            <a:r>
              <a:rPr b="1" lang="da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b="1" lang="da" sz="1800" u="sng">
                <a:solidFill>
                  <a:schemeClr val="accent5"/>
                </a:solidFill>
                <a:latin typeface="Open Sans"/>
                <a:ea typeface="Open Sans"/>
                <a:cs typeface="Open Sans"/>
                <a:sym typeface="Open Sans"/>
                <a:hlinkClick r:id="rId4"/>
              </a:rPr>
              <a:t>padlet</a:t>
            </a:r>
            <a:endParaRPr b="1" sz="1800">
              <a:solidFill>
                <a:srgbClr val="3D85C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91440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da" sz="18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Link til padlet:</a:t>
            </a:r>
            <a:r>
              <a:rPr lang="da" sz="1800">
                <a:solidFill>
                  <a:srgbClr val="3D85C6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da" sz="1800" u="sng">
                <a:solidFill>
                  <a:schemeClr val="hlink"/>
                </a:solidFill>
                <a:latin typeface="Open Sans"/>
                <a:ea typeface="Open Sans"/>
                <a:cs typeface="Open Sans"/>
                <a:sym typeface="Open Sans"/>
                <a:hlinkClick r:id="rId5"/>
              </a:rPr>
              <a:t>kortlink.dk/padlet/xh83</a:t>
            </a:r>
            <a:endParaRPr sz="18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5"/>
          <p:cNvSpPr txBox="1"/>
          <p:nvPr>
            <p:ph type="title"/>
          </p:nvPr>
        </p:nvSpPr>
        <p:spPr>
          <a:xfrm>
            <a:off x="865075" y="571425"/>
            <a:ext cx="7409700" cy="1529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da">
                <a:solidFill>
                  <a:srgbClr val="212121"/>
                </a:solidFill>
                <a:latin typeface="Open Sans"/>
                <a:ea typeface="Open Sans"/>
                <a:cs typeface="Open Sans"/>
                <a:sym typeface="Open Sans"/>
              </a:rPr>
              <a:t>FIB i KS april 2019</a:t>
            </a:r>
            <a:r>
              <a:rPr lang="da" sz="3000">
                <a:solidFill>
                  <a:srgbClr val="21212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sz="3000">
              <a:solidFill>
                <a:srgbClr val="21212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a" sz="3600">
                <a:solidFill>
                  <a:srgbClr val="212121"/>
                </a:solidFill>
                <a:latin typeface="Open Sans"/>
                <a:ea typeface="Open Sans"/>
                <a:cs typeface="Open Sans"/>
                <a:sym typeface="Open Sans"/>
              </a:rPr>
              <a:t>Links til materiale</a:t>
            </a:r>
            <a:endParaRPr sz="3600">
              <a:solidFill>
                <a:srgbClr val="21212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4" name="Google Shape;134;p25"/>
          <p:cNvSpPr txBox="1"/>
          <p:nvPr>
            <p:ph idx="1" type="body"/>
          </p:nvPr>
        </p:nvSpPr>
        <p:spPr>
          <a:xfrm>
            <a:off x="867150" y="2878325"/>
            <a:ext cx="7409700" cy="307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da" sz="2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Eksamenssæt		</a:t>
            </a:r>
            <a:r>
              <a:rPr lang="da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Lad os alle dele</a:t>
            </a:r>
            <a:r>
              <a:rPr b="1" lang="da" sz="2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: </a:t>
            </a:r>
            <a:r>
              <a:rPr lang="da" sz="1800" u="sng">
                <a:solidFill>
                  <a:schemeClr val="accent5"/>
                </a:solidFill>
                <a:latin typeface="Open Sans"/>
                <a:ea typeface="Open Sans"/>
                <a:cs typeface="Open Sans"/>
                <a:sym typeface="Open Sans"/>
                <a:hlinkClick r:id="rId3"/>
              </a:rPr>
              <a:t>kortlink.dk/xhbt</a:t>
            </a:r>
            <a:endParaRPr b="1" sz="20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0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da" sz="20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FIB Fredericia</a:t>
            </a:r>
            <a:r>
              <a:rPr lang="da" sz="1800">
                <a:latin typeface="Open Sans"/>
                <a:ea typeface="Open Sans"/>
                <a:cs typeface="Open Sans"/>
                <a:sym typeface="Open Sans"/>
              </a:rPr>
              <a:t>		</a:t>
            </a:r>
            <a:r>
              <a:rPr lang="da" sz="1800" u="sng">
                <a:solidFill>
                  <a:schemeClr val="hlink"/>
                </a:solidFill>
                <a:latin typeface="Open Sans"/>
                <a:ea typeface="Open Sans"/>
                <a:cs typeface="Open Sans"/>
                <a:sym typeface="Open Sans"/>
                <a:hlinkClick r:id="rId4"/>
              </a:rPr>
              <a:t>Erfaringer med eksamen i praksis</a:t>
            </a:r>
            <a:endParaRPr sz="18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457200" lvl="0" marL="18288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a" sz="1800" u="sng">
                <a:solidFill>
                  <a:schemeClr val="hlink"/>
                </a:solidFill>
                <a:latin typeface="Open Sans"/>
                <a:ea typeface="Open Sans"/>
                <a:cs typeface="Open Sans"/>
                <a:sym typeface="Open Sans"/>
                <a:hlinkClick r:id="rId5"/>
              </a:rPr>
              <a:t>Eksamensspørgsmål - diskussion</a:t>
            </a:r>
            <a:endParaRPr sz="18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da" sz="20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FIB København</a:t>
            </a:r>
            <a:r>
              <a:rPr lang="da" sz="1800">
                <a:latin typeface="Open Sans"/>
                <a:ea typeface="Open Sans"/>
                <a:cs typeface="Open Sans"/>
                <a:sym typeface="Open Sans"/>
              </a:rPr>
              <a:t>	</a:t>
            </a:r>
            <a:r>
              <a:rPr lang="da" sz="1800" u="sng">
                <a:solidFill>
                  <a:schemeClr val="hlink"/>
                </a:solidFill>
                <a:latin typeface="Open Sans"/>
                <a:ea typeface="Open Sans"/>
                <a:cs typeface="Open Sans"/>
                <a:sym typeface="Open Sans"/>
                <a:hlinkClick r:id="rId6"/>
              </a:rPr>
              <a:t>Erfaringer med eksamen i praksis</a:t>
            </a:r>
            <a:endParaRPr sz="18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457200" lvl="0" marL="1828800" rtl="0" algn="l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da" sz="1800" u="sng">
                <a:solidFill>
                  <a:schemeClr val="hlink"/>
                </a:solidFill>
                <a:latin typeface="Open Sans"/>
                <a:ea typeface="Open Sans"/>
                <a:cs typeface="Open Sans"/>
                <a:sym typeface="Open Sans"/>
                <a:hlinkClick r:id="rId7"/>
              </a:rPr>
              <a:t>Eksamensspørgsmål - diskussion</a:t>
            </a:r>
            <a:endParaRPr sz="18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