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1" r:id="rId6"/>
    <p:sldId id="260" r:id="rId7"/>
    <p:sldId id="265" r:id="rId8"/>
    <p:sldId id="266" r:id="rId9"/>
    <p:sldId id="267" r:id="rId10"/>
    <p:sldId id="268" r:id="rId11"/>
  </p:sldIdLst>
  <p:sldSz cx="12192000" cy="6858000"/>
  <p:notesSz cx="6797675" cy="99282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VUC Admin"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47" autoAdjust="0"/>
    <p:restoredTop sz="92487" autoAdjust="0"/>
  </p:normalViewPr>
  <p:slideViewPr>
    <p:cSldViewPr snapToGrid="0" snapToObjects="1">
      <p:cViewPr varScale="1">
        <p:scale>
          <a:sx n="67" d="100"/>
          <a:sy n="67" d="100"/>
        </p:scale>
        <p:origin x="72" y="3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7DEBF44-0CC0-904F-8EE5-F11BAF2D263E}" type="datetimeFigureOut">
              <a:rPr lang="da-DK" smtClean="0"/>
              <a:t>23-04-2018</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030E6EE-BFC9-4B46-A117-27AD32F48B00}" type="slidenum">
              <a:rPr lang="da-DK" smtClean="0"/>
              <a:t>‹nr.›</a:t>
            </a:fld>
            <a:endParaRPr lang="da-DK"/>
          </a:p>
        </p:txBody>
      </p:sp>
    </p:spTree>
    <p:extLst>
      <p:ext uri="{BB962C8B-B14F-4D97-AF65-F5344CB8AC3E}">
        <p14:creationId xmlns:p14="http://schemas.microsoft.com/office/powerpoint/2010/main" val="40761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 kender alle disse principper, men vi skal alligevel</a:t>
            </a:r>
            <a:r>
              <a:rPr lang="da-DK" baseline="0" dirty="0" smtClean="0"/>
              <a:t> tænke over dem på ny. For situation er nu, at eleverne jo IKKE får vejledning, men skal klare forberedelsen på egen hånd.</a:t>
            </a:r>
          </a:p>
          <a:p>
            <a:r>
              <a:rPr lang="da-DK" baseline="0" dirty="0" smtClean="0"/>
              <a:t>Bilagsmaterialet kan bestå af både tekst, levende billeder og stillbilleder som tidligere, men vi skal diskutere, om den nye prøveform udfordrer materialevalget. Fx kan vi allerede nu røbe, at vi har fravalgt levende billeder fordi de er svære at fastholde ved eksamen.</a:t>
            </a:r>
            <a:endParaRPr lang="da-DK" dirty="0" smtClean="0"/>
          </a:p>
          <a:p>
            <a:r>
              <a:rPr lang="da-DK" dirty="0" smtClean="0"/>
              <a:t>Varierede: tekster</a:t>
            </a:r>
            <a:r>
              <a:rPr lang="da-DK" baseline="0" dirty="0" smtClean="0"/>
              <a:t> kan have flere funktioner</a:t>
            </a:r>
            <a:endParaRPr lang="da-DK" dirty="0"/>
          </a:p>
        </p:txBody>
      </p:sp>
      <p:sp>
        <p:nvSpPr>
          <p:cNvPr id="4" name="Pladsholder til slidenummer 3"/>
          <p:cNvSpPr>
            <a:spLocks noGrp="1"/>
          </p:cNvSpPr>
          <p:nvPr>
            <p:ph type="sldNum" sz="quarter" idx="10"/>
          </p:nvPr>
        </p:nvSpPr>
        <p:spPr/>
        <p:txBody>
          <a:bodyPr/>
          <a:lstStyle/>
          <a:p>
            <a:fld id="{0030E6EE-BFC9-4B46-A117-27AD32F48B00}" type="slidenum">
              <a:rPr lang="da-DK" smtClean="0"/>
              <a:t>4</a:t>
            </a:fld>
            <a:endParaRPr lang="da-DK"/>
          </a:p>
        </p:txBody>
      </p:sp>
    </p:spTree>
    <p:extLst>
      <p:ext uri="{BB962C8B-B14F-4D97-AF65-F5344CB8AC3E}">
        <p14:creationId xmlns:p14="http://schemas.microsoft.com/office/powerpoint/2010/main" val="233108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masteren</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8CFF180E-4DD6-834D-8652-B92FD5C900D3}" type="datetimeFigureOut">
              <a:rPr lang="da-DK" smtClean="0"/>
              <a:t>23-04-2018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10743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CFF180E-4DD6-834D-8652-B92FD5C900D3}" type="datetimeFigureOut">
              <a:rPr lang="da-DK" smtClean="0"/>
              <a:t>23-04-2018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177066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CFF180E-4DD6-834D-8652-B92FD5C900D3}" type="datetimeFigureOut">
              <a:rPr lang="da-DK" smtClean="0"/>
              <a:t>23-04-2018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190086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CFF180E-4DD6-834D-8652-B92FD5C900D3}" type="datetimeFigureOut">
              <a:rPr lang="da-DK" smtClean="0"/>
              <a:t>23-04-2018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12270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masteren</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8CFF180E-4DD6-834D-8652-B92FD5C900D3}" type="datetimeFigureOut">
              <a:rPr lang="da-DK" smtClean="0"/>
              <a:t>23-04-2018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61797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CFF180E-4DD6-834D-8652-B92FD5C900D3}" type="datetimeFigureOut">
              <a:rPr lang="da-DK" smtClean="0"/>
              <a:t>23-04-2018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111460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masteren</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CFF180E-4DD6-834D-8652-B92FD5C900D3}" type="datetimeFigureOut">
              <a:rPr lang="da-DK" smtClean="0"/>
              <a:t>23-04-2018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687256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8CFF180E-4DD6-834D-8652-B92FD5C900D3}" type="datetimeFigureOut">
              <a:rPr lang="da-DK" smtClean="0"/>
              <a:t>23-04-2018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155316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CFF180E-4DD6-834D-8652-B92FD5C900D3}" type="datetimeFigureOut">
              <a:rPr lang="da-DK" smtClean="0"/>
              <a:t>23-04-2018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130353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masteren</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8CFF180E-4DD6-834D-8652-B92FD5C900D3}" type="datetimeFigureOut">
              <a:rPr lang="da-DK" smtClean="0"/>
              <a:t>23-04-2018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201004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masteren</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8CFF180E-4DD6-834D-8652-B92FD5C900D3}" type="datetimeFigureOut">
              <a:rPr lang="da-DK" smtClean="0"/>
              <a:t>23-04-2018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DB7263C-AC92-C74E-856B-5443D2AE31B5}" type="slidenum">
              <a:rPr lang="da-DK" smtClean="0"/>
              <a:t>‹nr.›</a:t>
            </a:fld>
            <a:endParaRPr lang="da-DK"/>
          </a:p>
        </p:txBody>
      </p:sp>
    </p:spTree>
    <p:extLst>
      <p:ext uri="{BB962C8B-B14F-4D97-AF65-F5344CB8AC3E}">
        <p14:creationId xmlns:p14="http://schemas.microsoft.com/office/powerpoint/2010/main" val="75741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F180E-4DD6-834D-8652-B92FD5C900D3}" type="datetimeFigureOut">
              <a:rPr lang="da-DK" smtClean="0"/>
              <a:t>23-04-2018</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7263C-AC92-C74E-856B-5443D2AE31B5}" type="slidenum">
              <a:rPr lang="da-DK" smtClean="0"/>
              <a:t>‹nr.›</a:t>
            </a:fld>
            <a:endParaRPr lang="da-DK"/>
          </a:p>
        </p:txBody>
      </p:sp>
    </p:spTree>
    <p:extLst>
      <p:ext uri="{BB962C8B-B14F-4D97-AF65-F5344CB8AC3E}">
        <p14:creationId xmlns:p14="http://schemas.microsoft.com/office/powerpoint/2010/main" val="882024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299561"/>
          </a:xfrm>
        </p:spPr>
        <p:txBody>
          <a:bodyPr/>
          <a:lstStyle/>
          <a:p>
            <a:r>
              <a:rPr lang="da-DK" dirty="0"/>
              <a:t>F</a:t>
            </a:r>
            <a:r>
              <a:rPr lang="da-DK" dirty="0" smtClean="0"/>
              <a:t>IP</a:t>
            </a:r>
            <a:endParaRPr lang="da-DK" dirty="0"/>
          </a:p>
        </p:txBody>
      </p:sp>
      <p:sp>
        <p:nvSpPr>
          <p:cNvPr id="3" name="Undertitel 2"/>
          <p:cNvSpPr>
            <a:spLocks noGrp="1"/>
          </p:cNvSpPr>
          <p:nvPr>
            <p:ph type="subTitle" idx="1"/>
          </p:nvPr>
        </p:nvSpPr>
        <p:spPr>
          <a:xfrm>
            <a:off x="1524000" y="2817341"/>
            <a:ext cx="9144000" cy="2440459"/>
          </a:xfrm>
        </p:spPr>
        <p:txBody>
          <a:bodyPr>
            <a:normAutofit fontScale="70000" lnSpcReduction="20000"/>
          </a:bodyPr>
          <a:lstStyle/>
          <a:p>
            <a:r>
              <a:rPr lang="da-DK" sz="5900" dirty="0" smtClean="0"/>
              <a:t>Den nye prøveform i historie (KS)</a:t>
            </a:r>
          </a:p>
          <a:p>
            <a:r>
              <a:rPr lang="da-DK" sz="5900" dirty="0" smtClean="0"/>
              <a:t>Med fokus på opgavesæt til eksamen</a:t>
            </a:r>
          </a:p>
          <a:p>
            <a:endParaRPr lang="da-DK" sz="3600" dirty="0" smtClean="0"/>
          </a:p>
          <a:p>
            <a:r>
              <a:rPr lang="da-DK" sz="3600" dirty="0" smtClean="0"/>
              <a:t>v. Anne Stadager og Iben Engberg</a:t>
            </a:r>
          </a:p>
          <a:p>
            <a:r>
              <a:rPr lang="da-DK" sz="3600" dirty="0" smtClean="0"/>
              <a:t>Hvidovre Gymnasium &amp; HF</a:t>
            </a:r>
            <a:endParaRPr lang="da-DK" sz="3600" dirty="0"/>
          </a:p>
        </p:txBody>
      </p:sp>
    </p:spTree>
    <p:extLst>
      <p:ext uri="{BB962C8B-B14F-4D97-AF65-F5344CB8AC3E}">
        <p14:creationId xmlns:p14="http://schemas.microsoft.com/office/powerpoint/2010/main" val="175010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KORT OPSAMLING</a:t>
            </a:r>
            <a:endParaRPr lang="da-DK" dirty="0"/>
          </a:p>
        </p:txBody>
      </p:sp>
      <p:sp>
        <p:nvSpPr>
          <p:cNvPr id="3" name="Pladsholder til indhold 2"/>
          <p:cNvSpPr>
            <a:spLocks noGrp="1"/>
          </p:cNvSpPr>
          <p:nvPr>
            <p:ph idx="1"/>
          </p:nvPr>
        </p:nvSpPr>
        <p:spPr/>
        <p:txBody>
          <a:bodyPr/>
          <a:lstStyle/>
          <a:p>
            <a:r>
              <a:rPr lang="da-DK" dirty="0" smtClean="0"/>
              <a:t>HVER GRUPPE NÆVNER 1 HOVEDPOINTE, SOM DE VIL DELE MED OS ANDRE</a:t>
            </a:r>
            <a:endParaRPr lang="da-DK" dirty="0"/>
          </a:p>
        </p:txBody>
      </p:sp>
    </p:spTree>
    <p:extLst>
      <p:ext uri="{BB962C8B-B14F-4D97-AF65-F5344CB8AC3E}">
        <p14:creationId xmlns:p14="http://schemas.microsoft.com/office/powerpoint/2010/main" val="3440042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KS – eksamen</a:t>
            </a:r>
            <a:br>
              <a:rPr lang="da-DK" dirty="0" smtClean="0"/>
            </a:br>
            <a:r>
              <a:rPr lang="da-DK" dirty="0" smtClean="0"/>
              <a:t>Hvad er det nye?</a:t>
            </a:r>
            <a:endParaRPr lang="da-DK" dirty="0"/>
          </a:p>
        </p:txBody>
      </p:sp>
      <p:sp>
        <p:nvSpPr>
          <p:cNvPr id="3" name="Pladsholder til indhold 2"/>
          <p:cNvSpPr>
            <a:spLocks noGrp="1"/>
          </p:cNvSpPr>
          <p:nvPr>
            <p:ph idx="1"/>
          </p:nvPr>
        </p:nvSpPr>
        <p:spPr/>
        <p:txBody>
          <a:bodyPr>
            <a:normAutofit/>
          </a:bodyPr>
          <a:lstStyle/>
          <a:p>
            <a:r>
              <a:rPr lang="da-DK" sz="3200" dirty="0"/>
              <a:t>E</a:t>
            </a:r>
            <a:r>
              <a:rPr lang="da-DK" sz="3200" dirty="0" smtClean="0"/>
              <a:t>n enkeltfaglig eksamen med ekstern censor.</a:t>
            </a:r>
          </a:p>
          <a:p>
            <a:r>
              <a:rPr lang="da-DK" sz="3200" dirty="0" smtClean="0"/>
              <a:t>Udfordringen er, at faget historie skal adskilles fra de to andre KS-fag til eksamen.</a:t>
            </a:r>
            <a:endParaRPr lang="da-DK" sz="3200" dirty="0"/>
          </a:p>
          <a:p>
            <a:r>
              <a:rPr lang="da-DK" sz="3200" dirty="0" smtClean="0"/>
              <a:t>De fællesfaglige mål er stadig styrende for bedømmelsen af eleven.</a:t>
            </a:r>
          </a:p>
          <a:p>
            <a:r>
              <a:rPr lang="da-DK" sz="3200" dirty="0"/>
              <a:t>D</a:t>
            </a:r>
            <a:r>
              <a:rPr lang="da-DK" sz="3200" dirty="0" smtClean="0"/>
              <a:t>et særfaglige kernestof bruges til at understøtte arbejdet med de fællesfaglige mål.</a:t>
            </a:r>
            <a:endParaRPr lang="da-DK" sz="3200" dirty="0"/>
          </a:p>
        </p:txBody>
      </p:sp>
    </p:spTree>
    <p:extLst>
      <p:ext uri="{BB962C8B-B14F-4D97-AF65-F5344CB8AC3E}">
        <p14:creationId xmlns:p14="http://schemas.microsoft.com/office/powerpoint/2010/main" val="722331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a:t>
            </a:r>
            <a:r>
              <a:rPr lang="da-DK" dirty="0" smtClean="0"/>
              <a:t>en enkeltfaglige historieeksamen</a:t>
            </a:r>
            <a:endParaRPr lang="da-DK" dirty="0"/>
          </a:p>
        </p:txBody>
      </p:sp>
      <p:sp>
        <p:nvSpPr>
          <p:cNvPr id="3" name="Pladsholder til indhold 2"/>
          <p:cNvSpPr>
            <a:spLocks noGrp="1"/>
          </p:cNvSpPr>
          <p:nvPr>
            <p:ph idx="1"/>
          </p:nvPr>
        </p:nvSpPr>
        <p:spPr/>
        <p:txBody>
          <a:bodyPr>
            <a:normAutofit lnSpcReduction="10000"/>
          </a:bodyPr>
          <a:lstStyle/>
          <a:p>
            <a:r>
              <a:rPr lang="da-DK" dirty="0" smtClean="0"/>
              <a:t>Opgave med ukendte spørgsmål og ukendt bilagsmateriale.</a:t>
            </a:r>
          </a:p>
          <a:p>
            <a:r>
              <a:rPr lang="da-DK" dirty="0" smtClean="0"/>
              <a:t>Opgaverne skal til sammen dække ”de relevante faglige mål og i al væsentlighed fagets kernestof”.</a:t>
            </a:r>
            <a:endParaRPr lang="da-DK" dirty="0"/>
          </a:p>
          <a:p>
            <a:r>
              <a:rPr lang="da-DK" dirty="0" smtClean="0"/>
              <a:t>Opgaverne skal tage udgangspunkt i mindst 4 forløb, heraf mindst to flerfaglige forløb og et enkeltfagligt forløb.</a:t>
            </a:r>
            <a:endParaRPr lang="da-DK" dirty="0"/>
          </a:p>
          <a:p>
            <a:r>
              <a:rPr lang="da-DK" dirty="0" smtClean="0"/>
              <a:t>Opgaverne skal bestå af et kendt tema med problemorienterede spørgsmål, der dækker de taksonomiske niveauer i faget.</a:t>
            </a:r>
          </a:p>
          <a:p>
            <a:r>
              <a:rPr lang="da-DK" dirty="0" smtClean="0"/>
              <a:t>Bilagsmaterialets </a:t>
            </a:r>
            <a:r>
              <a:rPr lang="da-DK" dirty="0"/>
              <a:t>o</a:t>
            </a:r>
            <a:r>
              <a:rPr lang="da-DK" dirty="0" smtClean="0"/>
              <a:t>mfang 1½ til 2 normalsider (4800 tegn med mellemrum).</a:t>
            </a:r>
          </a:p>
          <a:p>
            <a:r>
              <a:rPr lang="da-DK" dirty="0" smtClean="0"/>
              <a:t>Forberedelse: 60 min. og eksamination: 30 min. </a:t>
            </a:r>
          </a:p>
          <a:p>
            <a:endParaRPr lang="da-DK" dirty="0" smtClean="0"/>
          </a:p>
          <a:p>
            <a:endParaRPr lang="da-DK" dirty="0"/>
          </a:p>
        </p:txBody>
      </p:sp>
    </p:spTree>
    <p:extLst>
      <p:ext uri="{BB962C8B-B14F-4D97-AF65-F5344CB8AC3E}">
        <p14:creationId xmlns:p14="http://schemas.microsoft.com/office/powerpoint/2010/main" val="36739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Principperne for et godt bilagsmateriale</a:t>
            </a:r>
            <a:endParaRPr lang="da-DK" dirty="0"/>
          </a:p>
        </p:txBody>
      </p:sp>
      <p:sp>
        <p:nvSpPr>
          <p:cNvPr id="3" name="Pladsholder til indhold 2"/>
          <p:cNvSpPr>
            <a:spLocks noGrp="1"/>
          </p:cNvSpPr>
          <p:nvPr>
            <p:ph idx="1"/>
          </p:nvPr>
        </p:nvSpPr>
        <p:spPr/>
        <p:txBody>
          <a:bodyPr>
            <a:normAutofit/>
          </a:bodyPr>
          <a:lstStyle/>
          <a:p>
            <a:pPr marL="0" indent="0">
              <a:buNone/>
            </a:pPr>
            <a:r>
              <a:rPr lang="da-DK" sz="3200" dirty="0" smtClean="0"/>
              <a:t>Bilagsmaterialet skal være:</a:t>
            </a:r>
          </a:p>
          <a:p>
            <a:endParaRPr lang="da-DK" sz="3200" dirty="0"/>
          </a:p>
          <a:p>
            <a:r>
              <a:rPr lang="da-DK" sz="3200" dirty="0" smtClean="0"/>
              <a:t>Kort</a:t>
            </a:r>
          </a:p>
          <a:p>
            <a:r>
              <a:rPr lang="da-DK" sz="3200" dirty="0" smtClean="0"/>
              <a:t>Klart</a:t>
            </a:r>
          </a:p>
          <a:p>
            <a:r>
              <a:rPr lang="da-DK" sz="3200" dirty="0" smtClean="0"/>
              <a:t>Læsbart</a:t>
            </a:r>
          </a:p>
          <a:p>
            <a:r>
              <a:rPr lang="da-DK" sz="3200" dirty="0" smtClean="0"/>
              <a:t>Varieret</a:t>
            </a:r>
            <a:endParaRPr lang="da-DK" sz="3200" dirty="0"/>
          </a:p>
        </p:txBody>
      </p:sp>
    </p:spTree>
    <p:extLst>
      <p:ext uri="{BB962C8B-B14F-4D97-AF65-F5344CB8AC3E}">
        <p14:creationId xmlns:p14="http://schemas.microsoft.com/office/powerpoint/2010/main" val="1289437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a:t>Tyskland og national identitet </a:t>
            </a:r>
            <a:r>
              <a:rPr lang="da-DK" sz="3600" dirty="0" smtClean="0"/>
              <a:t/>
            </a:r>
            <a:br>
              <a:rPr lang="da-DK" sz="3600" dirty="0" smtClean="0"/>
            </a:br>
            <a:r>
              <a:rPr lang="da-DK" sz="3600" dirty="0" smtClean="0"/>
              <a:t>Forløbsplan i overskrifter</a:t>
            </a:r>
            <a:endParaRPr lang="da-DK" sz="3600" dirty="0"/>
          </a:p>
        </p:txBody>
      </p:sp>
      <p:sp>
        <p:nvSpPr>
          <p:cNvPr id="4" name="Pladsholder til indhold 3"/>
          <p:cNvSpPr>
            <a:spLocks noGrp="1"/>
          </p:cNvSpPr>
          <p:nvPr>
            <p:ph sz="half" idx="1"/>
          </p:nvPr>
        </p:nvSpPr>
        <p:spPr/>
        <p:txBody>
          <a:bodyPr/>
          <a:lstStyle/>
          <a:p>
            <a:r>
              <a:rPr lang="da-DK" dirty="0" smtClean="0"/>
              <a:t>Nazisme</a:t>
            </a:r>
          </a:p>
          <a:p>
            <a:r>
              <a:rPr lang="da-DK" dirty="0" smtClean="0"/>
              <a:t>Det delte </a:t>
            </a:r>
            <a:r>
              <a:rPr lang="da-DK" dirty="0"/>
              <a:t>T</a:t>
            </a:r>
            <a:r>
              <a:rPr lang="da-DK" dirty="0" smtClean="0"/>
              <a:t>yskland</a:t>
            </a:r>
          </a:p>
          <a:p>
            <a:r>
              <a:rPr lang="da-DK" dirty="0" smtClean="0"/>
              <a:t>Erindringshistorie</a:t>
            </a:r>
          </a:p>
          <a:p>
            <a:r>
              <a:rPr lang="da-DK" dirty="0" smtClean="0"/>
              <a:t>Studietur</a:t>
            </a:r>
          </a:p>
          <a:p>
            <a:r>
              <a:rPr lang="da-DK" dirty="0" smtClean="0"/>
              <a:t>Mindesmærker</a:t>
            </a:r>
          </a:p>
          <a:p>
            <a:r>
              <a:rPr lang="da-DK" dirty="0" smtClean="0"/>
              <a:t>Kvarteranalyse</a:t>
            </a:r>
          </a:p>
          <a:p>
            <a:r>
              <a:rPr lang="da-DK" dirty="0" smtClean="0"/>
              <a:t>Interviews</a:t>
            </a:r>
            <a:endParaRPr lang="da-DK" dirty="0"/>
          </a:p>
        </p:txBody>
      </p:sp>
      <p:pic>
        <p:nvPicPr>
          <p:cNvPr id="3" name="Pladsholder til indhold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99496" y="1825625"/>
            <a:ext cx="5854304" cy="3902869"/>
          </a:xfrm>
        </p:spPr>
      </p:pic>
    </p:spTree>
    <p:extLst>
      <p:ext uri="{BB962C8B-B14F-4D97-AF65-F5344CB8AC3E}">
        <p14:creationId xmlns:p14="http://schemas.microsoft.com/office/powerpoint/2010/main" val="2086037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t>1. Tyskland og national identitet (Fællesfagligt forløb)</a:t>
            </a:r>
            <a:endParaRPr lang="da-DK" sz="3600" dirty="0"/>
          </a:p>
        </p:txBody>
      </p:sp>
      <p:sp>
        <p:nvSpPr>
          <p:cNvPr id="3" name="Pladsholder til indhold 2"/>
          <p:cNvSpPr>
            <a:spLocks noGrp="1"/>
          </p:cNvSpPr>
          <p:nvPr>
            <p:ph idx="1"/>
          </p:nvPr>
        </p:nvSpPr>
        <p:spPr/>
        <p:txBody>
          <a:bodyPr>
            <a:normAutofit fontScale="92500" lnSpcReduction="10000"/>
          </a:bodyPr>
          <a:lstStyle/>
          <a:p>
            <a:pPr marL="0" indent="0">
              <a:buNone/>
            </a:pPr>
            <a:r>
              <a:rPr lang="da-DK" sz="3200" dirty="0" smtClean="0"/>
              <a:t>Opgaveformulering:</a:t>
            </a:r>
            <a:endParaRPr lang="da-DK" sz="3200" dirty="0"/>
          </a:p>
          <a:p>
            <a:r>
              <a:rPr lang="da-DK" sz="3200" b="1" dirty="0" smtClean="0"/>
              <a:t>Hvilken rolle spiller Tysklands politiske historie for tysk national identitet i dag? </a:t>
            </a:r>
          </a:p>
          <a:p>
            <a:r>
              <a:rPr lang="da-DK" sz="3200" dirty="0" smtClean="0"/>
              <a:t>Redegør for den nazistiske raceideologi og dens betydning for skabelse af national identitet.</a:t>
            </a:r>
          </a:p>
          <a:p>
            <a:r>
              <a:rPr lang="da-DK" sz="3200" dirty="0" smtClean="0"/>
              <a:t>Lav en analyse af, hvordan den nazistiske fortid og Holocaust er blevet erindret i Tyskland.</a:t>
            </a:r>
          </a:p>
          <a:p>
            <a:r>
              <a:rPr lang="da-DK" sz="3200" dirty="0" smtClean="0"/>
              <a:t>Diskuter hvilke udfordringer mindekulturen om den nazistiske fortid og Holocaust har i dag, samt hvordan disse udfordringer påvirker tysk national identitet.</a:t>
            </a:r>
          </a:p>
        </p:txBody>
      </p:sp>
    </p:spTree>
    <p:extLst>
      <p:ext uri="{BB962C8B-B14F-4D97-AF65-F5344CB8AC3E}">
        <p14:creationId xmlns:p14="http://schemas.microsoft.com/office/powerpoint/2010/main" val="1346927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a-DK" sz="3600" dirty="0" smtClean="0"/>
              <a:t>Familieliv</a:t>
            </a:r>
            <a:br>
              <a:rPr lang="da-DK" sz="3600" dirty="0" smtClean="0"/>
            </a:br>
            <a:r>
              <a:rPr lang="da-DK" sz="3600" dirty="0" smtClean="0"/>
              <a:t>Forløbsplan i overskrifter</a:t>
            </a:r>
            <a:endParaRPr lang="da-DK" sz="3600" dirty="0"/>
          </a:p>
        </p:txBody>
      </p:sp>
      <p:sp>
        <p:nvSpPr>
          <p:cNvPr id="5" name="Pladsholder til indhold 4"/>
          <p:cNvSpPr>
            <a:spLocks noGrp="1"/>
          </p:cNvSpPr>
          <p:nvPr>
            <p:ph sz="half" idx="1"/>
          </p:nvPr>
        </p:nvSpPr>
        <p:spPr/>
        <p:txBody>
          <a:bodyPr>
            <a:normAutofit fontScale="92500" lnSpcReduction="20000"/>
          </a:bodyPr>
          <a:lstStyle/>
          <a:p>
            <a:r>
              <a:rPr lang="da-DK" dirty="0" smtClean="0"/>
              <a:t>Historiebevidsthed: Du er selv historie (elevernes stamtræ)</a:t>
            </a:r>
          </a:p>
          <a:p>
            <a:r>
              <a:rPr lang="da-DK" dirty="0" smtClean="0"/>
              <a:t>Storfamilien i det traditionelle samfund</a:t>
            </a:r>
          </a:p>
          <a:p>
            <a:r>
              <a:rPr lang="da-DK" dirty="0" smtClean="0"/>
              <a:t>Kernefamilien i det moderne samfund (Industrialisering)</a:t>
            </a:r>
          </a:p>
          <a:p>
            <a:r>
              <a:rPr lang="da-DK" dirty="0" smtClean="0"/>
              <a:t>Opbrud i kernefamilien i det moderne samfund (kvindebevægelsen)</a:t>
            </a:r>
          </a:p>
          <a:p>
            <a:r>
              <a:rPr lang="da-DK" dirty="0" smtClean="0"/>
              <a:t>Familieformer i det senmoderne samfund</a:t>
            </a:r>
          </a:p>
          <a:p>
            <a:r>
              <a:rPr lang="da-DK" dirty="0" smtClean="0"/>
              <a:t>Perspektivering til aktør-struktur og professionsbevidsthed</a:t>
            </a:r>
          </a:p>
        </p:txBody>
      </p:sp>
      <p:pic>
        <p:nvPicPr>
          <p:cNvPr id="2" name="Pladsholder til indhold 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289216" cy="4289216"/>
          </a:xfrm>
        </p:spPr>
      </p:pic>
    </p:spTree>
    <p:extLst>
      <p:ext uri="{BB962C8B-B14F-4D97-AF65-F5344CB8AC3E}">
        <p14:creationId xmlns:p14="http://schemas.microsoft.com/office/powerpoint/2010/main" val="1997801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a-DK" sz="3600" dirty="0" smtClean="0"/>
              <a:t>2. Familieliv (Enkeltfagligt forløb)</a:t>
            </a:r>
            <a:endParaRPr lang="da-DK" sz="3600" dirty="0"/>
          </a:p>
        </p:txBody>
      </p:sp>
      <p:sp>
        <p:nvSpPr>
          <p:cNvPr id="6" name="Pladsholder til indhold 5"/>
          <p:cNvSpPr>
            <a:spLocks noGrp="1"/>
          </p:cNvSpPr>
          <p:nvPr>
            <p:ph idx="1"/>
          </p:nvPr>
        </p:nvSpPr>
        <p:spPr/>
        <p:txBody>
          <a:bodyPr/>
          <a:lstStyle/>
          <a:p>
            <a:pPr marL="0" indent="0">
              <a:buNone/>
            </a:pPr>
            <a:r>
              <a:rPr lang="da-DK" dirty="0" smtClean="0"/>
              <a:t>Opgaveformulering:</a:t>
            </a:r>
          </a:p>
          <a:p>
            <a:r>
              <a:rPr lang="da-DK" b="1" dirty="0" smtClean="0"/>
              <a:t>Hvordan </a:t>
            </a:r>
            <a:r>
              <a:rPr lang="da-DK" b="1" dirty="0"/>
              <a:t>har familieliv og kønsroller forandret sig fra det traditionelle til det senmoderne samfund?  Og hvorfor?</a:t>
            </a:r>
          </a:p>
          <a:p>
            <a:r>
              <a:rPr lang="da-DK" dirty="0" smtClean="0"/>
              <a:t>Redegør for forskellige familieformer og deres tidsmæssige placering i forskellige samfundsformer.</a:t>
            </a:r>
          </a:p>
          <a:p>
            <a:r>
              <a:rPr lang="da-DK" dirty="0" smtClean="0"/>
              <a:t>Lav en analyse af hvilken rolle forskellige familieformer har i forhold til ægteskab og kønsroller.</a:t>
            </a:r>
          </a:p>
          <a:p>
            <a:r>
              <a:rPr lang="da-DK" dirty="0" smtClean="0"/>
              <a:t>Diskuter hvorfor familieformer forandrer sig over tid.</a:t>
            </a:r>
            <a:endParaRPr lang="da-DK" dirty="0"/>
          </a:p>
        </p:txBody>
      </p:sp>
    </p:spTree>
    <p:extLst>
      <p:ext uri="{BB962C8B-B14F-4D97-AF65-F5344CB8AC3E}">
        <p14:creationId xmlns:p14="http://schemas.microsoft.com/office/powerpoint/2010/main" val="1967165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Workshop 30 min.</a:t>
            </a:r>
            <a:endParaRPr lang="da-DK" dirty="0"/>
          </a:p>
        </p:txBody>
      </p:sp>
      <p:sp>
        <p:nvSpPr>
          <p:cNvPr id="3" name="Pladsholder til indhold 2"/>
          <p:cNvSpPr>
            <a:spLocks noGrp="1"/>
          </p:cNvSpPr>
          <p:nvPr>
            <p:ph idx="1"/>
          </p:nvPr>
        </p:nvSpPr>
        <p:spPr/>
        <p:txBody>
          <a:bodyPr>
            <a:normAutofit fontScale="85000" lnSpcReduction="20000"/>
          </a:bodyPr>
          <a:lstStyle/>
          <a:p>
            <a:pPr marL="0" indent="0">
              <a:buNone/>
            </a:pPr>
            <a:r>
              <a:rPr lang="da-DK" dirty="0" smtClean="0"/>
              <a:t>1. Diskuter med gruppen, hvad der fungerer godt og mindre godt ved de to prøvesæt. Kom gerne med forslag til ændringer. </a:t>
            </a:r>
          </a:p>
          <a:p>
            <a:pPr marL="0" indent="0">
              <a:buNone/>
            </a:pPr>
            <a:endParaRPr lang="da-DK" dirty="0" smtClean="0"/>
          </a:p>
          <a:p>
            <a:pPr marL="0" indent="0">
              <a:buNone/>
            </a:pPr>
            <a:r>
              <a:rPr lang="da-DK" dirty="0" smtClean="0"/>
              <a:t>2. Lav en oversigt over et bilagsmateriale på baggrund af et af jeres tidligere KS-eksamenssæt. </a:t>
            </a:r>
            <a:r>
              <a:rPr lang="da-DK" dirty="0"/>
              <a:t>U</a:t>
            </a:r>
            <a:r>
              <a:rPr lang="da-DK" dirty="0" smtClean="0"/>
              <a:t>dfordringen er at forkorte materialet, så det kun fylder to normalsider (brug gerne ordtællingsfunktionen eller tæl manuelt). </a:t>
            </a:r>
          </a:p>
          <a:p>
            <a:pPr marL="0" indent="0">
              <a:buNone/>
            </a:pPr>
            <a:r>
              <a:rPr lang="da-DK" dirty="0" smtClean="0"/>
              <a:t>3. Lav en liste med gode råd til udarbejdelsen af det eksemplariske bilagssæt.</a:t>
            </a:r>
            <a:endParaRPr lang="da-DK" dirty="0"/>
          </a:p>
          <a:p>
            <a:pPr marL="0" indent="0">
              <a:buNone/>
            </a:pPr>
            <a:endParaRPr lang="da-DK" dirty="0" smtClean="0"/>
          </a:p>
          <a:p>
            <a:pPr marL="0" indent="0">
              <a:buNone/>
            </a:pPr>
            <a:r>
              <a:rPr lang="da-DK" b="1" dirty="0" smtClean="0"/>
              <a:t>Skriv jeres hovedpointer ind i denne padlet</a:t>
            </a:r>
            <a:r>
              <a:rPr lang="da-DK" dirty="0" smtClean="0"/>
              <a:t>:</a:t>
            </a:r>
          </a:p>
          <a:p>
            <a:pPr marL="0" indent="0">
              <a:buNone/>
            </a:pPr>
            <a:r>
              <a:rPr lang="da-DK" dirty="0" smtClean="0"/>
              <a:t>https</a:t>
            </a:r>
            <a:r>
              <a:rPr lang="da-DK" dirty="0"/>
              <a:t>://</a:t>
            </a:r>
            <a:r>
              <a:rPr lang="da-DK" dirty="0" smtClean="0"/>
              <a:t>padlet.com/annestadager/lmurpzta53ak</a:t>
            </a:r>
          </a:p>
          <a:p>
            <a:pPr marL="0" indent="0">
              <a:buNone/>
            </a:pPr>
            <a:endParaRPr lang="da-DK" dirty="0" smtClean="0"/>
          </a:p>
          <a:p>
            <a:pPr marL="0" indent="0">
              <a:buNone/>
            </a:pPr>
            <a:r>
              <a:rPr lang="da-DK" dirty="0" smtClean="0"/>
              <a:t>4. Kort opsamling, hvor hver gruppe deler en hovedpointe fra diskussionen.</a:t>
            </a:r>
          </a:p>
          <a:p>
            <a:pPr marL="0" indent="0">
              <a:buNone/>
            </a:pPr>
            <a:endParaRPr lang="da-DK" dirty="0" smtClean="0"/>
          </a:p>
        </p:txBody>
      </p:sp>
    </p:spTree>
    <p:extLst>
      <p:ext uri="{BB962C8B-B14F-4D97-AF65-F5344CB8AC3E}">
        <p14:creationId xmlns:p14="http://schemas.microsoft.com/office/powerpoint/2010/main" val="1604688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5059</TotalTime>
  <Words>591</Words>
  <Application>Microsoft Office PowerPoint</Application>
  <PresentationFormat>Widescreen</PresentationFormat>
  <Paragraphs>68</Paragraphs>
  <Slides>10</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Calibri Light</vt:lpstr>
      <vt:lpstr>Kontortema</vt:lpstr>
      <vt:lpstr>FIP</vt:lpstr>
      <vt:lpstr>KS – eksamen Hvad er det nye?</vt:lpstr>
      <vt:lpstr>Den enkeltfaglige historieeksamen</vt:lpstr>
      <vt:lpstr>Principperne for et godt bilagsmateriale</vt:lpstr>
      <vt:lpstr>Tyskland og national identitet  Forløbsplan i overskrifter</vt:lpstr>
      <vt:lpstr>1. Tyskland og national identitet (Fællesfagligt forløb)</vt:lpstr>
      <vt:lpstr>Familieliv Forløbsplan i overskrifter</vt:lpstr>
      <vt:lpstr>2. Familieliv (Enkeltfagligt forløb)</vt:lpstr>
      <vt:lpstr>Workshop 30 min.</vt:lpstr>
      <vt:lpstr>KORT OPSAMLING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Fip</dc:title>
  <dc:creator>Microsoft Office-bruger</dc:creator>
  <cp:lastModifiedBy>Anne Stadager</cp:lastModifiedBy>
  <cp:revision>55</cp:revision>
  <cp:lastPrinted>2018-04-17T19:03:29Z</cp:lastPrinted>
  <dcterms:created xsi:type="dcterms:W3CDTF">2018-02-06T14:37:24Z</dcterms:created>
  <dcterms:modified xsi:type="dcterms:W3CDTF">2018-04-23T06:22:31Z</dcterms:modified>
</cp:coreProperties>
</file>