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8" r:id="rId2"/>
    <p:sldId id="299" r:id="rId3"/>
    <p:sldId id="301" r:id="rId4"/>
    <p:sldId id="302" r:id="rId5"/>
    <p:sldId id="300" r:id="rId6"/>
    <p:sldId id="303" r:id="rId7"/>
    <p:sldId id="305" r:id="rId8"/>
  </p:sldIdLst>
  <p:sldSz cx="12192000" cy="6858000"/>
  <p:notesSz cx="6811963" cy="99425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e Seidenfaden" initials="SOSE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238" autoAdjust="0"/>
  </p:normalViewPr>
  <p:slideViewPr>
    <p:cSldViewPr snapToGrid="0">
      <p:cViewPr varScale="1">
        <p:scale>
          <a:sx n="54" d="100"/>
          <a:sy n="54" d="100"/>
        </p:scale>
        <p:origin x="-6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xmlns="" id="{F6EC4B9A-35CC-415C-9D0C-2234E2655B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AAA7F876-3A84-41CD-8E88-72AC40FCA8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8171E-E714-442E-82C6-76F2F36F50C1}" type="datetimeFigureOut">
              <a:rPr lang="da-DK" smtClean="0"/>
              <a:t>25/04/18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042AB66E-7843-419B-830A-7D2E038B80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3B635F91-7241-47F1-96A2-12CF7F0BA0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89154-C4FE-43F2-BD66-5805B69559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3445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887B-7B89-4AA6-9BF6-C3411B828DED}" type="datetimeFigureOut">
              <a:rPr lang="da-DK" smtClean="0"/>
              <a:t>25/04/18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F2C2B-171A-4F21-9501-A6111717F0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5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F2C2B-171A-4F21-9501-A6111717F07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362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Fælles model er udviklet af en arbejdsgruppe på tværs af professionshøjskolesektoren med afsæt i de lovmæssige rammer omkring hf.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F2C2B-171A-4F21-9501-A6111717F07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016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F2C2B-171A-4F21-9501-A6111717F07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869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F2C2B-171A-4F21-9501-A6111717F07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382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F2C2B-171A-4F21-9501-A6111717F07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825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F2C2B-171A-4F21-9501-A6111717F07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531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Fælles model er udviklet af en arbejdsgruppe på tværs af professionshøjskolesektoren med afsæt i de lovmæssige rammer omkring hf.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F2C2B-171A-4F21-9501-A6111717F07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329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CEAD-1008-491D-913B-48D1E126FC64}" type="datetimeFigureOut">
              <a:rPr lang="da-DK" smtClean="0"/>
              <a:t>25/04/18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6739-9165-4867-9385-A5BEEF1846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499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CEAD-1008-491D-913B-48D1E126FC64}" type="datetimeFigureOut">
              <a:rPr lang="da-DK" smtClean="0"/>
              <a:t>25/04/18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6739-9165-4867-9385-A5BEEF1846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680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CEAD-1008-491D-913B-48D1E126FC64}" type="datetimeFigureOut">
              <a:rPr lang="da-DK" smtClean="0"/>
              <a:t>25/04/18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6739-9165-4867-9385-A5BEEF1846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936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CEAD-1008-491D-913B-48D1E126FC64}" type="datetimeFigureOut">
              <a:rPr lang="da-DK" smtClean="0"/>
              <a:t>25/04/18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6739-9165-4867-9385-A5BEEF1846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720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CEAD-1008-491D-913B-48D1E126FC64}" type="datetimeFigureOut">
              <a:rPr lang="da-DK" smtClean="0"/>
              <a:t>25/04/18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6739-9165-4867-9385-A5BEEF1846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247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CEAD-1008-491D-913B-48D1E126FC64}" type="datetimeFigureOut">
              <a:rPr lang="da-DK" smtClean="0"/>
              <a:t>25/04/18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6739-9165-4867-9385-A5BEEF1846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753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CEAD-1008-491D-913B-48D1E126FC64}" type="datetimeFigureOut">
              <a:rPr lang="da-DK" smtClean="0"/>
              <a:t>25/04/18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6739-9165-4867-9385-A5BEEF1846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029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CEAD-1008-491D-913B-48D1E126FC64}" type="datetimeFigureOut">
              <a:rPr lang="da-DK" smtClean="0"/>
              <a:t>25/04/18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6739-9165-4867-9385-A5BEEF1846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75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CEAD-1008-491D-913B-48D1E126FC64}" type="datetimeFigureOut">
              <a:rPr lang="da-DK" smtClean="0"/>
              <a:t>25/04/18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6739-9165-4867-9385-A5BEEF1846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736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CEAD-1008-491D-913B-48D1E126FC64}" type="datetimeFigureOut">
              <a:rPr lang="da-DK" smtClean="0"/>
              <a:t>25/04/18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6739-9165-4867-9385-A5BEEF1846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224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CEAD-1008-491D-913B-48D1E126FC64}" type="datetimeFigureOut">
              <a:rPr lang="da-DK" smtClean="0"/>
              <a:t>25/04/18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6739-9165-4867-9385-A5BEEF1846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79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5CEAD-1008-491D-913B-48D1E126FC64}" type="datetimeFigureOut">
              <a:rPr lang="da-DK" smtClean="0"/>
              <a:t>25/04/18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6739-9165-4867-9385-A5BEEF1846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135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F279F153-5A6F-438C-9691-E4E77CD2D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4048" y="487680"/>
            <a:ext cx="11423904" cy="523036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a-DK" sz="4400" dirty="0">
                <a:latin typeface="Gill Sans MT" panose="020B0502020104020203" pitchFamily="34" charset="0"/>
              </a:rPr>
              <a:t>	</a:t>
            </a:r>
            <a:r>
              <a:rPr lang="da-DK" sz="4000" b="1" dirty="0">
                <a:latin typeface="Gill Sans MT" panose="020B0502020104020203" pitchFamily="34" charset="0"/>
              </a:rPr>
              <a:t>Professionshøjskolernes model for </a:t>
            </a:r>
            <a:br>
              <a:rPr lang="da-DK" sz="4000" b="1" dirty="0">
                <a:latin typeface="Gill Sans MT" panose="020B0502020104020203" pitchFamily="34" charset="0"/>
              </a:rPr>
            </a:br>
            <a:r>
              <a:rPr lang="da-DK" sz="4000" b="1" dirty="0">
                <a:latin typeface="Gill Sans MT" panose="020B0502020104020203" pitchFamily="34" charset="0"/>
              </a:rPr>
              <a:t>      projekt- og praktikforløb</a:t>
            </a:r>
            <a:br>
              <a:rPr lang="da-DK" sz="4000" b="1" dirty="0">
                <a:latin typeface="Gill Sans MT" panose="020B0502020104020203" pitchFamily="34" charset="0"/>
              </a:rPr>
            </a:br>
            <a:r>
              <a:rPr lang="da-DK" sz="4400" dirty="0">
                <a:latin typeface="Gill Sans MT" panose="020B0502020104020203" pitchFamily="34" charset="0"/>
              </a:rPr>
              <a:t/>
            </a:r>
            <a:br>
              <a:rPr lang="da-DK" sz="4400" dirty="0">
                <a:latin typeface="Gill Sans MT" panose="020B0502020104020203" pitchFamily="34" charset="0"/>
              </a:rPr>
            </a:br>
            <a:r>
              <a:rPr lang="da-DK" sz="4400" dirty="0">
                <a:latin typeface="Gill Sans MT" panose="020B0502020104020203" pitchFamily="34" charset="0"/>
              </a:rPr>
              <a:t/>
            </a:r>
            <a:br>
              <a:rPr lang="da-DK" sz="4400" dirty="0">
                <a:latin typeface="Gill Sans MT" panose="020B0502020104020203" pitchFamily="34" charset="0"/>
              </a:rPr>
            </a:br>
            <a:r>
              <a:rPr lang="da-DK" sz="4400" dirty="0">
                <a:latin typeface="Gill Sans MT" panose="020B0502020104020203" pitchFamily="34" charset="0"/>
              </a:rPr>
              <a:t/>
            </a:r>
            <a:br>
              <a:rPr lang="da-DK" sz="4400" dirty="0">
                <a:latin typeface="Gill Sans MT" panose="020B0502020104020203" pitchFamily="34" charset="0"/>
              </a:rPr>
            </a:br>
            <a:endParaRPr lang="da-DK" sz="4400" dirty="0">
              <a:latin typeface="Gill Sans MT" panose="020B0502020104020203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785" y="6226685"/>
            <a:ext cx="3312990" cy="54009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E3621860-F592-4314-9592-10B10AD19B03}"/>
              </a:ext>
            </a:extLst>
          </p:cNvPr>
          <p:cNvSpPr/>
          <p:nvPr/>
        </p:nvSpPr>
        <p:spPr>
          <a:xfrm>
            <a:off x="384048" y="6204345"/>
            <a:ext cx="5256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a-DK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FIP Forår – Kultur- og samfundsfagsgruppen </a:t>
            </a:r>
            <a:r>
              <a:rPr lang="da-DK" sz="1600" dirty="0"/>
              <a:t>/ </a:t>
            </a:r>
            <a:r>
              <a:rPr lang="da-DK" sz="1600" dirty="0">
                <a:solidFill>
                  <a:prstClr val="black"/>
                </a:solidFill>
              </a:rPr>
              <a:t>18. april 2018 / </a:t>
            </a:r>
          </a:p>
          <a:p>
            <a:pPr lvl="0"/>
            <a:r>
              <a:rPr lang="da-DK" sz="1600" dirty="0">
                <a:solidFill>
                  <a:prstClr val="black"/>
                </a:solidFill>
              </a:rPr>
              <a:t>Sofie Seidenfaden, Danske Professionshøjskoler</a:t>
            </a:r>
          </a:p>
        </p:txBody>
      </p:sp>
    </p:spTree>
    <p:extLst>
      <p:ext uri="{BB962C8B-B14F-4D97-AF65-F5344CB8AC3E}">
        <p14:creationId xmlns:p14="http://schemas.microsoft.com/office/powerpoint/2010/main" val="421875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F279F153-5A6F-438C-9691-E4E77CD2D2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95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4048" y="487680"/>
            <a:ext cx="11423904" cy="523036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a-DK" sz="1800" dirty="0">
                <a:latin typeface="Gill Sans MT" panose="020B0502020104020203" pitchFamily="34" charset="0"/>
              </a:rPr>
              <a:t>	</a:t>
            </a:r>
            <a:r>
              <a:rPr lang="da-DK" sz="2400" b="1" dirty="0">
                <a:solidFill>
                  <a:prstClr val="black"/>
                </a:solidFill>
                <a:latin typeface="Gill Sans MT" pitchFamily="34" charset="0"/>
              </a:rPr>
              <a:t>Professionshøjskolernes fælles model </a:t>
            </a: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Projekt- og praktikforløb på professionshøjskolerne tilbydes på hf-elevernes 3. eller 4. semester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Forløbene er opbygget om før-under-efter-model: På hf – på professionshøjskole – på hf.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</a:t>
            </a:r>
            <a:r>
              <a:rPr lang="da-DK" sz="2000" dirty="0">
                <a:solidFill>
                  <a:prstClr val="black"/>
                </a:solidFill>
                <a:latin typeface="Gill Sans MT"/>
              </a:rPr>
              <a:t>FØR (PÅ HF)</a:t>
            </a: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En </a:t>
            </a:r>
            <a:r>
              <a:rPr lang="da-DK" sz="1800" dirty="0" err="1">
                <a:solidFill>
                  <a:prstClr val="black"/>
                </a:solidFill>
                <a:latin typeface="Gill Sans MT"/>
              </a:rPr>
              <a:t>casebank</a:t>
            </a:r>
            <a:r>
              <a:rPr lang="da-DK" sz="1800" dirty="0">
                <a:solidFill>
                  <a:prstClr val="black"/>
                </a:solidFill>
                <a:latin typeface="Gill Sans MT"/>
              </a:rPr>
              <a:t> – et </a:t>
            </a:r>
            <a:r>
              <a:rPr lang="da-DK" sz="1800" dirty="0" err="1">
                <a:solidFill>
                  <a:prstClr val="black"/>
                </a:solidFill>
                <a:latin typeface="Gill Sans MT"/>
              </a:rPr>
              <a:t>casehus</a:t>
            </a:r>
            <a:r>
              <a:rPr lang="da-DK" sz="1800" dirty="0">
                <a:solidFill>
                  <a:prstClr val="black"/>
                </a:solidFill>
                <a:latin typeface="Gill Sans MT"/>
              </a:rPr>
              <a:t> – med forskellige faglige indgange, som hf-eleverne første gang møder hjemme 	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på deres hf-institution </a:t>
            </a:r>
            <a:r>
              <a:rPr lang="da-DK" sz="1800" i="1" dirty="0">
                <a:solidFill>
                  <a:prstClr val="black"/>
                </a:solidFill>
                <a:latin typeface="Gill Sans MT"/>
              </a:rPr>
              <a:t>online </a:t>
            </a:r>
            <a:r>
              <a:rPr lang="da-DK" sz="1800" dirty="0">
                <a:solidFill>
                  <a:prstClr val="black"/>
                </a:solidFill>
                <a:latin typeface="Gill Sans MT"/>
              </a:rPr>
              <a:t>på den lokale professionshøjskoles hjemmeside.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- Går man fx på en ’Health and </a:t>
            </a:r>
            <a:r>
              <a:rPr lang="da-DK" sz="1800" dirty="0" err="1">
                <a:solidFill>
                  <a:prstClr val="black"/>
                </a:solidFill>
                <a:latin typeface="Gill Sans MT"/>
              </a:rPr>
              <a:t>science’-fagpakke</a:t>
            </a:r>
            <a:r>
              <a:rPr lang="da-DK" sz="1800" dirty="0">
                <a:solidFill>
                  <a:prstClr val="black"/>
                </a:solidFill>
                <a:latin typeface="Gill Sans MT"/>
              </a:rPr>
              <a:t>, vil man gå ind ad den sundhedsfaglige indgang til </a:t>
            </a:r>
            <a:r>
              <a:rPr lang="da-DK" sz="1800" dirty="0" err="1">
                <a:solidFill>
                  <a:prstClr val="black"/>
                </a:solidFill>
                <a:latin typeface="Gill Sans MT"/>
              </a:rPr>
              <a:t>casehuset</a:t>
            </a:r>
            <a:r>
              <a:rPr lang="da-DK" sz="1800" dirty="0">
                <a:solidFill>
                  <a:prstClr val="black"/>
                </a:solidFill>
                <a:latin typeface="Gill Sans MT"/>
              </a:rPr>
              <a:t> 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                 og fx finde en tværprofessionel case inden for sundhedsområdet.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- Går man på en ’Business’-fagpakke, vil man gå ind ad en merkantil indgang til </a:t>
            </a:r>
            <a:r>
              <a:rPr lang="da-DK" sz="1800" dirty="0" err="1">
                <a:solidFill>
                  <a:prstClr val="black"/>
                </a:solidFill>
                <a:latin typeface="Gill Sans MT"/>
              </a:rPr>
              <a:t>casehuset</a:t>
            </a:r>
            <a:r>
              <a:rPr lang="da-DK" sz="1800" dirty="0">
                <a:solidFill>
                  <a:prstClr val="black"/>
                </a:solidFill>
                <a:latin typeface="Gill Sans MT"/>
              </a:rPr>
              <a:t> og finde en case 	inden for dette hovedområde.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Hf-eleverne formulerer på baggrund af én case udvalgt fra </a:t>
            </a:r>
            <a:r>
              <a:rPr lang="da-DK" sz="1800" dirty="0" err="1">
                <a:solidFill>
                  <a:prstClr val="black"/>
                </a:solidFill>
                <a:latin typeface="Gill Sans MT"/>
              </a:rPr>
              <a:t>casehuset</a:t>
            </a:r>
            <a:r>
              <a:rPr lang="da-DK" sz="1800" dirty="0">
                <a:solidFill>
                  <a:prstClr val="black"/>
                </a:solidFill>
                <a:latin typeface="Gill Sans MT"/>
              </a:rPr>
              <a:t> en faglig problemstilling inden for 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ét fag eller fagpakke hjemme på egen hf-institution. </a:t>
            </a:r>
            <a:r>
              <a:rPr lang="da-DK" sz="1800" dirty="0">
                <a:latin typeface="Gill Sans MT" panose="020B0502020104020203" pitchFamily="34" charset="0"/>
              </a:rPr>
              <a:t/>
            </a:r>
            <a:br>
              <a:rPr lang="da-DK" sz="1800" dirty="0">
                <a:latin typeface="Gill Sans MT" panose="020B0502020104020203" pitchFamily="34" charset="0"/>
              </a:rPr>
            </a:br>
            <a:endParaRPr lang="da-DK" sz="1800" dirty="0">
              <a:latin typeface="Gill Sans MT" panose="020B0502020104020203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785" y="6226685"/>
            <a:ext cx="3312990" cy="54009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AAEC046-4D98-43B0-8E02-E06FD73EA628}"/>
              </a:ext>
            </a:extLst>
          </p:cNvPr>
          <p:cNvSpPr/>
          <p:nvPr/>
        </p:nvSpPr>
        <p:spPr>
          <a:xfrm>
            <a:off x="384048" y="607793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a-DK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FIP Forår – Kultur- og samfundsfagsgruppen </a:t>
            </a:r>
            <a:r>
              <a:rPr lang="da-DK" sz="1600" dirty="0">
                <a:solidFill>
                  <a:prstClr val="black"/>
                </a:solidFill>
              </a:rPr>
              <a:t>/ 18. april 2018 / </a:t>
            </a:r>
          </a:p>
          <a:p>
            <a:pPr lvl="0"/>
            <a:r>
              <a:rPr lang="da-DK" sz="1600" dirty="0">
                <a:solidFill>
                  <a:prstClr val="black"/>
                </a:solidFill>
              </a:rPr>
              <a:t>Sofie Seidenfaden, Danske Professionshøjskoler</a:t>
            </a:r>
          </a:p>
        </p:txBody>
      </p:sp>
    </p:spTree>
    <p:extLst>
      <p:ext uri="{BB962C8B-B14F-4D97-AF65-F5344CB8AC3E}">
        <p14:creationId xmlns:p14="http://schemas.microsoft.com/office/powerpoint/2010/main" val="385890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F279F153-5A6F-438C-9691-E4E77CD2D2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8" cy="60959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4048" y="487680"/>
            <a:ext cx="11423904" cy="523036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a-DK" sz="1800" dirty="0">
                <a:latin typeface="Gill Sans MT" panose="020B0502020104020203" pitchFamily="34" charset="0"/>
              </a:rPr>
              <a:t>	</a:t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>	</a:t>
            </a:r>
            <a:r>
              <a:rPr lang="da-DK" sz="2200" b="1" dirty="0">
                <a:solidFill>
                  <a:prstClr val="black"/>
                </a:solidFill>
                <a:latin typeface="Gill Sans MT" pitchFamily="34" charset="0"/>
              </a:rPr>
              <a:t>Professionshøjskolernes fælles model </a:t>
            </a:r>
            <a:r>
              <a:rPr lang="da-DK" sz="2400" dirty="0">
                <a:solidFill>
                  <a:prstClr val="black"/>
                </a:solidFill>
                <a:latin typeface="Gill Sans MT" pitchFamily="34" charset="0"/>
              </a:rPr>
              <a:t/>
            </a:r>
            <a:br>
              <a:rPr lang="da-DK" sz="2400" dirty="0">
                <a:solidFill>
                  <a:prstClr val="black"/>
                </a:solidFill>
                <a:latin typeface="Gill Sans MT" pitchFamily="34" charset="0"/>
              </a:rPr>
            </a:b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/>
            </a:r>
            <a:br>
              <a:rPr lang="da-DK" sz="2000" dirty="0">
                <a:solidFill>
                  <a:prstClr val="black"/>
                </a:solidFill>
                <a:latin typeface="Gill Sans MT" pitchFamily="34" charset="0"/>
              </a:rPr>
            </a:b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>	UNDER (PRAKTIKDAG/E PÅ PROFESSIONSHØJSKOLE)</a:t>
            </a:r>
            <a:br>
              <a:rPr lang="da-DK" sz="2000" dirty="0">
                <a:solidFill>
                  <a:prstClr val="black"/>
                </a:solidFill>
                <a:latin typeface="Gill Sans MT" pitchFamily="34" charset="0"/>
              </a:rPr>
            </a:b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>	</a:t>
            </a:r>
            <a:r>
              <a:rPr lang="da-DK" sz="1800" dirty="0">
                <a:solidFill>
                  <a:prstClr val="black"/>
                </a:solidFill>
                <a:latin typeface="Gill Sans MT"/>
              </a:rPr>
              <a:t>Professionshøjskolen afvikler derefter et projekt- og praktikforløb af en-to dages varighed (ca. 7 timer pr. dag) 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for hf-eleverne organiseret omkring én eller flere professionsbacheloruddannelser. 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Program er tilrettelagt ud fra den af hf-fagpakkeholdets valgte case. Dagen faciliteres af studenterundervisere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              eventuelt med støtte fra undervisere. 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EFTER (PÅ HF)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Efter praktikdagen afrapporterer hf-eleverne deres problemstilling til deres egen underviser. Her er 	professionshøjskolen ikke involveret.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/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/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endParaRPr lang="da-DK" sz="1800" dirty="0">
              <a:latin typeface="Gill Sans MT" panose="020B0502020104020203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785" y="6226685"/>
            <a:ext cx="3312990" cy="54009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5D60FC07-C820-4EAF-8CF7-B1F36B30ABDD}"/>
              </a:ext>
            </a:extLst>
          </p:cNvPr>
          <p:cNvSpPr/>
          <p:nvPr/>
        </p:nvSpPr>
        <p:spPr>
          <a:xfrm>
            <a:off x="384048" y="609599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a-DK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FIP Forår – Kultur- og samfundsfagsgruppen </a:t>
            </a:r>
            <a:r>
              <a:rPr lang="da-DK" sz="1600" dirty="0">
                <a:solidFill>
                  <a:prstClr val="black"/>
                </a:solidFill>
              </a:rPr>
              <a:t>/ 18. april 2018 / </a:t>
            </a:r>
          </a:p>
          <a:p>
            <a:pPr lvl="0"/>
            <a:r>
              <a:rPr lang="da-DK" sz="1600" dirty="0">
                <a:solidFill>
                  <a:prstClr val="black"/>
                </a:solidFill>
              </a:rPr>
              <a:t>Sofie Seidenfaden, Danske Professionshøjskoler</a:t>
            </a:r>
          </a:p>
        </p:txBody>
      </p:sp>
    </p:spTree>
    <p:extLst>
      <p:ext uri="{BB962C8B-B14F-4D97-AF65-F5344CB8AC3E}">
        <p14:creationId xmlns:p14="http://schemas.microsoft.com/office/powerpoint/2010/main" val="394719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F279F153-5A6F-438C-9691-E4E77CD2D2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6" cy="60959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4048" y="487680"/>
            <a:ext cx="11423904" cy="5230368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algn="l" fontAlgn="t"/>
            <a:r>
              <a:rPr lang="da-DK" sz="1800" dirty="0">
                <a:latin typeface="Gill Sans MT" panose="020B0502020104020203" pitchFamily="34" charset="0"/>
              </a:rPr>
              <a:t>	</a:t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>	</a:t>
            </a:r>
            <a:r>
              <a:rPr lang="da-DK" sz="2400" b="1" dirty="0">
                <a:solidFill>
                  <a:prstClr val="black"/>
                </a:solidFill>
                <a:latin typeface="Gill Sans MT" panose="020B0502020104020203" pitchFamily="34" charset="0"/>
              </a:rPr>
              <a:t>Praktikdag/e på en professionshøjskole  </a:t>
            </a:r>
            <a:r>
              <a:rPr lang="da-DK" sz="2400" dirty="0">
                <a:solidFill>
                  <a:prstClr val="black"/>
                </a:solidFill>
                <a:latin typeface="Gill Sans MT" panose="020B0502020104020203" pitchFamily="34" charset="0"/>
              </a:rPr>
              <a:t/>
            </a:r>
            <a:br>
              <a:rPr lang="da-DK" sz="2400" dirty="0">
                <a:solidFill>
                  <a:prstClr val="black"/>
                </a:solidFill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/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> </a:t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/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/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/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/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/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/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/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> </a:t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/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/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/>
              <a:t/>
            </a:r>
            <a:br>
              <a:rPr lang="da-DK" sz="1800" dirty="0"/>
            </a:br>
            <a:r>
              <a:rPr lang="da-DK" sz="1800" dirty="0"/>
              <a:t/>
            </a:r>
            <a:br>
              <a:rPr lang="da-DK" sz="1800" dirty="0"/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/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/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endParaRPr lang="da-DK" sz="1800" dirty="0">
              <a:latin typeface="Gill Sans MT" panose="020B0502020104020203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785" y="6226685"/>
            <a:ext cx="3312990" cy="540096"/>
          </a:xfrm>
          <a:prstGeom prst="rect">
            <a:avLst/>
          </a:prstGeom>
        </p:spPr>
      </p:pic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xmlns="" id="{AB2C0D79-7602-4889-BCED-4186E1044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40330"/>
              </p:ext>
            </p:extLst>
          </p:nvPr>
        </p:nvGraphicFramePr>
        <p:xfrm>
          <a:off x="1409192" y="1590677"/>
          <a:ext cx="10039096" cy="402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280">
                  <a:extLst>
                    <a:ext uri="{9D8B030D-6E8A-4147-A177-3AD203B41FA5}">
                      <a16:colId xmlns:a16="http://schemas.microsoft.com/office/drawing/2014/main" xmlns="" val="2622734731"/>
                    </a:ext>
                  </a:extLst>
                </a:gridCol>
                <a:gridCol w="7290816">
                  <a:extLst>
                    <a:ext uri="{9D8B030D-6E8A-4147-A177-3AD203B41FA5}">
                      <a16:colId xmlns:a16="http://schemas.microsoft.com/office/drawing/2014/main" xmlns="" val="2112746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8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Introduktion 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Studenterundervisere byder velkommen og introducerer til dagens program.</a:t>
                      </a:r>
                      <a:r>
                        <a:rPr lang="da-DK" sz="1800" b="0" dirty="0"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da-DK" sz="1800" b="0" dirty="0">
                          <a:latin typeface="Gill Sans MT" panose="020B0502020104020203" pitchFamily="34" charset="0"/>
                        </a:rPr>
                      </a:br>
                      <a:endParaRPr lang="da-DK" b="0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4081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Gill Sans MT" panose="020B0502020104020203" pitchFamily="34" charset="0"/>
                        </a:rPr>
                        <a:t>Workshop 1: </a:t>
                      </a:r>
                    </a:p>
                    <a:p>
                      <a:r>
                        <a:rPr lang="da-DK" sz="1800" dirty="0">
                          <a:latin typeface="Gill Sans MT" panose="020B0502020104020203" pitchFamily="34" charset="0"/>
                        </a:rPr>
                        <a:t>Problemværksted</a:t>
                      </a:r>
                      <a:endParaRPr lang="da-DK" dirty="0"/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Gill Sans MT" panose="020B0502020104020203" pitchFamily="34" charset="0"/>
                        </a:rPr>
                        <a:t>Hf-elevernes problemstillinger forfines, grupperes og gøres virkelighedsnære i et problemværksted.</a:t>
                      </a:r>
                      <a:br>
                        <a:rPr lang="da-DK" sz="1800" dirty="0">
                          <a:latin typeface="Gill Sans MT" panose="020B0502020104020203" pitchFamily="34" charset="0"/>
                        </a:rPr>
                      </a:br>
                      <a:endParaRPr lang="da-DK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1165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Workshop 2</a:t>
                      </a:r>
                    </a:p>
                    <a:p>
                      <a:r>
                        <a:rPr lang="da-DK" sz="1800" dirty="0">
                          <a:latin typeface="Gill Sans MT" panose="020B0502020104020203" pitchFamily="34" charset="0"/>
                        </a:rPr>
                        <a:t>Professionsmetoder</a:t>
                      </a:r>
                      <a:endParaRPr lang="da-DK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Gill Sans MT" panose="020B0502020104020203" pitchFamily="34" charset="0"/>
                        </a:rPr>
                        <a:t>Hf-eleverne møder professionen/professionernes metoder, som de kan anvende til at løse deres faglige problemstilling.</a:t>
                      </a:r>
                      <a:br>
                        <a:rPr lang="da-DK" sz="1800" dirty="0">
                          <a:latin typeface="Gill Sans MT" panose="020B0502020104020203" pitchFamily="34" charset="0"/>
                        </a:rPr>
                      </a:br>
                      <a:endParaRPr lang="da-DK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422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Gill Sans MT" panose="020B0502020104020203" pitchFamily="34" charset="0"/>
                        </a:rPr>
                        <a:t>Workshop 3:</a:t>
                      </a:r>
                      <a:br>
                        <a:rPr lang="da-DK" sz="1800" dirty="0">
                          <a:latin typeface="Gill Sans MT" panose="020B0502020104020203" pitchFamily="34" charset="0"/>
                        </a:rPr>
                      </a:br>
                      <a:r>
                        <a:rPr lang="da-DK" sz="1800" dirty="0">
                          <a:latin typeface="Gill Sans MT" panose="020B0502020104020203" pitchFamily="34" charset="0"/>
                        </a:rPr>
                        <a:t>Simulation/praktisk øvelse</a:t>
                      </a:r>
                      <a:endParaRPr lang="da-DK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Gill Sans MT" panose="020B0502020104020203" pitchFamily="34" charset="0"/>
                        </a:rPr>
                        <a:t>Hf-elevernes møder professionen kropsliggjort i fx laboratorier, rollespil, simulationsrum m.m.</a:t>
                      </a:r>
                      <a:br>
                        <a:rPr lang="da-DK" sz="1800" dirty="0">
                          <a:latin typeface="Gill Sans MT" panose="020B0502020104020203" pitchFamily="34" charset="0"/>
                        </a:rPr>
                      </a:br>
                      <a:endParaRPr lang="da-DK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1757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Gill Sans MT" panose="020B0502020104020203" pitchFamily="34" charset="0"/>
                        </a:rPr>
                        <a:t>Afrunding på dagen</a:t>
                      </a:r>
                      <a:br>
                        <a:rPr lang="da-DK" sz="1800" dirty="0">
                          <a:latin typeface="Gill Sans MT" panose="020B0502020104020203" pitchFamily="34" charset="0"/>
                        </a:rPr>
                      </a:br>
                      <a:endParaRPr lang="da-DK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Gill Sans MT" panose="020B0502020104020203" pitchFamily="34" charset="0"/>
                        </a:rPr>
                        <a:t>Opsamling på dagen.</a:t>
                      </a:r>
                      <a:endParaRPr lang="da-DK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7872935"/>
                  </a:ext>
                </a:extLst>
              </a:tr>
            </a:tbl>
          </a:graphicData>
        </a:graphic>
      </p:graphicFrame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B7830FA9-E138-4CDB-AD8F-6F1C3B27F0E6}"/>
              </a:ext>
            </a:extLst>
          </p:cNvPr>
          <p:cNvSpPr/>
          <p:nvPr/>
        </p:nvSpPr>
        <p:spPr>
          <a:xfrm>
            <a:off x="384048" y="609599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a-DK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FIP Forår – Kultur- og samfundsfagsgruppen </a:t>
            </a:r>
            <a:r>
              <a:rPr lang="da-DK" sz="1600" dirty="0">
                <a:solidFill>
                  <a:prstClr val="black"/>
                </a:solidFill>
              </a:rPr>
              <a:t>/ 18. april 2018 / </a:t>
            </a:r>
          </a:p>
          <a:p>
            <a:pPr lvl="0"/>
            <a:r>
              <a:rPr lang="da-DK" sz="1600" dirty="0">
                <a:solidFill>
                  <a:prstClr val="black"/>
                </a:solidFill>
              </a:rPr>
              <a:t>Sofie Seidenfaden, Danske Professionshøjskoler</a:t>
            </a:r>
          </a:p>
        </p:txBody>
      </p:sp>
    </p:spTree>
    <p:extLst>
      <p:ext uri="{BB962C8B-B14F-4D97-AF65-F5344CB8AC3E}">
        <p14:creationId xmlns:p14="http://schemas.microsoft.com/office/powerpoint/2010/main" val="296333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F279F153-5A6F-438C-9691-E4E77CD2D2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8" cy="6095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4048" y="487680"/>
            <a:ext cx="11423904" cy="523036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a-DK" sz="1800" dirty="0">
                <a:latin typeface="Gill Sans MT" panose="020B0502020104020203" pitchFamily="34" charset="0"/>
              </a:rPr>
              <a:t>	</a:t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/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>	</a:t>
            </a:r>
            <a:r>
              <a:rPr lang="da-DK" sz="2400" b="1" dirty="0">
                <a:solidFill>
                  <a:prstClr val="black"/>
                </a:solidFill>
                <a:latin typeface="Gill Sans MT" pitchFamily="34" charset="0"/>
              </a:rPr>
              <a:t>Principper for cases og projekt- og praktikforløb </a:t>
            </a:r>
            <a:r>
              <a:rPr lang="da-DK" sz="1400" b="1" dirty="0">
                <a:solidFill>
                  <a:prstClr val="black"/>
                </a:solidFill>
                <a:latin typeface="Gill Sans MT" pitchFamily="34" charset="0"/>
              </a:rPr>
              <a:t/>
            </a:r>
            <a:br>
              <a:rPr lang="da-DK" sz="1400" b="1" dirty="0">
                <a:solidFill>
                  <a:prstClr val="black"/>
                </a:solidFill>
                <a:latin typeface="Gill Sans MT" pitchFamily="34" charset="0"/>
              </a:rPr>
            </a:br>
            <a:r>
              <a:rPr lang="da-DK" sz="1400" b="1" dirty="0">
                <a:solidFill>
                  <a:prstClr val="black"/>
                </a:solidFill>
                <a:latin typeface="Gill Sans MT" pitchFamily="34" charset="0"/>
              </a:rPr>
              <a:t>	</a:t>
            </a:r>
            <a:br>
              <a:rPr lang="da-DK" sz="1400" b="1" dirty="0">
                <a:solidFill>
                  <a:prstClr val="black"/>
                </a:solidFill>
                <a:latin typeface="Gill Sans MT" pitchFamily="34" charset="0"/>
              </a:rPr>
            </a:br>
            <a:r>
              <a:rPr lang="da-DK" sz="1400" b="1" dirty="0">
                <a:solidFill>
                  <a:prstClr val="black"/>
                </a:solidFill>
                <a:latin typeface="Gill Sans MT" pitchFamily="34" charset="0"/>
              </a:rPr>
              <a:t>	</a:t>
            </a: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>Professionshøjskolerne skal sikre høj kvalitet af projekt- og praktikforløbene, således at de inden for </a:t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>	de givne rammer, på bedst mulig vis afspejler de uddannelser, som hf-eleverne stifter bekendtskab med</a:t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/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>	Cases beskriver eksemplariske og værdige professionsproblemstillinger indeholdende tre elementer:</a:t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>	</a:t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>	     - Et samfundsmæssigt problem  -  Et etisk/moralsk problem  -  Et klart vidensbegreb - </a:t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/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>	Cases vil om muligt være tværprofessionelle, så hf-eleverne får et indtryk af, hvor væsentligt samspillet er 	mellem forskellige professioner i en given case. </a:t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/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>	Der vil i casen være en klar angivelse af, hvilke faglige områder fra uddannelserne, casen berører for at 	synliggøre for hf-undervisere og elever,  hvilken sammenhæng der er til  målene i fagene og det faglige stof,</a:t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> 	der arbejdes med på hf.</a:t>
            </a:r>
            <a:r>
              <a:rPr lang="da-DK" sz="1600" dirty="0">
                <a:solidFill>
                  <a:sysClr val="windowText" lastClr="000000"/>
                </a:solidFill>
                <a:latin typeface="Gill Sans MT"/>
              </a:rPr>
              <a:t/>
            </a:r>
            <a:br>
              <a:rPr lang="da-DK" sz="1600" dirty="0">
                <a:solidFill>
                  <a:sysClr val="windowText" lastClr="000000"/>
                </a:solidFill>
                <a:latin typeface="Gill Sans MT"/>
              </a:rPr>
            </a:br>
            <a:r>
              <a:rPr lang="da-DK" sz="1600" dirty="0">
                <a:solidFill>
                  <a:sysClr val="windowText" lastClr="000000"/>
                </a:solidFill>
                <a:latin typeface="Gill Sans MT"/>
              </a:rPr>
              <a:t/>
            </a:r>
            <a:br>
              <a:rPr lang="da-DK" sz="1600" dirty="0">
                <a:solidFill>
                  <a:sysClr val="windowText" lastClr="000000"/>
                </a:solidFill>
                <a:latin typeface="Gill Sans MT"/>
              </a:rPr>
            </a:br>
            <a:endParaRPr lang="da-DK" sz="1800" dirty="0">
              <a:latin typeface="Gill Sans MT" panose="020B0502020104020203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785" y="6226685"/>
            <a:ext cx="3312990" cy="540096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6D905D60-8424-4D19-8EE0-9F7DB4A741B6}"/>
              </a:ext>
            </a:extLst>
          </p:cNvPr>
          <p:cNvSpPr/>
          <p:nvPr/>
        </p:nvSpPr>
        <p:spPr>
          <a:xfrm>
            <a:off x="384048" y="609599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a-DK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FIP Forår – Kultur- og samfundsfagsgruppen </a:t>
            </a:r>
            <a:r>
              <a:rPr lang="da-DK" sz="1600" dirty="0">
                <a:solidFill>
                  <a:prstClr val="black"/>
                </a:solidFill>
              </a:rPr>
              <a:t>/ 18. april 2018 / </a:t>
            </a:r>
          </a:p>
          <a:p>
            <a:pPr lvl="0"/>
            <a:r>
              <a:rPr lang="da-DK" sz="1600" dirty="0">
                <a:solidFill>
                  <a:prstClr val="black"/>
                </a:solidFill>
              </a:rPr>
              <a:t>Sofie Seidenfaden, Danske Professionshøjskoler</a:t>
            </a:r>
          </a:p>
        </p:txBody>
      </p:sp>
    </p:spTree>
    <p:extLst>
      <p:ext uri="{BB962C8B-B14F-4D97-AF65-F5344CB8AC3E}">
        <p14:creationId xmlns:p14="http://schemas.microsoft.com/office/powerpoint/2010/main" val="391509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F279F153-5A6F-438C-9691-E4E77CD2D2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8" cy="60959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4048" y="487680"/>
            <a:ext cx="11423904" cy="523036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a-DK" sz="1800" dirty="0">
                <a:latin typeface="Gill Sans MT" panose="020B0502020104020203" pitchFamily="34" charset="0"/>
              </a:rPr>
              <a:t>	</a:t>
            </a:r>
            <a:br>
              <a:rPr lang="da-DK" sz="1800" dirty="0">
                <a:latin typeface="Gill Sans MT" panose="020B0502020104020203" pitchFamily="34" charset="0"/>
              </a:rPr>
            </a:br>
            <a:r>
              <a:rPr lang="da-DK" sz="1800" dirty="0">
                <a:latin typeface="Gill Sans MT" panose="020B0502020104020203" pitchFamily="34" charset="0"/>
              </a:rPr>
              <a:t>	</a:t>
            </a:r>
            <a:r>
              <a:rPr lang="da-DK" sz="2700" b="1" dirty="0">
                <a:solidFill>
                  <a:prstClr val="black"/>
                </a:solidFill>
                <a:latin typeface="Gill Sans MT" pitchFamily="34" charset="0"/>
              </a:rPr>
              <a:t>Forberedelserne er i fuld gang</a:t>
            </a: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/>
            </a:r>
            <a:br>
              <a:rPr lang="da-DK" sz="2000" dirty="0">
                <a:solidFill>
                  <a:prstClr val="black"/>
                </a:solidFill>
                <a:latin typeface="Gill Sans MT" pitchFamily="34" charset="0"/>
              </a:rPr>
            </a:b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>	Regionale forberedelsesfora på tværs af hf- og professionshøjskolesektor:</a:t>
            </a:r>
            <a:br>
              <a:rPr lang="da-DK" sz="2000" dirty="0">
                <a:solidFill>
                  <a:prstClr val="black"/>
                </a:solidFill>
                <a:latin typeface="Gill Sans MT" pitchFamily="34" charset="0"/>
              </a:rPr>
            </a:b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>	</a:t>
            </a:r>
            <a:br>
              <a:rPr lang="da-DK" sz="2000" dirty="0">
                <a:solidFill>
                  <a:prstClr val="black"/>
                </a:solidFill>
                <a:latin typeface="Gill Sans MT" pitchFamily="34" charset="0"/>
              </a:rPr>
            </a:b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>	</a:t>
            </a:r>
            <a:r>
              <a:rPr lang="da-DK" sz="2000" b="1" dirty="0">
                <a:solidFill>
                  <a:prstClr val="black"/>
                </a:solidFill>
                <a:latin typeface="Gill Sans MT" pitchFamily="34" charset="0"/>
              </a:rPr>
              <a:t>Region Syd: </a:t>
            </a: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>Styregruppe, med repræsentanter fra ungdomsuddannelser og mellemlange videre-	gående uddannelser, har nedsat tre arbejdsgrupper med repræsentanter fra HF-uddannelserne og </a:t>
            </a:r>
            <a:br>
              <a:rPr lang="da-DK" sz="2000" dirty="0">
                <a:solidFill>
                  <a:prstClr val="black"/>
                </a:solidFill>
                <a:latin typeface="Gill Sans MT" pitchFamily="34" charset="0"/>
              </a:rPr>
            </a:b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> 	de mellemlange videregående uddannelser – Vest, Øst og Fyn. </a:t>
            </a:r>
            <a:br>
              <a:rPr lang="da-DK" sz="2000" dirty="0">
                <a:solidFill>
                  <a:prstClr val="black"/>
                </a:solidFill>
                <a:latin typeface="Gill Sans MT" pitchFamily="34" charset="0"/>
              </a:rPr>
            </a:b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>	</a:t>
            </a:r>
            <a:r>
              <a:rPr lang="da-DK" sz="2000" b="1" dirty="0">
                <a:solidFill>
                  <a:prstClr val="black"/>
                </a:solidFill>
                <a:latin typeface="Gill Sans MT" pitchFamily="34" charset="0"/>
              </a:rPr>
              <a:t>Region Midt: </a:t>
            </a: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>Regionalt HF og VUC Netværk med repræsentation fra HF,  VUC, gymnasier, 	erhvervsakademi og VIA </a:t>
            </a:r>
            <a:br>
              <a:rPr lang="da-DK" sz="2000" dirty="0">
                <a:solidFill>
                  <a:prstClr val="black"/>
                </a:solidFill>
                <a:latin typeface="Gill Sans MT" pitchFamily="34" charset="0"/>
              </a:rPr>
            </a:b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>	</a:t>
            </a:r>
            <a:r>
              <a:rPr lang="da-DK" sz="2000" b="1" dirty="0">
                <a:solidFill>
                  <a:prstClr val="black"/>
                </a:solidFill>
                <a:latin typeface="Gill Sans MT" pitchFamily="34" charset="0"/>
              </a:rPr>
              <a:t>Region Nord: </a:t>
            </a: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>Arbejdsgruppe med præsentation fra HF-netværket, VUC samt UCN. </a:t>
            </a:r>
            <a:br>
              <a:rPr lang="da-DK" sz="2000" dirty="0">
                <a:solidFill>
                  <a:prstClr val="black"/>
                </a:solidFill>
                <a:latin typeface="Gill Sans MT" pitchFamily="34" charset="0"/>
              </a:rPr>
            </a:b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>	</a:t>
            </a:r>
            <a:r>
              <a:rPr lang="da-DK" sz="2000" b="1" dirty="0">
                <a:solidFill>
                  <a:prstClr val="black"/>
                </a:solidFill>
                <a:latin typeface="Gill Sans MT" pitchFamily="34" charset="0"/>
              </a:rPr>
              <a:t>Region Sjælland:  </a:t>
            </a: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>Arbejdsgruppe med repræsentation fra Absalon og fra HF, VUC og gymnasier. </a:t>
            </a:r>
            <a:br>
              <a:rPr lang="da-DK" sz="2000" dirty="0">
                <a:solidFill>
                  <a:prstClr val="black"/>
                </a:solidFill>
                <a:latin typeface="Gill Sans MT" pitchFamily="34" charset="0"/>
              </a:rPr>
            </a:b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>	</a:t>
            </a:r>
            <a:r>
              <a:rPr lang="da-DK" sz="2000" b="1" dirty="0">
                <a:solidFill>
                  <a:prstClr val="black"/>
                </a:solidFill>
                <a:latin typeface="Gill Sans MT" pitchFamily="34" charset="0"/>
              </a:rPr>
              <a:t>Region Hovedstaden:  </a:t>
            </a:r>
            <a:r>
              <a:rPr lang="da-DK" sz="2000" dirty="0">
                <a:solidFill>
                  <a:prstClr val="black"/>
                </a:solidFill>
                <a:latin typeface="Gill Sans MT" pitchFamily="34" charset="0"/>
              </a:rPr>
              <a:t>Arbejdsgruppe  med repræsentation fra UCC og Metropol, Studievalg 	København og hf-ledelserne i Hovedstadsområdet</a:t>
            </a: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/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r>
              <a:rPr lang="da-DK" sz="1800" dirty="0">
                <a:solidFill>
                  <a:sysClr val="windowText" lastClr="000000"/>
                </a:solidFill>
                <a:latin typeface="Gill Sans MT"/>
              </a:rPr>
              <a:t/>
            </a:r>
            <a:br>
              <a:rPr lang="da-DK" sz="1800" dirty="0">
                <a:solidFill>
                  <a:sysClr val="windowText" lastClr="000000"/>
                </a:solidFill>
                <a:latin typeface="Gill Sans MT"/>
              </a:rPr>
            </a:br>
            <a:endParaRPr lang="da-DK" sz="1800" dirty="0">
              <a:latin typeface="Gill Sans MT" panose="020B0502020104020203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785" y="6226685"/>
            <a:ext cx="3312990" cy="54009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4D81ABA4-E089-41CA-A5C4-69B547171B3A}"/>
              </a:ext>
            </a:extLst>
          </p:cNvPr>
          <p:cNvSpPr/>
          <p:nvPr/>
        </p:nvSpPr>
        <p:spPr>
          <a:xfrm>
            <a:off x="384048" y="609599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a-DK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FIP Forår – Kultur- og samfundsfagsgruppen </a:t>
            </a:r>
            <a:r>
              <a:rPr lang="da-DK" sz="1600" dirty="0">
                <a:solidFill>
                  <a:prstClr val="black"/>
                </a:solidFill>
              </a:rPr>
              <a:t>/ 18. april 2018 / </a:t>
            </a:r>
          </a:p>
          <a:p>
            <a:pPr lvl="0"/>
            <a:r>
              <a:rPr lang="da-DK" sz="1600" dirty="0">
                <a:solidFill>
                  <a:prstClr val="black"/>
                </a:solidFill>
              </a:rPr>
              <a:t>Sofie Seidenfaden, Danske Professionshøjskoler</a:t>
            </a:r>
          </a:p>
        </p:txBody>
      </p:sp>
    </p:spTree>
    <p:extLst>
      <p:ext uri="{BB962C8B-B14F-4D97-AF65-F5344CB8AC3E}">
        <p14:creationId xmlns:p14="http://schemas.microsoft.com/office/powerpoint/2010/main" val="379194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F279F153-5A6F-438C-9691-E4E77CD2D2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95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4048" y="487680"/>
            <a:ext cx="11423904" cy="523036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a-DK" sz="1800" b="1" dirty="0">
                <a:solidFill>
                  <a:prstClr val="black"/>
                </a:solidFill>
                <a:latin typeface="Gill Sans MT" panose="020B0502020104020203" pitchFamily="34" charset="0"/>
              </a:rPr>
              <a:t>	</a:t>
            </a:r>
            <a:r>
              <a:rPr lang="da-DK" sz="2400" b="1" dirty="0">
                <a:solidFill>
                  <a:prstClr val="black"/>
                </a:solidFill>
                <a:latin typeface="Gill Sans MT" pitchFamily="34" charset="0"/>
              </a:rPr>
              <a:t>Eksempler på cases til projekt- og praktikforløb</a:t>
            </a: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	</a:t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/>
            </a:r>
            <a:br>
              <a:rPr lang="da-DK" sz="1800" dirty="0">
                <a:solidFill>
                  <a:prstClr val="black"/>
                </a:solidFill>
                <a:latin typeface="Gill Sans MT"/>
              </a:rPr>
            </a:br>
            <a:r>
              <a:rPr lang="da-DK" sz="1800" dirty="0">
                <a:solidFill>
                  <a:prstClr val="black"/>
                </a:solidFill>
                <a:latin typeface="Gill Sans MT"/>
              </a:rPr>
              <a:t>	</a:t>
            </a:r>
            <a:r>
              <a:rPr lang="da-DK" sz="1800" dirty="0">
                <a:latin typeface="Gill Sans MT" panose="020B0502020104020203" pitchFamily="34" charset="0"/>
              </a:rPr>
              <a:t/>
            </a:r>
            <a:br>
              <a:rPr lang="da-DK" sz="1800" dirty="0">
                <a:latin typeface="Gill Sans MT" panose="020B0502020104020203" pitchFamily="34" charset="0"/>
              </a:rPr>
            </a:br>
            <a:endParaRPr lang="da-DK" sz="1800" dirty="0">
              <a:latin typeface="Gill Sans MT" panose="020B0502020104020203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785" y="6226685"/>
            <a:ext cx="3312990" cy="540096"/>
          </a:xfrm>
          <a:prstGeom prst="rect">
            <a:avLst/>
          </a:prstGeom>
        </p:spPr>
      </p:pic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xmlns="" id="{D04FFD25-8F7C-425A-BE4B-916B174EB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983016"/>
              </p:ext>
            </p:extLst>
          </p:nvPr>
        </p:nvGraphicFramePr>
        <p:xfrm>
          <a:off x="1197114" y="2111144"/>
          <a:ext cx="8128000" cy="1651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6611958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099712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Uddannelser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2209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Læreruddannelsen</a:t>
                      </a:r>
                    </a:p>
                    <a:p>
                      <a:r>
                        <a:rPr lang="da-DK" dirty="0"/>
                        <a:t>Pædagoguddannelsen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Niels – en udsat dreng i 5. klasse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7559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Socialrådgiveruddannelsen</a:t>
                      </a:r>
                    </a:p>
                    <a:p>
                      <a:r>
                        <a:rPr lang="da-DK" dirty="0"/>
                        <a:t>Global Nutrition and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Kulturmøde i børnehaven</a:t>
                      </a:r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321130"/>
                  </a:ext>
                </a:extLst>
              </a:tr>
            </a:tbl>
          </a:graphicData>
        </a:graphic>
      </p:graphicFrame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12C5234B-4F55-4BF5-9B7E-8C6F2C7AFCEF}"/>
              </a:ext>
            </a:extLst>
          </p:cNvPr>
          <p:cNvSpPr/>
          <p:nvPr/>
        </p:nvSpPr>
        <p:spPr>
          <a:xfrm>
            <a:off x="384048" y="609599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a-DK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FIP Forår – Kultur- og samfundsfagsgruppen </a:t>
            </a:r>
            <a:r>
              <a:rPr lang="da-DK" sz="1600" dirty="0">
                <a:solidFill>
                  <a:prstClr val="black"/>
                </a:solidFill>
              </a:rPr>
              <a:t>/ 18. april 2018 / </a:t>
            </a:r>
          </a:p>
          <a:p>
            <a:pPr lvl="0"/>
            <a:r>
              <a:rPr lang="da-DK" sz="1600" dirty="0">
                <a:solidFill>
                  <a:prstClr val="black"/>
                </a:solidFill>
              </a:rPr>
              <a:t>Sofie Seidenfaden, Danske Professionshøjskoler</a:t>
            </a:r>
          </a:p>
        </p:txBody>
      </p:sp>
    </p:spTree>
    <p:extLst>
      <p:ext uri="{BB962C8B-B14F-4D97-AF65-F5344CB8AC3E}">
        <p14:creationId xmlns:p14="http://schemas.microsoft.com/office/powerpoint/2010/main" val="3679868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270</Words>
  <Application>Microsoft Macintosh PowerPoint</Application>
  <PresentationFormat>Brugerdefineret</PresentationFormat>
  <Paragraphs>55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Office-tema</vt:lpstr>
      <vt:lpstr> Professionshøjskolernes model for        projekt- og praktikforløb    </vt:lpstr>
      <vt:lpstr> Professionshøjskolernes fælles model    Projekt- og praktikforløb på professionshøjskolerne tilbydes på hf-elevernes 3. eller 4. semester   Forløbene er opbygget om før-under-efter-model: På hf – på professionshøjskole – på hf.     FØR (PÅ HF)  En casebank – et casehus – med forskellige faglige indgange, som hf-eleverne første gang møder hjemme    på deres hf-institution online på den lokale professionshøjskoles hjemmeside.   - Går man fx på en ’Health and science’-fagpakke, vil man gå ind ad den sundhedsfaglige indgang til casehuset                   og fx finde en tværprofessionel case inden for sundhedsområdet.   - Går man på en ’Business’-fagpakke, vil man gå ind ad en merkantil indgang til casehuset og finde en case  inden for dette hovedområde.   Hf-eleverne formulerer på baggrund af én case udvalgt fra casehuset en faglig problemstilling inden for   ét fag eller fagpakke hjemme på egen hf-institution.  </vt:lpstr>
      <vt:lpstr>   Professionshøjskolernes fælles model    UNDER (PRAKTIKDAG/E PÅ PROFESSIONSHØJSKOLE)  Professionshøjskolen afvikler derefter et projekt- og praktikforløb af en-to dages varighed (ca. 7 timer pr. dag)   for hf-eleverne organiseret omkring én eller flere professionsbacheloruddannelser.    Program er tilrettelagt ud fra den af hf-fagpakkeholdets valgte case. Dagen faciliteres af studenterundervisere               eventuelt med støtte fra undervisere.    EFTER (PÅ HF)  Efter praktikdagen afrapporterer hf-eleverne deres problemstilling til deres egen underviser. Her er  professionshøjskolen ikke involveret.       </vt:lpstr>
      <vt:lpstr>   Praktikdag/e på en professionshøjskole                     </vt:lpstr>
      <vt:lpstr>    Principper for cases og projekt- og praktikforløb     Professionshøjskolerne skal sikre høj kvalitet af projekt- og praktikforløbene, således at de inden for   de givne rammer, på bedst mulig vis afspejler de uddannelser, som hf-eleverne stifter bekendtskab med   Cases beskriver eksemplariske og værdige professionsproblemstillinger indeholdende tre elementer:         - Et samfundsmæssigt problem  -  Et etisk/moralsk problem  -  Et klart vidensbegreb -    Cases vil om muligt være tværprofessionelle, så hf-eleverne får et indtryk af, hvor væsentligt samspillet er  mellem forskellige professioner i en given case.    Der vil i casen være en klar angivelse af, hvilke faglige områder fra uddannelserne, casen berører for at  synliggøre for hf-undervisere og elever,  hvilken sammenhæng der er til  målene i fagene og det faglige stof,   der arbejdes med på hf.  </vt:lpstr>
      <vt:lpstr>   Forberedelserne er i fuld gang   Regionale forberedelsesfora på tværs af hf- og professionshøjskolesektor:    Region Syd: Styregruppe, med repræsentanter fra ungdomsuddannelser og mellemlange videre- gående uddannelser, har nedsat tre arbejdsgrupper med repræsentanter fra HF-uddannelserne og    de mellemlange videregående uddannelser – Vest, Øst og Fyn.   Region Midt: Regionalt HF og VUC Netværk med repræsentation fra HF,  VUC, gymnasier,  erhvervsakademi og VIA   Region Nord: Arbejdsgruppe med præsentation fra HF-netværket, VUC samt UCN.   Region Sjælland:  Arbejdsgruppe med repræsentation fra Absalon og fra HF, VUC og gymnasier.   Region Hovedstaden:  Arbejdsgruppe  med repræsentation fra UCC og Metropol, Studievalg  København og hf-ledelserne i Hovedstadsområdet   </vt:lpstr>
      <vt:lpstr> Eksempler på cases til projekt- og praktikforløb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Fremtidens professionshøjskoler</dc:title>
  <dc:creator>David Erichsen</dc:creator>
  <cp:lastModifiedBy>KVUC Admin</cp:lastModifiedBy>
  <cp:revision>102</cp:revision>
  <cp:lastPrinted>2018-04-18T07:16:59Z</cp:lastPrinted>
  <dcterms:created xsi:type="dcterms:W3CDTF">2016-10-14T13:17:49Z</dcterms:created>
  <dcterms:modified xsi:type="dcterms:W3CDTF">2018-04-25T09:32:39Z</dcterms:modified>
</cp:coreProperties>
</file>