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59" r:id="rId10"/>
    <p:sldId id="268" r:id="rId11"/>
    <p:sldId id="269" r:id="rId12"/>
    <p:sldId id="270" r:id="rId13"/>
    <p:sldId id="273" r:id="rId14"/>
    <p:sldId id="271" r:id="rId15"/>
    <p:sldId id="277" r:id="rId16"/>
    <p:sldId id="272" r:id="rId17"/>
    <p:sldId id="275" r:id="rId18"/>
    <p:sldId id="276" r:id="rId19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3159DC-006D-4165-8F7E-833FFC7866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3944880-6481-4016-873F-395DF70074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D2C5B83-8290-4AB7-8136-001DD0DD7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8B57-8C6B-4861-B63B-193EDC390AF5}" type="datetimeFigureOut">
              <a:rPr lang="da-DK" smtClean="0"/>
              <a:t>18-04-2018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7FFF662-6ACA-49DB-BB9A-16CCCE86F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9040BEA-6DDA-4CF9-8F33-62ADD0F81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6F426-EC81-488C-AF97-7971915A87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90045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26117F-DEB0-41E8-BA3D-BC939821B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5F949687-7618-43B1-AC02-E1F544FF82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2FFAB8D-C4AC-47D9-84C0-760CE9C1C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8B57-8C6B-4861-B63B-193EDC390AF5}" type="datetimeFigureOut">
              <a:rPr lang="da-DK" smtClean="0"/>
              <a:t>18-04-2018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6289B1B-6028-45BB-BEB3-7E888BF88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E5D4CB6-6AD6-46A7-84F4-811523EDD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6F426-EC81-488C-AF97-7971915A87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3749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FED2507-8A2C-4390-96B9-26388F17D2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759E088C-5881-4F5F-A863-24B0E8AB6F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AEE52A3-0A6C-428B-95EE-1DE3EB3E7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8B57-8C6B-4861-B63B-193EDC390AF5}" type="datetimeFigureOut">
              <a:rPr lang="da-DK" smtClean="0"/>
              <a:t>18-04-2018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7C9A06F-2D88-4E42-A717-82AED373B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D8AD4D1-D8B7-4A45-B385-319A009FB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6F426-EC81-488C-AF97-7971915A87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1186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84C35C-B33F-4E3E-9539-2F9B3362D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2EB80A3-9FF7-4B79-A4F3-4610A2B64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4B5D207-0C3C-4ADF-8B54-96B890B31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8B57-8C6B-4861-B63B-193EDC390AF5}" type="datetimeFigureOut">
              <a:rPr lang="da-DK" smtClean="0"/>
              <a:t>18-04-2018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EA63D58-87A4-449E-AE0B-727ECD267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04BB255-F401-4730-8336-458D0D4E0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6F426-EC81-488C-AF97-7971915A87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6619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090E7B-EA0C-48FF-A229-AC524F809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AC71DFB-7F21-49C5-897A-394BE35B6B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A0FC7CC-E23C-4A0E-86D3-45E7B8800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8B57-8C6B-4861-B63B-193EDC390AF5}" type="datetimeFigureOut">
              <a:rPr lang="da-DK" smtClean="0"/>
              <a:t>18-04-2018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1BBE9B0-22DE-4E5F-80E5-BDC0E0116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56874B3-0CB6-4B9C-B82E-9E2B98A41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6F426-EC81-488C-AF97-7971915A87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64114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EB3F2B-A5F5-4296-87FD-C36B59DB3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A96D466-0DDB-4F51-88A4-912C33C574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7A03959-8F77-4A08-A885-5BEFBB149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0480548-2A98-4162-A7B8-1A1E7FE24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8B57-8C6B-4861-B63B-193EDC390AF5}" type="datetimeFigureOut">
              <a:rPr lang="da-DK" smtClean="0"/>
              <a:t>18-04-2018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31E990A-2990-4D04-8643-193E9B448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B895471-F567-4DBD-80D2-E7E51BA8D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6F426-EC81-488C-AF97-7971915A87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8447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A9C34B-8828-4A8B-B1C9-4A9576A6A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E1A5DBB-9BA0-4236-AD35-9459A47DC0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0A95FB3-9136-4A12-9972-95C00E5A47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89FCB91C-3864-415C-9056-7C57983518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F403BDDA-472A-42B6-9134-ACC42C0A88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083F88A0-8E9E-4F8F-AD5A-AD09B85FC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8B57-8C6B-4861-B63B-193EDC390AF5}" type="datetimeFigureOut">
              <a:rPr lang="da-DK" smtClean="0"/>
              <a:t>18-04-2018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EA6BE954-8A03-431E-A542-9984C58F9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B77D72D2-4CD6-4D9D-987D-5AF99E011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6F426-EC81-488C-AF97-7971915A87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69711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4BE845-0CEB-4CD7-89EA-BF47B6FC1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02891321-DE54-44D8-B552-6BD86449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8B57-8C6B-4861-B63B-193EDC390AF5}" type="datetimeFigureOut">
              <a:rPr lang="da-DK" smtClean="0"/>
              <a:t>18-04-2018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B6673E17-FB55-42F5-9451-7EF2B47E2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D0CEB0A2-B6EE-497D-889F-408D4F2B5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6F426-EC81-488C-AF97-7971915A87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0928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D295DF3D-5608-407B-94FC-660508A80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8B57-8C6B-4861-B63B-193EDC390AF5}" type="datetimeFigureOut">
              <a:rPr lang="da-DK" smtClean="0"/>
              <a:t>18-04-2018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51B0302F-EFA4-47DC-A6B8-61246864C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2887CE1F-2268-46BF-ADF9-44D6B9861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6F426-EC81-488C-AF97-7971915A87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7454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856E7C-DBEF-40E8-8DF4-87B193B62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094FDBD-8C4D-4B5A-B9EA-9554536D3C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3C28B5D4-E92E-4CE4-B28D-4E7C572550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866F8A4-3CD2-47FB-89F4-72750A5BE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8B57-8C6B-4861-B63B-193EDC390AF5}" type="datetimeFigureOut">
              <a:rPr lang="da-DK" smtClean="0"/>
              <a:t>18-04-2018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A3F6128-7DBC-4410-9A8D-6EB5605E4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78E1BF6-6BF8-4720-B5DD-3DFA208C8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6F426-EC81-488C-AF97-7971915A87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5397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28EE1A-3BCD-4BFD-8AA8-C0BC7EBF8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7543DBB3-5B8C-4D05-81CF-F9BF21D462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1B6425B8-3F66-44C9-ADAA-2469EB4014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5C9BAB1-ECBC-4FC9-9679-276F7D48D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8B57-8C6B-4861-B63B-193EDC390AF5}" type="datetimeFigureOut">
              <a:rPr lang="da-DK" smtClean="0"/>
              <a:t>18-04-2018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0CC62E9-33FE-4047-B6F2-3915272D2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3ED1649-A4FD-4A3C-B8B5-0C79F523A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6F426-EC81-488C-AF97-7971915A87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44119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BF39A2E2-37C6-4203-A984-41F42340B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B5E39DD-86EE-49C1-8457-36B2E2E719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3381140-7B3D-4775-8B23-BB99AA0E27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78B57-8C6B-4861-B63B-193EDC390AF5}" type="datetimeFigureOut">
              <a:rPr lang="da-DK" smtClean="0"/>
              <a:t>18-04-2018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35FEF75-C998-4CAE-8B07-6C70509263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7B98C4C-2FDA-4A8A-9BBB-EAAFB95700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6F426-EC81-488C-AF97-7971915A87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8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llk.dk/wo9fs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adlet.com/mp5/FIP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: afrundede hjørner 4">
            <a:extLst>
              <a:ext uri="{FF2B5EF4-FFF2-40B4-BE49-F238E27FC236}">
                <a16:creationId xmlns:a16="http://schemas.microsoft.com/office/drawing/2014/main" id="{D5FA074F-D594-4DF9-857F-0D7EE7644A9E}"/>
              </a:ext>
            </a:extLst>
          </p:cNvPr>
          <p:cNvSpPr/>
          <p:nvPr/>
        </p:nvSpPr>
        <p:spPr>
          <a:xfrm>
            <a:off x="2160104" y="1537527"/>
            <a:ext cx="8110331" cy="2102772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D36D5A9-70B8-48A7-AA07-EA53621711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7896" y="1122363"/>
            <a:ext cx="10402956" cy="2387600"/>
          </a:xfrm>
        </p:spPr>
        <p:txBody>
          <a:bodyPr/>
          <a:lstStyle/>
          <a:p>
            <a:r>
              <a:rPr lang="da-DK" b="1" dirty="0"/>
              <a:t>Enkeltfaglig eksamen i samfundsfag på KS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F49720C3-67A3-4E39-9E9B-F5390A3568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10176"/>
            <a:ext cx="9144000" cy="1655762"/>
          </a:xfrm>
        </p:spPr>
        <p:txBody>
          <a:bodyPr/>
          <a:lstStyle/>
          <a:p>
            <a:r>
              <a:rPr lang="da-DK" b="1" dirty="0"/>
              <a:t>workshop om eksamensmaterialer og eksamen ud fra flerfaglige og enkeltfaglige forløb. </a:t>
            </a:r>
          </a:p>
        </p:txBody>
      </p:sp>
      <p:sp>
        <p:nvSpPr>
          <p:cNvPr id="7" name="Rektangel: afrundede hjørner 6">
            <a:extLst>
              <a:ext uri="{FF2B5EF4-FFF2-40B4-BE49-F238E27FC236}">
                <a16:creationId xmlns:a16="http://schemas.microsoft.com/office/drawing/2014/main" id="{50A22C45-7E53-45EE-A67C-9B3075B3D0B8}"/>
              </a:ext>
            </a:extLst>
          </p:cNvPr>
          <p:cNvSpPr/>
          <p:nvPr/>
        </p:nvSpPr>
        <p:spPr>
          <a:xfrm rot="19931750">
            <a:off x="1305045" y="1341109"/>
            <a:ext cx="2552992" cy="56577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4" name="Undertitel 2">
            <a:extLst>
              <a:ext uri="{FF2B5EF4-FFF2-40B4-BE49-F238E27FC236}">
                <a16:creationId xmlns:a16="http://schemas.microsoft.com/office/drawing/2014/main" id="{66A1BE1C-CB02-4CC6-9962-9F7F6BCE428E}"/>
              </a:ext>
            </a:extLst>
          </p:cNvPr>
          <p:cNvSpPr txBox="1">
            <a:spLocks/>
          </p:cNvSpPr>
          <p:nvPr/>
        </p:nvSpPr>
        <p:spPr>
          <a:xfrm rot="19894752">
            <a:off x="1539887" y="1389223"/>
            <a:ext cx="2189324" cy="476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b="1" dirty="0"/>
              <a:t>Workshop om</a:t>
            </a:r>
          </a:p>
        </p:txBody>
      </p:sp>
    </p:spTree>
    <p:extLst>
      <p:ext uri="{BB962C8B-B14F-4D97-AF65-F5344CB8AC3E}">
        <p14:creationId xmlns:p14="http://schemas.microsoft.com/office/powerpoint/2010/main" val="1508409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ktangel 19">
            <a:extLst>
              <a:ext uri="{FF2B5EF4-FFF2-40B4-BE49-F238E27FC236}">
                <a16:creationId xmlns:a16="http://schemas.microsoft.com/office/drawing/2014/main" id="{8B977E02-091E-465E-A26E-D6A700FD81A9}"/>
              </a:ext>
            </a:extLst>
          </p:cNvPr>
          <p:cNvSpPr/>
          <p:nvPr/>
        </p:nvSpPr>
        <p:spPr>
          <a:xfrm>
            <a:off x="838200" y="1223889"/>
            <a:ext cx="9768840" cy="703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FAF607-4B8C-44C1-8365-FE038C276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>
                <a:latin typeface="+mn-lt"/>
              </a:rPr>
              <a:t>2. Flerfaglige og enkeltfaglige forløb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74DAFF9-4136-4888-9CBF-CDFC67A17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750255" cy="565883"/>
          </a:xfrm>
        </p:spPr>
        <p:txBody>
          <a:bodyPr/>
          <a:lstStyle/>
          <a:p>
            <a:pPr marL="0" indent="0">
              <a:buNone/>
            </a:pPr>
            <a:r>
              <a:rPr lang="da-DK" b="1" dirty="0"/>
              <a:t>Nu:</a:t>
            </a:r>
          </a:p>
        </p:txBody>
      </p:sp>
      <p:sp>
        <p:nvSpPr>
          <p:cNvPr id="5" name="Pladsholder til indhold 2">
            <a:extLst>
              <a:ext uri="{FF2B5EF4-FFF2-40B4-BE49-F238E27FC236}">
                <a16:creationId xmlns:a16="http://schemas.microsoft.com/office/drawing/2014/main" id="{4F5FE919-38F6-47CC-85B4-8AF245E0DF04}"/>
              </a:ext>
            </a:extLst>
          </p:cNvPr>
          <p:cNvSpPr txBox="1">
            <a:spLocks/>
          </p:cNvSpPr>
          <p:nvPr/>
        </p:nvSpPr>
        <p:spPr>
          <a:xfrm>
            <a:off x="1558582" y="2391508"/>
            <a:ext cx="1750255" cy="5658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a-DK" dirty="0"/>
              <a:t>Historie</a:t>
            </a:r>
          </a:p>
        </p:txBody>
      </p:sp>
      <p:sp>
        <p:nvSpPr>
          <p:cNvPr id="6" name="Pladsholder til indhold 2">
            <a:extLst>
              <a:ext uri="{FF2B5EF4-FFF2-40B4-BE49-F238E27FC236}">
                <a16:creationId xmlns:a16="http://schemas.microsoft.com/office/drawing/2014/main" id="{7A66CE0B-3805-49EB-A9FE-31F39AC59A7F}"/>
              </a:ext>
            </a:extLst>
          </p:cNvPr>
          <p:cNvSpPr txBox="1">
            <a:spLocks/>
          </p:cNvSpPr>
          <p:nvPr/>
        </p:nvSpPr>
        <p:spPr>
          <a:xfrm>
            <a:off x="1558582" y="2904743"/>
            <a:ext cx="2059746" cy="5658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a-DK" dirty="0"/>
              <a:t>Religion </a:t>
            </a:r>
          </a:p>
        </p:txBody>
      </p:sp>
      <p:sp>
        <p:nvSpPr>
          <p:cNvPr id="8" name="Pladsholder til indhold 2">
            <a:extLst>
              <a:ext uri="{FF2B5EF4-FFF2-40B4-BE49-F238E27FC236}">
                <a16:creationId xmlns:a16="http://schemas.microsoft.com/office/drawing/2014/main" id="{6ABCBA0B-E863-405D-A2D9-73659069ED0E}"/>
              </a:ext>
            </a:extLst>
          </p:cNvPr>
          <p:cNvSpPr txBox="1">
            <a:spLocks/>
          </p:cNvSpPr>
          <p:nvPr/>
        </p:nvSpPr>
        <p:spPr>
          <a:xfrm>
            <a:off x="838199" y="3429000"/>
            <a:ext cx="2059746" cy="5658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a-DK" dirty="0"/>
              <a:t>Samfundsfag </a:t>
            </a:r>
          </a:p>
        </p:txBody>
      </p:sp>
      <p:pic>
        <p:nvPicPr>
          <p:cNvPr id="14" name="Billede 13">
            <a:extLst>
              <a:ext uri="{FF2B5EF4-FFF2-40B4-BE49-F238E27FC236}">
                <a16:creationId xmlns:a16="http://schemas.microsoft.com/office/drawing/2014/main" id="{1491E259-AAEC-459E-8148-EF922554BC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9788" y="3814840"/>
            <a:ext cx="885825" cy="561975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55AD47F4-3375-499A-B1B2-C2A5F4F681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2897945" y="2446202"/>
            <a:ext cx="1476135" cy="1476135"/>
          </a:xfrm>
          <a:prstGeom prst="rect">
            <a:avLst/>
          </a:prstGeom>
        </p:spPr>
      </p:pic>
      <p:sp>
        <p:nvSpPr>
          <p:cNvPr id="10" name="Pladsholder til indhold 2">
            <a:extLst>
              <a:ext uri="{FF2B5EF4-FFF2-40B4-BE49-F238E27FC236}">
                <a16:creationId xmlns:a16="http://schemas.microsoft.com/office/drawing/2014/main" id="{B7ED31DA-9C6E-4265-A742-66796DF5235C}"/>
              </a:ext>
            </a:extLst>
          </p:cNvPr>
          <p:cNvSpPr txBox="1">
            <a:spLocks/>
          </p:cNvSpPr>
          <p:nvPr/>
        </p:nvSpPr>
        <p:spPr>
          <a:xfrm>
            <a:off x="4374080" y="2939537"/>
            <a:ext cx="2059746" cy="5658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a-DK" dirty="0"/>
              <a:t>KS-eksamen</a:t>
            </a:r>
          </a:p>
        </p:txBody>
      </p:sp>
      <p:sp>
        <p:nvSpPr>
          <p:cNvPr id="16" name="Pladsholder til indhold 2">
            <a:extLst>
              <a:ext uri="{FF2B5EF4-FFF2-40B4-BE49-F238E27FC236}">
                <a16:creationId xmlns:a16="http://schemas.microsoft.com/office/drawing/2014/main" id="{F9E6192B-89C5-4BFE-BE13-C83B36BE136D}"/>
              </a:ext>
            </a:extLst>
          </p:cNvPr>
          <p:cNvSpPr txBox="1">
            <a:spLocks/>
          </p:cNvSpPr>
          <p:nvPr/>
        </p:nvSpPr>
        <p:spPr>
          <a:xfrm>
            <a:off x="3778546" y="3866635"/>
            <a:ext cx="5070031" cy="5658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a-DK" dirty="0"/>
              <a:t>Ekstern enkeltfaglig eksamen</a:t>
            </a:r>
          </a:p>
        </p:txBody>
      </p:sp>
      <p:sp>
        <p:nvSpPr>
          <p:cNvPr id="17" name="Pladsholder til indhold 2">
            <a:extLst>
              <a:ext uri="{FF2B5EF4-FFF2-40B4-BE49-F238E27FC236}">
                <a16:creationId xmlns:a16="http://schemas.microsoft.com/office/drawing/2014/main" id="{6CA5A50F-FFAC-47C3-8A14-6463BB7A273A}"/>
              </a:ext>
            </a:extLst>
          </p:cNvPr>
          <p:cNvSpPr txBox="1">
            <a:spLocks/>
          </p:cNvSpPr>
          <p:nvPr/>
        </p:nvSpPr>
        <p:spPr>
          <a:xfrm>
            <a:off x="838200" y="4236198"/>
            <a:ext cx="1750255" cy="5658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a-DK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1287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613308D3-36DA-439C-BB4B-A47FC2A941D3}"/>
              </a:ext>
            </a:extLst>
          </p:cNvPr>
          <p:cNvSpPr/>
          <p:nvPr/>
        </p:nvSpPr>
        <p:spPr>
          <a:xfrm>
            <a:off x="838200" y="1223889"/>
            <a:ext cx="9768840" cy="703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AA01672-CDE9-4B4D-B517-12FC21BFF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>
                <a:latin typeface="+mn-lt"/>
              </a:rPr>
              <a:t>2. Flerfaglige og enkeltfaglige forløb</a:t>
            </a:r>
            <a:endParaRPr lang="da-DK" dirty="0">
              <a:latin typeface="+mn-lt"/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03A8405-C1EB-40AD-92D8-1FCE0D96F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/>
              <a:t>Nye udfordringer </a:t>
            </a:r>
          </a:p>
          <a:p>
            <a:pPr marL="0" indent="0">
              <a:buNone/>
            </a:pPr>
            <a:r>
              <a:rPr lang="da-DK" dirty="0"/>
              <a:t>A) At træne det problemorienterede i undervisningen</a:t>
            </a:r>
          </a:p>
          <a:p>
            <a:pPr lvl="1"/>
            <a:r>
              <a:rPr lang="da-DK" dirty="0"/>
              <a:t>Og dermed også at tilrettelægge problemorienteret undervisning</a:t>
            </a:r>
          </a:p>
          <a:p>
            <a:pPr marL="0" indent="0">
              <a:buNone/>
            </a:pPr>
            <a:r>
              <a:rPr lang="da-DK" dirty="0"/>
              <a:t>B) At træne eleverne til to eksamensformer i samfundsfag</a:t>
            </a:r>
          </a:p>
          <a:p>
            <a:pPr lvl="1"/>
            <a:r>
              <a:rPr lang="da-DK" dirty="0"/>
              <a:t>Problemorienterede spørgsmål</a:t>
            </a:r>
          </a:p>
          <a:p>
            <a:pPr lvl="1"/>
            <a:r>
              <a:rPr lang="da-DK" dirty="0"/>
              <a:t>KS synopsis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521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613308D3-36DA-439C-BB4B-A47FC2A941D3}"/>
              </a:ext>
            </a:extLst>
          </p:cNvPr>
          <p:cNvSpPr/>
          <p:nvPr/>
        </p:nvSpPr>
        <p:spPr>
          <a:xfrm>
            <a:off x="838200" y="1223889"/>
            <a:ext cx="9768840" cy="703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AA01672-CDE9-4B4D-B517-12FC21BFF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>
                <a:latin typeface="+mn-lt"/>
              </a:rPr>
              <a:t>2. Flerfaglige og enkeltfaglige forløb</a:t>
            </a:r>
            <a:endParaRPr lang="da-DK" dirty="0">
              <a:latin typeface="+mn-lt"/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03A8405-C1EB-40AD-92D8-1FCE0D96F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46260"/>
          </a:xfrm>
        </p:spPr>
        <p:txBody>
          <a:bodyPr/>
          <a:lstStyle/>
          <a:p>
            <a:pPr marL="0" indent="0">
              <a:buNone/>
            </a:pPr>
            <a:r>
              <a:rPr lang="da-DK" b="1" dirty="0"/>
              <a:t>A) At træne det problemorienterede i undervisningen</a:t>
            </a:r>
          </a:p>
        </p:txBody>
      </p:sp>
      <p:sp>
        <p:nvSpPr>
          <p:cNvPr id="6" name="Rektangel: afrundede hjørner 5">
            <a:extLst>
              <a:ext uri="{FF2B5EF4-FFF2-40B4-BE49-F238E27FC236}">
                <a16:creationId xmlns:a16="http://schemas.microsoft.com/office/drawing/2014/main" id="{ECDB1EF0-FA4A-4E9B-A0A9-E679CB4ADE62}"/>
              </a:ext>
            </a:extLst>
          </p:cNvPr>
          <p:cNvSpPr/>
          <p:nvPr/>
        </p:nvSpPr>
        <p:spPr>
          <a:xfrm>
            <a:off x="2082018" y="3137095"/>
            <a:ext cx="2461846" cy="85812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7" name="Rektangel: afrundede hjørner 6">
            <a:extLst>
              <a:ext uri="{FF2B5EF4-FFF2-40B4-BE49-F238E27FC236}">
                <a16:creationId xmlns:a16="http://schemas.microsoft.com/office/drawing/2014/main" id="{242568EB-AD51-455E-878B-417301DAC397}"/>
              </a:ext>
            </a:extLst>
          </p:cNvPr>
          <p:cNvSpPr/>
          <p:nvPr/>
        </p:nvSpPr>
        <p:spPr>
          <a:xfrm>
            <a:off x="2082018" y="4086115"/>
            <a:ext cx="2461846" cy="85812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8" name="Rektangel: afrundede hjørner 7">
            <a:extLst>
              <a:ext uri="{FF2B5EF4-FFF2-40B4-BE49-F238E27FC236}">
                <a16:creationId xmlns:a16="http://schemas.microsoft.com/office/drawing/2014/main" id="{480DF6A2-4B63-4412-A796-ED5FB06F9199}"/>
              </a:ext>
            </a:extLst>
          </p:cNvPr>
          <p:cNvSpPr/>
          <p:nvPr/>
        </p:nvSpPr>
        <p:spPr>
          <a:xfrm>
            <a:off x="2082018" y="5021067"/>
            <a:ext cx="2461846" cy="85812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71594565-D69E-4681-965B-C08F820F6090}"/>
              </a:ext>
            </a:extLst>
          </p:cNvPr>
          <p:cNvSpPr txBox="1"/>
          <p:nvPr/>
        </p:nvSpPr>
        <p:spPr>
          <a:xfrm>
            <a:off x="2295378" y="3175506"/>
            <a:ext cx="2035126" cy="858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/>
              <a:t>Afdække problemet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014D0BEF-EA32-424D-BD75-17A97E265A54}"/>
              </a:ext>
            </a:extLst>
          </p:cNvPr>
          <p:cNvSpPr txBox="1"/>
          <p:nvPr/>
        </p:nvSpPr>
        <p:spPr>
          <a:xfrm>
            <a:off x="2295378" y="4059085"/>
            <a:ext cx="20351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/>
              <a:t>Forklare problemet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90B5FE04-B2E1-4DCA-B222-B639701F72E9}"/>
              </a:ext>
            </a:extLst>
          </p:cNvPr>
          <p:cNvSpPr txBox="1"/>
          <p:nvPr/>
        </p:nvSpPr>
        <p:spPr>
          <a:xfrm>
            <a:off x="2295378" y="5021067"/>
            <a:ext cx="20351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/>
              <a:t>Løse problemet</a:t>
            </a:r>
          </a:p>
        </p:txBody>
      </p:sp>
      <p:sp>
        <p:nvSpPr>
          <p:cNvPr id="15" name="Rektangel: afrundede hjørner 14">
            <a:extLst>
              <a:ext uri="{FF2B5EF4-FFF2-40B4-BE49-F238E27FC236}">
                <a16:creationId xmlns:a16="http://schemas.microsoft.com/office/drawing/2014/main" id="{CC6EB115-EC6F-4BD8-BA74-66C5575B9D31}"/>
              </a:ext>
            </a:extLst>
          </p:cNvPr>
          <p:cNvSpPr/>
          <p:nvPr/>
        </p:nvSpPr>
        <p:spPr>
          <a:xfrm>
            <a:off x="824132" y="3151163"/>
            <a:ext cx="1176997" cy="27280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A4D3B2E5-2550-4CDA-ADB4-46CFE92490DC}"/>
              </a:ext>
            </a:extLst>
          </p:cNvPr>
          <p:cNvSpPr txBox="1"/>
          <p:nvPr/>
        </p:nvSpPr>
        <p:spPr>
          <a:xfrm>
            <a:off x="919675" y="3137521"/>
            <a:ext cx="1434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Lektion 1</a:t>
            </a:r>
          </a:p>
          <a:p>
            <a:r>
              <a:rPr lang="da-DK" dirty="0"/>
              <a:t>Lektion 2</a:t>
            </a:r>
          </a:p>
          <a:p>
            <a:r>
              <a:rPr lang="da-DK" dirty="0"/>
              <a:t>Lektion 3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8941D642-33F5-424C-9C49-28B859A4649E}"/>
              </a:ext>
            </a:extLst>
          </p:cNvPr>
          <p:cNvSpPr txBox="1"/>
          <p:nvPr/>
        </p:nvSpPr>
        <p:spPr>
          <a:xfrm>
            <a:off x="912349" y="4020914"/>
            <a:ext cx="1434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Lektion 4</a:t>
            </a:r>
          </a:p>
          <a:p>
            <a:r>
              <a:rPr lang="da-DK" dirty="0"/>
              <a:t>Lektion 5</a:t>
            </a:r>
          </a:p>
          <a:p>
            <a:r>
              <a:rPr lang="da-DK" dirty="0"/>
              <a:t>Lektion 6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D9BC7F65-7370-4803-A036-4297EC36112D}"/>
              </a:ext>
            </a:extLst>
          </p:cNvPr>
          <p:cNvSpPr txBox="1"/>
          <p:nvPr/>
        </p:nvSpPr>
        <p:spPr>
          <a:xfrm>
            <a:off x="919675" y="4974900"/>
            <a:ext cx="1434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Lektion 7</a:t>
            </a:r>
          </a:p>
          <a:p>
            <a:r>
              <a:rPr lang="da-DK" dirty="0"/>
              <a:t>Lektion 8</a:t>
            </a:r>
          </a:p>
          <a:p>
            <a:r>
              <a:rPr lang="da-DK" dirty="0"/>
              <a:t>Lektion 9</a:t>
            </a:r>
          </a:p>
        </p:txBody>
      </p:sp>
      <p:sp>
        <p:nvSpPr>
          <p:cNvPr id="17" name="Pladsholder til indhold 2">
            <a:extLst>
              <a:ext uri="{FF2B5EF4-FFF2-40B4-BE49-F238E27FC236}">
                <a16:creationId xmlns:a16="http://schemas.microsoft.com/office/drawing/2014/main" id="{1F19AAAA-2109-4A3A-8F6B-0D5441896286}"/>
              </a:ext>
            </a:extLst>
          </p:cNvPr>
          <p:cNvSpPr txBox="1">
            <a:spLocks/>
          </p:cNvSpPr>
          <p:nvPr/>
        </p:nvSpPr>
        <p:spPr>
          <a:xfrm>
            <a:off x="1730038" y="2320230"/>
            <a:ext cx="3209774" cy="946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a-DK" dirty="0"/>
              <a:t>Problemorienteret forløb 1</a:t>
            </a:r>
          </a:p>
        </p:txBody>
      </p:sp>
      <p:sp>
        <p:nvSpPr>
          <p:cNvPr id="18" name="Pladsholder til indhold 2">
            <a:extLst>
              <a:ext uri="{FF2B5EF4-FFF2-40B4-BE49-F238E27FC236}">
                <a16:creationId xmlns:a16="http://schemas.microsoft.com/office/drawing/2014/main" id="{5B145EE7-DC45-46AB-AA73-7FDEA4277C25}"/>
              </a:ext>
            </a:extLst>
          </p:cNvPr>
          <p:cNvSpPr txBox="1">
            <a:spLocks/>
          </p:cNvSpPr>
          <p:nvPr/>
        </p:nvSpPr>
        <p:spPr>
          <a:xfrm>
            <a:off x="5927923" y="2298755"/>
            <a:ext cx="3440430" cy="946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a-DK" dirty="0"/>
              <a:t>Problemorienteret forløb 2</a:t>
            </a:r>
          </a:p>
        </p:txBody>
      </p:sp>
      <p:sp>
        <p:nvSpPr>
          <p:cNvPr id="19" name="Rektangel: afrundede hjørner 18">
            <a:extLst>
              <a:ext uri="{FF2B5EF4-FFF2-40B4-BE49-F238E27FC236}">
                <a16:creationId xmlns:a16="http://schemas.microsoft.com/office/drawing/2014/main" id="{543FE5AE-594D-48E6-94FA-0631C11C642B}"/>
              </a:ext>
            </a:extLst>
          </p:cNvPr>
          <p:cNvSpPr/>
          <p:nvPr/>
        </p:nvSpPr>
        <p:spPr>
          <a:xfrm>
            <a:off x="6096000" y="3175932"/>
            <a:ext cx="939018" cy="27607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1" name="Rektangel: afrundede hjørner 20">
            <a:extLst>
              <a:ext uri="{FF2B5EF4-FFF2-40B4-BE49-F238E27FC236}">
                <a16:creationId xmlns:a16="http://schemas.microsoft.com/office/drawing/2014/main" id="{CA683885-7820-4DED-B18F-FF2C4510DA11}"/>
              </a:ext>
            </a:extLst>
          </p:cNvPr>
          <p:cNvSpPr/>
          <p:nvPr/>
        </p:nvSpPr>
        <p:spPr>
          <a:xfrm>
            <a:off x="9173011" y="3176427"/>
            <a:ext cx="1176997" cy="27280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AFE8BE21-9193-4719-9A92-BC5FFA007143}"/>
              </a:ext>
            </a:extLst>
          </p:cNvPr>
          <p:cNvSpPr txBox="1"/>
          <p:nvPr/>
        </p:nvSpPr>
        <p:spPr>
          <a:xfrm>
            <a:off x="9268554" y="3162785"/>
            <a:ext cx="1434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Lektion 1</a:t>
            </a:r>
          </a:p>
          <a:p>
            <a:r>
              <a:rPr lang="da-DK" dirty="0"/>
              <a:t>Lektion 2</a:t>
            </a:r>
          </a:p>
          <a:p>
            <a:r>
              <a:rPr lang="da-DK" dirty="0"/>
              <a:t>Lektion 3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992EE83A-3002-4495-B3EE-030728833E52}"/>
              </a:ext>
            </a:extLst>
          </p:cNvPr>
          <p:cNvSpPr txBox="1"/>
          <p:nvPr/>
        </p:nvSpPr>
        <p:spPr>
          <a:xfrm>
            <a:off x="9261228" y="4046178"/>
            <a:ext cx="1434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Lektion 4</a:t>
            </a:r>
          </a:p>
          <a:p>
            <a:r>
              <a:rPr lang="da-DK" dirty="0"/>
              <a:t>Lektion 5</a:t>
            </a:r>
          </a:p>
          <a:p>
            <a:r>
              <a:rPr lang="da-DK" dirty="0"/>
              <a:t>Lektion 6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BE72D0FD-4C90-431C-BDB1-691B3B34534B}"/>
              </a:ext>
            </a:extLst>
          </p:cNvPr>
          <p:cNvSpPr txBox="1"/>
          <p:nvPr/>
        </p:nvSpPr>
        <p:spPr>
          <a:xfrm>
            <a:off x="9268554" y="4944244"/>
            <a:ext cx="1434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Lektion 7</a:t>
            </a:r>
          </a:p>
          <a:p>
            <a:r>
              <a:rPr lang="da-DK" dirty="0"/>
              <a:t>Lektion 8</a:t>
            </a:r>
          </a:p>
          <a:p>
            <a:r>
              <a:rPr lang="da-DK" dirty="0"/>
              <a:t>Lektion 9</a:t>
            </a:r>
          </a:p>
        </p:txBody>
      </p:sp>
      <p:sp>
        <p:nvSpPr>
          <p:cNvPr id="25" name="Rektangel: afrundede hjørner 24">
            <a:extLst>
              <a:ext uri="{FF2B5EF4-FFF2-40B4-BE49-F238E27FC236}">
                <a16:creationId xmlns:a16="http://schemas.microsoft.com/office/drawing/2014/main" id="{39B54D00-3266-4DDB-9E4F-C350E3013432}"/>
              </a:ext>
            </a:extLst>
          </p:cNvPr>
          <p:cNvSpPr/>
          <p:nvPr/>
        </p:nvSpPr>
        <p:spPr>
          <a:xfrm>
            <a:off x="7089822" y="3189574"/>
            <a:ext cx="939018" cy="27470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6" name="Rektangel: afrundede hjørner 25">
            <a:extLst>
              <a:ext uri="{FF2B5EF4-FFF2-40B4-BE49-F238E27FC236}">
                <a16:creationId xmlns:a16="http://schemas.microsoft.com/office/drawing/2014/main" id="{9DC216E8-D68A-4E99-B291-059CB1ED03FD}"/>
              </a:ext>
            </a:extLst>
          </p:cNvPr>
          <p:cNvSpPr/>
          <p:nvPr/>
        </p:nvSpPr>
        <p:spPr>
          <a:xfrm>
            <a:off x="8090972" y="3200956"/>
            <a:ext cx="960706" cy="273568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28" name="Lige forbindelse 27">
            <a:extLst>
              <a:ext uri="{FF2B5EF4-FFF2-40B4-BE49-F238E27FC236}">
                <a16:creationId xmlns:a16="http://schemas.microsoft.com/office/drawing/2014/main" id="{48CFF180-8981-4797-842C-1CC3279CE15E}"/>
              </a:ext>
            </a:extLst>
          </p:cNvPr>
          <p:cNvCxnSpPr>
            <a:cxnSpLocks/>
          </p:cNvCxnSpPr>
          <p:nvPr/>
        </p:nvCxnSpPr>
        <p:spPr>
          <a:xfrm>
            <a:off x="838200" y="4037428"/>
            <a:ext cx="3705664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Lige forbindelse 29">
            <a:extLst>
              <a:ext uri="{FF2B5EF4-FFF2-40B4-BE49-F238E27FC236}">
                <a16:creationId xmlns:a16="http://schemas.microsoft.com/office/drawing/2014/main" id="{46E3DD74-773D-44EF-93ED-C8D5F903A53A}"/>
              </a:ext>
            </a:extLst>
          </p:cNvPr>
          <p:cNvCxnSpPr>
            <a:cxnSpLocks/>
          </p:cNvCxnSpPr>
          <p:nvPr/>
        </p:nvCxnSpPr>
        <p:spPr>
          <a:xfrm>
            <a:off x="824132" y="4984103"/>
            <a:ext cx="3705664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kstfelt 32">
            <a:extLst>
              <a:ext uri="{FF2B5EF4-FFF2-40B4-BE49-F238E27FC236}">
                <a16:creationId xmlns:a16="http://schemas.microsoft.com/office/drawing/2014/main" id="{540AD504-63CA-45EC-B049-3FB8CECFACE8}"/>
              </a:ext>
            </a:extLst>
          </p:cNvPr>
          <p:cNvSpPr txBox="1"/>
          <p:nvPr/>
        </p:nvSpPr>
        <p:spPr>
          <a:xfrm rot="16200000">
            <a:off x="5575348" y="4725398"/>
            <a:ext cx="2035126" cy="858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/>
              <a:t>Afdække problemet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0DEB0B0-0A7A-4CC7-AB54-F7773AACE710}"/>
              </a:ext>
            </a:extLst>
          </p:cNvPr>
          <p:cNvSpPr txBox="1"/>
          <p:nvPr/>
        </p:nvSpPr>
        <p:spPr>
          <a:xfrm rot="16200000">
            <a:off x="6549473" y="4752111"/>
            <a:ext cx="20351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/>
              <a:t>Forklare problemet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1B275465-1BE7-47E7-856A-DB6EF6F4D88F}"/>
              </a:ext>
            </a:extLst>
          </p:cNvPr>
          <p:cNvSpPr txBox="1"/>
          <p:nvPr/>
        </p:nvSpPr>
        <p:spPr>
          <a:xfrm rot="16200000">
            <a:off x="7536760" y="4752111"/>
            <a:ext cx="20351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/>
              <a:t>Løse problemet</a:t>
            </a:r>
          </a:p>
        </p:txBody>
      </p:sp>
      <p:cxnSp>
        <p:nvCxnSpPr>
          <p:cNvPr id="36" name="Lige forbindelse 35">
            <a:extLst>
              <a:ext uri="{FF2B5EF4-FFF2-40B4-BE49-F238E27FC236}">
                <a16:creationId xmlns:a16="http://schemas.microsoft.com/office/drawing/2014/main" id="{447D3E93-275B-4384-8506-399CA3E96C8E}"/>
              </a:ext>
            </a:extLst>
          </p:cNvPr>
          <p:cNvCxnSpPr>
            <a:cxnSpLocks/>
          </p:cNvCxnSpPr>
          <p:nvPr/>
        </p:nvCxnSpPr>
        <p:spPr>
          <a:xfrm>
            <a:off x="6110068" y="3475140"/>
            <a:ext cx="4232029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AF05CB1E-7435-41DC-ABA7-BEA52044E592}"/>
              </a:ext>
            </a:extLst>
          </p:cNvPr>
          <p:cNvCxnSpPr>
            <a:cxnSpLocks/>
          </p:cNvCxnSpPr>
          <p:nvPr/>
        </p:nvCxnSpPr>
        <p:spPr>
          <a:xfrm>
            <a:off x="6121788" y="3768220"/>
            <a:ext cx="4232029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C39F8846-6EF6-479F-A9A3-9F92B3BB5181}"/>
              </a:ext>
            </a:extLst>
          </p:cNvPr>
          <p:cNvCxnSpPr>
            <a:cxnSpLocks/>
          </p:cNvCxnSpPr>
          <p:nvPr/>
        </p:nvCxnSpPr>
        <p:spPr>
          <a:xfrm>
            <a:off x="6121788" y="4067781"/>
            <a:ext cx="4232029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Lige forbindelse 39">
            <a:extLst>
              <a:ext uri="{FF2B5EF4-FFF2-40B4-BE49-F238E27FC236}">
                <a16:creationId xmlns:a16="http://schemas.microsoft.com/office/drawing/2014/main" id="{5E5FAA65-85EC-4FBE-A163-C0048BC118F0}"/>
              </a:ext>
            </a:extLst>
          </p:cNvPr>
          <p:cNvCxnSpPr>
            <a:cxnSpLocks/>
          </p:cNvCxnSpPr>
          <p:nvPr/>
        </p:nvCxnSpPr>
        <p:spPr>
          <a:xfrm>
            <a:off x="6117979" y="4374926"/>
            <a:ext cx="4232029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0796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0" grpId="0"/>
      <p:bldP spid="11" grpId="0"/>
      <p:bldP spid="15" grpId="0" animBg="1"/>
      <p:bldP spid="12" grpId="0"/>
      <p:bldP spid="13" grpId="0"/>
      <p:bldP spid="14" grpId="0"/>
      <p:bldP spid="17" grpId="0"/>
      <p:bldP spid="18" grpId="0"/>
      <p:bldP spid="19" grpId="0" animBg="1"/>
      <p:bldP spid="21" grpId="0" animBg="1"/>
      <p:bldP spid="22" grpId="0"/>
      <p:bldP spid="23" grpId="0"/>
      <p:bldP spid="24" grpId="0"/>
      <p:bldP spid="25" grpId="0" animBg="1"/>
      <p:bldP spid="26" grpId="0" animBg="1"/>
      <p:bldP spid="33" grpId="0"/>
      <p:bldP spid="34" grpId="0"/>
      <p:bldP spid="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613308D3-36DA-439C-BB4B-A47FC2A941D3}"/>
              </a:ext>
            </a:extLst>
          </p:cNvPr>
          <p:cNvSpPr/>
          <p:nvPr/>
        </p:nvSpPr>
        <p:spPr>
          <a:xfrm>
            <a:off x="838200" y="1223889"/>
            <a:ext cx="9768840" cy="703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AA01672-CDE9-4B4D-B517-12FC21BFF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>
                <a:latin typeface="+mn-lt"/>
              </a:rPr>
              <a:t>2. Flerfaglige og enkeltfaglige forløb</a:t>
            </a:r>
            <a:endParaRPr lang="da-DK" dirty="0">
              <a:latin typeface="+mn-lt"/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03A8405-C1EB-40AD-92D8-1FCE0D96F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/>
              <a:t>A) At træne det problemorienterede i undervisningen</a:t>
            </a:r>
          </a:p>
          <a:p>
            <a:pPr marL="0" indent="0">
              <a:buNone/>
            </a:pPr>
            <a:r>
              <a:rPr lang="da-DK" dirty="0"/>
              <a:t>Problemformulering til </a:t>
            </a:r>
            <a:r>
              <a:rPr lang="da-DK" u="sng" dirty="0"/>
              <a:t>hele forløbet</a:t>
            </a:r>
            <a:r>
              <a:rPr lang="da-DK" dirty="0"/>
              <a:t>: 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9ECBCA77-9E23-4C36-B159-DC6CFC96DE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5503" y="3101546"/>
            <a:ext cx="8630283" cy="16955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86235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613308D3-36DA-439C-BB4B-A47FC2A941D3}"/>
              </a:ext>
            </a:extLst>
          </p:cNvPr>
          <p:cNvSpPr/>
          <p:nvPr/>
        </p:nvSpPr>
        <p:spPr>
          <a:xfrm>
            <a:off x="838200" y="1223889"/>
            <a:ext cx="9768840" cy="703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AA01672-CDE9-4B4D-B517-12FC21BFF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>
                <a:latin typeface="+mn-lt"/>
              </a:rPr>
              <a:t>2. Flerfaglige og enkeltfaglige forløb</a:t>
            </a:r>
            <a:endParaRPr lang="da-DK" dirty="0">
              <a:latin typeface="+mn-lt"/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03A8405-C1EB-40AD-92D8-1FCE0D96F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/>
              <a:t>A) At træne det problemorienterede i undervisningen</a:t>
            </a:r>
          </a:p>
          <a:p>
            <a:pPr marL="0" indent="0">
              <a:buNone/>
            </a:pPr>
            <a:r>
              <a:rPr lang="da-DK" dirty="0"/>
              <a:t>Problemformulering til </a:t>
            </a:r>
            <a:r>
              <a:rPr lang="da-DK" u="sng" dirty="0"/>
              <a:t>enkelte lektioner</a:t>
            </a:r>
            <a:r>
              <a:rPr lang="da-DK" dirty="0"/>
              <a:t>: </a:t>
            </a:r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D87A7790-1BB9-4AF1-9BF1-072E06DB8F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980" y="2897481"/>
            <a:ext cx="10540725" cy="34144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Billede 8">
            <a:extLst>
              <a:ext uri="{FF2B5EF4-FFF2-40B4-BE49-F238E27FC236}">
                <a16:creationId xmlns:a16="http://schemas.microsoft.com/office/drawing/2014/main" id="{3F15B90D-A893-4C1A-8FDE-EE79CD2F72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0004" y="3429000"/>
            <a:ext cx="10085624" cy="30993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51009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613308D3-36DA-439C-BB4B-A47FC2A941D3}"/>
              </a:ext>
            </a:extLst>
          </p:cNvPr>
          <p:cNvSpPr/>
          <p:nvPr/>
        </p:nvSpPr>
        <p:spPr>
          <a:xfrm>
            <a:off x="838200" y="1223889"/>
            <a:ext cx="9768840" cy="703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AA01672-CDE9-4B4D-B517-12FC21BFF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>
                <a:latin typeface="+mn-lt"/>
              </a:rPr>
              <a:t>2. Flerfaglige og enkeltfaglige forløb</a:t>
            </a:r>
            <a:endParaRPr lang="da-DK" dirty="0">
              <a:latin typeface="+mn-lt"/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03A8405-C1EB-40AD-92D8-1FCE0D96F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/>
              <a:t>A) At træne det problemorienterede i undervisningen</a:t>
            </a:r>
          </a:p>
          <a:p>
            <a:pPr marL="0" indent="0">
              <a:buNone/>
            </a:pPr>
            <a:r>
              <a:rPr lang="da-DK" dirty="0"/>
              <a:t>Opbygning af de </a:t>
            </a:r>
            <a:r>
              <a:rPr lang="da-DK" u="sng" dirty="0"/>
              <a:t>enkelte lektioner</a:t>
            </a:r>
            <a:r>
              <a:rPr lang="da-DK" dirty="0"/>
              <a:t>: 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79968C66-20F3-4180-A4EF-0EC9EF446A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7791" y="1484934"/>
            <a:ext cx="5390540" cy="513329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429988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613308D3-36DA-439C-BB4B-A47FC2A941D3}"/>
              </a:ext>
            </a:extLst>
          </p:cNvPr>
          <p:cNvSpPr/>
          <p:nvPr/>
        </p:nvSpPr>
        <p:spPr>
          <a:xfrm>
            <a:off x="838200" y="1223889"/>
            <a:ext cx="9768840" cy="703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AA01672-CDE9-4B4D-B517-12FC21BFF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>
                <a:latin typeface="+mn-lt"/>
              </a:rPr>
              <a:t>2. Flerfaglige og enkeltfaglige forløb</a:t>
            </a:r>
            <a:endParaRPr lang="da-DK" dirty="0">
              <a:latin typeface="+mn-lt"/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03A8405-C1EB-40AD-92D8-1FCE0D96F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/>
              <a:t>A) At træne det problemorienterede i undervisningen</a:t>
            </a:r>
          </a:p>
          <a:p>
            <a:pPr marL="0" indent="0">
              <a:buNone/>
            </a:pPr>
            <a:r>
              <a:rPr lang="da-DK" dirty="0"/>
              <a:t>Eksamensøvelse som afslutning på forløb 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64C6B2A0-D378-4239-A5D0-1CE2C84933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3942" y="2326188"/>
            <a:ext cx="3849858" cy="4390189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C91AD63A-C250-4F0F-8BB7-AE759F5518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6667" y="4385607"/>
            <a:ext cx="4199333" cy="285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053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613308D3-36DA-439C-BB4B-A47FC2A941D3}"/>
              </a:ext>
            </a:extLst>
          </p:cNvPr>
          <p:cNvSpPr/>
          <p:nvPr/>
        </p:nvSpPr>
        <p:spPr>
          <a:xfrm>
            <a:off x="838200" y="1223889"/>
            <a:ext cx="9768840" cy="703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AA01672-CDE9-4B4D-B517-12FC21BFF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>
                <a:latin typeface="+mn-lt"/>
              </a:rPr>
              <a:t>2. Flerfaglige og enkeltfaglige forløb</a:t>
            </a:r>
            <a:endParaRPr lang="da-DK" dirty="0">
              <a:latin typeface="+mn-lt"/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03A8405-C1EB-40AD-92D8-1FCE0D96F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/>
              <a:t>B) At træne eleverne til to eksamensformer i samfundsfag</a:t>
            </a:r>
          </a:p>
        </p:txBody>
      </p:sp>
      <p:sp>
        <p:nvSpPr>
          <p:cNvPr id="7" name="Rektangel: afrundede hjørner 6">
            <a:extLst>
              <a:ext uri="{FF2B5EF4-FFF2-40B4-BE49-F238E27FC236}">
                <a16:creationId xmlns:a16="http://schemas.microsoft.com/office/drawing/2014/main" id="{353DD328-F105-4484-B8D8-FA12D6F72BD9}"/>
              </a:ext>
            </a:extLst>
          </p:cNvPr>
          <p:cNvSpPr/>
          <p:nvPr/>
        </p:nvSpPr>
        <p:spPr>
          <a:xfrm>
            <a:off x="2150047" y="3225018"/>
            <a:ext cx="3573195" cy="85812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8" name="Rektangel: afrundede hjørner 7">
            <a:extLst>
              <a:ext uri="{FF2B5EF4-FFF2-40B4-BE49-F238E27FC236}">
                <a16:creationId xmlns:a16="http://schemas.microsoft.com/office/drawing/2014/main" id="{C8946A45-80B3-4F4E-B179-37D8A8F3316C}"/>
              </a:ext>
            </a:extLst>
          </p:cNvPr>
          <p:cNvSpPr/>
          <p:nvPr/>
        </p:nvSpPr>
        <p:spPr>
          <a:xfrm>
            <a:off x="2150047" y="4174038"/>
            <a:ext cx="3573195" cy="85812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9" name="Rektangel: afrundede hjørner 8">
            <a:extLst>
              <a:ext uri="{FF2B5EF4-FFF2-40B4-BE49-F238E27FC236}">
                <a16:creationId xmlns:a16="http://schemas.microsoft.com/office/drawing/2014/main" id="{F0BDEFF8-C12C-49E3-B090-8A540510ED84}"/>
              </a:ext>
            </a:extLst>
          </p:cNvPr>
          <p:cNvSpPr/>
          <p:nvPr/>
        </p:nvSpPr>
        <p:spPr>
          <a:xfrm>
            <a:off x="2150047" y="5108990"/>
            <a:ext cx="3573195" cy="85812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98FB487E-F6A7-4669-9F31-8145FD2BE2C0}"/>
              </a:ext>
            </a:extLst>
          </p:cNvPr>
          <p:cNvSpPr txBox="1"/>
          <p:nvPr/>
        </p:nvSpPr>
        <p:spPr>
          <a:xfrm>
            <a:off x="2712753" y="2423160"/>
            <a:ext cx="24477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/>
              <a:t>Forløb 1: Enkeltfagligt 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8D5924DD-F922-4284-A73C-B887C668514C}"/>
              </a:ext>
            </a:extLst>
          </p:cNvPr>
          <p:cNvSpPr txBox="1"/>
          <p:nvPr/>
        </p:nvSpPr>
        <p:spPr>
          <a:xfrm>
            <a:off x="2420853" y="3253154"/>
            <a:ext cx="30104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/>
              <a:t>Problemorienteret undervisning </a:t>
            </a:r>
          </a:p>
        </p:txBody>
      </p:sp>
      <p:sp>
        <p:nvSpPr>
          <p:cNvPr id="15" name="Rektangel: afrundede hjørner 14">
            <a:extLst>
              <a:ext uri="{FF2B5EF4-FFF2-40B4-BE49-F238E27FC236}">
                <a16:creationId xmlns:a16="http://schemas.microsoft.com/office/drawing/2014/main" id="{43104ED2-02E1-4A23-8122-326A2D11CE19}"/>
              </a:ext>
            </a:extLst>
          </p:cNvPr>
          <p:cNvSpPr/>
          <p:nvPr/>
        </p:nvSpPr>
        <p:spPr>
          <a:xfrm>
            <a:off x="926156" y="4173787"/>
            <a:ext cx="1111354" cy="85812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6" name="Rektangel: afrundede hjørner 15">
            <a:extLst>
              <a:ext uri="{FF2B5EF4-FFF2-40B4-BE49-F238E27FC236}">
                <a16:creationId xmlns:a16="http://schemas.microsoft.com/office/drawing/2014/main" id="{2C14A173-4195-464E-B410-EF4EBFEC782C}"/>
              </a:ext>
            </a:extLst>
          </p:cNvPr>
          <p:cNvSpPr/>
          <p:nvPr/>
        </p:nvSpPr>
        <p:spPr>
          <a:xfrm>
            <a:off x="926157" y="5108739"/>
            <a:ext cx="1111354" cy="85812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7" name="Rektangel: afrundede hjørner 16">
            <a:extLst>
              <a:ext uri="{FF2B5EF4-FFF2-40B4-BE49-F238E27FC236}">
                <a16:creationId xmlns:a16="http://schemas.microsoft.com/office/drawing/2014/main" id="{6403ECEA-D768-4EB1-9677-C61A1DB8A88F}"/>
              </a:ext>
            </a:extLst>
          </p:cNvPr>
          <p:cNvSpPr/>
          <p:nvPr/>
        </p:nvSpPr>
        <p:spPr>
          <a:xfrm>
            <a:off x="926156" y="3225016"/>
            <a:ext cx="1111354" cy="85812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D66E458D-8B27-4632-B09F-A2D4161D7C8E}"/>
              </a:ext>
            </a:extLst>
          </p:cNvPr>
          <p:cNvSpPr txBox="1"/>
          <p:nvPr/>
        </p:nvSpPr>
        <p:spPr>
          <a:xfrm>
            <a:off x="956639" y="3433017"/>
            <a:ext cx="1050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/>
              <a:t>His.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33598D3C-A629-4180-98DB-5CCEFF560082}"/>
              </a:ext>
            </a:extLst>
          </p:cNvPr>
          <p:cNvSpPr txBox="1"/>
          <p:nvPr/>
        </p:nvSpPr>
        <p:spPr>
          <a:xfrm>
            <a:off x="987122" y="4381344"/>
            <a:ext cx="1050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err="1"/>
              <a:t>Rel</a:t>
            </a:r>
            <a:r>
              <a:rPr lang="da-DK" sz="2400" dirty="0"/>
              <a:t>.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86942F5E-2886-436D-862C-C2BEB2EABBB6}"/>
              </a:ext>
            </a:extLst>
          </p:cNvPr>
          <p:cNvSpPr txBox="1"/>
          <p:nvPr/>
        </p:nvSpPr>
        <p:spPr>
          <a:xfrm>
            <a:off x="982428" y="5306970"/>
            <a:ext cx="1050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err="1"/>
              <a:t>Samf</a:t>
            </a:r>
            <a:r>
              <a:rPr lang="da-DK" sz="2400" dirty="0"/>
              <a:t>.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317E1CF8-8821-467B-B65D-2C07CAB53712}"/>
              </a:ext>
            </a:extLst>
          </p:cNvPr>
          <p:cNvSpPr txBox="1"/>
          <p:nvPr/>
        </p:nvSpPr>
        <p:spPr>
          <a:xfrm>
            <a:off x="2420854" y="4196677"/>
            <a:ext cx="30104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/>
              <a:t>Problemorienteret undervisning 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BDA831A5-C68F-419D-A35D-76F7B6E3FBB6}"/>
              </a:ext>
            </a:extLst>
          </p:cNvPr>
          <p:cNvSpPr txBox="1"/>
          <p:nvPr/>
        </p:nvSpPr>
        <p:spPr>
          <a:xfrm>
            <a:off x="2416160" y="5122054"/>
            <a:ext cx="30104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/>
              <a:t>Problemorienteret undervisning </a:t>
            </a:r>
          </a:p>
        </p:txBody>
      </p:sp>
      <p:sp>
        <p:nvSpPr>
          <p:cNvPr id="23" name="Rektangel: afrundede hjørner 22">
            <a:extLst>
              <a:ext uri="{FF2B5EF4-FFF2-40B4-BE49-F238E27FC236}">
                <a16:creationId xmlns:a16="http://schemas.microsoft.com/office/drawing/2014/main" id="{0AF2FD46-72D0-47FD-A9BB-011DDEA5A7B4}"/>
              </a:ext>
            </a:extLst>
          </p:cNvPr>
          <p:cNvSpPr/>
          <p:nvPr/>
        </p:nvSpPr>
        <p:spPr>
          <a:xfrm>
            <a:off x="5797682" y="3047748"/>
            <a:ext cx="413827" cy="31102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4FFAEF11-917D-4AC6-9CA5-F9D5896F5B2E}"/>
              </a:ext>
            </a:extLst>
          </p:cNvPr>
          <p:cNvSpPr txBox="1"/>
          <p:nvPr/>
        </p:nvSpPr>
        <p:spPr>
          <a:xfrm>
            <a:off x="4499350" y="6077376"/>
            <a:ext cx="30104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/>
              <a:t>Afsluttes med eksamensøvelse</a:t>
            </a:r>
          </a:p>
        </p:txBody>
      </p:sp>
      <p:sp>
        <p:nvSpPr>
          <p:cNvPr id="25" name="Rektangel: afrundede hjørner 24">
            <a:extLst>
              <a:ext uri="{FF2B5EF4-FFF2-40B4-BE49-F238E27FC236}">
                <a16:creationId xmlns:a16="http://schemas.microsoft.com/office/drawing/2014/main" id="{AFAF45AD-D8A1-4E90-A06D-7BA91FC5BEF0}"/>
              </a:ext>
            </a:extLst>
          </p:cNvPr>
          <p:cNvSpPr/>
          <p:nvPr/>
        </p:nvSpPr>
        <p:spPr>
          <a:xfrm>
            <a:off x="6298842" y="3231087"/>
            <a:ext cx="3573195" cy="85812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6" name="Rektangel: afrundede hjørner 25">
            <a:extLst>
              <a:ext uri="{FF2B5EF4-FFF2-40B4-BE49-F238E27FC236}">
                <a16:creationId xmlns:a16="http://schemas.microsoft.com/office/drawing/2014/main" id="{2F192EBC-73A8-4499-93DB-2F5B3ED757C8}"/>
              </a:ext>
            </a:extLst>
          </p:cNvPr>
          <p:cNvSpPr/>
          <p:nvPr/>
        </p:nvSpPr>
        <p:spPr>
          <a:xfrm>
            <a:off x="6298842" y="4180107"/>
            <a:ext cx="3573195" cy="85812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7" name="Rektangel: afrundede hjørner 26">
            <a:extLst>
              <a:ext uri="{FF2B5EF4-FFF2-40B4-BE49-F238E27FC236}">
                <a16:creationId xmlns:a16="http://schemas.microsoft.com/office/drawing/2014/main" id="{6FB6AD68-6A62-469A-A7A3-72277F753BE5}"/>
              </a:ext>
            </a:extLst>
          </p:cNvPr>
          <p:cNvSpPr/>
          <p:nvPr/>
        </p:nvSpPr>
        <p:spPr>
          <a:xfrm>
            <a:off x="6298842" y="5115059"/>
            <a:ext cx="3573195" cy="85812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843066EB-06C1-46C7-96A7-01D4986647A7}"/>
              </a:ext>
            </a:extLst>
          </p:cNvPr>
          <p:cNvSpPr txBox="1"/>
          <p:nvPr/>
        </p:nvSpPr>
        <p:spPr>
          <a:xfrm>
            <a:off x="6539158" y="3277429"/>
            <a:ext cx="30104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/>
              <a:t>Problemorienteret undervisning 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1F93803A-4CEE-478A-B553-44AFD447E4C0}"/>
              </a:ext>
            </a:extLst>
          </p:cNvPr>
          <p:cNvSpPr txBox="1"/>
          <p:nvPr/>
        </p:nvSpPr>
        <p:spPr>
          <a:xfrm>
            <a:off x="6539159" y="4220952"/>
            <a:ext cx="30104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/>
              <a:t>Problemorienteret undervisning 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EFEB6C70-E01F-482E-B5D7-6DD790A5B365}"/>
              </a:ext>
            </a:extLst>
          </p:cNvPr>
          <p:cNvSpPr txBox="1"/>
          <p:nvPr/>
        </p:nvSpPr>
        <p:spPr>
          <a:xfrm>
            <a:off x="6534465" y="5146329"/>
            <a:ext cx="30104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/>
              <a:t>Problemorienteret undervisning 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EB5D79FB-1C27-4077-B7F6-03850CAA4628}"/>
              </a:ext>
            </a:extLst>
          </p:cNvPr>
          <p:cNvSpPr txBox="1"/>
          <p:nvPr/>
        </p:nvSpPr>
        <p:spPr>
          <a:xfrm>
            <a:off x="6848657" y="2450243"/>
            <a:ext cx="24477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/>
              <a:t>Forløb 2: Flerfagligt</a:t>
            </a:r>
          </a:p>
        </p:txBody>
      </p:sp>
      <p:sp>
        <p:nvSpPr>
          <p:cNvPr id="32" name="Rektangel: afrundede hjørner 31">
            <a:extLst>
              <a:ext uri="{FF2B5EF4-FFF2-40B4-BE49-F238E27FC236}">
                <a16:creationId xmlns:a16="http://schemas.microsoft.com/office/drawing/2014/main" id="{E2AC27D2-2A00-4C16-96C8-3BAC3887B1DD}"/>
              </a:ext>
            </a:extLst>
          </p:cNvPr>
          <p:cNvSpPr/>
          <p:nvPr/>
        </p:nvSpPr>
        <p:spPr>
          <a:xfrm>
            <a:off x="9940033" y="3047748"/>
            <a:ext cx="1501099" cy="31102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2CE65EDE-A518-4FBD-A98A-B73D53333ACF}"/>
              </a:ext>
            </a:extLst>
          </p:cNvPr>
          <p:cNvSpPr txBox="1"/>
          <p:nvPr/>
        </p:nvSpPr>
        <p:spPr>
          <a:xfrm>
            <a:off x="9147123" y="6082187"/>
            <a:ext cx="30104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/>
              <a:t>Afsluttes med synopsis-øvelse</a:t>
            </a:r>
          </a:p>
        </p:txBody>
      </p:sp>
    </p:spTree>
    <p:extLst>
      <p:ext uri="{BB962C8B-B14F-4D97-AF65-F5344CB8AC3E}">
        <p14:creationId xmlns:p14="http://schemas.microsoft.com/office/powerpoint/2010/main" val="151829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4" grpId="0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/>
      <p:bldP spid="22" grpId="0"/>
      <p:bldP spid="23" grpId="0" animBg="1"/>
      <p:bldP spid="24" grpId="0"/>
      <p:bldP spid="25" grpId="0" animBg="1"/>
      <p:bldP spid="26" grpId="0" animBg="1"/>
      <p:bldP spid="27" grpId="0" animBg="1"/>
      <p:bldP spid="28" grpId="0"/>
      <p:bldP spid="29" grpId="0"/>
      <p:bldP spid="30" grpId="0"/>
      <p:bldP spid="31" grpId="0"/>
      <p:bldP spid="32" grpId="0" animBg="1"/>
      <p:bldP spid="3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613308D3-36DA-439C-BB4B-A47FC2A941D3}"/>
              </a:ext>
            </a:extLst>
          </p:cNvPr>
          <p:cNvSpPr/>
          <p:nvPr/>
        </p:nvSpPr>
        <p:spPr>
          <a:xfrm>
            <a:off x="838200" y="1223889"/>
            <a:ext cx="9768840" cy="7033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AA01672-CDE9-4B4D-B517-12FC21BFF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>
                <a:latin typeface="+mn-lt"/>
              </a:rPr>
              <a:t>Afrunding </a:t>
            </a:r>
            <a:endParaRPr lang="da-DK" dirty="0">
              <a:latin typeface="+mn-lt"/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03A8405-C1EB-40AD-92D8-1FCE0D96F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3200" dirty="0"/>
              <a:t>Link til: </a:t>
            </a:r>
          </a:p>
          <a:p>
            <a:pPr>
              <a:buFontTx/>
              <a:buChar char="-"/>
            </a:pPr>
            <a:r>
              <a:rPr lang="da-DK" sz="3200" dirty="0"/>
              <a:t>Tre problemorienterede forløb</a:t>
            </a:r>
          </a:p>
          <a:p>
            <a:pPr>
              <a:buFontTx/>
              <a:buChar char="-"/>
            </a:pPr>
            <a:r>
              <a:rPr lang="da-DK" sz="3200" dirty="0"/>
              <a:t>Eksempler på problemorienterede eksamensspørgsmål </a:t>
            </a:r>
          </a:p>
          <a:p>
            <a:pPr>
              <a:buFontTx/>
              <a:buChar char="-"/>
            </a:pPr>
            <a:r>
              <a:rPr lang="da-DK" sz="3200" dirty="0"/>
              <a:t>Vores PowerPoint  </a:t>
            </a:r>
          </a:p>
          <a:p>
            <a:pPr marL="0" indent="0">
              <a:buNone/>
            </a:pPr>
            <a:endParaRPr lang="da-DK" sz="3200" dirty="0"/>
          </a:p>
          <a:p>
            <a:pPr marL="0" indent="0">
              <a:buNone/>
            </a:pPr>
            <a:r>
              <a:rPr lang="da-DK" sz="3200" dirty="0"/>
              <a:t>Findes her: </a:t>
            </a:r>
            <a:r>
              <a:rPr lang="da-DK" sz="3200" dirty="0">
                <a:hlinkClick r:id="rId2"/>
              </a:rPr>
              <a:t>http://llk.dk/wo9fst</a:t>
            </a:r>
            <a:endParaRPr lang="da-DK" sz="3200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80369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43D142CE-FCFC-4A5C-857E-4871D853E4B3}"/>
              </a:ext>
            </a:extLst>
          </p:cNvPr>
          <p:cNvSpPr/>
          <p:nvPr/>
        </p:nvSpPr>
        <p:spPr>
          <a:xfrm>
            <a:off x="838200" y="1223889"/>
            <a:ext cx="9768840" cy="703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F0433EC-7902-47A6-AC37-CBDC793E3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>
                <a:latin typeface="+mn-lt"/>
              </a:rPr>
              <a:t>Læreplanen om den nye eksamensform</a:t>
            </a:r>
          </a:p>
        </p:txBody>
      </p:sp>
      <p:pic>
        <p:nvPicPr>
          <p:cNvPr id="4" name="Pladsholder til indhold 3">
            <a:extLst>
              <a:ext uri="{FF2B5EF4-FFF2-40B4-BE49-F238E27FC236}">
                <a16:creationId xmlns:a16="http://schemas.microsoft.com/office/drawing/2014/main" id="{9169DDF9-B12E-4DB4-AF22-4BE21C5668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1841" y="2170767"/>
            <a:ext cx="11108318" cy="3885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37E2E111-1055-46AD-8269-C0ED73D2FFC2}"/>
              </a:ext>
            </a:extLst>
          </p:cNvPr>
          <p:cNvSpPr/>
          <p:nvPr/>
        </p:nvSpPr>
        <p:spPr>
          <a:xfrm>
            <a:off x="556591" y="3617844"/>
            <a:ext cx="10919792" cy="25077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1F4AF70A-C7A6-40C1-BCEC-EE74281F607E}"/>
              </a:ext>
            </a:extLst>
          </p:cNvPr>
          <p:cNvSpPr/>
          <p:nvPr/>
        </p:nvSpPr>
        <p:spPr>
          <a:xfrm>
            <a:off x="571341" y="3868616"/>
            <a:ext cx="4746247" cy="25077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3D20B8D0-7E65-42EC-A8DA-C90017D3017B}"/>
              </a:ext>
            </a:extLst>
          </p:cNvPr>
          <p:cNvSpPr/>
          <p:nvPr/>
        </p:nvSpPr>
        <p:spPr>
          <a:xfrm>
            <a:off x="3882682" y="4186363"/>
            <a:ext cx="2743201" cy="25077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6A406E31-DBA6-495A-9138-3E79BE285DE0}"/>
              </a:ext>
            </a:extLst>
          </p:cNvPr>
          <p:cNvSpPr/>
          <p:nvPr/>
        </p:nvSpPr>
        <p:spPr>
          <a:xfrm>
            <a:off x="541841" y="5204375"/>
            <a:ext cx="7293864" cy="25077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4726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1DF93DE7-60EA-4174-B78B-C78D870141E1}"/>
              </a:ext>
            </a:extLst>
          </p:cNvPr>
          <p:cNvSpPr/>
          <p:nvPr/>
        </p:nvSpPr>
        <p:spPr>
          <a:xfrm>
            <a:off x="838200" y="1223889"/>
            <a:ext cx="9768840" cy="703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1" name="Billede 10">
            <a:extLst>
              <a:ext uri="{FF2B5EF4-FFF2-40B4-BE49-F238E27FC236}">
                <a16:creationId xmlns:a16="http://schemas.microsoft.com/office/drawing/2014/main" id="{D5AD8BAD-69F4-4DA4-AD58-4F1D06F3CE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7318" y="1322042"/>
            <a:ext cx="2784682" cy="2784682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D0A5F12-64F7-4968-BDA8-CAA817643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>
                <a:latin typeface="+mn-lt"/>
              </a:rPr>
              <a:t>Læreplanen om den nye eksamensform</a:t>
            </a:r>
            <a:endParaRPr lang="da-DK" dirty="0">
              <a:latin typeface="+mn-lt"/>
            </a:endParaRPr>
          </a:p>
        </p:txBody>
      </p:sp>
      <p:sp>
        <p:nvSpPr>
          <p:cNvPr id="9" name="Pladsholder til indhold 2">
            <a:extLst>
              <a:ext uri="{FF2B5EF4-FFF2-40B4-BE49-F238E27FC236}">
                <a16:creationId xmlns:a16="http://schemas.microsoft.com/office/drawing/2014/main" id="{935B36CD-9DF0-4D84-84DC-E03903FA44F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8451574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a-DK" b="1" dirty="0"/>
              <a:t>Ligner samfundsfag C: </a:t>
            </a:r>
          </a:p>
          <a:p>
            <a:r>
              <a:rPr lang="da-DK" dirty="0"/>
              <a:t>Ukendt bilagsmateriale… </a:t>
            </a:r>
          </a:p>
          <a:p>
            <a:r>
              <a:rPr lang="da-DK" dirty="0"/>
              <a:t>…med spørgsmål, der dækker de taksonomisk niveau</a:t>
            </a:r>
          </a:p>
          <a:p>
            <a:r>
              <a:rPr lang="da-DK" dirty="0"/>
              <a:t>…forberedelse og eksamen (dog ændret til 60-30) 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b="1" dirty="0"/>
              <a:t>Men noget er nyt: </a:t>
            </a:r>
          </a:p>
          <a:p>
            <a:pPr marL="514350" indent="-514350">
              <a:buAutoNum type="arabicPeriod"/>
            </a:pPr>
            <a:r>
              <a:rPr lang="da-DK" dirty="0"/>
              <a:t>Opgaverne skal bestå af et tema med </a:t>
            </a:r>
            <a:r>
              <a:rPr lang="da-DK" b="1" dirty="0" err="1"/>
              <a:t>problem-orienterede</a:t>
            </a:r>
            <a:r>
              <a:rPr lang="da-DK" dirty="0"/>
              <a:t> spørgsmål (som på </a:t>
            </a:r>
            <a:r>
              <a:rPr lang="da-DK" dirty="0" err="1"/>
              <a:t>samf</a:t>
            </a:r>
            <a:r>
              <a:rPr lang="da-DK" dirty="0"/>
              <a:t> B)</a:t>
            </a:r>
          </a:p>
          <a:p>
            <a:pPr marL="514350" indent="-514350">
              <a:buAutoNum type="arabicPeriod"/>
            </a:pPr>
            <a:r>
              <a:rPr lang="da-DK" dirty="0"/>
              <a:t>Der skal indgå opgaver fra mindst fire forløb, heraf mindst to </a:t>
            </a:r>
            <a:r>
              <a:rPr lang="da-DK" b="1" dirty="0"/>
              <a:t>flerfaglige</a:t>
            </a:r>
            <a:r>
              <a:rPr lang="da-DK" dirty="0"/>
              <a:t> forløb og mindst et </a:t>
            </a:r>
            <a:r>
              <a:rPr lang="da-DK" b="1" dirty="0"/>
              <a:t>enkeltfagligt</a:t>
            </a:r>
            <a:r>
              <a:rPr lang="da-DK" dirty="0"/>
              <a:t> forløb</a:t>
            </a:r>
          </a:p>
          <a:p>
            <a:endParaRPr lang="da-DK" dirty="0"/>
          </a:p>
          <a:p>
            <a:endParaRPr lang="da-DK" dirty="0"/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B8EAFAFD-5A67-4CDC-9C40-3D5085DAE8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28667" y="4560351"/>
            <a:ext cx="2359749" cy="229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420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>
            <a:extLst>
              <a:ext uri="{FF2B5EF4-FFF2-40B4-BE49-F238E27FC236}">
                <a16:creationId xmlns:a16="http://schemas.microsoft.com/office/drawing/2014/main" id="{EDA81650-2800-4FBC-8F9D-BE1A1B8D2B9E}"/>
              </a:ext>
            </a:extLst>
          </p:cNvPr>
          <p:cNvSpPr/>
          <p:nvPr/>
        </p:nvSpPr>
        <p:spPr>
          <a:xfrm>
            <a:off x="838200" y="1223889"/>
            <a:ext cx="9768840" cy="703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9C29C6F-D0AB-40E4-A622-862DCBA5A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>
                <a:latin typeface="+mn-lt"/>
              </a:rPr>
              <a:t>1. problemorienterede spørgsmål</a:t>
            </a:r>
          </a:p>
        </p:txBody>
      </p:sp>
      <p:sp>
        <p:nvSpPr>
          <p:cNvPr id="10" name="Rektangel: afrundede hjørner 9">
            <a:extLst>
              <a:ext uri="{FF2B5EF4-FFF2-40B4-BE49-F238E27FC236}">
                <a16:creationId xmlns:a16="http://schemas.microsoft.com/office/drawing/2014/main" id="{32B54119-55ED-46BA-80C4-1BF11CFDBC03}"/>
              </a:ext>
            </a:extLst>
          </p:cNvPr>
          <p:cNvSpPr/>
          <p:nvPr/>
        </p:nvSpPr>
        <p:spPr>
          <a:xfrm>
            <a:off x="1791286" y="4239278"/>
            <a:ext cx="2096086" cy="100962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1" name="Rektangel: afrundede hjørner 10">
            <a:extLst>
              <a:ext uri="{FF2B5EF4-FFF2-40B4-BE49-F238E27FC236}">
                <a16:creationId xmlns:a16="http://schemas.microsoft.com/office/drawing/2014/main" id="{0CCA904C-23D1-404F-80D6-06FB2B8AA97F}"/>
              </a:ext>
            </a:extLst>
          </p:cNvPr>
          <p:cNvSpPr/>
          <p:nvPr/>
        </p:nvSpPr>
        <p:spPr>
          <a:xfrm>
            <a:off x="4800014" y="4268904"/>
            <a:ext cx="2096086" cy="100962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2" name="Rektangel: afrundede hjørner 11">
            <a:extLst>
              <a:ext uri="{FF2B5EF4-FFF2-40B4-BE49-F238E27FC236}">
                <a16:creationId xmlns:a16="http://schemas.microsoft.com/office/drawing/2014/main" id="{A3B11BFF-330E-44AC-A275-903866ED0551}"/>
              </a:ext>
            </a:extLst>
          </p:cNvPr>
          <p:cNvSpPr/>
          <p:nvPr/>
        </p:nvSpPr>
        <p:spPr>
          <a:xfrm>
            <a:off x="7807861" y="4239278"/>
            <a:ext cx="2096086" cy="100962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DDA1D0C-BFF9-4669-9C87-C440173FB5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u="sng" dirty="0"/>
              <a:t>Hvad</a:t>
            </a:r>
            <a:r>
              <a:rPr lang="da-DK" b="1" dirty="0"/>
              <a:t> forstås ved problemorienterede spørgsmål? </a:t>
            </a:r>
          </a:p>
          <a:p>
            <a:r>
              <a:rPr lang="da-DK" dirty="0"/>
              <a:t>Der tages afsæt i at kunne identificere et eller flere problemer</a:t>
            </a:r>
          </a:p>
          <a:p>
            <a:r>
              <a:rPr lang="da-DK" dirty="0"/>
              <a:t>Dette problem skal eleven så kunne forklare…</a:t>
            </a:r>
          </a:p>
          <a:p>
            <a:r>
              <a:rPr lang="da-DK" dirty="0"/>
              <a:t>…Og give forslag til løsninger på (egne eller andres løsninger) 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 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41813B63-3AB0-434C-A906-A534FE703BF0}"/>
              </a:ext>
            </a:extLst>
          </p:cNvPr>
          <p:cNvSpPr txBox="1"/>
          <p:nvPr/>
        </p:nvSpPr>
        <p:spPr>
          <a:xfrm>
            <a:off x="1899139" y="4318776"/>
            <a:ext cx="95660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/>
              <a:t>IDENTIFICERE 		      FORKLARE  	           OPSTILLE 		</a:t>
            </a:r>
          </a:p>
          <a:p>
            <a:r>
              <a:rPr lang="da-DK" sz="2400" b="1" dirty="0"/>
              <a:t>PROBLEMER		      ÅRSAG(ER)  	         LØSNINGER </a:t>
            </a:r>
          </a:p>
        </p:txBody>
      </p:sp>
      <p:sp>
        <p:nvSpPr>
          <p:cNvPr id="8" name="Pil: højre 7">
            <a:extLst>
              <a:ext uri="{FF2B5EF4-FFF2-40B4-BE49-F238E27FC236}">
                <a16:creationId xmlns:a16="http://schemas.microsoft.com/office/drawing/2014/main" id="{2B818EAF-D526-4A98-96E5-90C42A18B8CF}"/>
              </a:ext>
            </a:extLst>
          </p:cNvPr>
          <p:cNvSpPr/>
          <p:nvPr/>
        </p:nvSpPr>
        <p:spPr>
          <a:xfrm>
            <a:off x="4023360" y="4318775"/>
            <a:ext cx="675250" cy="8309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Pil: højre 8">
            <a:extLst>
              <a:ext uri="{FF2B5EF4-FFF2-40B4-BE49-F238E27FC236}">
                <a16:creationId xmlns:a16="http://schemas.microsoft.com/office/drawing/2014/main" id="{EF5954BA-B490-453C-9728-E1DF1826573E}"/>
              </a:ext>
            </a:extLst>
          </p:cNvPr>
          <p:cNvSpPr/>
          <p:nvPr/>
        </p:nvSpPr>
        <p:spPr>
          <a:xfrm>
            <a:off x="7032089" y="4318774"/>
            <a:ext cx="675250" cy="8309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B1A2B50B-1D73-49E5-AB80-2A78196A95B0}"/>
              </a:ext>
            </a:extLst>
          </p:cNvPr>
          <p:cNvSpPr txBox="1"/>
          <p:nvPr/>
        </p:nvSpPr>
        <p:spPr>
          <a:xfrm>
            <a:off x="1603716" y="5274667"/>
            <a:ext cx="24712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/>
              <a:t>Kræver træning</a:t>
            </a:r>
          </a:p>
          <a:p>
            <a:pPr algn="ctr"/>
            <a:r>
              <a:rPr lang="da-DK" sz="2400" dirty="0"/>
              <a:t>i at læse problem-</a:t>
            </a:r>
          </a:p>
          <a:p>
            <a:pPr algn="ctr"/>
            <a:r>
              <a:rPr lang="da-DK" sz="2400" dirty="0"/>
              <a:t>fokuseret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8D9D8063-D912-497E-A698-47C0FBB63F0D}"/>
              </a:ext>
            </a:extLst>
          </p:cNvPr>
          <p:cNvSpPr txBox="1"/>
          <p:nvPr/>
        </p:nvSpPr>
        <p:spPr>
          <a:xfrm>
            <a:off x="4612444" y="5274666"/>
            <a:ext cx="24712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/>
              <a:t>Kræver brug af faglig viden, begreber og teori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F7571475-DB6D-4E9D-939E-C081D9129B36}"/>
              </a:ext>
            </a:extLst>
          </p:cNvPr>
          <p:cNvSpPr txBox="1"/>
          <p:nvPr/>
        </p:nvSpPr>
        <p:spPr>
          <a:xfrm>
            <a:off x="7185074" y="5274666"/>
            <a:ext cx="34468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/>
              <a:t>Innovative kompetencer og/eller fagets viden, begreber og teori</a:t>
            </a:r>
          </a:p>
        </p:txBody>
      </p:sp>
    </p:spTree>
    <p:extLst>
      <p:ext uri="{BB962C8B-B14F-4D97-AF65-F5344CB8AC3E}">
        <p14:creationId xmlns:p14="http://schemas.microsoft.com/office/powerpoint/2010/main" val="120190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7" grpId="0"/>
      <p:bldP spid="8" grpId="0" animBg="1"/>
      <p:bldP spid="9" grpId="0" animBg="1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AA602CE1-D323-4C63-87A1-C8FCCDC52A72}"/>
              </a:ext>
            </a:extLst>
          </p:cNvPr>
          <p:cNvSpPr/>
          <p:nvPr/>
        </p:nvSpPr>
        <p:spPr>
          <a:xfrm>
            <a:off x="838200" y="1223889"/>
            <a:ext cx="9768840" cy="703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9C29C6F-D0AB-40E4-A622-862DCBA5A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>
                <a:latin typeface="+mn-lt"/>
              </a:rPr>
              <a:t>1. problemorienterede spørgsmål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DDA1D0C-BFF9-4669-9C87-C440173FB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508344" cy="4351338"/>
          </a:xfrm>
        </p:spPr>
        <p:txBody>
          <a:bodyPr/>
          <a:lstStyle/>
          <a:p>
            <a:pPr marL="0" indent="0">
              <a:buNone/>
            </a:pPr>
            <a:r>
              <a:rPr lang="da-DK" b="1" u="sng" dirty="0"/>
              <a:t>Hvorfor</a:t>
            </a:r>
            <a:r>
              <a:rPr lang="da-DK" b="1" dirty="0"/>
              <a:t> problemorienterede spørgsmål? </a:t>
            </a:r>
          </a:p>
          <a:p>
            <a:r>
              <a:rPr lang="da-DK" dirty="0"/>
              <a:t>Giver en mere induktiv arbejdsform </a:t>
            </a:r>
          </a:p>
          <a:p>
            <a:r>
              <a:rPr lang="da-DK" dirty="0"/>
              <a:t>Ligner den måde vi arbejder på i KS med:</a:t>
            </a:r>
          </a:p>
          <a:p>
            <a:pPr lvl="1"/>
            <a:r>
              <a:rPr lang="da-DK" dirty="0"/>
              <a:t>Relevante og nutidige cases</a:t>
            </a:r>
          </a:p>
          <a:p>
            <a:pPr lvl="1"/>
            <a:r>
              <a:rPr lang="da-DK" dirty="0"/>
              <a:t>Afsæt i elevernes undren </a:t>
            </a:r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C1021A29-DB45-46D1-9EFC-7D3E1B86B5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2304" y="1690688"/>
            <a:ext cx="3762066" cy="503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195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3534486B-090E-43A8-9FF6-57C2A6D70212}"/>
              </a:ext>
            </a:extLst>
          </p:cNvPr>
          <p:cNvSpPr/>
          <p:nvPr/>
        </p:nvSpPr>
        <p:spPr>
          <a:xfrm>
            <a:off x="838200" y="1223889"/>
            <a:ext cx="9768840" cy="703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9C29C6F-D0AB-40E4-A622-862DCBA5A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>
                <a:latin typeface="+mn-lt"/>
              </a:rPr>
              <a:t>1. problemorienterede spørgsmål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DDA1D0C-BFF9-4669-9C87-C440173FB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643425" cy="579950"/>
          </a:xfrm>
        </p:spPr>
        <p:txBody>
          <a:bodyPr/>
          <a:lstStyle/>
          <a:p>
            <a:pPr marL="0" indent="0">
              <a:buNone/>
            </a:pPr>
            <a:r>
              <a:rPr lang="da-DK" b="1" u="sng" dirty="0"/>
              <a:t>Hvordan</a:t>
            </a:r>
            <a:r>
              <a:rPr lang="da-DK" b="1" dirty="0"/>
              <a:t>: Bents universalformulering </a:t>
            </a:r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AEB54C5A-4B8C-44CF-9A53-F61E51DDD8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498" y="2562762"/>
            <a:ext cx="11380064" cy="29799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60637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03AE3D-57FF-4FCC-BF13-36FEC87F5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>
                <a:latin typeface="+mn-lt"/>
              </a:rPr>
              <a:t>Workdelen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5C8126D-2E8C-43BF-BEF9-4347673C8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a-DK" sz="4300" b="1" dirty="0"/>
              <a:t>Prøv at omdanne de udleverede eksamens-spørgsmål til et problemorienteret spørgsmål</a:t>
            </a:r>
          </a:p>
          <a:p>
            <a:pPr marL="0" indent="0" algn="ctr">
              <a:buNone/>
            </a:pPr>
            <a:endParaRPr lang="da-DK" sz="3600" dirty="0"/>
          </a:p>
          <a:p>
            <a:pPr marL="0" indent="0" algn="ctr">
              <a:buNone/>
            </a:pPr>
            <a:endParaRPr lang="da-DK" sz="3600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A50EF884-BBA7-426F-9193-CA2A29A42207}"/>
              </a:ext>
            </a:extLst>
          </p:cNvPr>
          <p:cNvSpPr/>
          <p:nvPr/>
        </p:nvSpPr>
        <p:spPr>
          <a:xfrm>
            <a:off x="838200" y="1223889"/>
            <a:ext cx="9768840" cy="703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ktangel: afrundede hjørner 5">
            <a:extLst>
              <a:ext uri="{FF2B5EF4-FFF2-40B4-BE49-F238E27FC236}">
                <a16:creationId xmlns:a16="http://schemas.microsoft.com/office/drawing/2014/main" id="{34FC3D27-E0DE-4656-A7AD-B5B5D47DA7AD}"/>
              </a:ext>
            </a:extLst>
          </p:cNvPr>
          <p:cNvSpPr/>
          <p:nvPr/>
        </p:nvSpPr>
        <p:spPr>
          <a:xfrm>
            <a:off x="954157" y="3790122"/>
            <a:ext cx="6294782" cy="252177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9B1CC91D-FC9D-4029-B2AC-F30C16D923CC}"/>
              </a:ext>
            </a:extLst>
          </p:cNvPr>
          <p:cNvSpPr txBox="1"/>
          <p:nvPr/>
        </p:nvSpPr>
        <p:spPr>
          <a:xfrm>
            <a:off x="1073425" y="3854523"/>
            <a:ext cx="655982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/>
              <a:t>Overvej: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/>
              <a:t>Er Bents universalmodel en god løsning?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/>
              <a:t>Kan man uden videre bruge de samme bilag?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/>
              <a:t>Eller kræver det en bestemt type bilag at lave problemorienterede spørgsmål?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/>
              <a:t>Hvordan skal vi træne det i undervisningen? </a:t>
            </a:r>
          </a:p>
          <a:p>
            <a:endParaRPr lang="da-DK" sz="2400" dirty="0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BB595223-8C5A-4A19-99FA-A899BDAA3405}"/>
              </a:ext>
            </a:extLst>
          </p:cNvPr>
          <p:cNvSpPr txBox="1"/>
          <p:nvPr/>
        </p:nvSpPr>
        <p:spPr>
          <a:xfrm>
            <a:off x="7518952" y="4330566"/>
            <a:ext cx="46730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Upload her:</a:t>
            </a:r>
          </a:p>
          <a:p>
            <a:r>
              <a:rPr lang="da-DK" sz="2800" dirty="0">
                <a:hlinkClick r:id="rId2"/>
              </a:rPr>
              <a:t>https://padlet.com/mp5/FIP2</a:t>
            </a:r>
            <a:endParaRPr lang="da-DK" sz="2800" dirty="0"/>
          </a:p>
          <a:p>
            <a:endParaRPr lang="da-DK" sz="2800" dirty="0"/>
          </a:p>
          <a:p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2160630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: afrundede hjørner 5">
            <a:extLst>
              <a:ext uri="{FF2B5EF4-FFF2-40B4-BE49-F238E27FC236}">
                <a16:creationId xmlns:a16="http://schemas.microsoft.com/office/drawing/2014/main" id="{5CD489EC-6701-4A56-AB1F-CC7E9493FA6C}"/>
              </a:ext>
            </a:extLst>
          </p:cNvPr>
          <p:cNvSpPr/>
          <p:nvPr/>
        </p:nvSpPr>
        <p:spPr>
          <a:xfrm>
            <a:off x="622854" y="2033723"/>
            <a:ext cx="8299173" cy="348111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A50EF884-BBA7-426F-9193-CA2A29A42207}"/>
              </a:ext>
            </a:extLst>
          </p:cNvPr>
          <p:cNvSpPr/>
          <p:nvPr/>
        </p:nvSpPr>
        <p:spPr>
          <a:xfrm>
            <a:off x="838200" y="1223889"/>
            <a:ext cx="9768840" cy="703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703AE3D-57FF-4FCC-BF13-36FEC87F5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>
                <a:latin typeface="+mn-lt"/>
              </a:rPr>
              <a:t>Eksempler på eksamensspørgsmål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48E8AA9F-D374-44CF-857F-BE9F760F1387}"/>
              </a:ext>
            </a:extLst>
          </p:cNvPr>
          <p:cNvSpPr txBox="1"/>
          <p:nvPr/>
        </p:nvSpPr>
        <p:spPr>
          <a:xfrm>
            <a:off x="838200" y="2152992"/>
            <a:ext cx="820309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/>
              <a:t>Unge og identitet </a:t>
            </a:r>
          </a:p>
          <a:p>
            <a:endParaRPr lang="da-DK" dirty="0"/>
          </a:p>
          <a:p>
            <a:pPr lvl="0"/>
            <a:r>
              <a:rPr lang="da-DK" sz="2000" dirty="0"/>
              <a:t>1. Redegør for de problemer, som unge mennesker ifølge bilag 1 og bilag 2 står over for i det senmoderne samfund </a:t>
            </a:r>
          </a:p>
          <a:p>
            <a:r>
              <a:rPr lang="da-DK" sz="2000" dirty="0"/>
              <a:t> </a:t>
            </a:r>
          </a:p>
          <a:p>
            <a:pPr lvl="0"/>
            <a:r>
              <a:rPr lang="da-DK" sz="2000" dirty="0"/>
              <a:t>2. Forklar hvilke årsager der kan være til, at unge føler sig stressede. Inddrag teori af Giddens og Ziehe samt andre relevante begreber. </a:t>
            </a:r>
          </a:p>
          <a:p>
            <a:r>
              <a:rPr lang="da-DK" sz="2000" dirty="0"/>
              <a:t> </a:t>
            </a:r>
          </a:p>
          <a:p>
            <a:pPr lvl="0"/>
            <a:r>
              <a:rPr lang="da-DK" sz="2000" dirty="0"/>
              <a:t>3. Diskuter med afsæt i bilag 3, hvem der har ansvaret for at hjælpe den unge med at løse problemerne. Inddrag begrebet social arv. 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7" name="Rektangel: afrundede hjørner 6">
            <a:extLst>
              <a:ext uri="{FF2B5EF4-FFF2-40B4-BE49-F238E27FC236}">
                <a16:creationId xmlns:a16="http://schemas.microsoft.com/office/drawing/2014/main" id="{AFEAD167-CA18-49FB-881E-3DADE1CFC572}"/>
              </a:ext>
            </a:extLst>
          </p:cNvPr>
          <p:cNvSpPr/>
          <p:nvPr/>
        </p:nvSpPr>
        <p:spPr>
          <a:xfrm>
            <a:off x="1146314" y="2475050"/>
            <a:ext cx="8299173" cy="3481119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21501BBF-F75C-429B-8FC6-0CC32F68E0E0}"/>
              </a:ext>
            </a:extLst>
          </p:cNvPr>
          <p:cNvSpPr txBox="1"/>
          <p:nvPr/>
        </p:nvSpPr>
        <p:spPr>
          <a:xfrm>
            <a:off x="1361660" y="2594319"/>
            <a:ext cx="82030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/>
              <a:t>Kulturmøder i ghettoen</a:t>
            </a:r>
          </a:p>
          <a:p>
            <a:endParaRPr lang="da-DK" dirty="0"/>
          </a:p>
          <a:p>
            <a:pPr lvl="0"/>
            <a:r>
              <a:rPr lang="da-DK" sz="2000" dirty="0"/>
              <a:t>1. Redegør for de problemer, som ghettoer udgør for det danske samfund. Her skal du inddrage bilag 1 og 2. </a:t>
            </a:r>
          </a:p>
          <a:p>
            <a:r>
              <a:rPr lang="da-DK" sz="2000" dirty="0"/>
              <a:t> </a:t>
            </a:r>
          </a:p>
          <a:p>
            <a:pPr lvl="0"/>
            <a:r>
              <a:rPr lang="da-DK" sz="2000" dirty="0"/>
              <a:t>2. Analyser hvilken kulturmødestrategi, der lægges op til i bilag 3. Inddrag begreberne assimilation, integration og segregering.</a:t>
            </a:r>
          </a:p>
          <a:p>
            <a:r>
              <a:rPr lang="da-DK" sz="2000" dirty="0"/>
              <a:t> </a:t>
            </a:r>
          </a:p>
          <a:p>
            <a:r>
              <a:rPr lang="da-DK" sz="2000" dirty="0"/>
              <a:t>3. Diskuter med afsæt i bilagene, hvordan samfundet kan løse udfordringerne i ghettoerne. Inddrag viden om partier og ideologier.</a:t>
            </a:r>
          </a:p>
          <a:p>
            <a:endParaRPr lang="da-DK" dirty="0"/>
          </a:p>
        </p:txBody>
      </p:sp>
      <p:sp>
        <p:nvSpPr>
          <p:cNvPr id="9" name="Rektangel: afrundede hjørner 8">
            <a:extLst>
              <a:ext uri="{FF2B5EF4-FFF2-40B4-BE49-F238E27FC236}">
                <a16:creationId xmlns:a16="http://schemas.microsoft.com/office/drawing/2014/main" id="{21F9E1D9-3E21-4330-9A04-1DF24D6AA8D7}"/>
              </a:ext>
            </a:extLst>
          </p:cNvPr>
          <p:cNvSpPr/>
          <p:nvPr/>
        </p:nvSpPr>
        <p:spPr>
          <a:xfrm>
            <a:off x="1653208" y="2910376"/>
            <a:ext cx="8299173" cy="348111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49A11BFF-B79C-4151-B751-D32300233F5A}"/>
              </a:ext>
            </a:extLst>
          </p:cNvPr>
          <p:cNvSpPr txBox="1"/>
          <p:nvPr/>
        </p:nvSpPr>
        <p:spPr>
          <a:xfrm>
            <a:off x="1868554" y="3029645"/>
            <a:ext cx="820309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/>
              <a:t>Økonomi og velfærd </a:t>
            </a:r>
          </a:p>
          <a:p>
            <a:endParaRPr lang="da-DK" dirty="0"/>
          </a:p>
          <a:p>
            <a:pPr lvl="0"/>
            <a:r>
              <a:rPr lang="da-DK" sz="2000" dirty="0"/>
              <a:t>1. Redegør for de udfordringer, som dansk økonomi står over for ifølge bilag 1</a:t>
            </a:r>
          </a:p>
          <a:p>
            <a:r>
              <a:rPr lang="da-DK" sz="2000" dirty="0"/>
              <a:t> </a:t>
            </a:r>
          </a:p>
          <a:p>
            <a:pPr lvl="0"/>
            <a:r>
              <a:rPr lang="da-DK" sz="2000" dirty="0"/>
              <a:t>2. Undersøg hvilke årsager, der er til disse udfordringer. Inddrag bilag 2 og 3, samt viden om velfærdsstatens klemmer.  </a:t>
            </a:r>
          </a:p>
          <a:p>
            <a:r>
              <a:rPr lang="da-DK" sz="2000" dirty="0"/>
              <a:t> </a:t>
            </a:r>
          </a:p>
          <a:p>
            <a:pPr lvl="0"/>
            <a:r>
              <a:rPr lang="da-DK" sz="2000" dirty="0"/>
              <a:t>3. Diskuter hvad man fra politisk side kan gøre for at løse udfordringerne. Inddrag viden om økonomiske politikker samt om ideologierne.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62627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ktangel 22">
            <a:extLst>
              <a:ext uri="{FF2B5EF4-FFF2-40B4-BE49-F238E27FC236}">
                <a16:creationId xmlns:a16="http://schemas.microsoft.com/office/drawing/2014/main" id="{3B477299-5FF4-4497-8809-F1F3167D2500}"/>
              </a:ext>
            </a:extLst>
          </p:cNvPr>
          <p:cNvSpPr/>
          <p:nvPr/>
        </p:nvSpPr>
        <p:spPr>
          <a:xfrm>
            <a:off x="838200" y="1223889"/>
            <a:ext cx="9768840" cy="703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FAF607-4B8C-44C1-8365-FE038C276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>
                <a:latin typeface="+mn-lt"/>
              </a:rPr>
              <a:t>2. Flerfaglige og enkeltfaglige forløb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74DAFF9-4136-4888-9CBF-CDFC67A17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750255" cy="565883"/>
          </a:xfrm>
        </p:spPr>
        <p:txBody>
          <a:bodyPr/>
          <a:lstStyle/>
          <a:p>
            <a:pPr marL="0" indent="0">
              <a:buNone/>
            </a:pPr>
            <a:r>
              <a:rPr lang="da-DK" b="1" dirty="0"/>
              <a:t>Tidligere:</a:t>
            </a:r>
          </a:p>
        </p:txBody>
      </p:sp>
      <p:sp>
        <p:nvSpPr>
          <p:cNvPr id="5" name="Pladsholder til indhold 2">
            <a:extLst>
              <a:ext uri="{FF2B5EF4-FFF2-40B4-BE49-F238E27FC236}">
                <a16:creationId xmlns:a16="http://schemas.microsoft.com/office/drawing/2014/main" id="{4F5FE919-38F6-47CC-85B4-8AF245E0DF04}"/>
              </a:ext>
            </a:extLst>
          </p:cNvPr>
          <p:cNvSpPr txBox="1">
            <a:spLocks/>
          </p:cNvSpPr>
          <p:nvPr/>
        </p:nvSpPr>
        <p:spPr>
          <a:xfrm>
            <a:off x="1558582" y="2391508"/>
            <a:ext cx="1750255" cy="5658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a-DK" dirty="0"/>
              <a:t>Historie</a:t>
            </a:r>
          </a:p>
        </p:txBody>
      </p:sp>
      <p:sp>
        <p:nvSpPr>
          <p:cNvPr id="6" name="Pladsholder til indhold 2">
            <a:extLst>
              <a:ext uri="{FF2B5EF4-FFF2-40B4-BE49-F238E27FC236}">
                <a16:creationId xmlns:a16="http://schemas.microsoft.com/office/drawing/2014/main" id="{7A66CE0B-3805-49EB-A9FE-31F39AC59A7F}"/>
              </a:ext>
            </a:extLst>
          </p:cNvPr>
          <p:cNvSpPr txBox="1">
            <a:spLocks/>
          </p:cNvSpPr>
          <p:nvPr/>
        </p:nvSpPr>
        <p:spPr>
          <a:xfrm>
            <a:off x="1558582" y="2904743"/>
            <a:ext cx="2059746" cy="5658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a-DK" dirty="0"/>
              <a:t>Religion </a:t>
            </a:r>
          </a:p>
        </p:txBody>
      </p:sp>
      <p:sp>
        <p:nvSpPr>
          <p:cNvPr id="8" name="Pladsholder til indhold 2">
            <a:extLst>
              <a:ext uri="{FF2B5EF4-FFF2-40B4-BE49-F238E27FC236}">
                <a16:creationId xmlns:a16="http://schemas.microsoft.com/office/drawing/2014/main" id="{6ABCBA0B-E863-405D-A2D9-73659069ED0E}"/>
              </a:ext>
            </a:extLst>
          </p:cNvPr>
          <p:cNvSpPr txBox="1">
            <a:spLocks/>
          </p:cNvSpPr>
          <p:nvPr/>
        </p:nvSpPr>
        <p:spPr>
          <a:xfrm>
            <a:off x="838199" y="3429000"/>
            <a:ext cx="2059746" cy="5658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a-DK" dirty="0"/>
              <a:t>Samfundsfag 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55AD47F4-3375-499A-B1B2-C2A5F4F681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2897945" y="2446202"/>
            <a:ext cx="1476135" cy="1476135"/>
          </a:xfrm>
          <a:prstGeom prst="rect">
            <a:avLst/>
          </a:prstGeom>
        </p:spPr>
      </p:pic>
      <p:sp>
        <p:nvSpPr>
          <p:cNvPr id="10" name="Pladsholder til indhold 2">
            <a:extLst>
              <a:ext uri="{FF2B5EF4-FFF2-40B4-BE49-F238E27FC236}">
                <a16:creationId xmlns:a16="http://schemas.microsoft.com/office/drawing/2014/main" id="{B7ED31DA-9C6E-4265-A742-66796DF5235C}"/>
              </a:ext>
            </a:extLst>
          </p:cNvPr>
          <p:cNvSpPr txBox="1">
            <a:spLocks/>
          </p:cNvSpPr>
          <p:nvPr/>
        </p:nvSpPr>
        <p:spPr>
          <a:xfrm>
            <a:off x="4374080" y="2939537"/>
            <a:ext cx="2059746" cy="5658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a-DK" dirty="0"/>
              <a:t>KS-eksamen</a:t>
            </a:r>
          </a:p>
        </p:txBody>
      </p:sp>
    </p:spTree>
    <p:extLst>
      <p:ext uri="{BB962C8B-B14F-4D97-AF65-F5344CB8AC3E}">
        <p14:creationId xmlns:p14="http://schemas.microsoft.com/office/powerpoint/2010/main" val="327238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8" grpId="0"/>
      <p:bldP spid="10" grpId="0"/>
    </p:bld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5042</TotalTime>
  <Words>622</Words>
  <Application>Microsoft Office PowerPoint</Application>
  <PresentationFormat>Widescreen</PresentationFormat>
  <Paragraphs>151</Paragraphs>
  <Slides>18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Office-tema</vt:lpstr>
      <vt:lpstr>Enkeltfaglig eksamen i samfundsfag på KS</vt:lpstr>
      <vt:lpstr>Læreplanen om den nye eksamensform</vt:lpstr>
      <vt:lpstr>Læreplanen om den nye eksamensform</vt:lpstr>
      <vt:lpstr>1. problemorienterede spørgsmål</vt:lpstr>
      <vt:lpstr>1. problemorienterede spørgsmål</vt:lpstr>
      <vt:lpstr>1. problemorienterede spørgsmål</vt:lpstr>
      <vt:lpstr>Workdelen</vt:lpstr>
      <vt:lpstr>Eksempler på eksamensspørgsmål</vt:lpstr>
      <vt:lpstr>2. Flerfaglige og enkeltfaglige forløb</vt:lpstr>
      <vt:lpstr>2. Flerfaglige og enkeltfaglige forløb</vt:lpstr>
      <vt:lpstr>2. Flerfaglige og enkeltfaglige forløb</vt:lpstr>
      <vt:lpstr>2. Flerfaglige og enkeltfaglige forløb</vt:lpstr>
      <vt:lpstr>2. Flerfaglige og enkeltfaglige forløb</vt:lpstr>
      <vt:lpstr>2. Flerfaglige og enkeltfaglige forløb</vt:lpstr>
      <vt:lpstr>2. Flerfaglige og enkeltfaglige forløb</vt:lpstr>
      <vt:lpstr>2. Flerfaglige og enkeltfaglige forløb</vt:lpstr>
      <vt:lpstr>2. Flerfaglige og enkeltfaglige forløb</vt:lpstr>
      <vt:lpstr>Afrunding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Enkeltfaglig eksamen: samfundsfag KS</dc:title>
  <dc:creator>5CD6462M29</dc:creator>
  <cp:lastModifiedBy>5CD6462M29</cp:lastModifiedBy>
  <cp:revision>35</cp:revision>
  <dcterms:created xsi:type="dcterms:W3CDTF">2018-04-10T12:03:04Z</dcterms:created>
  <dcterms:modified xsi:type="dcterms:W3CDTF">2018-04-18T12:51:46Z</dcterms:modified>
</cp:coreProperties>
</file>