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8" r:id="rId3"/>
  </p:sldMasterIdLst>
  <p:notesMasterIdLst>
    <p:notesMasterId r:id="rId37"/>
  </p:notesMasterIdLst>
  <p:handoutMasterIdLst>
    <p:handoutMasterId r:id="rId38"/>
  </p:handoutMasterIdLst>
  <p:sldIdLst>
    <p:sldId id="259" r:id="rId4"/>
    <p:sldId id="260" r:id="rId5"/>
    <p:sldId id="286" r:id="rId6"/>
    <p:sldId id="303" r:id="rId7"/>
    <p:sldId id="287" r:id="rId8"/>
    <p:sldId id="288" r:id="rId9"/>
    <p:sldId id="304" r:id="rId10"/>
    <p:sldId id="305" r:id="rId11"/>
    <p:sldId id="309" r:id="rId12"/>
    <p:sldId id="306" r:id="rId13"/>
    <p:sldId id="308" r:id="rId14"/>
    <p:sldId id="289" r:id="rId15"/>
    <p:sldId id="291" r:id="rId16"/>
    <p:sldId id="292" r:id="rId17"/>
    <p:sldId id="293" r:id="rId18"/>
    <p:sldId id="294" r:id="rId19"/>
    <p:sldId id="295" r:id="rId20"/>
    <p:sldId id="296" r:id="rId21"/>
    <p:sldId id="302" r:id="rId22"/>
    <p:sldId id="297" r:id="rId23"/>
    <p:sldId id="261" r:id="rId24"/>
    <p:sldId id="262" r:id="rId25"/>
    <p:sldId id="263" r:id="rId26"/>
    <p:sldId id="264" r:id="rId27"/>
    <p:sldId id="265" r:id="rId28"/>
    <p:sldId id="266" r:id="rId29"/>
    <p:sldId id="267" r:id="rId30"/>
    <p:sldId id="268" r:id="rId31"/>
    <p:sldId id="269" r:id="rId32"/>
    <p:sldId id="270" r:id="rId33"/>
    <p:sldId id="299" r:id="rId34"/>
    <p:sldId id="300" r:id="rId35"/>
    <p:sldId id="301" r:id="rId36"/>
  </p:sldIdLst>
  <p:sldSz cx="9144000" cy="6858000" type="screen4x3"/>
  <p:notesSz cx="6858000" cy="9144000"/>
  <p:defaultTextStyle>
    <a:defPPr>
      <a:defRPr lang="en-GB"/>
    </a:defPPr>
    <a:lvl1pPr algn="l" rtl="0" fontAlgn="base">
      <a:lnSpc>
        <a:spcPts val="1800"/>
      </a:lnSpc>
      <a:spcBef>
        <a:spcPct val="0"/>
      </a:spcBef>
      <a:spcAft>
        <a:spcPct val="0"/>
      </a:spcAft>
      <a:defRPr sz="1400" kern="1200">
        <a:solidFill>
          <a:schemeClr val="tx1"/>
        </a:solidFill>
        <a:latin typeface="Georgia" pitchFamily="18" charset="0"/>
        <a:ea typeface="+mn-ea"/>
        <a:cs typeface="+mn-cs"/>
      </a:defRPr>
    </a:lvl1pPr>
    <a:lvl2pPr marL="457200" algn="l" rtl="0" fontAlgn="base">
      <a:lnSpc>
        <a:spcPts val="1800"/>
      </a:lnSpc>
      <a:spcBef>
        <a:spcPct val="0"/>
      </a:spcBef>
      <a:spcAft>
        <a:spcPct val="0"/>
      </a:spcAft>
      <a:defRPr sz="1400" kern="1200">
        <a:solidFill>
          <a:schemeClr val="tx1"/>
        </a:solidFill>
        <a:latin typeface="Georgia" pitchFamily="18" charset="0"/>
        <a:ea typeface="+mn-ea"/>
        <a:cs typeface="+mn-cs"/>
      </a:defRPr>
    </a:lvl2pPr>
    <a:lvl3pPr marL="914400" algn="l" rtl="0" fontAlgn="base">
      <a:lnSpc>
        <a:spcPts val="1800"/>
      </a:lnSpc>
      <a:spcBef>
        <a:spcPct val="0"/>
      </a:spcBef>
      <a:spcAft>
        <a:spcPct val="0"/>
      </a:spcAft>
      <a:defRPr sz="1400" kern="1200">
        <a:solidFill>
          <a:schemeClr val="tx1"/>
        </a:solidFill>
        <a:latin typeface="Georgia" pitchFamily="18" charset="0"/>
        <a:ea typeface="+mn-ea"/>
        <a:cs typeface="+mn-cs"/>
      </a:defRPr>
    </a:lvl3pPr>
    <a:lvl4pPr marL="1371600" algn="l" rtl="0" fontAlgn="base">
      <a:lnSpc>
        <a:spcPts val="1800"/>
      </a:lnSpc>
      <a:spcBef>
        <a:spcPct val="0"/>
      </a:spcBef>
      <a:spcAft>
        <a:spcPct val="0"/>
      </a:spcAft>
      <a:defRPr sz="1400" kern="1200">
        <a:solidFill>
          <a:schemeClr val="tx1"/>
        </a:solidFill>
        <a:latin typeface="Georgia" pitchFamily="18" charset="0"/>
        <a:ea typeface="+mn-ea"/>
        <a:cs typeface="+mn-cs"/>
      </a:defRPr>
    </a:lvl4pPr>
    <a:lvl5pPr marL="1828800" algn="l" rtl="0" fontAlgn="base">
      <a:lnSpc>
        <a:spcPts val="1800"/>
      </a:lnSpc>
      <a:spcBef>
        <a:spcPct val="0"/>
      </a:spcBef>
      <a:spcAft>
        <a:spcPct val="0"/>
      </a:spcAft>
      <a:defRPr sz="1400" kern="1200">
        <a:solidFill>
          <a:schemeClr val="tx1"/>
        </a:solidFill>
        <a:latin typeface="Georgia" pitchFamily="18" charset="0"/>
        <a:ea typeface="+mn-ea"/>
        <a:cs typeface="+mn-cs"/>
      </a:defRPr>
    </a:lvl5pPr>
    <a:lvl6pPr marL="2286000" algn="l" defTabSz="914400" rtl="0" eaLnBrk="1" latinLnBrk="0" hangingPunct="1">
      <a:defRPr sz="1400" kern="1200">
        <a:solidFill>
          <a:schemeClr val="tx1"/>
        </a:solidFill>
        <a:latin typeface="Georgia" pitchFamily="18" charset="0"/>
        <a:ea typeface="+mn-ea"/>
        <a:cs typeface="+mn-cs"/>
      </a:defRPr>
    </a:lvl6pPr>
    <a:lvl7pPr marL="2743200" algn="l" defTabSz="914400" rtl="0" eaLnBrk="1" latinLnBrk="0" hangingPunct="1">
      <a:defRPr sz="1400" kern="1200">
        <a:solidFill>
          <a:schemeClr val="tx1"/>
        </a:solidFill>
        <a:latin typeface="Georgia" pitchFamily="18" charset="0"/>
        <a:ea typeface="+mn-ea"/>
        <a:cs typeface="+mn-cs"/>
      </a:defRPr>
    </a:lvl7pPr>
    <a:lvl8pPr marL="3200400" algn="l" defTabSz="914400" rtl="0" eaLnBrk="1" latinLnBrk="0" hangingPunct="1">
      <a:defRPr sz="1400" kern="1200">
        <a:solidFill>
          <a:schemeClr val="tx1"/>
        </a:solidFill>
        <a:latin typeface="Georgia" pitchFamily="18" charset="0"/>
        <a:ea typeface="+mn-ea"/>
        <a:cs typeface="+mn-cs"/>
      </a:defRPr>
    </a:lvl8pPr>
    <a:lvl9pPr marL="3657600" algn="l" defTabSz="914400" rtl="0" eaLnBrk="1" latinLnBrk="0" hangingPunct="1">
      <a:defRPr sz="1400" kern="1200">
        <a:solidFill>
          <a:schemeClr val="tx1"/>
        </a:solidFill>
        <a:latin typeface="Georgia" pitchFamily="18" charset="0"/>
        <a:ea typeface="+mn-ea"/>
        <a:cs typeface="+mn-cs"/>
      </a:defRPr>
    </a:lvl9pPr>
  </p:defaultTextStyle>
  <p:extLst>
    <p:ext uri="{EFAFB233-063F-42B5-8137-9DF3F51BA10A}">
      <p15:sldGuideLst xmlns:p15="http://schemas.microsoft.com/office/powerpoint/2012/main">
        <p15:guide id="1" orient="horz" pos="3669">
          <p15:clr>
            <a:srgbClr val="A4A3A4"/>
          </p15:clr>
        </p15:guide>
        <p15:guide id="2" orient="horz" pos="1570">
          <p15:clr>
            <a:srgbClr val="A4A3A4"/>
          </p15:clr>
        </p15:guide>
        <p15:guide id="3" pos="272">
          <p15:clr>
            <a:srgbClr val="A4A3A4"/>
          </p15:clr>
        </p15:guide>
        <p15:guide id="4" pos="5488">
          <p15:clr>
            <a:srgbClr val="A4A3A4"/>
          </p15:clr>
        </p15:guide>
        <p15:guide id="5" pos="2925">
          <p15:clr>
            <a:srgbClr val="A4A3A4"/>
          </p15:clr>
        </p15:guide>
        <p15:guide id="6" pos="28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67F"/>
    <a:srgbClr val="387C73"/>
    <a:srgbClr val="BB8EBE"/>
    <a:srgbClr val="C0AE00"/>
    <a:srgbClr val="DB0962"/>
    <a:srgbClr val="781D7E"/>
    <a:srgbClr val="EBB7CE"/>
    <a:srgbClr val="537B8D"/>
    <a:srgbClr val="B6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0" autoAdjust="0"/>
    <p:restoredTop sz="86036" autoAdjust="0"/>
  </p:normalViewPr>
  <p:slideViewPr>
    <p:cSldViewPr>
      <p:cViewPr varScale="1">
        <p:scale>
          <a:sx n="95" d="100"/>
          <a:sy n="95" d="100"/>
        </p:scale>
        <p:origin x="1902" y="96"/>
      </p:cViewPr>
      <p:guideLst>
        <p:guide orient="horz" pos="3669"/>
        <p:guide orient="horz" pos="1570"/>
        <p:guide pos="272"/>
        <p:guide pos="5488"/>
        <p:guide pos="2925"/>
        <p:guide pos="28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1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ilesrv.uvm-dk.global.network\THKRI1$\Unders&#248;gelser\Egne%20analyser\Fysik-karakterer\Evaleuering_figur_skrEksamen19.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ilesrv.uvm-dk.global.network\THKRI1$\Unders&#248;gelser\Egne%20analyser\Fysik-karakterer\Evaleuering_figur_skrEksamen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srv.uvm-dk.global.network\THKRI1$\Unders&#248;gelser\Egne%20analyser\Fysik-karakterer\Evaleuering_figur_skrEksamen1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srv.uvm-dk.global.network\THKRI1$\Unders&#248;gelser\Egne%20analyser\Fysik-karakterer\Evaleuering_figur_skrEksamen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Fysik</a:t>
            </a:r>
            <a:r>
              <a:rPr lang="en-US" baseline="0"/>
              <a:t> A, stx - </a:t>
            </a:r>
            <a:r>
              <a:rPr lang="en-US"/>
              <a:t>skr. eksamen</a:t>
            </a:r>
          </a:p>
        </c:rich>
      </c:tx>
      <c:layout/>
      <c:overlay val="0"/>
    </c:title>
    <c:autoTitleDeleted val="0"/>
    <c:plotArea>
      <c:layout/>
      <c:barChart>
        <c:barDir val="col"/>
        <c:grouping val="clustered"/>
        <c:varyColors val="0"/>
        <c:ser>
          <c:idx val="0"/>
          <c:order val="0"/>
          <c:tx>
            <c:strRef>
              <c:f>'STX - 2008 - 2019'!$B$2</c:f>
              <c:strCache>
                <c:ptCount val="1"/>
                <c:pt idx="0">
                  <c:v>skr. Eksamen</c:v>
                </c:pt>
              </c:strCache>
            </c:strRef>
          </c:tx>
          <c:invertIfNegative val="0"/>
          <c:cat>
            <c:numRef>
              <c:f>'STX - 2008 - 2019'!$A$3:$A$14</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'STX - 2008 - 2019'!$B$3:$B$14</c:f>
              <c:numCache>
                <c:formatCode>General</c:formatCode>
                <c:ptCount val="12"/>
                <c:pt idx="0">
                  <c:v>6</c:v>
                </c:pt>
                <c:pt idx="1">
                  <c:v>6.1</c:v>
                </c:pt>
                <c:pt idx="2">
                  <c:v>6.7</c:v>
                </c:pt>
                <c:pt idx="3">
                  <c:v>6.6</c:v>
                </c:pt>
                <c:pt idx="4">
                  <c:v>7</c:v>
                </c:pt>
                <c:pt idx="5">
                  <c:v>5.8</c:v>
                </c:pt>
                <c:pt idx="6">
                  <c:v>6.3</c:v>
                </c:pt>
                <c:pt idx="7">
                  <c:v>6.7</c:v>
                </c:pt>
                <c:pt idx="8">
                  <c:v>7.3</c:v>
                </c:pt>
                <c:pt idx="9">
                  <c:v>7</c:v>
                </c:pt>
                <c:pt idx="10">
                  <c:v>6.5</c:v>
                </c:pt>
                <c:pt idx="11">
                  <c:v>6.9</c:v>
                </c:pt>
              </c:numCache>
            </c:numRef>
          </c:val>
          <c:extLst>
            <c:ext xmlns:c16="http://schemas.microsoft.com/office/drawing/2014/chart" uri="{C3380CC4-5D6E-409C-BE32-E72D297353CC}">
              <c16:uniqueId val="{00000000-DDA4-4D74-AA5C-6765FBAAD871}"/>
            </c:ext>
          </c:extLst>
        </c:ser>
        <c:dLbls>
          <c:showLegendKey val="0"/>
          <c:showVal val="0"/>
          <c:showCatName val="0"/>
          <c:showSerName val="0"/>
          <c:showPercent val="0"/>
          <c:showBubbleSize val="0"/>
        </c:dLbls>
        <c:gapWidth val="150"/>
        <c:axId val="256204800"/>
        <c:axId val="256206336"/>
      </c:barChart>
      <c:catAx>
        <c:axId val="256204800"/>
        <c:scaling>
          <c:orientation val="minMax"/>
        </c:scaling>
        <c:delete val="0"/>
        <c:axPos val="b"/>
        <c:numFmt formatCode="General" sourceLinked="1"/>
        <c:majorTickMark val="out"/>
        <c:minorTickMark val="none"/>
        <c:tickLblPos val="nextTo"/>
        <c:crossAx val="256206336"/>
        <c:crosses val="autoZero"/>
        <c:auto val="1"/>
        <c:lblAlgn val="ctr"/>
        <c:lblOffset val="100"/>
        <c:noMultiLvlLbl val="0"/>
      </c:catAx>
      <c:valAx>
        <c:axId val="256206336"/>
        <c:scaling>
          <c:orientation val="minMax"/>
          <c:max val="12"/>
          <c:min val="-3"/>
        </c:scaling>
        <c:delete val="0"/>
        <c:axPos val="l"/>
        <c:majorGridlines/>
        <c:numFmt formatCode="General" sourceLinked="1"/>
        <c:majorTickMark val="out"/>
        <c:minorTickMark val="none"/>
        <c:tickLblPos val="nextTo"/>
        <c:crossAx val="256204800"/>
        <c:crosses val="autoZero"/>
        <c:crossBetween val="between"/>
        <c:majorUnit val="3"/>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Fysik A, htx - skr. eksamen</a:t>
            </a:r>
          </a:p>
        </c:rich>
      </c:tx>
      <c:layout/>
      <c:overlay val="0"/>
    </c:title>
    <c:autoTitleDeleted val="0"/>
    <c:plotArea>
      <c:layout/>
      <c:barChart>
        <c:barDir val="col"/>
        <c:grouping val="clustered"/>
        <c:varyColors val="0"/>
        <c:ser>
          <c:idx val="1"/>
          <c:order val="0"/>
          <c:tx>
            <c:strRef>
              <c:f>'HTX - 2008 - 2019'!$B$2</c:f>
              <c:strCache>
                <c:ptCount val="1"/>
                <c:pt idx="0">
                  <c:v>skr. Eksamen</c:v>
                </c:pt>
              </c:strCache>
            </c:strRef>
          </c:tx>
          <c:spPr>
            <a:solidFill>
              <a:schemeClr val="accent1"/>
            </a:solidFill>
          </c:spPr>
          <c:invertIfNegative val="0"/>
          <c:cat>
            <c:numRef>
              <c:f>'HTX - 2008 - 2019'!$A$3:$A$15</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'HTX - 2008 - 2019'!$B$3:$B$14</c:f>
              <c:numCache>
                <c:formatCode>General</c:formatCode>
                <c:ptCount val="12"/>
                <c:pt idx="0">
                  <c:v>4.0999999999999996</c:v>
                </c:pt>
                <c:pt idx="1">
                  <c:v>5.3</c:v>
                </c:pt>
                <c:pt idx="2">
                  <c:v>4.9000000000000004</c:v>
                </c:pt>
                <c:pt idx="3">
                  <c:v>5.6</c:v>
                </c:pt>
                <c:pt idx="4">
                  <c:v>5.0999999999999996</c:v>
                </c:pt>
                <c:pt idx="5">
                  <c:v>5.6</c:v>
                </c:pt>
                <c:pt idx="6">
                  <c:v>5.7</c:v>
                </c:pt>
                <c:pt idx="7">
                  <c:v>4.8</c:v>
                </c:pt>
                <c:pt idx="8">
                  <c:v>6.4</c:v>
                </c:pt>
                <c:pt idx="9">
                  <c:v>5.9</c:v>
                </c:pt>
                <c:pt idx="10">
                  <c:v>5.9</c:v>
                </c:pt>
                <c:pt idx="11">
                  <c:v>6.3</c:v>
                </c:pt>
              </c:numCache>
            </c:numRef>
          </c:val>
          <c:extLst>
            <c:ext xmlns:c16="http://schemas.microsoft.com/office/drawing/2014/chart" uri="{C3380CC4-5D6E-409C-BE32-E72D297353CC}">
              <c16:uniqueId val="{00000000-89D2-4D8E-9D6C-EDBE022C24DD}"/>
            </c:ext>
          </c:extLst>
        </c:ser>
        <c:dLbls>
          <c:showLegendKey val="0"/>
          <c:showVal val="0"/>
          <c:showCatName val="0"/>
          <c:showSerName val="0"/>
          <c:showPercent val="0"/>
          <c:showBubbleSize val="0"/>
        </c:dLbls>
        <c:gapWidth val="150"/>
        <c:axId val="256390656"/>
        <c:axId val="256392192"/>
      </c:barChart>
      <c:catAx>
        <c:axId val="256390656"/>
        <c:scaling>
          <c:orientation val="minMax"/>
        </c:scaling>
        <c:delete val="0"/>
        <c:axPos val="b"/>
        <c:numFmt formatCode="General" sourceLinked="1"/>
        <c:majorTickMark val="out"/>
        <c:minorTickMark val="none"/>
        <c:tickLblPos val="nextTo"/>
        <c:crossAx val="256392192"/>
        <c:crosses val="autoZero"/>
        <c:auto val="1"/>
        <c:lblAlgn val="ctr"/>
        <c:lblOffset val="100"/>
        <c:noMultiLvlLbl val="0"/>
      </c:catAx>
      <c:valAx>
        <c:axId val="256392192"/>
        <c:scaling>
          <c:orientation val="minMax"/>
          <c:max val="12"/>
          <c:min val="-3"/>
        </c:scaling>
        <c:delete val="0"/>
        <c:axPos val="l"/>
        <c:majorGridlines/>
        <c:numFmt formatCode="General" sourceLinked="1"/>
        <c:majorTickMark val="out"/>
        <c:minorTickMark val="none"/>
        <c:tickLblPos val="nextTo"/>
        <c:crossAx val="256390656"/>
        <c:crosses val="autoZero"/>
        <c:crossBetween val="between"/>
        <c:majorUnit val="3"/>
        <c:minorUnit val="0.25"/>
      </c:valAx>
    </c:plotArea>
    <c:plotVisOnly val="1"/>
    <c:dispBlanksAs val="gap"/>
    <c:showDLblsOverMax val="0"/>
  </c:chart>
  <c:txPr>
    <a:bodyPr/>
    <a:lstStyle/>
    <a:p>
      <a:pPr>
        <a:defRPr sz="1800"/>
      </a:pPr>
      <a:endParaRPr lang="da-DK"/>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Fysik A stx 2018/2019 </a:t>
            </a:r>
          </a:p>
        </c:rich>
      </c:tx>
      <c:layout>
        <c:manualLayout>
          <c:xMode val="edge"/>
          <c:yMode val="edge"/>
          <c:x val="0.37053409098421891"/>
          <c:y val="3.0980502437195346E-2"/>
        </c:manualLayout>
      </c:layout>
      <c:overlay val="0"/>
    </c:title>
    <c:autoTitleDeleted val="0"/>
    <c:plotArea>
      <c:layout>
        <c:manualLayout>
          <c:layoutTarget val="inner"/>
          <c:xMode val="edge"/>
          <c:yMode val="edge"/>
          <c:x val="0.11391869467198212"/>
          <c:y val="0.13460511533946931"/>
          <c:w val="0.78006307106348549"/>
          <c:h val="0.71742081903869503"/>
        </c:manualLayout>
      </c:layout>
      <c:barChart>
        <c:barDir val="col"/>
        <c:grouping val="clustered"/>
        <c:varyColors val="0"/>
        <c:ser>
          <c:idx val="1"/>
          <c:order val="1"/>
          <c:tx>
            <c:strRef>
              <c:f>'Fysik A, skr 2018'!$A$1</c:f>
              <c:strCache>
                <c:ptCount val="1"/>
                <c:pt idx="0">
                  <c:v>2018</c:v>
                </c:pt>
              </c:strCache>
            </c:strRef>
          </c:tx>
          <c:invertIfNegative val="0"/>
          <c:cat>
            <c:numRef>
              <c:f>'Fysik A, skr 2019'!$C$2:$I$2</c:f>
              <c:numCache>
                <c:formatCode>General</c:formatCode>
                <c:ptCount val="7"/>
                <c:pt idx="0">
                  <c:v>-3</c:v>
                </c:pt>
                <c:pt idx="1">
                  <c:v>0</c:v>
                </c:pt>
                <c:pt idx="2">
                  <c:v>2</c:v>
                </c:pt>
                <c:pt idx="3">
                  <c:v>4</c:v>
                </c:pt>
                <c:pt idx="4">
                  <c:v>7</c:v>
                </c:pt>
                <c:pt idx="5">
                  <c:v>10</c:v>
                </c:pt>
                <c:pt idx="6">
                  <c:v>12</c:v>
                </c:pt>
              </c:numCache>
            </c:numRef>
          </c:cat>
          <c:val>
            <c:numRef>
              <c:f>'Fysik A, skr 2018'!$C$4:$I$4</c:f>
              <c:numCache>
                <c:formatCode>0%</c:formatCode>
                <c:ptCount val="7"/>
                <c:pt idx="0">
                  <c:v>3.2502708559046588E-3</c:v>
                </c:pt>
                <c:pt idx="1">
                  <c:v>9.9674972914409535E-2</c:v>
                </c:pt>
                <c:pt idx="2">
                  <c:v>0.10021668472372698</c:v>
                </c:pt>
                <c:pt idx="3">
                  <c:v>0.17822318526543879</c:v>
                </c:pt>
                <c:pt idx="4">
                  <c:v>0.26923076923076922</c:v>
                </c:pt>
                <c:pt idx="5">
                  <c:v>0.2583965330444204</c:v>
                </c:pt>
                <c:pt idx="6">
                  <c:v>9.1007583965330444E-2</c:v>
                </c:pt>
              </c:numCache>
            </c:numRef>
          </c:val>
          <c:extLst>
            <c:ext xmlns:c16="http://schemas.microsoft.com/office/drawing/2014/chart" uri="{C3380CC4-5D6E-409C-BE32-E72D297353CC}">
              <c16:uniqueId val="{00000000-60DE-409E-A1DA-5B24030DDFD6}"/>
            </c:ext>
          </c:extLst>
        </c:ser>
        <c:ser>
          <c:idx val="0"/>
          <c:order val="0"/>
          <c:tx>
            <c:strRef>
              <c:f>'Fysik A, skr 2019'!$A$1</c:f>
              <c:strCache>
                <c:ptCount val="1"/>
                <c:pt idx="0">
                  <c:v>2019</c:v>
                </c:pt>
              </c:strCache>
            </c:strRef>
          </c:tx>
          <c:invertIfNegative val="0"/>
          <c:cat>
            <c:numRef>
              <c:f>'Fysik A, skr 2019'!$C$2:$I$2</c:f>
              <c:numCache>
                <c:formatCode>General</c:formatCode>
                <c:ptCount val="7"/>
                <c:pt idx="0">
                  <c:v>-3</c:v>
                </c:pt>
                <c:pt idx="1">
                  <c:v>0</c:v>
                </c:pt>
                <c:pt idx="2">
                  <c:v>2</c:v>
                </c:pt>
                <c:pt idx="3">
                  <c:v>4</c:v>
                </c:pt>
                <c:pt idx="4">
                  <c:v>7</c:v>
                </c:pt>
                <c:pt idx="5">
                  <c:v>10</c:v>
                </c:pt>
                <c:pt idx="6">
                  <c:v>12</c:v>
                </c:pt>
              </c:numCache>
            </c:numRef>
          </c:cat>
          <c:val>
            <c:numRef>
              <c:f>'Fysik A, skr 2019'!$C$4:$I$4</c:f>
              <c:numCache>
                <c:formatCode>0%</c:formatCode>
                <c:ptCount val="7"/>
                <c:pt idx="0">
                  <c:v>6.0667340748230538E-3</c:v>
                </c:pt>
                <c:pt idx="1">
                  <c:v>7.2800808897876643E-2</c:v>
                </c:pt>
                <c:pt idx="2">
                  <c:v>8.0889787664307378E-2</c:v>
                </c:pt>
                <c:pt idx="3">
                  <c:v>0.16885743174924167</c:v>
                </c:pt>
                <c:pt idx="4">
                  <c:v>0.29271991911021233</c:v>
                </c:pt>
                <c:pt idx="5">
                  <c:v>0.24721941354903942</c:v>
                </c:pt>
                <c:pt idx="6">
                  <c:v>0.13144590495449948</c:v>
                </c:pt>
              </c:numCache>
            </c:numRef>
          </c:val>
          <c:extLst>
            <c:ext xmlns:c16="http://schemas.microsoft.com/office/drawing/2014/chart" uri="{C3380CC4-5D6E-409C-BE32-E72D297353CC}">
              <c16:uniqueId val="{00000001-60DE-409E-A1DA-5B24030DDFD6}"/>
            </c:ext>
          </c:extLst>
        </c:ser>
        <c:dLbls>
          <c:showLegendKey val="0"/>
          <c:showVal val="0"/>
          <c:showCatName val="0"/>
          <c:showSerName val="0"/>
          <c:showPercent val="0"/>
          <c:showBubbleSize val="0"/>
        </c:dLbls>
        <c:gapWidth val="150"/>
        <c:axId val="256466944"/>
        <c:axId val="256468864"/>
      </c:barChart>
      <c:catAx>
        <c:axId val="256466944"/>
        <c:scaling>
          <c:orientation val="minMax"/>
        </c:scaling>
        <c:delete val="0"/>
        <c:axPos val="b"/>
        <c:title>
          <c:tx>
            <c:rich>
              <a:bodyPr/>
              <a:lstStyle/>
              <a:p>
                <a:pPr>
                  <a:defRPr/>
                </a:pPr>
                <a:r>
                  <a:rPr lang="en-US" sz="1200"/>
                  <a:t>Karakter</a:t>
                </a:r>
              </a:p>
            </c:rich>
          </c:tx>
          <c:layout>
            <c:manualLayout>
              <c:xMode val="edge"/>
              <c:yMode val="edge"/>
              <c:x val="0.89285867761492033"/>
              <c:y val="0.89410151856017994"/>
            </c:manualLayout>
          </c:layout>
          <c:overlay val="0"/>
        </c:title>
        <c:numFmt formatCode="General" sourceLinked="1"/>
        <c:majorTickMark val="out"/>
        <c:minorTickMark val="none"/>
        <c:tickLblPos val="nextTo"/>
        <c:crossAx val="256468864"/>
        <c:crosses val="autoZero"/>
        <c:auto val="1"/>
        <c:lblAlgn val="ctr"/>
        <c:lblOffset val="100"/>
        <c:noMultiLvlLbl val="0"/>
      </c:catAx>
      <c:valAx>
        <c:axId val="256468864"/>
        <c:scaling>
          <c:orientation val="minMax"/>
        </c:scaling>
        <c:delete val="0"/>
        <c:axPos val="l"/>
        <c:majorGridlines/>
        <c:title>
          <c:tx>
            <c:rich>
              <a:bodyPr rot="-5400000" vert="horz"/>
              <a:lstStyle/>
              <a:p>
                <a:pPr>
                  <a:defRPr/>
                </a:pPr>
                <a:r>
                  <a:rPr lang="da-DK" sz="1200"/>
                  <a:t>Frekvens</a:t>
                </a:r>
                <a:endParaRPr lang="da-DK"/>
              </a:p>
            </c:rich>
          </c:tx>
          <c:layout/>
          <c:overlay val="0"/>
        </c:title>
        <c:numFmt formatCode="0%" sourceLinked="1"/>
        <c:majorTickMark val="out"/>
        <c:minorTickMark val="none"/>
        <c:tickLblPos val="nextTo"/>
        <c:crossAx val="256466944"/>
        <c:crosses val="autoZero"/>
        <c:crossBetween val="between"/>
      </c:valAx>
    </c:plotArea>
    <c:legend>
      <c:legendPos val="r"/>
      <c:layout/>
      <c:overlay val="0"/>
      <c:txPr>
        <a:bodyPr/>
        <a:lstStyle/>
        <a:p>
          <a:pPr>
            <a:defRPr sz="1400"/>
          </a:pPr>
          <a:endParaRPr lang="da-DK"/>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Fysik A htx 2018/2019 </a:t>
            </a:r>
          </a:p>
        </c:rich>
      </c:tx>
      <c:layout>
        <c:manualLayout>
          <c:xMode val="edge"/>
          <c:yMode val="edge"/>
          <c:x val="0.37053409098421891"/>
          <c:y val="3.0980502437195346E-2"/>
        </c:manualLayout>
      </c:layout>
      <c:overlay val="0"/>
    </c:title>
    <c:autoTitleDeleted val="0"/>
    <c:plotArea>
      <c:layout>
        <c:manualLayout>
          <c:layoutTarget val="inner"/>
          <c:xMode val="edge"/>
          <c:yMode val="edge"/>
          <c:x val="0.11391869467198212"/>
          <c:y val="0.13460511533946931"/>
          <c:w val="0.78006307106348549"/>
          <c:h val="0.71742081903869503"/>
        </c:manualLayout>
      </c:layout>
      <c:barChart>
        <c:barDir val="col"/>
        <c:grouping val="clustered"/>
        <c:varyColors val="0"/>
        <c:ser>
          <c:idx val="1"/>
          <c:order val="1"/>
          <c:tx>
            <c:strRef>
              <c:f>'Fysik A, skr 2018'!$A$1</c:f>
              <c:strCache>
                <c:ptCount val="1"/>
                <c:pt idx="0">
                  <c:v>2018</c:v>
                </c:pt>
              </c:strCache>
            </c:strRef>
          </c:tx>
          <c:invertIfNegative val="0"/>
          <c:cat>
            <c:numRef>
              <c:f>'Fysik A, skr 2019'!$C$2:$I$2</c:f>
              <c:numCache>
                <c:formatCode>General</c:formatCode>
                <c:ptCount val="7"/>
                <c:pt idx="0">
                  <c:v>-3</c:v>
                </c:pt>
                <c:pt idx="1">
                  <c:v>0</c:v>
                </c:pt>
                <c:pt idx="2">
                  <c:v>2</c:v>
                </c:pt>
                <c:pt idx="3">
                  <c:v>4</c:v>
                </c:pt>
                <c:pt idx="4">
                  <c:v>7</c:v>
                </c:pt>
                <c:pt idx="5">
                  <c:v>10</c:v>
                </c:pt>
                <c:pt idx="6">
                  <c:v>12</c:v>
                </c:pt>
              </c:numCache>
            </c:numRef>
          </c:cat>
          <c:val>
            <c:numRef>
              <c:f>'Fysik A, skr 2018'!$C$9:$I$9</c:f>
              <c:numCache>
                <c:formatCode>0%</c:formatCode>
                <c:ptCount val="7"/>
                <c:pt idx="0">
                  <c:v>1.1686143572621035E-2</c:v>
                </c:pt>
                <c:pt idx="1">
                  <c:v>8.5141903171953262E-2</c:v>
                </c:pt>
                <c:pt idx="2">
                  <c:v>0.12604340567612687</c:v>
                </c:pt>
                <c:pt idx="3">
                  <c:v>0.24540901502504173</c:v>
                </c:pt>
                <c:pt idx="4">
                  <c:v>0.27963272120200333</c:v>
                </c:pt>
                <c:pt idx="5">
                  <c:v>0.16110183639398998</c:v>
                </c:pt>
                <c:pt idx="6">
                  <c:v>9.098497495826377E-2</c:v>
                </c:pt>
              </c:numCache>
            </c:numRef>
          </c:val>
          <c:extLst>
            <c:ext xmlns:c16="http://schemas.microsoft.com/office/drawing/2014/chart" uri="{C3380CC4-5D6E-409C-BE32-E72D297353CC}">
              <c16:uniqueId val="{00000000-5A7A-4C1D-B325-A348807FB267}"/>
            </c:ext>
          </c:extLst>
        </c:ser>
        <c:ser>
          <c:idx val="0"/>
          <c:order val="0"/>
          <c:tx>
            <c:strRef>
              <c:f>'Fysik A, skr 2019'!$A$1</c:f>
              <c:strCache>
                <c:ptCount val="1"/>
                <c:pt idx="0">
                  <c:v>2019</c:v>
                </c:pt>
              </c:strCache>
            </c:strRef>
          </c:tx>
          <c:invertIfNegative val="0"/>
          <c:cat>
            <c:numRef>
              <c:f>'Fysik A, skr 2019'!$C$2:$I$2</c:f>
              <c:numCache>
                <c:formatCode>General</c:formatCode>
                <c:ptCount val="7"/>
                <c:pt idx="0">
                  <c:v>-3</c:v>
                </c:pt>
                <c:pt idx="1">
                  <c:v>0</c:v>
                </c:pt>
                <c:pt idx="2">
                  <c:v>2</c:v>
                </c:pt>
                <c:pt idx="3">
                  <c:v>4</c:v>
                </c:pt>
                <c:pt idx="4">
                  <c:v>7</c:v>
                </c:pt>
                <c:pt idx="5">
                  <c:v>10</c:v>
                </c:pt>
                <c:pt idx="6">
                  <c:v>12</c:v>
                </c:pt>
              </c:numCache>
            </c:numRef>
          </c:cat>
          <c:val>
            <c:numRef>
              <c:f>'Fysik A, skr 2019'!$C$19:$I$19</c:f>
              <c:numCache>
                <c:formatCode>0%</c:formatCode>
                <c:ptCount val="7"/>
                <c:pt idx="0">
                  <c:v>1.6433853738701725E-3</c:v>
                </c:pt>
                <c:pt idx="1">
                  <c:v>8.0525883319638461E-2</c:v>
                </c:pt>
                <c:pt idx="2">
                  <c:v>8.7921117502054238E-2</c:v>
                </c:pt>
                <c:pt idx="3">
                  <c:v>0.23007395234182415</c:v>
                </c:pt>
                <c:pt idx="4">
                  <c:v>0.31388660640920296</c:v>
                </c:pt>
                <c:pt idx="5">
                  <c:v>0.209531635168447</c:v>
                </c:pt>
                <c:pt idx="6">
                  <c:v>7.641741988496302E-2</c:v>
                </c:pt>
              </c:numCache>
            </c:numRef>
          </c:val>
          <c:extLst>
            <c:ext xmlns:c16="http://schemas.microsoft.com/office/drawing/2014/chart" uri="{C3380CC4-5D6E-409C-BE32-E72D297353CC}">
              <c16:uniqueId val="{00000001-5A7A-4C1D-B325-A348807FB267}"/>
            </c:ext>
          </c:extLst>
        </c:ser>
        <c:dLbls>
          <c:showLegendKey val="0"/>
          <c:showVal val="0"/>
          <c:showCatName val="0"/>
          <c:showSerName val="0"/>
          <c:showPercent val="0"/>
          <c:showBubbleSize val="0"/>
        </c:dLbls>
        <c:gapWidth val="150"/>
        <c:axId val="256509056"/>
        <c:axId val="256510976"/>
      </c:barChart>
      <c:catAx>
        <c:axId val="256509056"/>
        <c:scaling>
          <c:orientation val="minMax"/>
        </c:scaling>
        <c:delete val="0"/>
        <c:axPos val="b"/>
        <c:title>
          <c:tx>
            <c:rich>
              <a:bodyPr/>
              <a:lstStyle/>
              <a:p>
                <a:pPr>
                  <a:defRPr/>
                </a:pPr>
                <a:r>
                  <a:rPr lang="en-US" sz="1200"/>
                  <a:t>Karakter</a:t>
                </a:r>
              </a:p>
            </c:rich>
          </c:tx>
          <c:layout>
            <c:manualLayout>
              <c:xMode val="edge"/>
              <c:yMode val="edge"/>
              <c:x val="0.89285867761492033"/>
              <c:y val="0.89410151856017994"/>
            </c:manualLayout>
          </c:layout>
          <c:overlay val="0"/>
        </c:title>
        <c:numFmt formatCode="General" sourceLinked="1"/>
        <c:majorTickMark val="out"/>
        <c:minorTickMark val="none"/>
        <c:tickLblPos val="nextTo"/>
        <c:crossAx val="256510976"/>
        <c:crosses val="autoZero"/>
        <c:auto val="1"/>
        <c:lblAlgn val="ctr"/>
        <c:lblOffset val="100"/>
        <c:noMultiLvlLbl val="0"/>
      </c:catAx>
      <c:valAx>
        <c:axId val="256510976"/>
        <c:scaling>
          <c:orientation val="minMax"/>
        </c:scaling>
        <c:delete val="0"/>
        <c:axPos val="l"/>
        <c:majorGridlines/>
        <c:title>
          <c:tx>
            <c:rich>
              <a:bodyPr rot="-5400000" vert="horz"/>
              <a:lstStyle/>
              <a:p>
                <a:pPr>
                  <a:defRPr/>
                </a:pPr>
                <a:r>
                  <a:rPr lang="da-DK" sz="1200"/>
                  <a:t>Frekvens</a:t>
                </a:r>
                <a:endParaRPr lang="da-DK"/>
              </a:p>
            </c:rich>
          </c:tx>
          <c:layout/>
          <c:overlay val="0"/>
        </c:title>
        <c:numFmt formatCode="0%" sourceLinked="1"/>
        <c:majorTickMark val="out"/>
        <c:minorTickMark val="none"/>
        <c:tickLblPos val="nextTo"/>
        <c:crossAx val="256509056"/>
        <c:crosses val="autoZero"/>
        <c:crossBetween val="between"/>
      </c:valAx>
    </c:plotArea>
    <c:legend>
      <c:legendPos val="r"/>
      <c:layout/>
      <c:overlay val="0"/>
      <c:txPr>
        <a:bodyPr/>
        <a:lstStyle/>
        <a:p>
          <a:pPr>
            <a:defRPr sz="1400"/>
          </a:pPr>
          <a:endParaRPr lang="da-DK"/>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0.0542</cdr:x>
      <cdr:y>0.44013</cdr:y>
    </cdr:from>
    <cdr:to>
      <cdr:x>0.97975</cdr:x>
      <cdr:y>0.44215</cdr:y>
    </cdr:to>
    <cdr:cxnSp macro="">
      <cdr:nvCxnSpPr>
        <cdr:cNvPr id="3" name="Lige forbindelse 2"/>
        <cdr:cNvCxnSpPr/>
      </cdr:nvCxnSpPr>
      <cdr:spPr>
        <a:xfrm xmlns:a="http://schemas.openxmlformats.org/drawingml/2006/main">
          <a:off x="282911" y="1683028"/>
          <a:ext cx="4831093" cy="7724"/>
        </a:xfrm>
        <a:prstGeom xmlns:a="http://schemas.openxmlformats.org/drawingml/2006/main" prst="line">
          <a:avLst/>
        </a:prstGeom>
        <a:ln xmlns:a="http://schemas.openxmlformats.org/drawingml/2006/main" w="190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0.05289</cdr:x>
      <cdr:y>0.34945</cdr:y>
    </cdr:from>
    <cdr:to>
      <cdr:x>0.97844</cdr:x>
      <cdr:y>0.35147</cdr:y>
    </cdr:to>
    <cdr:cxnSp macro="">
      <cdr:nvCxnSpPr>
        <cdr:cNvPr id="4" name="Lige forbindelse 3"/>
        <cdr:cNvCxnSpPr/>
      </cdr:nvCxnSpPr>
      <cdr:spPr>
        <a:xfrm xmlns:a="http://schemas.openxmlformats.org/drawingml/2006/main">
          <a:off x="276087" y="1336261"/>
          <a:ext cx="4831093" cy="7724"/>
        </a:xfrm>
        <a:prstGeom xmlns:a="http://schemas.openxmlformats.org/drawingml/2006/main" prst="line">
          <a:avLst/>
        </a:prstGeom>
        <a:ln xmlns:a="http://schemas.openxmlformats.org/drawingml/2006/main" w="19050">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0.0542</cdr:x>
      <cdr:y>0.48954</cdr:y>
    </cdr:from>
    <cdr:to>
      <cdr:x>0.97975</cdr:x>
      <cdr:y>0.49156</cdr:y>
    </cdr:to>
    <cdr:cxnSp macro="">
      <cdr:nvCxnSpPr>
        <cdr:cNvPr id="3" name="Lige forbindelse 2"/>
        <cdr:cNvCxnSpPr/>
      </cdr:nvCxnSpPr>
      <cdr:spPr>
        <a:xfrm xmlns:a="http://schemas.openxmlformats.org/drawingml/2006/main">
          <a:off x="282908" y="1962797"/>
          <a:ext cx="4831093" cy="8099"/>
        </a:xfrm>
        <a:prstGeom xmlns:a="http://schemas.openxmlformats.org/drawingml/2006/main" prst="line">
          <a:avLst/>
        </a:prstGeom>
        <a:ln xmlns:a="http://schemas.openxmlformats.org/drawingml/2006/main" w="19050">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0.05435</cdr:x>
      <cdr:y>0.41597</cdr:y>
    </cdr:from>
    <cdr:to>
      <cdr:x>0.9799</cdr:x>
      <cdr:y>0.41799</cdr:y>
    </cdr:to>
    <cdr:cxnSp macro="">
      <cdr:nvCxnSpPr>
        <cdr:cNvPr id="4" name="Lige forbindelse 3"/>
        <cdr:cNvCxnSpPr/>
      </cdr:nvCxnSpPr>
      <cdr:spPr>
        <a:xfrm xmlns:a="http://schemas.openxmlformats.org/drawingml/2006/main">
          <a:off x="283690" y="1667801"/>
          <a:ext cx="4831093" cy="8099"/>
        </a:xfrm>
        <a:prstGeom xmlns:a="http://schemas.openxmlformats.org/drawingml/2006/main" prst="line">
          <a:avLst/>
        </a:prstGeom>
        <a:ln xmlns:a="http://schemas.openxmlformats.org/drawingml/2006/main" w="19050">
          <a:solidFill>
            <a:srgbClr val="00B05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C2C03116-8872-4E4E-BD71-D868663E5430}" type="slidenum">
              <a:rPr lang="da-DK"/>
              <a:pPr/>
              <a:t>‹nr.›</a:t>
            </a:fld>
            <a:endParaRPr lang="da-DK"/>
          </a:p>
        </p:txBody>
      </p:sp>
    </p:spTree>
    <p:extLst>
      <p:ext uri="{BB962C8B-B14F-4D97-AF65-F5344CB8AC3E}">
        <p14:creationId xmlns:p14="http://schemas.microsoft.com/office/powerpoint/2010/main" val="287581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defRPr sz="1200">
                <a:latin typeface="Arial" charset="0"/>
              </a:defRPr>
            </a:lvl1pPr>
          </a:lstStyle>
          <a:p>
            <a:endParaRPr lang="da-DK"/>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defRPr sz="1200">
                <a:latin typeface="Arial" charset="0"/>
              </a:defRPr>
            </a:lvl1pPr>
          </a:lstStyle>
          <a:p>
            <a:endParaRPr lang="da-DK"/>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defRPr sz="1200">
                <a:latin typeface="Arial" charset="0"/>
              </a:defRPr>
            </a:lvl1pPr>
          </a:lstStyle>
          <a:p>
            <a:endParaRPr lang="da-DK"/>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defRPr sz="1200">
                <a:latin typeface="Arial" charset="0"/>
              </a:defRPr>
            </a:lvl1pPr>
          </a:lstStyle>
          <a:p>
            <a:fld id="{3477FD34-E586-4161-AD40-242107BE3476}" type="slidenum">
              <a:rPr lang="da-DK"/>
              <a:pPr/>
              <a:t>‹nr.›</a:t>
            </a:fld>
            <a:endParaRPr lang="da-DK"/>
          </a:p>
        </p:txBody>
      </p:sp>
    </p:spTree>
    <p:extLst>
      <p:ext uri="{BB962C8B-B14F-4D97-AF65-F5344CB8AC3E}">
        <p14:creationId xmlns:p14="http://schemas.microsoft.com/office/powerpoint/2010/main" val="20176981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A7CC06-53C5-4A08-894C-B648ED786520}" type="slidenum">
              <a:rPr lang="da-DK">
                <a:solidFill>
                  <a:prstClr val="black"/>
                </a:solidFill>
              </a:rPr>
              <a:pPr/>
              <a:t>1</a:t>
            </a:fld>
            <a:endParaRPr lang="da-DK">
              <a:solidFill>
                <a:prstClr val="black"/>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da-DK"/>
              <a:t>Titeldias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afdække, i hvor høj grad eleverne besidder et solidt fundament af viden, kundskaber og færdigheder.</a:t>
            </a:r>
          </a:p>
          <a:p>
            <a:pPr lvl="0"/>
            <a:r>
              <a:rPr lang="da-DK" dirty="0" smtClean="0"/>
              <a:t>forenkles og fornyes.</a:t>
            </a:r>
          </a:p>
          <a:p>
            <a:pPr lvl="0"/>
            <a:r>
              <a:rPr lang="da-DK" dirty="0" smtClean="0"/>
              <a:t>opdateres i overensstemmelse med de ændringer af fagenes indhold og mål, der er gennemført i de nye, udstedte læreplaner, så det sikres, en klar sammenhæng mellem, hvad eleverne skal kunne, og hvad eleverne bliver evalueret på ved prøverne.</a:t>
            </a:r>
          </a:p>
          <a:p>
            <a:r>
              <a:rPr lang="da-DK" dirty="0" smtClean="0"/>
              <a:t>en faglig og pædagogisk forbedring af prøverne, herunder at de er velegnede til at måle opfyldelsen af kravene til elevernes digitale viden, færdigheder, kompetencer og dannelse.</a:t>
            </a:r>
          </a:p>
          <a:p>
            <a:r>
              <a:rPr lang="da-DK" dirty="0" smtClean="0"/>
              <a:t>Digitaliseringen af prøverne må ikke forsimple indholdet af prøverne.</a:t>
            </a:r>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24</a:t>
            </a:fld>
            <a:endParaRPr lang="da-DK"/>
          </a:p>
        </p:txBody>
      </p:sp>
    </p:spTree>
    <p:extLst>
      <p:ext uri="{BB962C8B-B14F-4D97-AF65-F5344CB8AC3E}">
        <p14:creationId xmlns:p14="http://schemas.microsoft.com/office/powerpoint/2010/main" val="701182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1" dirty="0" smtClean="0"/>
              <a:t>Indholdet af de nye prøver skal således afspejle de muligheder, der er i at overgå til et digitalt prøveformat:</a:t>
            </a:r>
          </a:p>
          <a:p>
            <a:pPr marL="461963" lvl="1" indent="0">
              <a:buNone/>
            </a:pPr>
            <a:r>
              <a:rPr lang="da-DK" sz="1800" dirty="0" smtClean="0"/>
              <a:t>moderne medieformer:</a:t>
            </a:r>
          </a:p>
          <a:p>
            <a:pPr lvl="1"/>
            <a:r>
              <a:rPr lang="da-DK" sz="1800" dirty="0" smtClean="0"/>
              <a:t>Lyd</a:t>
            </a:r>
          </a:p>
          <a:p>
            <a:pPr lvl="1"/>
            <a:r>
              <a:rPr lang="da-DK" sz="1800" dirty="0" smtClean="0"/>
              <a:t>Film</a:t>
            </a:r>
          </a:p>
          <a:p>
            <a:pPr lvl="1"/>
            <a:r>
              <a:rPr lang="da-DK" sz="1800" dirty="0" smtClean="0"/>
              <a:t>Animationer</a:t>
            </a:r>
          </a:p>
          <a:p>
            <a:pPr lvl="1"/>
            <a:r>
              <a:rPr lang="da-DK" sz="1800" dirty="0" smtClean="0"/>
              <a:t>større datasæt</a:t>
            </a:r>
          </a:p>
          <a:p>
            <a:pPr lvl="1"/>
            <a:r>
              <a:rPr lang="da-DK" sz="1800" dirty="0" smtClean="0"/>
              <a:t>materialesamlinger.</a:t>
            </a:r>
          </a:p>
          <a:p>
            <a:endParaRPr lang="da-DK" dirty="0" smtClean="0"/>
          </a:p>
          <a:p>
            <a:r>
              <a:rPr lang="da-DK" dirty="0" smtClean="0"/>
              <a:t>Indholdet af prøverne skal være tilpasset reglerne i den nye eksamensbekendtgørelse, som bl.a. fastlægger, at </a:t>
            </a:r>
            <a:r>
              <a:rPr lang="da-DK" b="1" dirty="0" smtClean="0"/>
              <a:t>der ikke er adgang til internettet som fagligt hjælpemiddel</a:t>
            </a:r>
            <a:r>
              <a:rPr lang="da-DK" dirty="0" smtClean="0"/>
              <a:t> ved de skriftlige prøver.</a:t>
            </a:r>
          </a:p>
          <a:p>
            <a:endParaRPr lang="da-DK" dirty="0" smtClean="0"/>
          </a:p>
          <a:p>
            <a:r>
              <a:rPr lang="da-DK" dirty="0" smtClean="0"/>
              <a:t>Prøverne skal herudover opfylde kravene til </a:t>
            </a:r>
            <a:r>
              <a:rPr lang="da-DK" b="1" dirty="0" smtClean="0"/>
              <a:t>digital prøveafvikling i Netprøver.dk.</a:t>
            </a:r>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25</a:t>
            </a:fld>
            <a:endParaRPr lang="da-DK"/>
          </a:p>
        </p:txBody>
      </p:sp>
    </p:spTree>
    <p:extLst>
      <p:ext uri="{BB962C8B-B14F-4D97-AF65-F5344CB8AC3E}">
        <p14:creationId xmlns:p14="http://schemas.microsoft.com/office/powerpoint/2010/main" val="3301051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dirty="0" smtClean="0"/>
              <a:t>Med udgangspunkt i det første vejledende opgavesæt skal arbejdsgrupperne afholde mindst ét dialogmøde med interesserede lærere med henblik på at indhente feedback. Denne feedback skal inddrages i arbejdet med det andet vejledende opgavesæt.</a:t>
            </a:r>
          </a:p>
          <a:p>
            <a:pPr marL="0" marR="0" indent="0" algn="l" defTabSz="914400" rtl="0" eaLnBrk="1" fontAlgn="base" latinLnBrk="0" hangingPunct="1">
              <a:lnSpc>
                <a:spcPct val="100000"/>
              </a:lnSpc>
              <a:spcBef>
                <a:spcPct val="30000"/>
              </a:spcBef>
              <a:spcAft>
                <a:spcPct val="0"/>
              </a:spcAft>
              <a:buClrTx/>
              <a:buSzTx/>
              <a:buFontTx/>
              <a:buNone/>
              <a:tabLst/>
              <a:defRPr/>
            </a:pPr>
            <a:r>
              <a:rPr lang="da-DK" dirty="0" smtClean="0"/>
              <a:t>I tillæg til de to vejledende opgavesæt skal hver arbejdsgruppe udarbejde en lærervejledning om den nye prøve (”lærerens hæfte”), der offentliggøres på ministeriets hjemmeside. Vejledningen skal beskrive det nye opgaveformat og bidrage til forståelsen af nye opgavetyper. Lærervejledningen skal offentliggøres, inden arbejdsgruppernes andet vejledende opgavesæt sendes til skolerne.</a:t>
            </a:r>
          </a:p>
          <a:p>
            <a:pPr marL="0" marR="0" indent="0" algn="l" defTabSz="914400" rtl="0" eaLnBrk="1" fontAlgn="base" latinLnBrk="0" hangingPunct="1">
              <a:lnSpc>
                <a:spcPct val="100000"/>
              </a:lnSpc>
              <a:spcBef>
                <a:spcPct val="30000"/>
              </a:spcBef>
              <a:spcAft>
                <a:spcPct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26</a:t>
            </a:fld>
            <a:endParaRPr lang="da-DK"/>
          </a:p>
        </p:txBody>
      </p:sp>
    </p:spTree>
    <p:extLst>
      <p:ext uri="{BB962C8B-B14F-4D97-AF65-F5344CB8AC3E}">
        <p14:creationId xmlns:p14="http://schemas.microsoft.com/office/powerpoint/2010/main" val="1252741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Hvordan er førnævnte problematikker løst med Vejledende</a:t>
            </a:r>
            <a:r>
              <a:rPr lang="da-DK" baseline="0" dirty="0" smtClean="0"/>
              <a:t> opgavesæt 1</a:t>
            </a:r>
          </a:p>
          <a:p>
            <a:endParaRPr lang="da-DK" baseline="0" dirty="0" smtClean="0"/>
          </a:p>
          <a:p>
            <a:r>
              <a:rPr lang="da-DK" sz="2400" dirty="0" smtClean="0"/>
              <a:t>Opgaverne 1 – 4: Videoanalyse </a:t>
            </a:r>
          </a:p>
          <a:p>
            <a:pPr lvl="1"/>
            <a:r>
              <a:rPr lang="da-DK" sz="1800" dirty="0" smtClean="0"/>
              <a:t>Videoklippene i de fire opgaver er ikke i samme format og er optaget med forskellige </a:t>
            </a:r>
            <a:r>
              <a:rPr lang="da-DK" sz="1800" dirty="0" err="1" smtClean="0"/>
              <a:t>fps</a:t>
            </a:r>
            <a:r>
              <a:rPr lang="da-DK" sz="1800" dirty="0" smtClean="0"/>
              <a:t>. Desuden vil det i den relevante videoanalyse kunne være aktuelt at overspringe billeder. </a:t>
            </a:r>
          </a:p>
          <a:p>
            <a:endParaRPr lang="da-DK" sz="2400" dirty="0" smtClean="0"/>
          </a:p>
          <a:p>
            <a:r>
              <a:rPr lang="da-DK" sz="2400" dirty="0" smtClean="0"/>
              <a:t>Opgaverne 5 – 8: Billedanalyse </a:t>
            </a:r>
          </a:p>
          <a:p>
            <a:pPr lvl="1"/>
            <a:r>
              <a:rPr lang="da-DK" sz="1800" dirty="0" smtClean="0"/>
              <a:t>Her kan der være brug for at aflæse vinkler, længder eller indtegne vektorpile.</a:t>
            </a:r>
          </a:p>
          <a:p>
            <a:pPr lvl="1"/>
            <a:r>
              <a:rPr lang="da-DK" sz="1800" dirty="0" smtClean="0"/>
              <a:t>Der er ikke bilag til alle disse opgaver, men det forventes, at eleverne er i stand til at udtrække de relevante billeder fra opgaveteksten og fx forstørre billedet, så det får en passende størrelse til brug ved billedanalysen. </a:t>
            </a:r>
          </a:p>
          <a:p>
            <a:pPr lvl="1"/>
            <a:r>
              <a:rPr lang="da-DK" sz="1800" dirty="0" smtClean="0"/>
              <a:t>Bemærk, at opgave 7 indeholder et stroboskopbillede.</a:t>
            </a:r>
          </a:p>
          <a:p>
            <a:endParaRPr lang="da-DK" sz="2400" dirty="0" smtClean="0"/>
          </a:p>
          <a:p>
            <a:r>
              <a:rPr lang="da-DK" sz="2400" dirty="0" smtClean="0"/>
              <a:t>Opgaverne 9 – 11: Datasæt </a:t>
            </a:r>
          </a:p>
          <a:p>
            <a:pPr lvl="1"/>
            <a:r>
              <a:rPr lang="da-DK" sz="1800" dirty="0" smtClean="0"/>
              <a:t>Datasættene medfølger som en Excel-fil, hvor der er brugt komma som decimalseparator.</a:t>
            </a:r>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30</a:t>
            </a:fld>
            <a:endParaRPr lang="da-DK"/>
          </a:p>
        </p:txBody>
      </p:sp>
    </p:spTree>
    <p:extLst>
      <p:ext uri="{BB962C8B-B14F-4D97-AF65-F5344CB8AC3E}">
        <p14:creationId xmlns:p14="http://schemas.microsoft.com/office/powerpoint/2010/main" val="2119549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Hvordan er førnævnte problematikker løst med Vejledende</a:t>
            </a:r>
            <a:r>
              <a:rPr lang="da-DK" baseline="0" dirty="0" smtClean="0"/>
              <a:t> opgavesæt 1</a:t>
            </a:r>
          </a:p>
          <a:p>
            <a:endParaRPr lang="da-DK" baseline="0" dirty="0" smtClean="0"/>
          </a:p>
          <a:p>
            <a:r>
              <a:rPr lang="da-DK" sz="2400" smtClean="0"/>
              <a:t>Opgaverne 1 – 4: Videoanalyse </a:t>
            </a:r>
          </a:p>
          <a:p>
            <a:pPr lvl="1"/>
            <a:r>
              <a:rPr lang="da-DK" sz="1800" smtClean="0"/>
              <a:t>Videoklippene i de fire opgaver er ikke i samme format og er optaget med forskellige fps. Desuden vil det i den relevante videoanalyse kunne være aktuelt at overspringe billeder. </a:t>
            </a:r>
          </a:p>
          <a:p>
            <a:endParaRPr lang="da-DK" sz="2400" smtClean="0"/>
          </a:p>
          <a:p>
            <a:r>
              <a:rPr lang="da-DK" sz="2400" smtClean="0"/>
              <a:t>Opgaverne 5 – 8: Billedanalyse </a:t>
            </a:r>
          </a:p>
          <a:p>
            <a:pPr lvl="1"/>
            <a:r>
              <a:rPr lang="da-DK" sz="1800" smtClean="0"/>
              <a:t>Her kan der være brug for at aflæse vinkler, længder eller indtegne vektorpile.</a:t>
            </a:r>
          </a:p>
          <a:p>
            <a:pPr lvl="1"/>
            <a:r>
              <a:rPr lang="da-DK" sz="1800" smtClean="0"/>
              <a:t>Der er ikke bilag til alle disse opgaver, men det forventes, at eleverne er i stand til at udtrække de relevante billeder fra opgaveteksten og fx forstørre billedet, så det får en passende størrelse til brug ved billedanalysen. </a:t>
            </a:r>
          </a:p>
          <a:p>
            <a:pPr lvl="1"/>
            <a:r>
              <a:rPr lang="da-DK" sz="1800" smtClean="0"/>
              <a:t>Bemærk, at opgave 7 indeholder et stroboskopbillede.</a:t>
            </a:r>
          </a:p>
          <a:p>
            <a:endParaRPr lang="da-DK" sz="2400" smtClean="0"/>
          </a:p>
          <a:p>
            <a:r>
              <a:rPr lang="da-DK" sz="2400" smtClean="0"/>
              <a:t>Opgaverne 9 – 11: Datasæt </a:t>
            </a:r>
          </a:p>
          <a:p>
            <a:pPr lvl="1"/>
            <a:r>
              <a:rPr lang="da-DK" sz="1800" smtClean="0"/>
              <a:t>Datasættene medfølger som en Excel-fil, hvor der er brugt komma som decimalseparator.</a:t>
            </a:r>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32</a:t>
            </a:fld>
            <a:endParaRPr lang="da-DK"/>
          </a:p>
        </p:txBody>
      </p:sp>
    </p:spTree>
    <p:extLst>
      <p:ext uri="{BB962C8B-B14F-4D97-AF65-F5344CB8AC3E}">
        <p14:creationId xmlns:p14="http://schemas.microsoft.com/office/powerpoint/2010/main" val="2119549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Hvordan er førnævnte problematikker løst med Vejledende</a:t>
            </a:r>
            <a:r>
              <a:rPr lang="da-DK" baseline="0" dirty="0" smtClean="0"/>
              <a:t> opgavesæt 1</a:t>
            </a: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33</a:t>
            </a:fld>
            <a:endParaRPr lang="da-DK"/>
          </a:p>
        </p:txBody>
      </p:sp>
    </p:spTree>
    <p:extLst>
      <p:ext uri="{BB962C8B-B14F-4D97-AF65-F5344CB8AC3E}">
        <p14:creationId xmlns:p14="http://schemas.microsoft.com/office/powerpoint/2010/main" val="211954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153E58-0E51-4632-84CE-97A715FE6479}" type="slidenum">
              <a:rPr lang="da-DK"/>
              <a:pPr/>
              <a:t>2</a:t>
            </a:fld>
            <a:endParaRPr lang="da-DK"/>
          </a:p>
        </p:txBody>
      </p:sp>
      <p:sp>
        <p:nvSpPr>
          <p:cNvPr id="244738" name="Rectangle 2"/>
          <p:cNvSpPr>
            <a:spLocks noGrp="1" noRot="1" noChangeAspect="1" noChangeArrowheads="1" noTextEdit="1"/>
          </p:cNvSpPr>
          <p:nvPr>
            <p:ph type="sldImg"/>
          </p:nvPr>
        </p:nvSpPr>
        <p:spPr>
          <a:ln/>
        </p:spPr>
      </p:sp>
      <p:sp>
        <p:nvSpPr>
          <p:cNvPr id="244739" name="Rectangle 3"/>
          <p:cNvSpPr>
            <a:spLocks noGrp="1" noChangeArrowheads="1"/>
          </p:cNvSpPr>
          <p:nvPr>
            <p:ph type="body" idx="1"/>
          </p:nvPr>
        </p:nvSpPr>
        <p:spPr/>
        <p:txBody>
          <a:bodyPr/>
          <a:lstStyle/>
          <a:p>
            <a:r>
              <a:rPr lang="da-DK"/>
              <a:t>Tekstdias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Gennemsnittet for ikke bestået er 11,2% siden 2008</a:t>
            </a:r>
            <a:endParaRPr lang="da-DK" dirty="0"/>
          </a:p>
        </p:txBody>
      </p:sp>
    </p:spTree>
    <p:extLst>
      <p:ext uri="{BB962C8B-B14F-4D97-AF65-F5344CB8AC3E}">
        <p14:creationId xmlns:p14="http://schemas.microsoft.com/office/powerpoint/2010/main" val="3809974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Rød: gennemsnit af eksamenskarakter</a:t>
            </a:r>
          </a:p>
          <a:p>
            <a:r>
              <a:rPr lang="da-DK" dirty="0" smtClean="0"/>
              <a:t>Grøn: gennemsnit af årskarakter</a:t>
            </a:r>
            <a:endParaRPr lang="da-DK" dirty="0"/>
          </a:p>
        </p:txBody>
      </p:sp>
    </p:spTree>
    <p:extLst>
      <p:ext uri="{BB962C8B-B14F-4D97-AF65-F5344CB8AC3E}">
        <p14:creationId xmlns:p14="http://schemas.microsoft.com/office/powerpoint/2010/main" val="259739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Rød: gennemsnit af eksamenskarakter</a:t>
            </a:r>
          </a:p>
          <a:p>
            <a:r>
              <a:rPr lang="da-DK" dirty="0" smtClean="0"/>
              <a:t>Grøn: gennemsnit af årskarakter</a:t>
            </a:r>
            <a:endParaRPr lang="da-DK" dirty="0"/>
          </a:p>
        </p:txBody>
      </p:sp>
    </p:spTree>
    <p:extLst>
      <p:ext uri="{BB962C8B-B14F-4D97-AF65-F5344CB8AC3E}">
        <p14:creationId xmlns:p14="http://schemas.microsoft.com/office/powerpoint/2010/main" val="25973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HD’ere</a:t>
            </a:r>
            <a:r>
              <a:rPr lang="da-DK" dirty="0"/>
              <a:t>, bachelorer, teknikumingeniører og diplomingeniører er eksempelvis ikke kandidater. </a:t>
            </a:r>
          </a:p>
          <a:p>
            <a:endParaRPr lang="da-DK" dirty="0"/>
          </a:p>
          <a:p>
            <a:r>
              <a:rPr lang="da-DK" dirty="0"/>
              <a:t>Kandidater, hvis uddannelse ikke sigter direkte mod undervisningskompetence i ét eller flere bestemte fag på det gymnasiale område, f.eks. cand.polyt., cand.pæd., cand.ling.merc. og cand.pharm., kan opnå faglig kompetence, hvis de – typisk via relevant videre- og efteruddannelse - har opnået kvalifikationer, der svarer til de faglige mindstekrav og opfylder krav til omfang af ECTS-point i et eller flere fag i den gymnasiale fagrække. </a:t>
            </a:r>
          </a:p>
        </p:txBody>
      </p:sp>
      <p:sp>
        <p:nvSpPr>
          <p:cNvPr id="4" name="Pladsholder til diasnummer 3"/>
          <p:cNvSpPr>
            <a:spLocks noGrp="1"/>
          </p:cNvSpPr>
          <p:nvPr>
            <p:ph type="sldNum" sz="quarter" idx="10"/>
          </p:nvPr>
        </p:nvSpPr>
        <p:spPr/>
        <p:txBody>
          <a:bodyPr/>
          <a:lstStyle/>
          <a:p>
            <a:fld id="{3477FD34-E586-4161-AD40-242107BE3476}" type="slidenum">
              <a:rPr lang="da-DK" smtClean="0"/>
              <a:pPr/>
              <a:t>17</a:t>
            </a:fld>
            <a:endParaRPr lang="da-DK"/>
          </a:p>
        </p:txBody>
      </p:sp>
    </p:spTree>
    <p:extLst>
      <p:ext uri="{BB962C8B-B14F-4D97-AF65-F5344CB8AC3E}">
        <p14:creationId xmlns:p14="http://schemas.microsoft.com/office/powerpoint/2010/main" val="190848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Arial" charset="0"/>
                <a:ea typeface="+mn-ea"/>
                <a:cs typeface="+mn-cs"/>
              </a:rPr>
              <a:t>Aftalen indebærer, at undervisningen skal indeholde forløb og faglige aktiviteter, der styrker elevernes evne til at træffe valg om videregående uddannelse. Elevernes skriftlige kompetencer og almene studiekompetencer skal styrkes, evnen til at arbejde innovativt og kreativt med fagene skal udvikles, og undervisningen skal tilrettelægges med et tværgående fokus på elevernes digitale og globale dannelse.</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2.1.7.2. Overvejelser og den foreslåede ordning</a:t>
            </a:r>
          </a:p>
          <a:p>
            <a:r>
              <a:rPr lang="da-DK" sz="1200" b="0" i="0" u="none" strike="noStrike" kern="1200" baseline="0" dirty="0" smtClean="0">
                <a:solidFill>
                  <a:schemeClr val="tx1"/>
                </a:solidFill>
                <a:latin typeface="Arial" charset="0"/>
                <a:ea typeface="+mn-ea"/>
                <a:cs typeface="+mn-cs"/>
              </a:rPr>
              <a:t>Forligskredsen bag aftalen om styrkede gymnasiale uddannelser er enig om, at der skal udvikles nye prøveformer, herunder digitale prøver, og at f.eks. 24-timers prøver skal begrænses i forhold til i dag. Prøverne i de enkelte fag, f.eks. matematik, skal endvidere i fornødent omfang revideres, så de er i overensstemmelse med det reviderede faglige indhold i fagene. Forligskredsen er endvidere enig om, at sanktionerne skal skærpes overfor elever, som snyder ved prøverne. Snyd ved prøverne skal bl.a. kunne resultere i tildeling af den laveste karakter (-3). Disse ændringer gennemføres ved ændring af læreplaner og gældende bekendtgørelser.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Økonomiske og administrative konsekvenser for det offentlige</a:t>
            </a:r>
          </a:p>
          <a:p>
            <a:r>
              <a:rPr lang="da-DK" sz="1200" b="0" i="0" u="none" strike="noStrike" kern="1200" baseline="0" dirty="0" smtClean="0">
                <a:solidFill>
                  <a:schemeClr val="tx1"/>
                </a:solidFill>
                <a:latin typeface="Arial" charset="0"/>
                <a:ea typeface="+mn-ea"/>
                <a:cs typeface="+mn-cs"/>
              </a:rPr>
              <a:t>Bl.a. er der afsat 400 mio. kr. til efteruddannelse af lærerne i perioden fra 2017-2024. Herudover er der afsat 49,6 mio. kr. i perioden fra 2017-2024 og herefter 4,2 mio. kr. årligt varigt fra 2025 til justeringer af prøve- og eksamenssystemet, herunder bl.a. udvikling af grundforløbsprøver, </a:t>
            </a:r>
            <a:r>
              <a:rPr lang="da-DK" sz="1200" b="0" i="0" u="none" strike="noStrike" kern="1200" baseline="0" dirty="0" err="1" smtClean="0">
                <a:solidFill>
                  <a:schemeClr val="tx1"/>
                </a:solidFill>
                <a:latin typeface="Arial" charset="0"/>
                <a:ea typeface="+mn-ea"/>
                <a:cs typeface="+mn-cs"/>
              </a:rPr>
              <a:t>permanentgørelse</a:t>
            </a:r>
            <a:r>
              <a:rPr lang="da-DK" sz="1200" b="0" i="0" u="none" strike="noStrike" kern="1200" baseline="0" dirty="0" smtClean="0">
                <a:solidFill>
                  <a:schemeClr val="tx1"/>
                </a:solidFill>
                <a:latin typeface="Arial" charset="0"/>
                <a:ea typeface="+mn-ea"/>
                <a:cs typeface="+mn-cs"/>
              </a:rPr>
              <a:t> af fagene bioteknologi og geovidenskab, etablering af spansk som fortsættersprog, udvikling af digitale skriftlige prøver og udvikling af nye skriftlige og mundtlige prøveformer mv.</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Efter bestemmelsens </a:t>
            </a:r>
            <a:r>
              <a:rPr lang="da-DK" sz="1200" b="0" i="1" u="none" strike="noStrike" kern="1200" baseline="0" dirty="0" smtClean="0">
                <a:solidFill>
                  <a:schemeClr val="tx1"/>
                </a:solidFill>
                <a:latin typeface="Arial" charset="0"/>
                <a:ea typeface="+mn-ea"/>
                <a:cs typeface="+mn-cs"/>
              </a:rPr>
              <a:t>stk. 6 </a:t>
            </a:r>
            <a:r>
              <a:rPr lang="da-DK" sz="1200" b="0" i="0" u="none" strike="noStrike" kern="1200" baseline="0" dirty="0" smtClean="0">
                <a:solidFill>
                  <a:schemeClr val="tx1"/>
                </a:solidFill>
                <a:latin typeface="Arial" charset="0"/>
                <a:ea typeface="+mn-ea"/>
                <a:cs typeface="+mn-cs"/>
              </a:rPr>
              <a:t>skal eleverne endvidere opnå digitale kompetencer, så de lærer at anlægge et kritisk blik på digitale medier og at indgå ansvarligt, kritisk og etisk bevidst i globale og digitale fællesskaber. Eleverne skal bl.a. lære at søge information og udøve kildekritik, at lave selvstændige, digitale produktioner og at reflektere over til- og fravalg af digitale redskaber i forskellige sammenhænge. Det er hensigten, at dette skal afspejles i fagenes kernestof og i arbejds- og prøveformer.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Til § 52</a:t>
            </a:r>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Der skal udvikles nye prøveformer, der er velegnet til at</a:t>
            </a:r>
          </a:p>
          <a:p>
            <a:r>
              <a:rPr lang="da-DK" sz="1200" b="0" i="0" u="none" strike="noStrike" kern="1200" baseline="0" dirty="0" smtClean="0">
                <a:solidFill>
                  <a:schemeClr val="tx1"/>
                </a:solidFill>
                <a:latin typeface="Arial" charset="0"/>
                <a:ea typeface="+mn-ea"/>
                <a:cs typeface="+mn-cs"/>
              </a:rPr>
              <a:t>måle opfyldelse af kravene til elevernes digitale viden og</a:t>
            </a:r>
          </a:p>
          <a:p>
            <a:r>
              <a:rPr lang="da-DK" sz="1200" b="0" i="0" u="none" strike="noStrike" kern="1200" baseline="0" dirty="0" smtClean="0">
                <a:solidFill>
                  <a:schemeClr val="tx1"/>
                </a:solidFill>
                <a:latin typeface="Arial" charset="0"/>
                <a:ea typeface="+mn-ea"/>
                <a:cs typeface="+mn-cs"/>
              </a:rPr>
              <a:t>færdigheder.</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 traditionelle skriftlige prøver på papir vil blive udfaset,</a:t>
            </a:r>
          </a:p>
          <a:p>
            <a:r>
              <a:rPr lang="da-DK" sz="1200" b="0" i="0" u="none" strike="noStrike" kern="1200" baseline="0" dirty="0" smtClean="0">
                <a:solidFill>
                  <a:schemeClr val="tx1"/>
                </a:solidFill>
                <a:latin typeface="Arial" charset="0"/>
                <a:ea typeface="+mn-ea"/>
                <a:cs typeface="+mn-cs"/>
              </a:rPr>
              <a:t>og nye digitale skriftlige prøver vil blive udviklet og indfaset</a:t>
            </a:r>
          </a:p>
          <a:p>
            <a:r>
              <a:rPr lang="da-DK" sz="1200" b="0" i="0" u="none" strike="noStrike" kern="1200" baseline="0" dirty="0" smtClean="0">
                <a:solidFill>
                  <a:schemeClr val="tx1"/>
                </a:solidFill>
                <a:latin typeface="Arial" charset="0"/>
                <a:ea typeface="+mn-ea"/>
                <a:cs typeface="+mn-cs"/>
              </a:rPr>
              <a:t>i stedet. De digitale prøver skal bidrage til en faglig og</a:t>
            </a:r>
          </a:p>
          <a:p>
            <a:r>
              <a:rPr lang="da-DK" sz="1200" b="0" i="0" u="none" strike="noStrike" kern="1200" baseline="0" dirty="0" smtClean="0">
                <a:solidFill>
                  <a:schemeClr val="tx1"/>
                </a:solidFill>
                <a:latin typeface="Arial" charset="0"/>
                <a:ea typeface="+mn-ea"/>
                <a:cs typeface="+mn-cs"/>
              </a:rPr>
              <a:t>pædagogisk forbedring af prøverne, og de må ikke forsimple</a:t>
            </a:r>
          </a:p>
          <a:p>
            <a:r>
              <a:rPr lang="da-DK" sz="1200" b="0" i="0" u="none" strike="noStrike" kern="1200" baseline="0" dirty="0" smtClean="0">
                <a:solidFill>
                  <a:schemeClr val="tx1"/>
                </a:solidFill>
                <a:latin typeface="Arial" charset="0"/>
                <a:ea typeface="+mn-ea"/>
                <a:cs typeface="+mn-cs"/>
              </a:rPr>
              <a:t>indholdet af prøverne.</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21</a:t>
            </a:fld>
            <a:endParaRPr lang="da-DK"/>
          </a:p>
        </p:txBody>
      </p:sp>
    </p:spTree>
    <p:extLst>
      <p:ext uri="{BB962C8B-B14F-4D97-AF65-F5344CB8AC3E}">
        <p14:creationId xmlns:p14="http://schemas.microsoft.com/office/powerpoint/2010/main" val="1452342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Arial" charset="0"/>
                <a:ea typeface="+mn-ea"/>
                <a:cs typeface="+mn-cs"/>
              </a:rPr>
              <a:t>Aftalen indebærer, at undervisningen skal indeholde forløb og faglige aktiviteter, der styrker elevernes evne til at træffe valg om videregående uddannelse. Elevernes skriftlige kompetencer og almene studiekompetencer skal styrkes, evnen til at arbejde innovativt og kreativt med fagene skal udvikles, og undervisningen skal tilrettelægges med et tværgående fokus på elevernes digitale og globale dannelse.</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2.1.7.2. Overvejelser og den foreslåede ordning</a:t>
            </a:r>
          </a:p>
          <a:p>
            <a:r>
              <a:rPr lang="da-DK" sz="1200" b="0" i="0" u="none" strike="noStrike" kern="1200" baseline="0" dirty="0" smtClean="0">
                <a:solidFill>
                  <a:schemeClr val="tx1"/>
                </a:solidFill>
                <a:latin typeface="Arial" charset="0"/>
                <a:ea typeface="+mn-ea"/>
                <a:cs typeface="+mn-cs"/>
              </a:rPr>
              <a:t>Forligskredsen bag aftalen om styrkede gymnasiale uddannelser er enig om, at der skal udvikles nye prøveformer, herunder digitale prøver, og at f.eks. 24-timers prøver skal begrænses i forhold til i dag. Prøverne i de enkelte fag, f.eks. matematik, skal endvidere i fornødent omfang revideres, så de er i overensstemmelse med det reviderede faglige indhold i fagene. Forligskredsen er endvidere enig om, at sanktionerne skal skærpes overfor elever, som snyder ved prøverne. Snyd ved prøverne skal bl.a. kunne resultere i tildeling af den laveste karakter (-3). Disse ændringer gennemføres ved ændring af læreplaner og gældende bekendtgørelser.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Økonomiske og administrative konsekvenser for det offentlige</a:t>
            </a:r>
          </a:p>
          <a:p>
            <a:r>
              <a:rPr lang="da-DK" sz="1200" b="0" i="0" u="none" strike="noStrike" kern="1200" baseline="0" dirty="0" smtClean="0">
                <a:solidFill>
                  <a:schemeClr val="tx1"/>
                </a:solidFill>
                <a:latin typeface="Arial" charset="0"/>
                <a:ea typeface="+mn-ea"/>
                <a:cs typeface="+mn-cs"/>
              </a:rPr>
              <a:t>Bl.a. er der afsat 400 mio. kr. til efteruddannelse af lærerne i perioden fra 2017-2024. Herudover er der afsat 49,6 mio. kr. i perioden fra 2017-2024 og herefter 4,2 mio. kr. årligt varigt fra 2025 til justeringer af prøve- og eksamenssystemet, herunder bl.a. udvikling af grundforløbsprøver, </a:t>
            </a:r>
            <a:r>
              <a:rPr lang="da-DK" sz="1200" b="0" i="0" u="none" strike="noStrike" kern="1200" baseline="0" dirty="0" err="1" smtClean="0">
                <a:solidFill>
                  <a:schemeClr val="tx1"/>
                </a:solidFill>
                <a:latin typeface="Arial" charset="0"/>
                <a:ea typeface="+mn-ea"/>
                <a:cs typeface="+mn-cs"/>
              </a:rPr>
              <a:t>permanentgørelse</a:t>
            </a:r>
            <a:r>
              <a:rPr lang="da-DK" sz="1200" b="0" i="0" u="none" strike="noStrike" kern="1200" baseline="0" dirty="0" smtClean="0">
                <a:solidFill>
                  <a:schemeClr val="tx1"/>
                </a:solidFill>
                <a:latin typeface="Arial" charset="0"/>
                <a:ea typeface="+mn-ea"/>
                <a:cs typeface="+mn-cs"/>
              </a:rPr>
              <a:t> af fagene bioteknologi og geovidenskab, etablering af spansk som fortsættersprog, udvikling af digitale skriftlige prøver og udvikling af nye skriftlige og mundtlige prøveformer mv.</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Efter bestemmelsens </a:t>
            </a:r>
            <a:r>
              <a:rPr lang="da-DK" sz="1200" b="0" i="1" u="none" strike="noStrike" kern="1200" baseline="0" dirty="0" smtClean="0">
                <a:solidFill>
                  <a:schemeClr val="tx1"/>
                </a:solidFill>
                <a:latin typeface="Arial" charset="0"/>
                <a:ea typeface="+mn-ea"/>
                <a:cs typeface="+mn-cs"/>
              </a:rPr>
              <a:t>stk. 6 </a:t>
            </a:r>
            <a:r>
              <a:rPr lang="da-DK" sz="1200" b="0" i="0" u="none" strike="noStrike" kern="1200" baseline="0" dirty="0" smtClean="0">
                <a:solidFill>
                  <a:schemeClr val="tx1"/>
                </a:solidFill>
                <a:latin typeface="Arial" charset="0"/>
                <a:ea typeface="+mn-ea"/>
                <a:cs typeface="+mn-cs"/>
              </a:rPr>
              <a:t>skal eleverne endvidere opnå digitale kompetencer, så de lærer at anlægge et kritisk blik på digitale medier og at indgå ansvarligt, kritisk og etisk bevidst i globale og digitale fællesskaber. Eleverne skal bl.a. lære at søge information og udøve kildekritik, at lave selvstændige, digitale produktioner og at reflektere over til- og fravalg af digitale redskaber i forskellige sammenhænge. Det er hensigten, at dette skal afspejles i fagenes kernestof og i arbejds- og prøveformer.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Til § 52</a:t>
            </a:r>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Der skal udvikles nye prøveformer, der er velegnet til at</a:t>
            </a:r>
          </a:p>
          <a:p>
            <a:r>
              <a:rPr lang="da-DK" sz="1200" b="0" i="0" u="none" strike="noStrike" kern="1200" baseline="0" dirty="0" smtClean="0">
                <a:solidFill>
                  <a:schemeClr val="tx1"/>
                </a:solidFill>
                <a:latin typeface="Arial" charset="0"/>
                <a:ea typeface="+mn-ea"/>
                <a:cs typeface="+mn-cs"/>
              </a:rPr>
              <a:t>måle opfyldelse af kravene til elevernes digitale viden og</a:t>
            </a:r>
          </a:p>
          <a:p>
            <a:r>
              <a:rPr lang="da-DK" sz="1200" b="0" i="0" u="none" strike="noStrike" kern="1200" baseline="0" dirty="0" smtClean="0">
                <a:solidFill>
                  <a:schemeClr val="tx1"/>
                </a:solidFill>
                <a:latin typeface="Arial" charset="0"/>
                <a:ea typeface="+mn-ea"/>
                <a:cs typeface="+mn-cs"/>
              </a:rPr>
              <a:t>færdigheder.</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 traditionelle skriftlige prøver på papir vil blive udfaset,</a:t>
            </a:r>
          </a:p>
          <a:p>
            <a:r>
              <a:rPr lang="da-DK" sz="1200" b="0" i="0" u="none" strike="noStrike" kern="1200" baseline="0" dirty="0" smtClean="0">
                <a:solidFill>
                  <a:schemeClr val="tx1"/>
                </a:solidFill>
                <a:latin typeface="Arial" charset="0"/>
                <a:ea typeface="+mn-ea"/>
                <a:cs typeface="+mn-cs"/>
              </a:rPr>
              <a:t>og nye digitale skriftlige prøver vil blive udviklet og indfaset</a:t>
            </a:r>
          </a:p>
          <a:p>
            <a:r>
              <a:rPr lang="da-DK" sz="1200" b="0" i="0" u="none" strike="noStrike" kern="1200" baseline="0" dirty="0" smtClean="0">
                <a:solidFill>
                  <a:schemeClr val="tx1"/>
                </a:solidFill>
                <a:latin typeface="Arial" charset="0"/>
                <a:ea typeface="+mn-ea"/>
                <a:cs typeface="+mn-cs"/>
              </a:rPr>
              <a:t>i stedet. De digitale prøver skal bidrage til en faglig og</a:t>
            </a:r>
          </a:p>
          <a:p>
            <a:r>
              <a:rPr lang="da-DK" sz="1200" b="0" i="0" u="none" strike="noStrike" kern="1200" baseline="0" dirty="0" smtClean="0">
                <a:solidFill>
                  <a:schemeClr val="tx1"/>
                </a:solidFill>
                <a:latin typeface="Arial" charset="0"/>
                <a:ea typeface="+mn-ea"/>
                <a:cs typeface="+mn-cs"/>
              </a:rPr>
              <a:t>pædagogisk forbedring af prøverne, og de må ikke forsimple</a:t>
            </a:r>
          </a:p>
          <a:p>
            <a:r>
              <a:rPr lang="da-DK" sz="1200" b="0" i="0" u="none" strike="noStrike" kern="1200" baseline="0" dirty="0" smtClean="0">
                <a:solidFill>
                  <a:schemeClr val="tx1"/>
                </a:solidFill>
                <a:latin typeface="Arial" charset="0"/>
                <a:ea typeface="+mn-ea"/>
                <a:cs typeface="+mn-cs"/>
              </a:rPr>
              <a:t>indholdet af prøverne.</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22</a:t>
            </a:fld>
            <a:endParaRPr lang="da-DK"/>
          </a:p>
        </p:txBody>
      </p:sp>
    </p:spTree>
    <p:extLst>
      <p:ext uri="{BB962C8B-B14F-4D97-AF65-F5344CB8AC3E}">
        <p14:creationId xmlns:p14="http://schemas.microsoft.com/office/powerpoint/2010/main" val="1452342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smtClean="0">
                <a:solidFill>
                  <a:schemeClr val="tx1"/>
                </a:solidFill>
                <a:latin typeface="Arial" charset="0"/>
                <a:ea typeface="+mn-ea"/>
                <a:cs typeface="+mn-cs"/>
              </a:rPr>
              <a:t>Aftalen indebærer, at undervisningen skal indeholde forløb og faglige aktiviteter, der styrker elevernes evne til at træffe valg om videregående uddannelse. Elevernes skriftlige kompetencer og almene studiekompetencer skal styrkes, evnen til at arbejde innovativt og kreativt med fagene skal udvikles, og undervisningen skal tilrettelægges med et tværgående fokus på elevernes digitale og globale dannelse.</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2.1.7.2. Overvejelser og den foreslåede ordning</a:t>
            </a:r>
          </a:p>
          <a:p>
            <a:r>
              <a:rPr lang="da-DK" sz="1200" b="0" i="0" u="none" strike="noStrike" kern="1200" baseline="0" dirty="0" smtClean="0">
                <a:solidFill>
                  <a:schemeClr val="tx1"/>
                </a:solidFill>
                <a:latin typeface="Arial" charset="0"/>
                <a:ea typeface="+mn-ea"/>
                <a:cs typeface="+mn-cs"/>
              </a:rPr>
              <a:t>Forligskredsen bag aftalen om styrkede gymnasiale uddannelser er enig om, at der skal udvikles nye prøveformer, herunder digitale prøver, og at f.eks. 24-timers prøver skal begrænses i forhold til i dag. Prøverne i de enkelte fag, f.eks. matematik, skal endvidere i fornødent omfang revideres, så de er i overensstemmelse med det reviderede faglige indhold i fagene. Forligskredsen er endvidere enig om, at sanktionerne skal skærpes overfor elever, som snyder ved prøverne. Snyd ved prøverne skal bl.a. kunne resultere i tildeling af den laveste karakter (-3). Disse ændringer gennemføres ved ændring af læreplaner og gældende bekendtgørelser.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Økonomiske og administrative konsekvenser for det offentlige</a:t>
            </a:r>
          </a:p>
          <a:p>
            <a:r>
              <a:rPr lang="da-DK" sz="1200" b="0" i="0" u="none" strike="noStrike" kern="1200" baseline="0" dirty="0" smtClean="0">
                <a:solidFill>
                  <a:schemeClr val="tx1"/>
                </a:solidFill>
                <a:latin typeface="Arial" charset="0"/>
                <a:ea typeface="+mn-ea"/>
                <a:cs typeface="+mn-cs"/>
              </a:rPr>
              <a:t>Bl.a. er der afsat 400 mio. kr. til efteruddannelse af lærerne i perioden fra 2017-2024. Herudover er der afsat 49,6 mio. kr. i perioden fra 2017-2024 og herefter 4,2 mio. kr. årligt varigt fra 2025 til justeringer af prøve- og eksamenssystemet, herunder bl.a. udvikling af grundforløbsprøver, </a:t>
            </a:r>
            <a:r>
              <a:rPr lang="da-DK" sz="1200" b="0" i="0" u="none" strike="noStrike" kern="1200" baseline="0" dirty="0" err="1" smtClean="0">
                <a:solidFill>
                  <a:schemeClr val="tx1"/>
                </a:solidFill>
                <a:latin typeface="Arial" charset="0"/>
                <a:ea typeface="+mn-ea"/>
                <a:cs typeface="+mn-cs"/>
              </a:rPr>
              <a:t>permanentgørelse</a:t>
            </a:r>
            <a:r>
              <a:rPr lang="da-DK" sz="1200" b="0" i="0" u="none" strike="noStrike" kern="1200" baseline="0" dirty="0" smtClean="0">
                <a:solidFill>
                  <a:schemeClr val="tx1"/>
                </a:solidFill>
                <a:latin typeface="Arial" charset="0"/>
                <a:ea typeface="+mn-ea"/>
                <a:cs typeface="+mn-cs"/>
              </a:rPr>
              <a:t> af fagene bioteknologi og geovidenskab, etablering af spansk som fortsættersprog, udvikling af digitale skriftlige prøver og udvikling af nye skriftlige og mundtlige prøveformer mv.</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Efter bestemmelsens </a:t>
            </a:r>
            <a:r>
              <a:rPr lang="da-DK" sz="1200" b="0" i="1" u="none" strike="noStrike" kern="1200" baseline="0" dirty="0" smtClean="0">
                <a:solidFill>
                  <a:schemeClr val="tx1"/>
                </a:solidFill>
                <a:latin typeface="Arial" charset="0"/>
                <a:ea typeface="+mn-ea"/>
                <a:cs typeface="+mn-cs"/>
              </a:rPr>
              <a:t>stk. 6 </a:t>
            </a:r>
            <a:r>
              <a:rPr lang="da-DK" sz="1200" b="0" i="0" u="none" strike="noStrike" kern="1200" baseline="0" dirty="0" smtClean="0">
                <a:solidFill>
                  <a:schemeClr val="tx1"/>
                </a:solidFill>
                <a:latin typeface="Arial" charset="0"/>
                <a:ea typeface="+mn-ea"/>
                <a:cs typeface="+mn-cs"/>
              </a:rPr>
              <a:t>skal eleverne endvidere opnå digitale kompetencer, så de lærer at anlægge et kritisk blik på digitale medier og at indgå ansvarligt, kritisk og etisk bevidst i globale og digitale fællesskaber. Eleverne skal bl.a. lære at søge information og udøve kildekritik, at lave selvstændige, digitale produktioner og at reflektere over til- og fravalg af digitale redskaber i forskellige sammenhænge. Det er hensigten, at dette skal afspejles i fagenes kernestof og i arbejds- og prøveformer.</a:t>
            </a:r>
          </a:p>
          <a:p>
            <a:endParaRPr lang="da-DK" sz="1200" b="0" i="0" u="none" strike="noStrike" kern="1200" baseline="0" dirty="0" smtClean="0">
              <a:solidFill>
                <a:schemeClr val="tx1"/>
              </a:solidFill>
              <a:latin typeface="Arial" charset="0"/>
              <a:ea typeface="+mn-ea"/>
              <a:cs typeface="+mn-cs"/>
            </a:endParaRPr>
          </a:p>
          <a:p>
            <a:r>
              <a:rPr lang="da-DK" sz="1200" b="0" i="1" u="none" strike="noStrike" kern="1200" baseline="0" dirty="0" smtClean="0">
                <a:solidFill>
                  <a:schemeClr val="tx1"/>
                </a:solidFill>
                <a:latin typeface="Arial" charset="0"/>
                <a:ea typeface="+mn-ea"/>
                <a:cs typeface="+mn-cs"/>
              </a:rPr>
              <a:t>Til § 52</a:t>
            </a:r>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Der skal udvikles nye prøveformer, der er velegnet til at</a:t>
            </a:r>
          </a:p>
          <a:p>
            <a:r>
              <a:rPr lang="da-DK" sz="1200" b="0" i="0" u="none" strike="noStrike" kern="1200" baseline="0" dirty="0" smtClean="0">
                <a:solidFill>
                  <a:schemeClr val="tx1"/>
                </a:solidFill>
                <a:latin typeface="Arial" charset="0"/>
                <a:ea typeface="+mn-ea"/>
                <a:cs typeface="+mn-cs"/>
              </a:rPr>
              <a:t>måle opfyldelse af kravene til elevernes digitale viden og</a:t>
            </a:r>
          </a:p>
          <a:p>
            <a:r>
              <a:rPr lang="da-DK" sz="1200" b="0" i="0" u="none" strike="noStrike" kern="1200" baseline="0" dirty="0" smtClean="0">
                <a:solidFill>
                  <a:schemeClr val="tx1"/>
                </a:solidFill>
                <a:latin typeface="Arial" charset="0"/>
                <a:ea typeface="+mn-ea"/>
                <a:cs typeface="+mn-cs"/>
              </a:rPr>
              <a:t>færdigheder.</a:t>
            </a:r>
          </a:p>
          <a:p>
            <a:endParaRPr lang="da-DK" sz="1200" b="0" i="0" u="none" strike="noStrike" kern="1200" baseline="0" dirty="0" smtClean="0">
              <a:solidFill>
                <a:schemeClr val="tx1"/>
              </a:solidFill>
              <a:latin typeface="Arial" charset="0"/>
              <a:ea typeface="+mn-ea"/>
              <a:cs typeface="+mn-cs"/>
            </a:endParaRPr>
          </a:p>
          <a:p>
            <a:r>
              <a:rPr lang="da-DK" sz="1200" b="0" i="0" u="none" strike="noStrike" kern="1200" baseline="0" dirty="0" smtClean="0">
                <a:solidFill>
                  <a:schemeClr val="tx1"/>
                </a:solidFill>
                <a:latin typeface="Arial" charset="0"/>
                <a:ea typeface="+mn-ea"/>
                <a:cs typeface="+mn-cs"/>
              </a:rPr>
              <a:t>De traditionelle skriftlige prøver på papir vil blive udfaset,</a:t>
            </a:r>
          </a:p>
          <a:p>
            <a:r>
              <a:rPr lang="da-DK" sz="1200" b="0" i="0" u="none" strike="noStrike" kern="1200" baseline="0" dirty="0" smtClean="0">
                <a:solidFill>
                  <a:schemeClr val="tx1"/>
                </a:solidFill>
                <a:latin typeface="Arial" charset="0"/>
                <a:ea typeface="+mn-ea"/>
                <a:cs typeface="+mn-cs"/>
              </a:rPr>
              <a:t>og nye digitale skriftlige prøver vil blive udviklet og indfaset</a:t>
            </a:r>
          </a:p>
          <a:p>
            <a:r>
              <a:rPr lang="da-DK" sz="1200" b="0" i="0" u="none" strike="noStrike" kern="1200" baseline="0" dirty="0" smtClean="0">
                <a:solidFill>
                  <a:schemeClr val="tx1"/>
                </a:solidFill>
                <a:latin typeface="Arial" charset="0"/>
                <a:ea typeface="+mn-ea"/>
                <a:cs typeface="+mn-cs"/>
              </a:rPr>
              <a:t>i stedet. De digitale prøver skal bidrage til en faglig og</a:t>
            </a:r>
          </a:p>
          <a:p>
            <a:r>
              <a:rPr lang="da-DK" sz="1200" b="0" i="0" u="none" strike="noStrike" kern="1200" baseline="0" dirty="0" smtClean="0">
                <a:solidFill>
                  <a:schemeClr val="tx1"/>
                </a:solidFill>
                <a:latin typeface="Arial" charset="0"/>
                <a:ea typeface="+mn-ea"/>
                <a:cs typeface="+mn-cs"/>
              </a:rPr>
              <a:t>pædagogisk forbedring af prøverne, og de må ikke forsimple</a:t>
            </a:r>
          </a:p>
          <a:p>
            <a:r>
              <a:rPr lang="da-DK" sz="1200" b="0" i="0" u="none" strike="noStrike" kern="1200" baseline="0" dirty="0" smtClean="0">
                <a:solidFill>
                  <a:schemeClr val="tx1"/>
                </a:solidFill>
                <a:latin typeface="Arial" charset="0"/>
                <a:ea typeface="+mn-ea"/>
                <a:cs typeface="+mn-cs"/>
              </a:rPr>
              <a:t>indholdet af prøverne.</a:t>
            </a:r>
            <a:endParaRPr lang="da-DK" dirty="0"/>
          </a:p>
        </p:txBody>
      </p:sp>
      <p:sp>
        <p:nvSpPr>
          <p:cNvPr id="4" name="Pladsholder til diasnummer 3"/>
          <p:cNvSpPr>
            <a:spLocks noGrp="1"/>
          </p:cNvSpPr>
          <p:nvPr>
            <p:ph type="sldNum" sz="quarter" idx="10"/>
          </p:nvPr>
        </p:nvSpPr>
        <p:spPr/>
        <p:txBody>
          <a:bodyPr/>
          <a:lstStyle/>
          <a:p>
            <a:fld id="{3477FD34-E586-4161-AD40-242107BE3476}" type="slidenum">
              <a:rPr lang="da-DK" smtClean="0"/>
              <a:pPr/>
              <a:t>23</a:t>
            </a:fld>
            <a:endParaRPr lang="da-DK"/>
          </a:p>
        </p:txBody>
      </p:sp>
    </p:spTree>
    <p:extLst>
      <p:ext uri="{BB962C8B-B14F-4D97-AF65-F5344CB8AC3E}">
        <p14:creationId xmlns:p14="http://schemas.microsoft.com/office/powerpoint/2010/main" val="1452342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2164" name="Picture 20"/>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412000" y="1984"/>
            <a:ext cx="2289173" cy="1716880"/>
          </a:xfrm>
          <a:prstGeom prst="rect">
            <a:avLst/>
          </a:prstGeom>
          <a:noFill/>
          <a:ln w="9525" algn="ctr">
            <a:noFill/>
            <a:miter lim="800000"/>
            <a:headEnd/>
            <a:tailEnd/>
          </a:ln>
          <a:effectLst/>
        </p:spPr>
      </p:pic>
      <p:sp>
        <p:nvSpPr>
          <p:cNvPr id="262146" name="Rectangle 2"/>
          <p:cNvSpPr>
            <a:spLocks noGrp="1" noChangeArrowheads="1"/>
          </p:cNvSpPr>
          <p:nvPr>
            <p:ph type="ctrTitle"/>
          </p:nvPr>
        </p:nvSpPr>
        <p:spPr>
          <a:xfrm>
            <a:off x="431800" y="1276350"/>
            <a:ext cx="6478588" cy="1144588"/>
          </a:xfrm>
        </p:spPr>
        <p:txBody>
          <a:bodyPr tIns="45720" bIns="45720"/>
          <a:lstStyle>
            <a:lvl1pPr>
              <a:defRPr/>
            </a:lvl1pPr>
          </a:lstStyle>
          <a:p>
            <a:r>
              <a:rPr lang="da-DK" smtClean="0"/>
              <a:t>Klik for at redigere i master</a:t>
            </a:r>
            <a:endParaRPr lang="da-DK"/>
          </a:p>
        </p:txBody>
      </p:sp>
      <p:sp>
        <p:nvSpPr>
          <p:cNvPr id="262147" name="Rectangle 3"/>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lvl1pPr>
          </a:lstStyle>
          <a:p>
            <a:r>
              <a:rPr lang="da-DK" smtClean="0"/>
              <a:t>Klik for at redigere i master</a:t>
            </a:r>
            <a:endParaRPr lang="da-DK"/>
          </a:p>
        </p:txBody>
      </p:sp>
      <p:sp>
        <p:nvSpPr>
          <p:cNvPr id="262148" name="Rectangle 4"/>
          <p:cNvSpPr>
            <a:spLocks noGrp="1" noChangeArrowheads="1"/>
          </p:cNvSpPr>
          <p:nvPr>
            <p:ph type="dt" sz="half" idx="2"/>
          </p:nvPr>
        </p:nvSpPr>
        <p:spPr>
          <a:xfrm>
            <a:off x="7088188" y="6272213"/>
            <a:ext cx="1619250" cy="179387"/>
          </a:xfrm>
        </p:spPr>
        <p:txBody>
          <a:bodyPr/>
          <a:lstStyle>
            <a:lvl1pPr>
              <a:defRPr>
                <a:solidFill>
                  <a:schemeClr val="tx1"/>
                </a:solidFill>
              </a:defRPr>
            </a:lvl1pPr>
          </a:lstStyle>
          <a:p>
            <a:r>
              <a:rPr lang="da-DK" smtClean="0"/>
              <a:t>11. oktober 2019</a:t>
            </a:r>
            <a:endParaRPr lang="da-DK" dirty="0"/>
          </a:p>
        </p:txBody>
      </p:sp>
      <p:sp>
        <p:nvSpPr>
          <p:cNvPr id="262149" name="Rectangle 5"/>
          <p:cNvSpPr>
            <a:spLocks noGrp="1" noChangeArrowheads="1"/>
          </p:cNvSpPr>
          <p:nvPr>
            <p:ph type="ftr" sz="quarter" idx="3"/>
          </p:nvPr>
        </p:nvSpPr>
        <p:spPr/>
        <p:txBody>
          <a:bodyPr/>
          <a:lstStyle>
            <a:lvl1pPr>
              <a:defRPr>
                <a:solidFill>
                  <a:schemeClr val="tx1"/>
                </a:solidFill>
              </a:defRPr>
            </a:lvl1pPr>
          </a:lstStyle>
          <a:p>
            <a:r>
              <a:rPr lang="da-DK" smtClean="0"/>
              <a:t>Gå-hjem møde: Vejledende opgaver skriftlig eksamen fysik stx+htx</a:t>
            </a:r>
            <a:endParaRPr lang="da-DK" dirty="0"/>
          </a:p>
        </p:txBody>
      </p:sp>
      <p:sp>
        <p:nvSpPr>
          <p:cNvPr id="262150" name="Rectangle 6"/>
          <p:cNvSpPr>
            <a:spLocks noGrp="1" noChangeArrowheads="1"/>
          </p:cNvSpPr>
          <p:nvPr>
            <p:ph type="sldNum" sz="quarter" idx="4"/>
          </p:nvPr>
        </p:nvSpPr>
        <p:spPr/>
        <p:txBody>
          <a:bodyPr/>
          <a:lstStyle>
            <a:lvl1pPr>
              <a:defRPr>
                <a:solidFill>
                  <a:schemeClr val="tx1"/>
                </a:solidFill>
              </a:defRPr>
            </a:lvl1pPr>
          </a:lstStyle>
          <a:p>
            <a:r>
              <a:rPr lang="da-DK" dirty="0" smtClean="0"/>
              <a:t>Side </a:t>
            </a:r>
            <a:fld id="{7A5F1A53-158C-4308-AA0B-FD5167706E05}" type="slidenum">
              <a:rPr lang="da-DK" smtClean="0"/>
              <a:pPr/>
              <a:t>‹nr.›</a:t>
            </a:fld>
            <a:endParaRPr lang="da-DK" dirty="0"/>
          </a:p>
        </p:txBody>
      </p:sp>
      <p:sp>
        <p:nvSpPr>
          <p:cNvPr id="262151" name="Line 7"/>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215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215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2154" name="Text Box 1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5" name="Billed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32000" y="144000"/>
            <a:ext cx="2160000" cy="863999"/>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3B4CD52-7A29-4944-8378-6480FEB53E32}" type="slidenum">
              <a:rPr lang="da-DK"/>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86EF68-1F3A-43E0-BC66-0BE045D4EF45}" type="slidenum">
              <a:rPr lang="da-DK"/>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31800" y="1277938"/>
            <a:ext cx="6478588" cy="1143000"/>
          </a:xfrm>
        </p:spPr>
        <p:txBody>
          <a:bodyPr/>
          <a:lstStyle/>
          <a:p>
            <a:r>
              <a:rPr lang="da-DK" smtClean="0"/>
              <a:t>Klik for at redigere i master</a:t>
            </a:r>
            <a:endParaRPr lang="da-DK"/>
          </a:p>
        </p:txBody>
      </p:sp>
      <p:sp>
        <p:nvSpPr>
          <p:cNvPr id="3" name="Pladsholder til tekst 2"/>
          <p:cNvSpPr>
            <a:spLocks noGrp="1"/>
          </p:cNvSpPr>
          <p:nvPr>
            <p:ph type="body" sz="half" idx="1"/>
          </p:nvPr>
        </p:nvSpPr>
        <p:spPr>
          <a:xfrm>
            <a:off x="431800" y="2497138"/>
            <a:ext cx="4062413"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a:xfrm>
            <a:off x="7088188" y="6273800"/>
            <a:ext cx="1619250" cy="179388"/>
          </a:xfrm>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a:xfrm>
            <a:off x="431800" y="6269038"/>
            <a:ext cx="6405563" cy="360362"/>
          </a:xfrm>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a:xfrm>
            <a:off x="7088188" y="6451600"/>
            <a:ext cx="1619250" cy="179388"/>
          </a:xfrm>
        </p:spPr>
        <p:txBody>
          <a:bodyPr/>
          <a:lstStyle>
            <a:lvl1pPr>
              <a:defRPr/>
            </a:lvl1pPr>
          </a:lstStyle>
          <a:p>
            <a:r>
              <a:rPr lang="da-DK"/>
              <a:t>Side </a:t>
            </a:r>
            <a:fld id="{47B4D9DB-C683-4404-AB72-14F49DD23DCA}" type="slidenum">
              <a:rPr lang="da-DK"/>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s">
    <p:spTree>
      <p:nvGrpSpPr>
        <p:cNvPr id="1" name=""/>
        <p:cNvGrpSpPr/>
        <p:nvPr/>
      </p:nvGrpSpPr>
      <p:grpSpPr>
        <a:xfrm>
          <a:off x="0" y="0"/>
          <a:ext cx="0" cy="0"/>
          <a:chOff x="0" y="0"/>
          <a:chExt cx="0" cy="0"/>
        </a:xfrm>
      </p:grpSpPr>
      <p:pic>
        <p:nvPicPr>
          <p:cNvPr id="266257" name="Picture 1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3000" y="1191"/>
            <a:ext cx="2289173" cy="1716880"/>
          </a:xfrm>
          <a:prstGeom prst="rect">
            <a:avLst/>
          </a:prstGeom>
          <a:noFill/>
          <a:ln w="9525" algn="ctr">
            <a:noFill/>
            <a:miter lim="800000"/>
            <a:headEnd/>
            <a:tailEnd/>
          </a:ln>
          <a:effectLst/>
        </p:spPr>
      </p:pic>
      <p:sp>
        <p:nvSpPr>
          <p:cNvPr id="266242" name="Rectangle 2"/>
          <p:cNvSpPr>
            <a:spLocks noChangeArrowheads="1"/>
          </p:cNvSpPr>
          <p:nvPr userDrawn="1"/>
        </p:nvSpPr>
        <p:spPr bwMode="auto">
          <a:xfrm>
            <a:off x="0" y="0"/>
            <a:ext cx="9144000" cy="6858000"/>
          </a:xfrm>
          <a:prstGeom prst="rect">
            <a:avLst/>
          </a:prstGeom>
          <a:solidFill>
            <a:srgbClr val="387C73"/>
          </a:solidFill>
          <a:ln w="9525" algn="ctr">
            <a:noFill/>
            <a:miter lim="800000"/>
            <a:headEnd/>
            <a:tailEnd/>
          </a:ln>
          <a:effectLst/>
        </p:spPr>
        <p:txBody>
          <a:bodyPr wrap="none" anchor="ctr"/>
          <a:lstStyle/>
          <a:p>
            <a:endParaRPr lang="da-DK"/>
          </a:p>
        </p:txBody>
      </p:sp>
      <p:sp>
        <p:nvSpPr>
          <p:cNvPr id="266243"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66244"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66245"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r>
              <a:rPr lang="da-DK" smtClean="0"/>
              <a:t>11. oktober 2019</a:t>
            </a:r>
            <a:endParaRPr lang="da-DK" dirty="0"/>
          </a:p>
        </p:txBody>
      </p:sp>
      <p:sp>
        <p:nvSpPr>
          <p:cNvPr id="266246" name="Rectangle 6"/>
          <p:cNvSpPr>
            <a:spLocks noGrp="1" noChangeArrowheads="1"/>
          </p:cNvSpPr>
          <p:nvPr>
            <p:ph type="ftr" sz="quarter" idx="3"/>
          </p:nvPr>
        </p:nvSpPr>
        <p:spPr/>
        <p:txBody>
          <a:bodyPr/>
          <a:lstStyle>
            <a:lvl1pPr>
              <a:defRPr>
                <a:solidFill>
                  <a:schemeClr val="bg1"/>
                </a:solidFill>
              </a:defRPr>
            </a:lvl1pPr>
          </a:lstStyle>
          <a:p>
            <a:r>
              <a:rPr lang="da-DK" smtClean="0"/>
              <a:t>Gå-hjem møde: Vejledende opgaver skriftlig eksamen fysik stx+htx</a:t>
            </a:r>
            <a:endParaRPr lang="da-DK" dirty="0"/>
          </a:p>
        </p:txBody>
      </p:sp>
      <p:sp>
        <p:nvSpPr>
          <p:cNvPr id="266247"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01691CB-F753-4461-AA75-D6C648399BBF}" type="slidenum">
              <a:rPr lang="da-DK" smtClean="0"/>
              <a:pPr/>
              <a:t>‹nr.›</a:t>
            </a:fld>
            <a:endParaRPr lang="da-DK" dirty="0"/>
          </a:p>
        </p:txBody>
      </p:sp>
      <p:sp>
        <p:nvSpPr>
          <p:cNvPr id="266248"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66249"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66250"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66260" name="Text Box 20"/>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5" name="Billed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32000" y="144000"/>
            <a:ext cx="2160000" cy="8640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512C42C3-3470-45EA-8B0F-CC852A878CBA}" type="slidenum">
              <a:rPr lang="da-DK"/>
              <a:pPr/>
              <a:t>‹nr.›</a:t>
            </a:fld>
            <a:endParaRPr lang="da-DK"/>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3AF5E1CD-9D90-4AC0-8140-31BA88502A11}" type="slidenum">
              <a:rPr lang="da-DK"/>
              <a:pPr/>
              <a:t>‹nr.›</a:t>
            </a:fld>
            <a:endParaRPr lang="da-DK"/>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2903C57-6E5E-4D7B-90C7-025725CA5446}" type="slidenum">
              <a:rPr lang="da-DK"/>
              <a:pPr/>
              <a:t>‹nr.›</a:t>
            </a:fld>
            <a:endParaRPr lang="da-DK"/>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r>
              <a:rPr lang="da-DK" smtClean="0"/>
              <a:t>11. oktober 2019</a:t>
            </a:r>
            <a:endParaRPr lang="da-DK"/>
          </a:p>
        </p:txBody>
      </p:sp>
      <p:sp>
        <p:nvSpPr>
          <p:cNvPr id="8" name="Pladsholder til sidefod 7"/>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8154E56A-BBF5-4FC7-92FD-D5365D995A0C}" type="slidenum">
              <a:rPr lang="da-DK"/>
              <a:pPr/>
              <a:t>‹nr.›</a:t>
            </a:fld>
            <a:endParaRPr lang="da-DK"/>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r>
              <a:rPr lang="da-DK" smtClean="0"/>
              <a:t>11. oktober 2019</a:t>
            </a:r>
            <a:endParaRPr lang="da-DK"/>
          </a:p>
        </p:txBody>
      </p:sp>
      <p:sp>
        <p:nvSpPr>
          <p:cNvPr id="4" name="Pladsholder til sidefod 3"/>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6E2326D4-3541-4F3E-B2FA-877C54023CF8}" type="slidenum">
              <a:rPr lang="da-DK"/>
              <a:pPr/>
              <a:t>‹nr.›</a:t>
            </a:fld>
            <a:endParaRPr lang="da-DK"/>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smtClean="0"/>
              <a:t>11. oktober 2019</a:t>
            </a:r>
            <a:endParaRPr lang="da-DK"/>
          </a:p>
        </p:txBody>
      </p:sp>
      <p:sp>
        <p:nvSpPr>
          <p:cNvPr id="3" name="Pladsholder til sidefod 2"/>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9BBC279-4C46-4E89-A672-338B53F364DC}" type="slidenum">
              <a:rPr lang="da-DK"/>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422BA6A-2CEF-46ED-93BA-979740AEA7F0}" type="slidenum">
              <a:rPr lang="da-DK"/>
              <a:pPr/>
              <a:t>‹nr.›</a:t>
            </a:fld>
            <a:endParaRPr lang="da-DK"/>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460195D-6314-41AD-905E-BDE94518C700}" type="slidenum">
              <a:rPr lang="da-DK"/>
              <a:pPr/>
              <a:t>‹nr.›</a:t>
            </a:fld>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A5582695-96D7-48A9-A8A3-2A8C8DF15777}" type="slidenum">
              <a:rPr lang="da-DK"/>
              <a:pPr/>
              <a:t>‹nr.›</a:t>
            </a:fld>
            <a:endParaRPr lang="da-DK"/>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09D6BDCA-27CB-4703-9ACF-255A6E3D3468}" type="slidenum">
              <a:rPr lang="da-DK"/>
              <a:pPr/>
              <a:t>‹nr.›</a:t>
            </a:fld>
            <a:endParaRPr lang="da-DK"/>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A8F0201-F869-4112-8274-66A3B7538C8D}" type="slidenum">
              <a:rPr lang="da-DK"/>
              <a:pPr/>
              <a:t>‹nr.›</a:t>
            </a:fld>
            <a:endParaRPr lang="da-DK"/>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0070C0">
            <a:alpha val="74000"/>
          </a:srgbClr>
        </a:solidFill>
        <a:effectLst/>
      </p:bgPr>
    </p:bg>
    <p:spTree>
      <p:nvGrpSpPr>
        <p:cNvPr id="1" name=""/>
        <p:cNvGrpSpPr/>
        <p:nvPr/>
      </p:nvGrpSpPr>
      <p:grpSpPr>
        <a:xfrm>
          <a:off x="0" y="0"/>
          <a:ext cx="0" cy="0"/>
          <a:chOff x="0" y="0"/>
          <a:chExt cx="0" cy="0"/>
        </a:xfrm>
      </p:grpSpPr>
      <p:pic>
        <p:nvPicPr>
          <p:cNvPr id="283664" name="Picture 1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413000" y="2778"/>
            <a:ext cx="2289173" cy="1716880"/>
          </a:xfrm>
          <a:prstGeom prst="rect">
            <a:avLst/>
          </a:prstGeom>
          <a:noFill/>
          <a:ln w="9525" algn="ctr">
            <a:noFill/>
            <a:miter lim="800000"/>
            <a:headEnd/>
            <a:tailEnd/>
          </a:ln>
          <a:effectLst/>
        </p:spPr>
      </p:pic>
      <p:sp>
        <p:nvSpPr>
          <p:cNvPr id="283650" name="Rectangle 2"/>
          <p:cNvSpPr>
            <a:spLocks noChangeArrowheads="1"/>
          </p:cNvSpPr>
          <p:nvPr userDrawn="1"/>
        </p:nvSpPr>
        <p:spPr bwMode="auto">
          <a:xfrm>
            <a:off x="0" y="0"/>
            <a:ext cx="9144000" cy="6858000"/>
          </a:xfrm>
          <a:prstGeom prst="rect">
            <a:avLst/>
          </a:prstGeom>
          <a:solidFill>
            <a:srgbClr val="B63333"/>
          </a:solidFill>
          <a:ln w="9525" algn="ctr">
            <a:noFill/>
            <a:miter lim="800000"/>
            <a:headEnd/>
            <a:tailEnd/>
          </a:ln>
          <a:effectLst/>
        </p:spPr>
        <p:txBody>
          <a:bodyPr wrap="none" anchor="ctr"/>
          <a:lstStyle/>
          <a:p>
            <a:endParaRPr lang="da-DK"/>
          </a:p>
        </p:txBody>
      </p:sp>
      <p:sp>
        <p:nvSpPr>
          <p:cNvPr id="283651" name="Rectangle 3"/>
          <p:cNvSpPr>
            <a:spLocks noGrp="1" noChangeArrowheads="1"/>
          </p:cNvSpPr>
          <p:nvPr>
            <p:ph type="ctrTitle"/>
          </p:nvPr>
        </p:nvSpPr>
        <p:spPr>
          <a:xfrm>
            <a:off x="431800" y="1276350"/>
            <a:ext cx="6478588" cy="1144588"/>
          </a:xfrm>
        </p:spPr>
        <p:txBody>
          <a:bodyPr tIns="45720" bIns="45720"/>
          <a:lstStyle>
            <a:lvl1pPr>
              <a:defRPr>
                <a:solidFill>
                  <a:schemeClr val="bg1"/>
                </a:solidFill>
              </a:defRPr>
            </a:lvl1pPr>
          </a:lstStyle>
          <a:p>
            <a:r>
              <a:rPr lang="da-DK"/>
              <a:t>Click to edit Master title style</a:t>
            </a:r>
          </a:p>
        </p:txBody>
      </p:sp>
      <p:sp>
        <p:nvSpPr>
          <p:cNvPr id="283652" name="Rectangle 4"/>
          <p:cNvSpPr>
            <a:spLocks noGrp="1" noChangeArrowheads="1"/>
          </p:cNvSpPr>
          <p:nvPr>
            <p:ph type="subTitle" idx="1"/>
          </p:nvPr>
        </p:nvSpPr>
        <p:spPr>
          <a:xfrm>
            <a:off x="431800" y="2497138"/>
            <a:ext cx="6478588" cy="1144587"/>
          </a:xfrm>
        </p:spPr>
        <p:txBody>
          <a:bodyPr/>
          <a:lstStyle>
            <a:lvl1pPr marL="0" indent="0">
              <a:lnSpc>
                <a:spcPts val="2200"/>
              </a:lnSpc>
              <a:buFontTx/>
              <a:buNone/>
              <a:defRPr sz="2400">
                <a:solidFill>
                  <a:schemeClr val="bg1"/>
                </a:solidFill>
              </a:defRPr>
            </a:lvl1pPr>
          </a:lstStyle>
          <a:p>
            <a:r>
              <a:rPr lang="da-DK"/>
              <a:t>Click to edit Master subtitle style</a:t>
            </a:r>
          </a:p>
        </p:txBody>
      </p:sp>
      <p:sp>
        <p:nvSpPr>
          <p:cNvPr id="283653" name="Rectangle 5"/>
          <p:cNvSpPr>
            <a:spLocks noGrp="1" noChangeArrowheads="1"/>
          </p:cNvSpPr>
          <p:nvPr>
            <p:ph type="dt" sz="half" idx="2"/>
          </p:nvPr>
        </p:nvSpPr>
        <p:spPr>
          <a:xfrm>
            <a:off x="7088188" y="6272213"/>
            <a:ext cx="1619250" cy="179387"/>
          </a:xfrm>
        </p:spPr>
        <p:txBody>
          <a:bodyPr/>
          <a:lstStyle>
            <a:lvl1pPr>
              <a:defRPr>
                <a:solidFill>
                  <a:schemeClr val="bg1"/>
                </a:solidFill>
              </a:defRPr>
            </a:lvl1pPr>
          </a:lstStyle>
          <a:p>
            <a:r>
              <a:rPr lang="da-DK" smtClean="0"/>
              <a:t>11. oktober 2019</a:t>
            </a:r>
            <a:endParaRPr lang="da-DK" dirty="0"/>
          </a:p>
        </p:txBody>
      </p:sp>
      <p:sp>
        <p:nvSpPr>
          <p:cNvPr id="283654" name="Rectangle 6"/>
          <p:cNvSpPr>
            <a:spLocks noGrp="1" noChangeArrowheads="1"/>
          </p:cNvSpPr>
          <p:nvPr>
            <p:ph type="ftr" sz="quarter" idx="3"/>
          </p:nvPr>
        </p:nvSpPr>
        <p:spPr/>
        <p:txBody>
          <a:bodyPr/>
          <a:lstStyle>
            <a:lvl1pPr>
              <a:defRPr>
                <a:solidFill>
                  <a:schemeClr val="bg1"/>
                </a:solidFill>
              </a:defRPr>
            </a:lvl1pPr>
          </a:lstStyle>
          <a:p>
            <a:r>
              <a:rPr lang="da-DK" smtClean="0"/>
              <a:t>Gå-hjem møde: Vejledende opgaver skriftlig eksamen fysik stx+htx</a:t>
            </a:r>
            <a:endParaRPr lang="da-DK" dirty="0"/>
          </a:p>
        </p:txBody>
      </p:sp>
      <p:sp>
        <p:nvSpPr>
          <p:cNvPr id="283655" name="Rectangle 7"/>
          <p:cNvSpPr>
            <a:spLocks noGrp="1" noChangeArrowheads="1"/>
          </p:cNvSpPr>
          <p:nvPr>
            <p:ph type="sldNum" sz="quarter" idx="4"/>
          </p:nvPr>
        </p:nvSpPr>
        <p:spPr/>
        <p:txBody>
          <a:bodyPr/>
          <a:lstStyle>
            <a:lvl1pPr>
              <a:defRPr>
                <a:solidFill>
                  <a:schemeClr val="bg1"/>
                </a:solidFill>
              </a:defRPr>
            </a:lvl1pPr>
          </a:lstStyle>
          <a:p>
            <a:r>
              <a:rPr lang="da-DK" dirty="0" smtClean="0"/>
              <a:t>Side </a:t>
            </a:r>
            <a:fld id="{E9B8DCBD-6236-46DA-A357-826287BF383C}" type="slidenum">
              <a:rPr lang="da-DK" smtClean="0"/>
              <a:pPr/>
              <a:t>‹nr.›</a:t>
            </a:fld>
            <a:endParaRPr lang="da-DK" dirty="0"/>
          </a:p>
        </p:txBody>
      </p:sp>
      <p:sp>
        <p:nvSpPr>
          <p:cNvPr id="283656" name="Line 8"/>
          <p:cNvSpPr>
            <a:spLocks noChangeShapeType="1"/>
          </p:cNvSpPr>
          <p:nvPr/>
        </p:nvSpPr>
        <p:spPr bwMode="auto">
          <a:xfrm>
            <a:off x="431800" y="1204913"/>
            <a:ext cx="1800225" cy="0"/>
          </a:xfrm>
          <a:prstGeom prst="line">
            <a:avLst/>
          </a:prstGeom>
          <a:noFill/>
          <a:ln w="6350">
            <a:solidFill>
              <a:schemeClr val="bg1"/>
            </a:solidFill>
            <a:round/>
            <a:headEnd/>
            <a:tailEnd/>
          </a:ln>
          <a:effectLst/>
        </p:spPr>
        <p:txBody>
          <a:bodyPr/>
          <a:lstStyle/>
          <a:p>
            <a:endParaRPr lang="da-DK"/>
          </a:p>
        </p:txBody>
      </p:sp>
      <p:sp>
        <p:nvSpPr>
          <p:cNvPr id="283657" name="Line 9"/>
          <p:cNvSpPr>
            <a:spLocks noChangeShapeType="1"/>
          </p:cNvSpPr>
          <p:nvPr/>
        </p:nvSpPr>
        <p:spPr bwMode="auto">
          <a:xfrm>
            <a:off x="431800" y="6099175"/>
            <a:ext cx="6405563" cy="0"/>
          </a:xfrm>
          <a:prstGeom prst="line">
            <a:avLst/>
          </a:prstGeom>
          <a:noFill/>
          <a:ln w="6350">
            <a:solidFill>
              <a:schemeClr val="bg1"/>
            </a:solidFill>
            <a:round/>
            <a:headEnd/>
            <a:tailEnd/>
          </a:ln>
          <a:effectLst/>
        </p:spPr>
        <p:txBody>
          <a:bodyPr/>
          <a:lstStyle/>
          <a:p>
            <a:endParaRPr lang="da-DK"/>
          </a:p>
        </p:txBody>
      </p:sp>
      <p:sp>
        <p:nvSpPr>
          <p:cNvPr id="283658" name="Line 10"/>
          <p:cNvSpPr>
            <a:spLocks noChangeShapeType="1"/>
          </p:cNvSpPr>
          <p:nvPr/>
        </p:nvSpPr>
        <p:spPr bwMode="auto">
          <a:xfrm>
            <a:off x="7088188" y="6099175"/>
            <a:ext cx="1619250" cy="0"/>
          </a:xfrm>
          <a:prstGeom prst="line">
            <a:avLst/>
          </a:prstGeom>
          <a:noFill/>
          <a:ln w="6350">
            <a:solidFill>
              <a:schemeClr val="bg1"/>
            </a:solidFill>
            <a:round/>
            <a:headEnd/>
            <a:tailEnd/>
          </a:ln>
          <a:effectLst/>
        </p:spPr>
        <p:txBody>
          <a:bodyPr/>
          <a:lstStyle/>
          <a:p>
            <a:endParaRPr lang="da-DK"/>
          </a:p>
        </p:txBody>
      </p:sp>
      <p:sp>
        <p:nvSpPr>
          <p:cNvPr id="283666" name="Text Box 18"/>
          <p:cNvSpPr txBox="1">
            <a:spLocks noChangeArrowheads="1"/>
          </p:cNvSpPr>
          <p:nvPr userDrawn="1"/>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14" name="Billed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32000" y="144000"/>
            <a:ext cx="2160000" cy="864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135AF10D-5340-4097-B210-F2DF6053A0CE}" type="slidenum">
              <a:rPr lang="da-DK"/>
              <a:pPr/>
              <a:t>‹nr.›</a:t>
            </a:fld>
            <a:endParaRPr lang="da-DK"/>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4EBE1F50-F4DD-41A5-BAE5-DD9410CAC182}" type="slidenum">
              <a:rPr lang="da-DK"/>
              <a:pPr/>
              <a:t>‹nr.›</a:t>
            </a:fld>
            <a:endParaRPr lang="da-DK"/>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8C68398-BDE6-46DE-A7D4-2606E31775CF}" type="slidenum">
              <a:rPr lang="da-DK"/>
              <a:pPr/>
              <a:t>‹nr.›</a:t>
            </a:fld>
            <a:endParaRPr lang="da-DK"/>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r>
              <a:rPr lang="da-DK" smtClean="0"/>
              <a:t>11. oktober 2019</a:t>
            </a:r>
            <a:endParaRPr lang="da-DK"/>
          </a:p>
        </p:txBody>
      </p:sp>
      <p:sp>
        <p:nvSpPr>
          <p:cNvPr id="8" name="Pladsholder til sidefod 7"/>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B2B3A478-A599-49FE-8CFE-D7FE90E1826E}" type="slidenum">
              <a:rPr lang="da-DK"/>
              <a:pPr/>
              <a:t>‹nr.›</a:t>
            </a:fld>
            <a:endParaRPr lang="da-DK"/>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lvl1pPr>
              <a:defRPr/>
            </a:lvl1pPr>
          </a:lstStyle>
          <a:p>
            <a:r>
              <a:rPr lang="da-DK" smtClean="0"/>
              <a:t>11. oktober 2019</a:t>
            </a:r>
            <a:endParaRPr lang="da-DK"/>
          </a:p>
        </p:txBody>
      </p:sp>
      <p:sp>
        <p:nvSpPr>
          <p:cNvPr id="4" name="Pladsholder til sidefod 3"/>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586F4B36-E4ED-4253-ACB7-B6F23E283B62}" type="slidenum">
              <a:rPr lang="da-DK"/>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29D0BF61-90BF-462F-8D82-9B73BFE44C96}" type="slidenum">
              <a:rPr lang="da-DK"/>
              <a:pPr/>
              <a:t>‹nr.›</a:t>
            </a:fld>
            <a:endParaRPr lang="da-DK"/>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smtClean="0"/>
              <a:t>11. oktober 2019</a:t>
            </a:r>
            <a:endParaRPr lang="da-DK"/>
          </a:p>
        </p:txBody>
      </p:sp>
      <p:sp>
        <p:nvSpPr>
          <p:cNvPr id="3" name="Pladsholder til sidefod 2"/>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BCC56E9A-9749-44EF-99FE-FEFAEEB33ADF}" type="slidenum">
              <a:rPr lang="da-DK"/>
              <a:pPr/>
              <a:t>‹nr.›</a:t>
            </a:fld>
            <a:endParaRPr lang="da-DK"/>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C946D484-2F13-42AB-BA77-21A9917CFBC7}" type="slidenum">
              <a:rPr lang="da-DK"/>
              <a:pPr/>
              <a:t>‹nr.›</a:t>
            </a:fld>
            <a:endParaRPr lang="da-DK"/>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EF18B861-7938-41AA-B5DA-6BC32F836EB5}" type="slidenum">
              <a:rPr lang="da-DK"/>
              <a:pPr/>
              <a:t>‹nr.›</a:t>
            </a:fld>
            <a:endParaRPr lang="da-DK"/>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D9B6EA8E-7CC9-4E13-984D-E867D2827739}" type="slidenum">
              <a:rPr lang="da-DK"/>
              <a:pPr/>
              <a:t>‹nr.›</a:t>
            </a:fld>
            <a:endParaRPr lang="da-DK"/>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40513" y="1277938"/>
            <a:ext cx="2068512" cy="4551362"/>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31800" y="1277938"/>
            <a:ext cx="6056313" cy="4551362"/>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r>
              <a:rPr lang="da-DK" smtClean="0"/>
              <a:t>11. oktober 2019</a:t>
            </a:r>
            <a:endParaRPr lang="da-DK"/>
          </a:p>
        </p:txBody>
      </p:sp>
      <p:sp>
        <p:nvSpPr>
          <p:cNvPr id="5" name="Pladsholder til sidefod 4"/>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lvl1pPr>
              <a:defRPr/>
            </a:lvl1pPr>
          </a:lstStyle>
          <a:p>
            <a:r>
              <a:rPr lang="da-DK"/>
              <a:t>Side </a:t>
            </a:r>
            <a:fld id="{67706841-8E88-4028-A690-F598B34A0845}" type="slidenum">
              <a:rPr lang="da-DK"/>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31800" y="2497138"/>
            <a:ext cx="4062413"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6613" y="2497138"/>
            <a:ext cx="4062412" cy="3332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8EF332FB-5757-444A-9F9F-66D8FEE366D5}" type="slidenum">
              <a:rPr lang="da-DK"/>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lvl1pPr>
              <a:defRPr/>
            </a:lvl1pPr>
          </a:lstStyle>
          <a:p>
            <a:r>
              <a:rPr lang="da-DK" smtClean="0"/>
              <a:t>11. oktober 2019</a:t>
            </a:r>
            <a:endParaRPr lang="da-DK"/>
          </a:p>
        </p:txBody>
      </p:sp>
      <p:sp>
        <p:nvSpPr>
          <p:cNvPr id="8" name="Pladsholder til sidefod 7"/>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lvl1pPr>
              <a:defRPr/>
            </a:lvl1pPr>
          </a:lstStyle>
          <a:p>
            <a:r>
              <a:rPr lang="da-DK"/>
              <a:t>Side </a:t>
            </a:r>
            <a:fld id="{3D54D211-F678-43B6-83F6-F8C70CC00FA2}" type="slidenum">
              <a:rPr lang="da-DK"/>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lvl1pPr>
              <a:defRPr/>
            </a:lvl1pPr>
          </a:lstStyle>
          <a:p>
            <a:r>
              <a:rPr lang="da-DK" smtClean="0"/>
              <a:t>11. oktober 2019</a:t>
            </a:r>
            <a:endParaRPr lang="da-DK"/>
          </a:p>
        </p:txBody>
      </p:sp>
      <p:sp>
        <p:nvSpPr>
          <p:cNvPr id="4" name="Pladsholder til sidefod 3"/>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5" name="Pladsholder til diasnummer 4"/>
          <p:cNvSpPr>
            <a:spLocks noGrp="1"/>
          </p:cNvSpPr>
          <p:nvPr>
            <p:ph type="sldNum" sz="quarter" idx="12"/>
          </p:nvPr>
        </p:nvSpPr>
        <p:spPr/>
        <p:txBody>
          <a:bodyPr/>
          <a:lstStyle>
            <a:lvl1pPr>
              <a:defRPr/>
            </a:lvl1pPr>
          </a:lstStyle>
          <a:p>
            <a:r>
              <a:rPr lang="da-DK"/>
              <a:t>Side </a:t>
            </a:r>
            <a:fld id="{E78DE6C9-77CF-433F-BC46-CEDBD19E5A4B}" type="slidenum">
              <a:rPr lang="da-DK"/>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r>
              <a:rPr lang="da-DK" smtClean="0"/>
              <a:t>11. oktober 2019</a:t>
            </a:r>
            <a:endParaRPr lang="da-DK"/>
          </a:p>
        </p:txBody>
      </p:sp>
      <p:sp>
        <p:nvSpPr>
          <p:cNvPr id="3" name="Pladsholder til sidefod 2"/>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lvl1pPr>
              <a:defRPr/>
            </a:lvl1pPr>
          </a:lstStyle>
          <a:p>
            <a:r>
              <a:rPr lang="da-DK"/>
              <a:t>Side </a:t>
            </a:r>
            <a:fld id="{4F7DAAAA-420D-45C0-A854-DBF4A5AAD18F}" type="slidenum">
              <a:rPr lang="da-DK"/>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72A66ECC-3CFD-46A1-B999-73BB2E67FA5F}" type="slidenum">
              <a:rPr lang="da-DK"/>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lvl1pPr>
              <a:defRPr/>
            </a:lvl1pPr>
          </a:lstStyle>
          <a:p>
            <a:r>
              <a:rPr lang="da-DK" smtClean="0"/>
              <a:t>11. oktober 2019</a:t>
            </a:r>
            <a:endParaRPr lang="da-DK"/>
          </a:p>
        </p:txBody>
      </p:sp>
      <p:sp>
        <p:nvSpPr>
          <p:cNvPr id="6" name="Pladsholder til sidefod 5"/>
          <p:cNvSpPr>
            <a:spLocks noGrp="1"/>
          </p:cNvSpPr>
          <p:nvPr>
            <p:ph type="ftr" sz="quarter" idx="11"/>
          </p:nvPr>
        </p:nvSpPr>
        <p:spPr/>
        <p:txBody>
          <a:bodyPr/>
          <a:lstStyle>
            <a:lvl1pPr>
              <a:defRPr/>
            </a:lvl1pPr>
          </a:lstStyle>
          <a:p>
            <a:r>
              <a:rPr lang="da-DK" smtClean="0"/>
              <a:t>Gå-hjem møde: Vejledende opgaver skriftlig eksamen fysik stx+htx</a:t>
            </a:r>
            <a:endParaRPr lang="da-DK" dirty="0"/>
          </a:p>
        </p:txBody>
      </p:sp>
      <p:sp>
        <p:nvSpPr>
          <p:cNvPr id="7" name="Pladsholder til diasnummer 6"/>
          <p:cNvSpPr>
            <a:spLocks noGrp="1"/>
          </p:cNvSpPr>
          <p:nvPr>
            <p:ph type="sldNum" sz="quarter" idx="12"/>
          </p:nvPr>
        </p:nvSpPr>
        <p:spPr/>
        <p:txBody>
          <a:bodyPr/>
          <a:lstStyle>
            <a:lvl1pPr>
              <a:defRPr/>
            </a:lvl1pPr>
          </a:lstStyle>
          <a:p>
            <a:r>
              <a:rPr lang="da-DK"/>
              <a:t>Side </a:t>
            </a:r>
            <a:fld id="{B531CB46-F7F5-4EC4-963C-0FB665528D5B}" type="slidenum">
              <a:rPr lang="da-DK"/>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1123"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Klik for at redigere i master</a:t>
            </a:r>
          </a:p>
        </p:txBody>
      </p:sp>
      <p:sp>
        <p:nvSpPr>
          <p:cNvPr id="261124"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1125"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smtClean="0"/>
              <a:t>11. oktober 2019</a:t>
            </a:r>
            <a:endParaRPr lang="da-DK"/>
          </a:p>
        </p:txBody>
      </p:sp>
      <p:sp>
        <p:nvSpPr>
          <p:cNvPr id="261126"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Gå-hjem møde: Vejledende opgaver skriftlig eksamen fysik stx+htx</a:t>
            </a:r>
            <a:endParaRPr lang="da-DK" dirty="0"/>
          </a:p>
        </p:txBody>
      </p:sp>
      <p:sp>
        <p:nvSpPr>
          <p:cNvPr id="261127"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FEBB29CA-93C0-46BF-904E-F095A899BB4B}" type="slidenum">
              <a:rPr lang="da-DK"/>
              <a:pPr/>
              <a:t>‹nr.›</a:t>
            </a:fld>
            <a:endParaRPr lang="da-DK"/>
          </a:p>
        </p:txBody>
      </p:sp>
      <p:sp>
        <p:nvSpPr>
          <p:cNvPr id="261128"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1129"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1130"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61158" name="Text Box 38"/>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61159"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1161" name="Group 15"/>
            <p:cNvGrpSpPr>
              <a:grpSpLocks/>
            </p:cNvGrpSpPr>
            <p:nvPr/>
          </p:nvGrpSpPr>
          <p:grpSpPr bwMode="auto">
            <a:xfrm>
              <a:off x="-598488" y="3823106"/>
              <a:ext cx="452438" cy="255588"/>
              <a:chOff x="-318" y="2953"/>
              <a:chExt cx="285" cy="161"/>
            </a:xfrm>
          </p:grpSpPr>
          <p:pic>
            <p:nvPicPr>
              <p:cNvPr id="261162" name="Picture 16"/>
              <p:cNvPicPr>
                <a:picLocks noChangeAspect="1" noChangeArrowheads="1"/>
              </p:cNvPicPr>
              <p:nvPr/>
            </p:nvPicPr>
            <p:blipFill>
              <a:blip r:embed="rId14"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1165" name="Group 19"/>
          <p:cNvGrpSpPr>
            <a:grpSpLocks/>
          </p:cNvGrpSpPr>
          <p:nvPr/>
        </p:nvGrpSpPr>
        <p:grpSpPr bwMode="auto">
          <a:xfrm>
            <a:off x="9658350" y="4214813"/>
            <a:ext cx="684213" cy="263525"/>
            <a:chOff x="-464" y="2256"/>
            <a:chExt cx="431" cy="166"/>
          </a:xfrm>
        </p:grpSpPr>
        <p:pic>
          <p:nvPicPr>
            <p:cNvPr id="261166" name="Picture 14" descr="fke3b.jpg"/>
            <p:cNvPicPr>
              <a:picLocks noChangeAspect="1"/>
            </p:cNvPicPr>
            <p:nvPr/>
          </p:nvPicPr>
          <p:blipFill>
            <a:blip r:embed="rId15"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1170" name="Text Box 50"/>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 name="Billed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732000" y="144000"/>
            <a:ext cx="2160000" cy="863999"/>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90" r:id="rId12"/>
  </p:sldLayoutIdLst>
  <p:hf hdr="0"/>
  <p:txStyles>
    <p:titleStyle>
      <a:lvl1pPr algn="l" rtl="0" eaLnBrk="1" fontAlgn="base" hangingPunct="1">
        <a:lnSpc>
          <a:spcPts val="3600"/>
        </a:lnSpc>
        <a:spcBef>
          <a:spcPct val="0"/>
        </a:spcBef>
        <a:spcAft>
          <a:spcPct val="0"/>
        </a:spcAft>
        <a:defRPr sz="3400" b="1">
          <a:solidFill>
            <a:schemeClr val="tx1"/>
          </a:solidFill>
          <a:latin typeface="+mj-lt"/>
          <a:ea typeface="+mj-ea"/>
          <a:cs typeface="+mj-cs"/>
        </a:defRPr>
      </a:lvl1pPr>
      <a:lvl2pPr algn="l" rtl="0" eaLnBrk="1" fontAlgn="base" hangingPunct="1">
        <a:lnSpc>
          <a:spcPts val="3600"/>
        </a:lnSpc>
        <a:spcBef>
          <a:spcPct val="0"/>
        </a:spcBef>
        <a:spcAft>
          <a:spcPct val="0"/>
        </a:spcAft>
        <a:defRPr sz="3400" b="1">
          <a:solidFill>
            <a:schemeClr val="tx1"/>
          </a:solidFill>
          <a:latin typeface="Georgia" pitchFamily="18" charset="0"/>
        </a:defRPr>
      </a:lvl2pPr>
      <a:lvl3pPr algn="l" rtl="0" eaLnBrk="1" fontAlgn="base" hangingPunct="1">
        <a:lnSpc>
          <a:spcPts val="3600"/>
        </a:lnSpc>
        <a:spcBef>
          <a:spcPct val="0"/>
        </a:spcBef>
        <a:spcAft>
          <a:spcPct val="0"/>
        </a:spcAft>
        <a:defRPr sz="3400" b="1">
          <a:solidFill>
            <a:schemeClr val="tx1"/>
          </a:solidFill>
          <a:latin typeface="Georgia" pitchFamily="18" charset="0"/>
        </a:defRPr>
      </a:lvl3pPr>
      <a:lvl4pPr algn="l" rtl="0" eaLnBrk="1" fontAlgn="base" hangingPunct="1">
        <a:lnSpc>
          <a:spcPts val="3600"/>
        </a:lnSpc>
        <a:spcBef>
          <a:spcPct val="0"/>
        </a:spcBef>
        <a:spcAft>
          <a:spcPct val="0"/>
        </a:spcAft>
        <a:defRPr sz="3400" b="1">
          <a:solidFill>
            <a:schemeClr val="tx1"/>
          </a:solidFill>
          <a:latin typeface="Georgia" pitchFamily="18" charset="0"/>
        </a:defRPr>
      </a:lvl4pPr>
      <a:lvl5pPr algn="l" rtl="0" eaLnBrk="1" fontAlgn="base" hangingPunct="1">
        <a:lnSpc>
          <a:spcPts val="3600"/>
        </a:lnSpc>
        <a:spcBef>
          <a:spcPct val="0"/>
        </a:spcBef>
        <a:spcAft>
          <a:spcPct val="0"/>
        </a:spcAft>
        <a:defRPr sz="3400" b="1">
          <a:solidFill>
            <a:schemeClr val="tx1"/>
          </a:solidFill>
          <a:latin typeface="Georgia" pitchFamily="18" charset="0"/>
        </a:defRPr>
      </a:lvl5pPr>
      <a:lvl6pPr marL="457200" algn="l" rtl="0" eaLnBrk="1" fontAlgn="base" hangingPunct="1">
        <a:lnSpc>
          <a:spcPts val="3600"/>
        </a:lnSpc>
        <a:spcBef>
          <a:spcPct val="0"/>
        </a:spcBef>
        <a:spcAft>
          <a:spcPct val="0"/>
        </a:spcAft>
        <a:defRPr sz="3400" b="1">
          <a:solidFill>
            <a:schemeClr val="tx1"/>
          </a:solidFill>
          <a:latin typeface="Georgia" pitchFamily="18" charset="0"/>
        </a:defRPr>
      </a:lvl6pPr>
      <a:lvl7pPr marL="914400" algn="l" rtl="0" eaLnBrk="1" fontAlgn="base" hangingPunct="1">
        <a:lnSpc>
          <a:spcPts val="3600"/>
        </a:lnSpc>
        <a:spcBef>
          <a:spcPct val="0"/>
        </a:spcBef>
        <a:spcAft>
          <a:spcPct val="0"/>
        </a:spcAft>
        <a:defRPr sz="3400" b="1">
          <a:solidFill>
            <a:schemeClr val="tx1"/>
          </a:solidFill>
          <a:latin typeface="Georgia" pitchFamily="18" charset="0"/>
        </a:defRPr>
      </a:lvl7pPr>
      <a:lvl8pPr marL="1371600" algn="l" rtl="0" eaLnBrk="1" fontAlgn="base" hangingPunct="1">
        <a:lnSpc>
          <a:spcPts val="3600"/>
        </a:lnSpc>
        <a:spcBef>
          <a:spcPct val="0"/>
        </a:spcBef>
        <a:spcAft>
          <a:spcPct val="0"/>
        </a:spcAft>
        <a:defRPr sz="3400" b="1">
          <a:solidFill>
            <a:schemeClr val="tx1"/>
          </a:solidFill>
          <a:latin typeface="Georgia" pitchFamily="18" charset="0"/>
        </a:defRPr>
      </a:lvl8pPr>
      <a:lvl9pPr marL="1828800" algn="l" rtl="0" eaLnBrk="1" fontAlgn="base" hangingPunct="1">
        <a:lnSpc>
          <a:spcPts val="3600"/>
        </a:lnSpc>
        <a:spcBef>
          <a:spcPct val="0"/>
        </a:spcBef>
        <a:spcAft>
          <a:spcPct val="0"/>
        </a:spcAft>
        <a:defRPr sz="3400" b="1">
          <a:solidFill>
            <a:schemeClr val="tx1"/>
          </a:solidFill>
          <a:latin typeface="Georgia" pitchFamily="18" charset="0"/>
        </a:defRPr>
      </a:lvl9pPr>
    </p:titleStyle>
    <p:bodyStyle>
      <a:lvl1pPr marL="142875" indent="-142875" algn="l" rtl="0" eaLnBrk="1" fontAlgn="base" hangingPunct="1">
        <a:lnSpc>
          <a:spcPts val="2100"/>
        </a:lnSpc>
        <a:spcBef>
          <a:spcPct val="20000"/>
        </a:spcBef>
        <a:spcAft>
          <a:spcPct val="0"/>
        </a:spcAft>
        <a:buChar char="•"/>
        <a:defRPr>
          <a:solidFill>
            <a:schemeClr val="tx1"/>
          </a:solidFill>
          <a:latin typeface="+mn-lt"/>
          <a:ea typeface="+mn-ea"/>
          <a:cs typeface="+mn-cs"/>
        </a:defRPr>
      </a:lvl1pPr>
      <a:lvl2pPr marL="595313" indent="-133350" algn="l" rtl="0" eaLnBrk="1" fontAlgn="base" hangingPunct="1">
        <a:lnSpc>
          <a:spcPts val="1700"/>
        </a:lnSpc>
        <a:spcBef>
          <a:spcPct val="20000"/>
        </a:spcBef>
        <a:spcAft>
          <a:spcPct val="0"/>
        </a:spcAft>
        <a:buChar char="•"/>
        <a:defRPr sz="1400">
          <a:solidFill>
            <a:schemeClr val="tx1"/>
          </a:solidFill>
          <a:latin typeface="+mn-lt"/>
        </a:defRPr>
      </a:lvl2pPr>
      <a:lvl3pPr marL="1014413" indent="-104775" algn="l" rtl="0" eaLnBrk="1" fontAlgn="base" hangingPunct="1">
        <a:lnSpc>
          <a:spcPts val="1500"/>
        </a:lnSpc>
        <a:spcBef>
          <a:spcPct val="20000"/>
        </a:spcBef>
        <a:spcAft>
          <a:spcPct val="0"/>
        </a:spcAft>
        <a:buChar char="•"/>
        <a:defRPr sz="1200">
          <a:solidFill>
            <a:schemeClr val="tx1"/>
          </a:solidFill>
          <a:latin typeface="+mn-lt"/>
        </a:defRPr>
      </a:lvl3pPr>
      <a:lvl4pPr marL="1438275" indent="-100013" algn="l" rtl="0" eaLnBrk="1" fontAlgn="base" hangingPunct="1">
        <a:lnSpc>
          <a:spcPts val="1200"/>
        </a:lnSpc>
        <a:spcBef>
          <a:spcPct val="20000"/>
        </a:spcBef>
        <a:spcAft>
          <a:spcPct val="0"/>
        </a:spcAft>
        <a:buChar char="•"/>
        <a:defRPr sz="1000">
          <a:solidFill>
            <a:schemeClr val="tx1"/>
          </a:solidFill>
          <a:latin typeface="+mn-lt"/>
        </a:defRPr>
      </a:lvl4pPr>
      <a:lvl5pPr marL="1589088" indent="-87313" algn="l" rtl="0" eaLnBrk="1" fontAlgn="base" hangingPunct="1">
        <a:spcBef>
          <a:spcPct val="20000"/>
        </a:spcBef>
        <a:spcAft>
          <a:spcPct val="0"/>
        </a:spcAft>
        <a:buChar char="•"/>
        <a:defRPr sz="1400">
          <a:solidFill>
            <a:schemeClr val="tx1"/>
          </a:solidFill>
          <a:latin typeface="+mn-lt"/>
        </a:defRPr>
      </a:lvl5pPr>
      <a:lvl6pPr marL="2046288" indent="-87313" algn="l" rtl="0" eaLnBrk="1" fontAlgn="base" hangingPunct="1">
        <a:spcBef>
          <a:spcPct val="20000"/>
        </a:spcBef>
        <a:spcAft>
          <a:spcPct val="0"/>
        </a:spcAft>
        <a:buChar char="•"/>
        <a:defRPr sz="1400">
          <a:solidFill>
            <a:schemeClr val="tx1"/>
          </a:solidFill>
          <a:latin typeface="+mn-lt"/>
        </a:defRPr>
      </a:lvl6pPr>
      <a:lvl7pPr marL="2503488" indent="-87313" algn="l" rtl="0" eaLnBrk="1" fontAlgn="base" hangingPunct="1">
        <a:spcBef>
          <a:spcPct val="20000"/>
        </a:spcBef>
        <a:spcAft>
          <a:spcPct val="0"/>
        </a:spcAft>
        <a:buChar char="•"/>
        <a:defRPr sz="1400">
          <a:solidFill>
            <a:schemeClr val="tx1"/>
          </a:solidFill>
          <a:latin typeface="+mn-lt"/>
        </a:defRPr>
      </a:lvl7pPr>
      <a:lvl8pPr marL="2960688" indent="-87313" algn="l" rtl="0" eaLnBrk="1" fontAlgn="base" hangingPunct="1">
        <a:spcBef>
          <a:spcPct val="20000"/>
        </a:spcBef>
        <a:spcAft>
          <a:spcPct val="0"/>
        </a:spcAft>
        <a:buChar char="•"/>
        <a:defRPr sz="1400">
          <a:solidFill>
            <a:schemeClr val="tx1"/>
          </a:solidFill>
          <a:latin typeface="+mn-lt"/>
        </a:defRPr>
      </a:lvl8pPr>
      <a:lvl9pPr marL="3417888" indent="-87313" algn="l" rtl="0" eaLnBrk="1" fontAlgn="base" hangingPunct="1">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5253" name="Text Box 37"/>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sp>
        <p:nvSpPr>
          <p:cNvPr id="265219"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65220"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65221"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smtClean="0"/>
              <a:t>11. oktober 2019</a:t>
            </a:r>
            <a:endParaRPr lang="da-DK"/>
          </a:p>
        </p:txBody>
      </p:sp>
      <p:sp>
        <p:nvSpPr>
          <p:cNvPr id="265222"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Gå-hjem møde: Vejledende opgaver skriftlig eksamen fysik stx+htx</a:t>
            </a:r>
            <a:endParaRPr lang="da-DK" dirty="0"/>
          </a:p>
        </p:txBody>
      </p:sp>
      <p:sp>
        <p:nvSpPr>
          <p:cNvPr id="265223"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0209D388-D3E6-4818-9633-399850AEFA2B}" type="slidenum">
              <a:rPr lang="da-DK"/>
              <a:pPr/>
              <a:t>‹nr.›</a:t>
            </a:fld>
            <a:endParaRPr lang="da-DK"/>
          </a:p>
        </p:txBody>
      </p:sp>
      <p:sp>
        <p:nvSpPr>
          <p:cNvPr id="265224"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65225"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65226"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grpSp>
        <p:nvGrpSpPr>
          <p:cNvPr id="265242"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65244" name="Group 15"/>
            <p:cNvGrpSpPr>
              <a:grpSpLocks/>
            </p:cNvGrpSpPr>
            <p:nvPr/>
          </p:nvGrpSpPr>
          <p:grpSpPr bwMode="auto">
            <a:xfrm>
              <a:off x="-598488" y="3823106"/>
              <a:ext cx="452438" cy="255588"/>
              <a:chOff x="-318" y="2953"/>
              <a:chExt cx="285" cy="161"/>
            </a:xfrm>
          </p:grpSpPr>
          <p:pic>
            <p:nvPicPr>
              <p:cNvPr id="265245"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65248" name="Group 19"/>
          <p:cNvGrpSpPr>
            <a:grpSpLocks/>
          </p:cNvGrpSpPr>
          <p:nvPr/>
        </p:nvGrpSpPr>
        <p:grpSpPr bwMode="auto">
          <a:xfrm>
            <a:off x="9658350" y="4214813"/>
            <a:ext cx="684213" cy="263525"/>
            <a:chOff x="-464" y="2256"/>
            <a:chExt cx="431" cy="166"/>
          </a:xfrm>
        </p:grpSpPr>
        <p:pic>
          <p:nvPicPr>
            <p:cNvPr id="265249"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65257" name="Text Box 41"/>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7" name="Billede 2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732000" y="144000"/>
            <a:ext cx="2160000" cy="863999"/>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2627" name="Rectangle 3"/>
          <p:cNvSpPr>
            <a:spLocks noGrp="1" noChangeArrowheads="1"/>
          </p:cNvSpPr>
          <p:nvPr>
            <p:ph type="title"/>
          </p:nvPr>
        </p:nvSpPr>
        <p:spPr bwMode="auto">
          <a:xfrm>
            <a:off x="431800" y="1277938"/>
            <a:ext cx="6478588" cy="1143000"/>
          </a:xfrm>
          <a:prstGeom prst="rect">
            <a:avLst/>
          </a:prstGeom>
          <a:noFill/>
          <a:ln w="9525">
            <a:noFill/>
            <a:miter lim="800000"/>
            <a:headEnd/>
            <a:tailEnd/>
          </a:ln>
          <a:effectLst/>
        </p:spPr>
        <p:txBody>
          <a:bodyPr vert="horz" wrap="square" lIns="0" tIns="46800" rIns="0" bIns="46800" numCol="1" anchor="b" anchorCtr="0" compatLnSpc="1">
            <a:prstTxWarp prst="textNoShape">
              <a:avLst/>
            </a:prstTxWarp>
          </a:bodyPr>
          <a:lstStyle/>
          <a:p>
            <a:pPr lvl="0"/>
            <a:r>
              <a:rPr lang="da-DK" smtClean="0"/>
              <a:t>Click to edit Master title style</a:t>
            </a:r>
          </a:p>
        </p:txBody>
      </p:sp>
      <p:sp>
        <p:nvSpPr>
          <p:cNvPr id="282628" name="Rectangle 4"/>
          <p:cNvSpPr>
            <a:spLocks noGrp="1" noChangeArrowheads="1"/>
          </p:cNvSpPr>
          <p:nvPr>
            <p:ph type="body" idx="1"/>
          </p:nvPr>
        </p:nvSpPr>
        <p:spPr bwMode="auto">
          <a:xfrm>
            <a:off x="431800" y="2497138"/>
            <a:ext cx="8277225" cy="3332162"/>
          </a:xfrm>
          <a:prstGeom prst="rect">
            <a:avLst/>
          </a:prstGeom>
          <a:noFill/>
          <a:ln w="9525">
            <a:noFill/>
            <a:miter lim="800000"/>
            <a:headEnd/>
            <a:tailEnd/>
          </a:ln>
          <a:effectLst/>
        </p:spPr>
        <p:txBody>
          <a:bodyPr vert="horz" wrap="square" lIns="0" tIns="0" rIns="91440" bIns="45720" numCol="1" anchor="t" anchorCtr="0" compatLnSpc="1">
            <a:prstTxWarp prst="textNoShape">
              <a:avLst/>
            </a:prstTxWarp>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p:txBody>
      </p:sp>
      <p:sp>
        <p:nvSpPr>
          <p:cNvPr id="282629" name="Rectangle 5"/>
          <p:cNvSpPr>
            <a:spLocks noGrp="1" noChangeArrowheads="1"/>
          </p:cNvSpPr>
          <p:nvPr>
            <p:ph type="dt" sz="half" idx="2"/>
          </p:nvPr>
        </p:nvSpPr>
        <p:spPr bwMode="auto">
          <a:xfrm>
            <a:off x="7088188" y="62738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smtClean="0"/>
              <a:t>11. oktober 2019</a:t>
            </a:r>
            <a:endParaRPr lang="da-DK"/>
          </a:p>
        </p:txBody>
      </p:sp>
      <p:sp>
        <p:nvSpPr>
          <p:cNvPr id="282630" name="Rectangle 6"/>
          <p:cNvSpPr>
            <a:spLocks noGrp="1" noChangeArrowheads="1"/>
          </p:cNvSpPr>
          <p:nvPr>
            <p:ph type="ftr" sz="quarter" idx="3"/>
          </p:nvPr>
        </p:nvSpPr>
        <p:spPr bwMode="auto">
          <a:xfrm>
            <a:off x="431800" y="6269038"/>
            <a:ext cx="6405563" cy="360362"/>
          </a:xfrm>
          <a:prstGeom prst="rect">
            <a:avLst/>
          </a:prstGeom>
          <a:noFill/>
          <a:ln w="9525">
            <a:noFill/>
            <a:miter lim="800000"/>
            <a:headEnd/>
            <a:tailEnd/>
          </a:ln>
          <a:effectLst/>
        </p:spPr>
        <p:txBody>
          <a:bodyPr vert="horz" wrap="square" lIns="0" tIns="45720" rIns="91440" bIns="0" numCol="1" anchor="b" anchorCtr="0" compatLnSpc="1">
            <a:prstTxWarp prst="textNoShape">
              <a:avLst/>
            </a:prstTxWarp>
          </a:bodyPr>
          <a:lstStyle>
            <a:lvl1pPr>
              <a:lnSpc>
                <a:spcPts val="1400"/>
              </a:lnSpc>
              <a:defRPr sz="1000"/>
            </a:lvl1pPr>
          </a:lstStyle>
          <a:p>
            <a:r>
              <a:rPr lang="da-DK" smtClean="0"/>
              <a:t>Gå-hjem møde: Vejledende opgaver skriftlig eksamen fysik stx+htx</a:t>
            </a:r>
            <a:endParaRPr lang="da-DK" dirty="0"/>
          </a:p>
        </p:txBody>
      </p:sp>
      <p:sp>
        <p:nvSpPr>
          <p:cNvPr id="282631" name="Rectangle 7"/>
          <p:cNvSpPr>
            <a:spLocks noGrp="1" noChangeArrowheads="1"/>
          </p:cNvSpPr>
          <p:nvPr>
            <p:ph type="sldNum" sz="quarter" idx="4"/>
          </p:nvPr>
        </p:nvSpPr>
        <p:spPr bwMode="auto">
          <a:xfrm>
            <a:off x="7088188" y="6451600"/>
            <a:ext cx="1619250" cy="179388"/>
          </a:xfrm>
          <a:prstGeom prst="rect">
            <a:avLst/>
          </a:prstGeom>
          <a:noFill/>
          <a:ln w="9525">
            <a:noFill/>
            <a:miter lim="800000"/>
            <a:headEnd/>
            <a:tailEnd/>
          </a:ln>
          <a:effectLst/>
        </p:spPr>
        <p:txBody>
          <a:bodyPr vert="horz" wrap="square" lIns="91440" tIns="45720" rIns="0" bIns="0" numCol="1" anchor="b" anchorCtr="0" compatLnSpc="1">
            <a:prstTxWarp prst="textNoShape">
              <a:avLst/>
            </a:prstTxWarp>
          </a:bodyPr>
          <a:lstStyle>
            <a:lvl1pPr algn="r">
              <a:lnSpc>
                <a:spcPts val="1400"/>
              </a:lnSpc>
              <a:defRPr sz="1000"/>
            </a:lvl1pPr>
          </a:lstStyle>
          <a:p>
            <a:r>
              <a:rPr lang="da-DK"/>
              <a:t>Side </a:t>
            </a:r>
            <a:fld id="{C01D196F-7E18-49E4-B0E2-F9AB1FD569FD}" type="slidenum">
              <a:rPr lang="da-DK"/>
              <a:pPr/>
              <a:t>‹nr.›</a:t>
            </a:fld>
            <a:endParaRPr lang="da-DK"/>
          </a:p>
        </p:txBody>
      </p:sp>
      <p:sp>
        <p:nvSpPr>
          <p:cNvPr id="282632" name="Line 8"/>
          <p:cNvSpPr>
            <a:spLocks noChangeShapeType="1"/>
          </p:cNvSpPr>
          <p:nvPr/>
        </p:nvSpPr>
        <p:spPr bwMode="auto">
          <a:xfrm>
            <a:off x="431800" y="6099175"/>
            <a:ext cx="6405563" cy="0"/>
          </a:xfrm>
          <a:prstGeom prst="line">
            <a:avLst/>
          </a:prstGeom>
          <a:noFill/>
          <a:ln w="6350">
            <a:solidFill>
              <a:schemeClr val="tx1"/>
            </a:solidFill>
            <a:round/>
            <a:headEnd/>
            <a:tailEnd/>
          </a:ln>
          <a:effectLst/>
        </p:spPr>
        <p:txBody>
          <a:bodyPr/>
          <a:lstStyle/>
          <a:p>
            <a:endParaRPr lang="da-DK"/>
          </a:p>
        </p:txBody>
      </p:sp>
      <p:sp>
        <p:nvSpPr>
          <p:cNvPr id="282633" name="Line 9"/>
          <p:cNvSpPr>
            <a:spLocks noChangeShapeType="1"/>
          </p:cNvSpPr>
          <p:nvPr/>
        </p:nvSpPr>
        <p:spPr bwMode="auto">
          <a:xfrm>
            <a:off x="7088188" y="6099175"/>
            <a:ext cx="1619250" cy="0"/>
          </a:xfrm>
          <a:prstGeom prst="line">
            <a:avLst/>
          </a:prstGeom>
          <a:noFill/>
          <a:ln w="6350">
            <a:solidFill>
              <a:schemeClr val="tx1"/>
            </a:solidFill>
            <a:round/>
            <a:headEnd/>
            <a:tailEnd/>
          </a:ln>
          <a:effectLst/>
        </p:spPr>
        <p:txBody>
          <a:bodyPr/>
          <a:lstStyle/>
          <a:p>
            <a:endParaRPr lang="da-DK"/>
          </a:p>
        </p:txBody>
      </p:sp>
      <p:sp>
        <p:nvSpPr>
          <p:cNvPr id="282634" name="Line 10"/>
          <p:cNvSpPr>
            <a:spLocks noChangeShapeType="1"/>
          </p:cNvSpPr>
          <p:nvPr/>
        </p:nvSpPr>
        <p:spPr bwMode="auto">
          <a:xfrm>
            <a:off x="431800" y="1204913"/>
            <a:ext cx="1800225" cy="0"/>
          </a:xfrm>
          <a:prstGeom prst="line">
            <a:avLst/>
          </a:prstGeom>
          <a:noFill/>
          <a:ln w="6350">
            <a:solidFill>
              <a:schemeClr val="tx1"/>
            </a:solidFill>
            <a:round/>
            <a:headEnd/>
            <a:tailEnd/>
          </a:ln>
          <a:effectLst/>
        </p:spPr>
        <p:txBody>
          <a:bodyPr/>
          <a:lstStyle/>
          <a:p>
            <a:endParaRPr lang="da-DK"/>
          </a:p>
        </p:txBody>
      </p:sp>
      <p:sp>
        <p:nvSpPr>
          <p:cNvPr id="282664" name="Text Box 40"/>
          <p:cNvSpPr txBox="1">
            <a:spLocks noChangeArrowheads="1"/>
          </p:cNvSpPr>
          <p:nvPr/>
        </p:nvSpPr>
        <p:spPr bwMode="auto">
          <a:xfrm>
            <a:off x="9217025" y="2636838"/>
            <a:ext cx="1943100" cy="2835275"/>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Tekstniveauer:</a:t>
            </a:r>
          </a:p>
          <a:p>
            <a:pPr marL="342900" indent="-342900">
              <a:spcBef>
                <a:spcPct val="50000"/>
              </a:spcBef>
              <a:buFontTx/>
              <a:buAutoNum type="arabicPeriod"/>
            </a:pPr>
            <a:r>
              <a:rPr lang="da-DK" sz="1000">
                <a:solidFill>
                  <a:schemeClr val="bg1"/>
                </a:solidFill>
              </a:rPr>
              <a:t>For at skifte mellem de forskellige tekstniveauer, brug "Forøg list niveau"-knappen i værktøjslinjen "Formatering".</a:t>
            </a:r>
          </a:p>
          <a:p>
            <a:pPr marL="342900" indent="-342900">
              <a:spcBef>
                <a:spcPct val="50000"/>
              </a:spcBef>
              <a:buFontTx/>
              <a:buAutoNum type="arabicPeriod"/>
            </a:pPr>
            <a:endParaRPr lang="da-DK" sz="1000">
              <a:solidFill>
                <a:schemeClr val="bg1"/>
              </a:solidFill>
            </a:endParaRPr>
          </a:p>
          <a:p>
            <a:pPr marL="342900" indent="-342900">
              <a:spcBef>
                <a:spcPct val="50000"/>
              </a:spcBef>
              <a:buFontTx/>
              <a:buAutoNum type="arabicPeriod"/>
            </a:pPr>
            <a:r>
              <a:rPr lang="da-DK" sz="1000">
                <a:solidFill>
                  <a:schemeClr val="bg1"/>
                </a:solidFill>
              </a:rPr>
              <a:t>For at komme tilbage til tidligere niveauer, brug "Formindsk list niveau"-knappen</a:t>
            </a:r>
          </a:p>
        </p:txBody>
      </p:sp>
      <p:grpSp>
        <p:nvGrpSpPr>
          <p:cNvPr id="282665" name="Group 23"/>
          <p:cNvGrpSpPr>
            <a:grpSpLocks/>
          </p:cNvGrpSpPr>
          <p:nvPr/>
        </p:nvGrpSpPr>
        <p:grpSpPr bwMode="auto">
          <a:xfrm>
            <a:off x="9612313" y="5589588"/>
            <a:ext cx="738187" cy="255587"/>
            <a:chOff x="-884047" y="3823106"/>
            <a:chExt cx="737997" cy="255588"/>
          </a:xfrm>
        </p:grpSpPr>
        <p:sp>
          <p:nvSpPr>
            <p:cNvPr id="15" name="Line 14"/>
            <p:cNvSpPr>
              <a:spLocks noChangeShapeType="1"/>
            </p:cNvSpPr>
            <p:nvPr/>
          </p:nvSpPr>
          <p:spPr bwMode="auto">
            <a:xfrm flipV="1">
              <a:off x="-884047" y="3951694"/>
              <a:ext cx="242824"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nvGrpSpPr>
            <p:cNvPr id="282667" name="Group 15"/>
            <p:cNvGrpSpPr>
              <a:grpSpLocks/>
            </p:cNvGrpSpPr>
            <p:nvPr/>
          </p:nvGrpSpPr>
          <p:grpSpPr bwMode="auto">
            <a:xfrm>
              <a:off x="-598488" y="3823106"/>
              <a:ext cx="452438" cy="255588"/>
              <a:chOff x="-318" y="2953"/>
              <a:chExt cx="285" cy="161"/>
            </a:xfrm>
          </p:grpSpPr>
          <p:pic>
            <p:nvPicPr>
              <p:cNvPr id="282668" name="Picture 16"/>
              <p:cNvPicPr>
                <a:picLocks noChangeAspect="1" noChangeArrowheads="1"/>
              </p:cNvPicPr>
              <p:nvPr/>
            </p:nvPicPr>
            <p:blipFill>
              <a:blip r:embed="rId13" cstate="print"/>
              <a:srcRect/>
              <a:stretch>
                <a:fillRect/>
              </a:stretch>
            </p:blipFill>
            <p:spPr bwMode="auto">
              <a:xfrm>
                <a:off x="-318" y="2953"/>
                <a:ext cx="285" cy="145"/>
              </a:xfrm>
              <a:prstGeom prst="rect">
                <a:avLst/>
              </a:prstGeom>
              <a:noFill/>
              <a:ln w="9525">
                <a:noFill/>
                <a:miter lim="800000"/>
                <a:headEnd/>
                <a:tailEnd/>
              </a:ln>
            </p:spPr>
          </p:pic>
          <p:sp>
            <p:nvSpPr>
              <p:cNvPr id="19" name="Line 17"/>
              <p:cNvSpPr>
                <a:spLocks noChangeShapeType="1"/>
              </p:cNvSpPr>
              <p:nvPr/>
            </p:nvSpPr>
            <p:spPr bwMode="auto">
              <a:xfrm>
                <a:off x="-165" y="2954"/>
                <a:ext cx="113"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0" name="Line 18"/>
              <p:cNvSpPr>
                <a:spLocks noChangeShapeType="1"/>
              </p:cNvSpPr>
              <p:nvPr/>
            </p:nvSpPr>
            <p:spPr bwMode="auto">
              <a:xfrm flipH="1">
                <a:off x="-159" y="2954"/>
                <a:ext cx="91" cy="160"/>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grpSp>
      </p:grpSp>
      <p:grpSp>
        <p:nvGrpSpPr>
          <p:cNvPr id="282671" name="Group 19"/>
          <p:cNvGrpSpPr>
            <a:grpSpLocks/>
          </p:cNvGrpSpPr>
          <p:nvPr/>
        </p:nvGrpSpPr>
        <p:grpSpPr bwMode="auto">
          <a:xfrm>
            <a:off x="9658350" y="4214813"/>
            <a:ext cx="684213" cy="263525"/>
            <a:chOff x="-464" y="2256"/>
            <a:chExt cx="431" cy="166"/>
          </a:xfrm>
        </p:grpSpPr>
        <p:pic>
          <p:nvPicPr>
            <p:cNvPr id="282672" name="Picture 14" descr="fke3b.jpg"/>
            <p:cNvPicPr>
              <a:picLocks noChangeAspect="1"/>
            </p:cNvPicPr>
            <p:nvPr/>
          </p:nvPicPr>
          <p:blipFill>
            <a:blip r:embed="rId14" cstate="print"/>
            <a:srcRect/>
            <a:stretch>
              <a:fillRect/>
            </a:stretch>
          </p:blipFill>
          <p:spPr bwMode="auto">
            <a:xfrm>
              <a:off x="-464" y="2274"/>
              <a:ext cx="260" cy="127"/>
            </a:xfrm>
            <a:prstGeom prst="rect">
              <a:avLst/>
            </a:prstGeom>
            <a:noFill/>
            <a:ln w="9525">
              <a:noFill/>
              <a:miter lim="800000"/>
              <a:headEnd/>
              <a:tailEnd/>
            </a:ln>
          </p:spPr>
        </p:pic>
        <p:sp>
          <p:nvSpPr>
            <p:cNvPr id="23" name="Line 21"/>
            <p:cNvSpPr>
              <a:spLocks noChangeShapeType="1"/>
            </p:cNvSpPr>
            <p:nvPr/>
          </p:nvSpPr>
          <p:spPr bwMode="auto">
            <a:xfrm>
              <a:off x="-464" y="2261"/>
              <a:ext cx="120" cy="161"/>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4" name="Line 22"/>
            <p:cNvSpPr>
              <a:spLocks noChangeShapeType="1"/>
            </p:cNvSpPr>
            <p:nvPr/>
          </p:nvSpPr>
          <p:spPr bwMode="auto">
            <a:xfrm flipH="1">
              <a:off x="-454" y="2256"/>
              <a:ext cx="116" cy="159"/>
            </a:xfrm>
            <a:prstGeom prst="line">
              <a:avLst/>
            </a:prstGeom>
            <a:noFill/>
            <a:ln w="19050">
              <a:solidFill>
                <a:schemeClr val="tx1"/>
              </a:solidFill>
              <a:round/>
              <a:headEnd/>
              <a:tailEnd/>
            </a:ln>
            <a:extLst/>
          </p:spPr>
          <p:txBody>
            <a:bodyPr/>
            <a:lstStyle/>
            <a:p>
              <a:pPr>
                <a:lnSpc>
                  <a:spcPct val="100000"/>
                </a:lnSpc>
                <a:defRPr/>
              </a:pPr>
              <a:endParaRPr lang="en-GB" sz="1800">
                <a:latin typeface="Arial" charset="0"/>
                <a:cs typeface="Arial" charset="0"/>
              </a:endParaRPr>
            </a:p>
          </p:txBody>
        </p:sp>
        <p:sp>
          <p:nvSpPr>
            <p:cNvPr id="25" name="Line 23"/>
            <p:cNvSpPr>
              <a:spLocks noChangeShapeType="1"/>
            </p:cNvSpPr>
            <p:nvPr/>
          </p:nvSpPr>
          <p:spPr bwMode="auto">
            <a:xfrm flipH="1">
              <a:off x="-169" y="2332"/>
              <a:ext cx="136" cy="0"/>
            </a:xfrm>
            <a:prstGeom prst="line">
              <a:avLst/>
            </a:prstGeom>
            <a:noFill/>
            <a:ln w="38100">
              <a:solidFill>
                <a:schemeClr val="tx1"/>
              </a:solidFill>
              <a:round/>
              <a:headEnd/>
              <a:tailEnd type="triangle" w="med" len="med"/>
            </a:ln>
            <a:extLst/>
          </p:spPr>
          <p:txBody>
            <a:bodyPr/>
            <a:lstStyle/>
            <a:p>
              <a:pPr>
                <a:lnSpc>
                  <a:spcPct val="100000"/>
                </a:lnSpc>
                <a:defRPr/>
              </a:pPr>
              <a:endParaRPr lang="en-GB" sz="1800">
                <a:latin typeface="Arial" charset="0"/>
                <a:cs typeface="Arial" charset="0"/>
              </a:endParaRPr>
            </a:p>
          </p:txBody>
        </p:sp>
      </p:grpSp>
      <p:sp>
        <p:nvSpPr>
          <p:cNvPr id="282676" name="Text Box 52"/>
          <p:cNvSpPr txBox="1">
            <a:spLocks noChangeArrowheads="1"/>
          </p:cNvSpPr>
          <p:nvPr/>
        </p:nvSpPr>
        <p:spPr bwMode="auto">
          <a:xfrm>
            <a:off x="9217025" y="-26988"/>
            <a:ext cx="1943100" cy="2149476"/>
          </a:xfrm>
          <a:prstGeom prst="rect">
            <a:avLst/>
          </a:prstGeom>
          <a:noFill/>
          <a:ln w="9525" algn="ctr">
            <a:noFill/>
            <a:miter lim="800000"/>
            <a:headEnd/>
            <a:tailEnd/>
          </a:ln>
          <a:effectLst/>
        </p:spPr>
        <p:txBody>
          <a:bodyPr>
            <a:spAutoFit/>
          </a:bodyPr>
          <a:lstStyle/>
          <a:p>
            <a:pPr marL="342900" indent="-342900">
              <a:spcBef>
                <a:spcPct val="50000"/>
              </a:spcBef>
            </a:pPr>
            <a:r>
              <a:rPr lang="da-DK" sz="1000" b="1">
                <a:solidFill>
                  <a:schemeClr val="bg1"/>
                </a:solidFill>
              </a:rPr>
              <a:t>Tilføj hjælpelinjer:</a:t>
            </a:r>
          </a:p>
          <a:p>
            <a:pPr marL="342900" indent="-342900">
              <a:spcBef>
                <a:spcPct val="50000"/>
              </a:spcBef>
              <a:buFontTx/>
              <a:buAutoNum type="arabicPeriod"/>
            </a:pPr>
            <a:r>
              <a:rPr lang="da-DK" sz="1000">
                <a:solidFill>
                  <a:schemeClr val="bg1"/>
                </a:solidFill>
              </a:rPr>
              <a:t>Højreklik et sted i det grå område rundt om dette dias</a:t>
            </a:r>
          </a:p>
          <a:p>
            <a:pPr marL="342900" indent="-342900">
              <a:spcBef>
                <a:spcPct val="50000"/>
              </a:spcBef>
              <a:buFontTx/>
              <a:buAutoNum type="arabicPeriod"/>
            </a:pPr>
            <a:r>
              <a:rPr lang="da-DK" sz="1000">
                <a:solidFill>
                  <a:schemeClr val="bg1"/>
                </a:solidFill>
              </a:rPr>
              <a:t>Vælg "Gitter og hjælpelinjer"</a:t>
            </a:r>
          </a:p>
          <a:p>
            <a:pPr marL="342900" indent="-342900">
              <a:spcBef>
                <a:spcPct val="50000"/>
              </a:spcBef>
              <a:buFontTx/>
              <a:buAutoNum type="arabicPeriod"/>
            </a:pPr>
            <a:r>
              <a:rPr lang="da-DK" sz="1000">
                <a:solidFill>
                  <a:schemeClr val="bg1"/>
                </a:solidFill>
              </a:rPr>
              <a:t>Vælg "Vis hjælpelinjer på skærm"</a:t>
            </a:r>
          </a:p>
        </p:txBody>
      </p:sp>
      <p:pic>
        <p:nvPicPr>
          <p:cNvPr id="26" name="Billede 2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732000" y="144000"/>
            <a:ext cx="2160000" cy="863999"/>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p:titleStyle>
    <p:bodyStyle>
      <a:lvl1pPr marL="142875" indent="-142875" algn="l" rtl="0" fontAlgn="base">
        <a:lnSpc>
          <a:spcPts val="2100"/>
        </a:lnSpc>
        <a:spcBef>
          <a:spcPct val="20000"/>
        </a:spcBef>
        <a:spcAft>
          <a:spcPct val="0"/>
        </a:spcAft>
        <a:buChar char="•"/>
        <a:defRPr>
          <a:solidFill>
            <a:schemeClr val="tx1"/>
          </a:solidFill>
          <a:latin typeface="+mn-lt"/>
          <a:ea typeface="+mn-ea"/>
          <a:cs typeface="+mn-cs"/>
        </a:defRPr>
      </a:lvl1pPr>
      <a:lvl2pPr marL="595313" indent="-133350" algn="l" rtl="0" fontAlgn="base">
        <a:lnSpc>
          <a:spcPts val="1700"/>
        </a:lnSpc>
        <a:spcBef>
          <a:spcPct val="20000"/>
        </a:spcBef>
        <a:spcAft>
          <a:spcPct val="0"/>
        </a:spcAft>
        <a:buChar char="•"/>
        <a:defRPr sz="1400">
          <a:solidFill>
            <a:schemeClr val="tx1"/>
          </a:solidFill>
          <a:latin typeface="+mn-lt"/>
        </a:defRPr>
      </a:lvl2pPr>
      <a:lvl3pPr marL="1014413" indent="-104775" algn="l" rtl="0" fontAlgn="base">
        <a:lnSpc>
          <a:spcPts val="1500"/>
        </a:lnSpc>
        <a:spcBef>
          <a:spcPct val="20000"/>
        </a:spcBef>
        <a:spcAft>
          <a:spcPct val="0"/>
        </a:spcAft>
        <a:buChar char="•"/>
        <a:defRPr sz="1200">
          <a:solidFill>
            <a:schemeClr val="tx1"/>
          </a:solidFill>
          <a:latin typeface="+mn-lt"/>
        </a:defRPr>
      </a:lvl3pPr>
      <a:lvl4pPr marL="1438275" indent="-100013" algn="l" rtl="0" fontAlgn="base">
        <a:lnSpc>
          <a:spcPts val="1200"/>
        </a:lnSpc>
        <a:spcBef>
          <a:spcPct val="20000"/>
        </a:spcBef>
        <a:spcAft>
          <a:spcPct val="0"/>
        </a:spcAft>
        <a:buChar char="•"/>
        <a:defRPr sz="1000">
          <a:solidFill>
            <a:schemeClr val="tx1"/>
          </a:solidFill>
          <a:latin typeface="+mn-lt"/>
        </a:defRPr>
      </a:lvl4pPr>
      <a:lvl5pPr marL="1589088" indent="-87313" algn="l" rtl="0" fontAlgn="base">
        <a:spcBef>
          <a:spcPct val="20000"/>
        </a:spcBef>
        <a:spcAft>
          <a:spcPct val="0"/>
        </a:spcAft>
        <a:buChar char="•"/>
        <a:defRPr sz="1400">
          <a:solidFill>
            <a:schemeClr val="tx1"/>
          </a:solidFill>
          <a:latin typeface="+mn-lt"/>
        </a:defRPr>
      </a:lvl5pPr>
      <a:lvl6pPr marL="2046288" indent="-87313" algn="l" rtl="0" fontAlgn="base">
        <a:spcBef>
          <a:spcPct val="20000"/>
        </a:spcBef>
        <a:spcAft>
          <a:spcPct val="0"/>
        </a:spcAft>
        <a:buChar char="•"/>
        <a:defRPr sz="1400">
          <a:solidFill>
            <a:schemeClr val="tx1"/>
          </a:solidFill>
          <a:latin typeface="+mn-lt"/>
        </a:defRPr>
      </a:lvl6pPr>
      <a:lvl7pPr marL="2503488" indent="-87313" algn="l" rtl="0" fontAlgn="base">
        <a:spcBef>
          <a:spcPct val="20000"/>
        </a:spcBef>
        <a:spcAft>
          <a:spcPct val="0"/>
        </a:spcAft>
        <a:buChar char="•"/>
        <a:defRPr sz="1400">
          <a:solidFill>
            <a:schemeClr val="tx1"/>
          </a:solidFill>
          <a:latin typeface="+mn-lt"/>
        </a:defRPr>
      </a:lvl7pPr>
      <a:lvl8pPr marL="2960688" indent="-87313" algn="l" rtl="0" fontAlgn="base">
        <a:spcBef>
          <a:spcPct val="20000"/>
        </a:spcBef>
        <a:spcAft>
          <a:spcPct val="0"/>
        </a:spcAft>
        <a:buChar char="•"/>
        <a:defRPr sz="1400">
          <a:solidFill>
            <a:schemeClr val="tx1"/>
          </a:solidFill>
          <a:latin typeface="+mn-lt"/>
        </a:defRPr>
      </a:lvl8pPr>
      <a:lvl9pPr marL="3417888" indent="-87313" algn="l" rtl="0" fontAlgn="base">
        <a:spcBef>
          <a:spcPct val="20000"/>
        </a:spcBef>
        <a:spcAft>
          <a:spcPct val="0"/>
        </a:spcAft>
        <a:buChar char="•"/>
        <a:defRPr sz="14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hyperlink" Target="https://www.gl.org/GLE/Sider/FIP-kurser-tilmelding.aspx" TargetMode="Externa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hyperlink" Target="https://www.retsinformation.dk/Forms/R0710.aspx?id=200084" TargetMode="Externa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5.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0.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0.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0.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5.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hyperlink" Target="https://emu.dk/stx/fysik/prover-og-eksamen/rad-og-vink-til-den-skriftlige-prove-i-fysik-stx-fra-maj-2019" TargetMode="External"/><Relationship Id="rId2" Type="http://schemas.openxmlformats.org/officeDocument/2006/relationships/hyperlink" Target="https://www.uvm.dk/gymnasiale-uddannelser/proever-og-eksamen/evaluering-af-proever" TargetMode="External"/><Relationship Id="rId1" Type="http://schemas.openxmlformats.org/officeDocument/2006/relationships/slideLayout" Target="../slideLayouts/slideLayout25.xml"/><Relationship Id="rId4" Type="http://schemas.openxmlformats.org/officeDocument/2006/relationships/hyperlink" Target="https://emu.dk/sites/default/files/2019-09/Evaluering%20Fysik%20A%20htx%202019%20(lang)_endelig.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692646"/>
            <a:ext cx="8136904" cy="1512218"/>
          </a:xfrm>
        </p:spPr>
        <p:txBody>
          <a:bodyPr/>
          <a:lstStyle/>
          <a:p>
            <a:r>
              <a:rPr lang="da-DK" dirty="0" smtClean="0"/>
              <a:t>Gå-hjem møde</a:t>
            </a:r>
            <a:r>
              <a:rPr lang="da-DK" dirty="0"/>
              <a:t>:</a:t>
            </a:r>
            <a:br>
              <a:rPr lang="da-DK" dirty="0"/>
            </a:br>
            <a:r>
              <a:rPr lang="da-DK" b="0" dirty="0"/>
              <a:t>Vejledende </a:t>
            </a:r>
            <a:r>
              <a:rPr lang="da-DK" b="0" dirty="0" smtClean="0"/>
              <a:t>opgaver til skriftlig eksamen fysik stx+htx</a:t>
            </a:r>
            <a:endParaRPr lang="da-DK" b="0" dirty="0"/>
          </a:p>
        </p:txBody>
      </p:sp>
      <p:sp>
        <p:nvSpPr>
          <p:cNvPr id="2051" name="Rectangle 3"/>
          <p:cNvSpPr>
            <a:spLocks noGrp="1" noChangeArrowheads="1"/>
          </p:cNvSpPr>
          <p:nvPr>
            <p:ph type="subTitle" idx="1"/>
          </p:nvPr>
        </p:nvSpPr>
        <p:spPr>
          <a:xfrm>
            <a:off x="395536" y="3068960"/>
            <a:ext cx="6478588" cy="1144587"/>
          </a:xfrm>
        </p:spPr>
        <p:txBody>
          <a:bodyPr/>
          <a:lstStyle/>
          <a:p>
            <a:r>
              <a:rPr lang="da-DK" dirty="0" smtClean="0"/>
              <a:t>Herlev Gymnasium</a:t>
            </a:r>
            <a:endParaRPr lang="da-DK" dirty="0"/>
          </a:p>
          <a:p>
            <a:r>
              <a:rPr lang="da-DK" dirty="0" smtClean="0"/>
              <a:t>11. oktober 2019</a:t>
            </a:r>
          </a:p>
          <a:p>
            <a:r>
              <a:rPr lang="da-DK" dirty="0">
                <a:solidFill>
                  <a:schemeClr val="accent2">
                    <a:lumMod val="60000"/>
                    <a:lumOff val="40000"/>
                  </a:schemeClr>
                </a:solidFill>
              </a:rPr>
              <a:t>Materialerne til oplægget findes på:</a:t>
            </a:r>
          </a:p>
          <a:p>
            <a:r>
              <a:rPr lang="da-DK" dirty="0">
                <a:solidFill>
                  <a:schemeClr val="accent2">
                    <a:lumMod val="60000"/>
                    <a:lumOff val="40000"/>
                  </a:schemeClr>
                </a:solidFill>
              </a:rPr>
              <a:t>padlet.com/to28/</a:t>
            </a:r>
            <a:r>
              <a:rPr lang="da-DK" dirty="0" err="1">
                <a:solidFill>
                  <a:schemeClr val="accent2">
                    <a:lumMod val="60000"/>
                    <a:lumOff val="40000"/>
                  </a:schemeClr>
                </a:solidFill>
              </a:rPr>
              <a:t>fpmskapqdymj</a:t>
            </a:r>
            <a:r>
              <a:rPr lang="da-DK" dirty="0">
                <a:solidFill>
                  <a:schemeClr val="accent2">
                    <a:lumMod val="60000"/>
                    <a:lumOff val="40000"/>
                  </a:schemeClr>
                </a:solidFill>
              </a:rPr>
              <a:t> eller</a:t>
            </a:r>
          </a:p>
          <a:p>
            <a:r>
              <a:rPr lang="da-DK" dirty="0">
                <a:solidFill>
                  <a:schemeClr val="accent2">
                    <a:lumMod val="60000"/>
                    <a:lumOff val="40000"/>
                  </a:schemeClr>
                </a:solidFill>
              </a:rPr>
              <a:t>kortlink.dk/22vbf </a:t>
            </a:r>
          </a:p>
          <a:p>
            <a:endParaRPr lang="da-DK" dirty="0"/>
          </a:p>
          <a:p>
            <a:endParaRPr lang="da-DK" dirty="0"/>
          </a:p>
        </p:txBody>
      </p:sp>
      <p:sp>
        <p:nvSpPr>
          <p:cNvPr id="3" name="Rektangel 2"/>
          <p:cNvSpPr/>
          <p:nvPr/>
        </p:nvSpPr>
        <p:spPr>
          <a:xfrm>
            <a:off x="395536" y="5301208"/>
            <a:ext cx="4572000" cy="705834"/>
          </a:xfrm>
          <a:prstGeom prst="rect">
            <a:avLst/>
          </a:prstGeom>
        </p:spPr>
        <p:txBody>
          <a:bodyPr>
            <a:spAutoFit/>
          </a:bodyPr>
          <a:lstStyle/>
          <a:p>
            <a:pPr lvl="0">
              <a:lnSpc>
                <a:spcPts val="2200"/>
              </a:lnSpc>
              <a:spcBef>
                <a:spcPct val="20000"/>
              </a:spcBef>
            </a:pPr>
            <a:r>
              <a:rPr lang="da-DK" sz="1800" kern="0" dirty="0">
                <a:solidFill>
                  <a:srgbClr val="FFFFFF"/>
                </a:solidFill>
                <a:latin typeface="Georgia"/>
              </a:rPr>
              <a:t>Thomas Brun Kristensen</a:t>
            </a:r>
          </a:p>
          <a:p>
            <a:pPr lvl="0">
              <a:lnSpc>
                <a:spcPts val="2200"/>
              </a:lnSpc>
              <a:spcBef>
                <a:spcPct val="20000"/>
              </a:spcBef>
            </a:pPr>
            <a:r>
              <a:rPr lang="da-DK" sz="1600" kern="0" dirty="0">
                <a:solidFill>
                  <a:srgbClr val="FFFFFF"/>
                </a:solidFill>
                <a:latin typeface="Georgia"/>
              </a:rPr>
              <a:t>Fagkonsulent i fysik, astronomi og geovidenskab</a:t>
            </a:r>
          </a:p>
        </p:txBody>
      </p:sp>
      <p:sp>
        <p:nvSpPr>
          <p:cNvPr id="2" name="Pladsholder til dato 1"/>
          <p:cNvSpPr>
            <a:spLocks noGrp="1"/>
          </p:cNvSpPr>
          <p:nvPr>
            <p:ph type="dt" sz="half" idx="2"/>
          </p:nvPr>
        </p:nvSpPr>
        <p:spPr/>
        <p:txBody>
          <a:bodyPr/>
          <a:lstStyle/>
          <a:p>
            <a:r>
              <a:rPr lang="da-DK" smtClean="0"/>
              <a:t>11. oktober 2019</a:t>
            </a:r>
            <a:endParaRPr lang="da-DK" dirty="0"/>
          </a:p>
        </p:txBody>
      </p:sp>
      <p:sp>
        <p:nvSpPr>
          <p:cNvPr id="4" name="Pladsholder til sidefod 3"/>
          <p:cNvSpPr>
            <a:spLocks noGrp="1"/>
          </p:cNvSpPr>
          <p:nvPr>
            <p:ph type="ftr" sz="quarter" idx="3"/>
          </p:nvPr>
        </p:nvSpPr>
        <p:spPr/>
        <p:txBody>
          <a:bodyPr/>
          <a:lstStyle/>
          <a:p>
            <a:r>
              <a:rPr lang="da-DK" smtClean="0"/>
              <a:t>Gå-hjem møde: Vejledende opgaver skriftlig eksamen fysik stx+htx</a:t>
            </a:r>
            <a:endParaRPr lang="da-DK" dirty="0"/>
          </a:p>
        </p:txBody>
      </p:sp>
      <p:sp>
        <p:nvSpPr>
          <p:cNvPr id="5" name="Pladsholder til diasnummer 4"/>
          <p:cNvSpPr>
            <a:spLocks noGrp="1"/>
          </p:cNvSpPr>
          <p:nvPr>
            <p:ph type="sldNum" sz="quarter" idx="4"/>
          </p:nvPr>
        </p:nvSpPr>
        <p:spPr/>
        <p:txBody>
          <a:bodyPr/>
          <a:lstStyle/>
          <a:p>
            <a:r>
              <a:rPr lang="da-DK" smtClean="0"/>
              <a:t>Side </a:t>
            </a:r>
            <a:fld id="{E9B8DCBD-6236-46DA-A357-826287BF383C}" type="slidenum">
              <a:rPr lang="da-DK" smtClean="0"/>
              <a:pPr/>
              <a:t>1</a:t>
            </a:fld>
            <a:endParaRPr lang="da-DK" dirty="0"/>
          </a:p>
        </p:txBody>
      </p:sp>
    </p:spTree>
    <p:extLst>
      <p:ext uri="{BB962C8B-B14F-4D97-AF65-F5344CB8AC3E}">
        <p14:creationId xmlns:p14="http://schemas.microsoft.com/office/powerpoint/2010/main" val="1010689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11. oktober 2019</a:t>
            </a:r>
            <a:endParaRPr lang="da-DK"/>
          </a:p>
        </p:txBody>
      </p:sp>
      <p:sp>
        <p:nvSpPr>
          <p:cNvPr id="3" name="Pladsholder til sidefod 2"/>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p>
            <a:r>
              <a:rPr lang="da-DK" smtClean="0"/>
              <a:t>Side </a:t>
            </a:r>
            <a:fld id="{B9BBC279-4C46-4E89-A672-338B53F364DC}" type="slidenum">
              <a:rPr lang="da-DK" smtClean="0"/>
              <a:pPr/>
              <a:t>10</a:t>
            </a:fld>
            <a:endParaRPr lang="da-DK"/>
          </a:p>
        </p:txBody>
      </p:sp>
      <p:sp>
        <p:nvSpPr>
          <p:cNvPr id="6" name="Titel 1"/>
          <p:cNvSpPr txBox="1">
            <a:spLocks/>
          </p:cNvSpPr>
          <p:nvPr/>
        </p:nvSpPr>
        <p:spPr>
          <a:xfrm>
            <a:off x="395536" y="697260"/>
            <a:ext cx="6478588" cy="571500"/>
          </a:xfrm>
          <a:prstGeom prst="rect">
            <a:avLst/>
          </a:prstGeom>
        </p:spPr>
        <p:txBody>
          <a:bodyPr/>
          <a:lst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a:lstStyle>
          <a:p>
            <a:r>
              <a:rPr lang="da-DK" kern="0" dirty="0" smtClean="0"/>
              <a:t>Hvordan er det gået?</a:t>
            </a:r>
            <a:endParaRPr lang="da-DK" kern="0" dirty="0"/>
          </a:p>
        </p:txBody>
      </p:sp>
      <p:graphicFrame>
        <p:nvGraphicFramePr>
          <p:cNvPr id="9" name="Diagram 8"/>
          <p:cNvGraphicFramePr>
            <a:graphicFrameLocks/>
          </p:cNvGraphicFramePr>
          <p:nvPr>
            <p:extLst>
              <p:ext uri="{D42A27DB-BD31-4B8C-83A1-F6EECF244321}">
                <p14:modId xmlns:p14="http://schemas.microsoft.com/office/powerpoint/2010/main" val="50851359"/>
              </p:ext>
            </p:extLst>
          </p:nvPr>
        </p:nvGraphicFramePr>
        <p:xfrm>
          <a:off x="1043608" y="1484784"/>
          <a:ext cx="7128792"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4998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11. oktober 2019</a:t>
            </a:r>
            <a:endParaRPr lang="da-DK"/>
          </a:p>
        </p:txBody>
      </p:sp>
      <p:sp>
        <p:nvSpPr>
          <p:cNvPr id="3" name="Pladsholder til sidefod 2"/>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p>
            <a:r>
              <a:rPr lang="da-DK" smtClean="0"/>
              <a:t>Side </a:t>
            </a:r>
            <a:fld id="{B9BBC279-4C46-4E89-A672-338B53F364DC}" type="slidenum">
              <a:rPr lang="da-DK" smtClean="0"/>
              <a:pPr/>
              <a:t>11</a:t>
            </a:fld>
            <a:endParaRPr lang="da-DK"/>
          </a:p>
        </p:txBody>
      </p:sp>
      <p:sp>
        <p:nvSpPr>
          <p:cNvPr id="6" name="Titel 1"/>
          <p:cNvSpPr txBox="1">
            <a:spLocks/>
          </p:cNvSpPr>
          <p:nvPr/>
        </p:nvSpPr>
        <p:spPr>
          <a:xfrm>
            <a:off x="395536" y="697260"/>
            <a:ext cx="6478588" cy="571500"/>
          </a:xfrm>
          <a:prstGeom prst="rect">
            <a:avLst/>
          </a:prstGeom>
        </p:spPr>
        <p:txBody>
          <a:bodyPr/>
          <a:lst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a:lstStyle>
          <a:p>
            <a:r>
              <a:rPr lang="da-DK" kern="0" dirty="0" smtClean="0"/>
              <a:t>Hvordan er det gået?</a:t>
            </a:r>
            <a:endParaRPr lang="da-DK" kern="0" dirty="0"/>
          </a:p>
        </p:txBody>
      </p:sp>
      <p:graphicFrame>
        <p:nvGraphicFramePr>
          <p:cNvPr id="7" name="Diagram 6"/>
          <p:cNvGraphicFramePr>
            <a:graphicFrameLocks/>
          </p:cNvGraphicFramePr>
          <p:nvPr>
            <p:extLst>
              <p:ext uri="{D42A27DB-BD31-4B8C-83A1-F6EECF244321}">
                <p14:modId xmlns:p14="http://schemas.microsoft.com/office/powerpoint/2010/main" val="2883169295"/>
              </p:ext>
            </p:extLst>
          </p:nvPr>
        </p:nvGraphicFramePr>
        <p:xfrm>
          <a:off x="827584" y="1484784"/>
          <a:ext cx="7416824" cy="4320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64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4624"/>
            <a:ext cx="6478588" cy="1143000"/>
          </a:xfrm>
        </p:spPr>
        <p:txBody>
          <a:bodyPr/>
          <a:lstStyle/>
          <a:p>
            <a:r>
              <a:rPr lang="da-DK" dirty="0" smtClean="0"/>
              <a:t>FIP i fysik (mv) 2020</a:t>
            </a:r>
            <a:endParaRPr lang="da-DK" dirty="0"/>
          </a:p>
        </p:txBody>
      </p:sp>
      <p:sp>
        <p:nvSpPr>
          <p:cNvPr id="3" name="Pladsholder til indhold 2"/>
          <p:cNvSpPr>
            <a:spLocks noGrp="1"/>
          </p:cNvSpPr>
          <p:nvPr>
            <p:ph idx="1"/>
          </p:nvPr>
        </p:nvSpPr>
        <p:spPr>
          <a:xfrm>
            <a:off x="431800" y="1340768"/>
            <a:ext cx="8277225" cy="4824536"/>
          </a:xfrm>
        </p:spPr>
        <p:txBody>
          <a:bodyPr/>
          <a:lstStyle/>
          <a:p>
            <a:r>
              <a:rPr lang="da-DK" dirty="0" smtClean="0"/>
              <a:t>Fælles tema på tværs af alle fag: Innovations- og karrierekompetencer i fagene</a:t>
            </a:r>
          </a:p>
          <a:p>
            <a:endParaRPr lang="da-DK" dirty="0"/>
          </a:p>
          <a:p>
            <a:r>
              <a:rPr lang="da-DK" dirty="0" smtClean="0"/>
              <a:t>Datoerne er: </a:t>
            </a:r>
          </a:p>
          <a:p>
            <a:endParaRPr lang="da-DK" dirty="0"/>
          </a:p>
          <a:p>
            <a:endParaRPr lang="da-DK" dirty="0" smtClean="0"/>
          </a:p>
          <a:p>
            <a:endParaRPr lang="da-DK" dirty="0"/>
          </a:p>
          <a:p>
            <a:endParaRPr lang="da-DK" dirty="0" smtClean="0"/>
          </a:p>
          <a:p>
            <a:endParaRPr lang="da-DK" dirty="0"/>
          </a:p>
          <a:p>
            <a:endParaRPr lang="da-DK" dirty="0" smtClean="0"/>
          </a:p>
          <a:p>
            <a:r>
              <a:rPr lang="da-DK" dirty="0" smtClean="0"/>
              <a:t>Andre temaer:</a:t>
            </a:r>
          </a:p>
          <a:p>
            <a:pPr lvl="1"/>
            <a:r>
              <a:rPr lang="da-DK" dirty="0" smtClean="0"/>
              <a:t>De nye eksamensformer (igen), faglig mundtlighed og tydelige mål i fysik</a:t>
            </a:r>
          </a:p>
          <a:p>
            <a:endParaRPr lang="da-DK" dirty="0"/>
          </a:p>
          <a:p>
            <a:r>
              <a:rPr lang="da-DK" dirty="0" smtClean="0"/>
              <a:t>Tilmelding på gl.org: </a:t>
            </a:r>
            <a:r>
              <a:rPr lang="da-DK" dirty="0">
                <a:hlinkClick r:id="rId2"/>
              </a:rPr>
              <a:t>https://</a:t>
            </a:r>
            <a:r>
              <a:rPr lang="da-DK" dirty="0" smtClean="0">
                <a:hlinkClick r:id="rId2"/>
              </a:rPr>
              <a:t>www.gl.org/GLE/Sider/FIP-kurser-tilmelding.aspx</a:t>
            </a:r>
            <a:r>
              <a:rPr lang="da-DK" dirty="0" smtClean="0"/>
              <a:t> </a:t>
            </a:r>
          </a:p>
          <a:p>
            <a:pPr marL="0" indent="0">
              <a:buNone/>
            </a:pPr>
            <a:r>
              <a:rPr lang="da-DK" dirty="0"/>
              <a:t> </a:t>
            </a:r>
            <a:r>
              <a:rPr lang="da-DK" dirty="0" smtClean="0"/>
              <a:t>       (Vigtigt!       -     man skal ikke være medlem af GL for at kunne deltage)</a:t>
            </a:r>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135AF10D-5340-4097-B210-F2DF6053A0CE}" type="slidenum">
              <a:rPr lang="da-DK" smtClean="0"/>
              <a:pPr/>
              <a:t>12</a:t>
            </a:fld>
            <a:endParaRPr lang="da-DK"/>
          </a:p>
        </p:txBody>
      </p:sp>
      <p:graphicFrame>
        <p:nvGraphicFramePr>
          <p:cNvPr id="7" name="Tabel 6"/>
          <p:cNvGraphicFramePr>
            <a:graphicFrameLocks noGrp="1"/>
          </p:cNvGraphicFramePr>
          <p:nvPr>
            <p:extLst>
              <p:ext uri="{D42A27DB-BD31-4B8C-83A1-F6EECF244321}">
                <p14:modId xmlns:p14="http://schemas.microsoft.com/office/powerpoint/2010/main" val="3622029499"/>
              </p:ext>
            </p:extLst>
          </p:nvPr>
        </p:nvGraphicFramePr>
        <p:xfrm>
          <a:off x="323530" y="2420888"/>
          <a:ext cx="8352925" cy="1381760"/>
        </p:xfrm>
        <a:graphic>
          <a:graphicData uri="http://schemas.openxmlformats.org/drawingml/2006/table">
            <a:tbl>
              <a:tblPr firstRow="1" bandRow="1">
                <a:tableStyleId>{5C22544A-7EE6-4342-B048-85BDC9FD1C3A}</a:tableStyleId>
              </a:tblPr>
              <a:tblGrid>
                <a:gridCol w="1670585">
                  <a:extLst>
                    <a:ext uri="{9D8B030D-6E8A-4147-A177-3AD203B41FA5}">
                      <a16:colId xmlns:a16="http://schemas.microsoft.com/office/drawing/2014/main" val="20000"/>
                    </a:ext>
                  </a:extLst>
                </a:gridCol>
                <a:gridCol w="1670585">
                  <a:extLst>
                    <a:ext uri="{9D8B030D-6E8A-4147-A177-3AD203B41FA5}">
                      <a16:colId xmlns:a16="http://schemas.microsoft.com/office/drawing/2014/main" val="20001"/>
                    </a:ext>
                  </a:extLst>
                </a:gridCol>
                <a:gridCol w="1670585">
                  <a:extLst>
                    <a:ext uri="{9D8B030D-6E8A-4147-A177-3AD203B41FA5}">
                      <a16:colId xmlns:a16="http://schemas.microsoft.com/office/drawing/2014/main" val="20002"/>
                    </a:ext>
                  </a:extLst>
                </a:gridCol>
                <a:gridCol w="1670585">
                  <a:extLst>
                    <a:ext uri="{9D8B030D-6E8A-4147-A177-3AD203B41FA5}">
                      <a16:colId xmlns:a16="http://schemas.microsoft.com/office/drawing/2014/main" val="20003"/>
                    </a:ext>
                  </a:extLst>
                </a:gridCol>
                <a:gridCol w="1670585">
                  <a:extLst>
                    <a:ext uri="{9D8B030D-6E8A-4147-A177-3AD203B41FA5}">
                      <a16:colId xmlns:a16="http://schemas.microsoft.com/office/drawing/2014/main" val="20004"/>
                    </a:ext>
                  </a:extLst>
                </a:gridCol>
              </a:tblGrid>
              <a:tr h="370840">
                <a:tc>
                  <a:txBody>
                    <a:bodyPr/>
                    <a:lstStyle/>
                    <a:p>
                      <a:r>
                        <a:rPr lang="da-DK" b="0" dirty="0" smtClean="0"/>
                        <a:t>Astronomi</a:t>
                      </a:r>
                      <a:endParaRPr lang="da-DK" b="0" dirty="0"/>
                    </a:p>
                  </a:txBody>
                  <a:tcPr/>
                </a:tc>
                <a:tc>
                  <a:txBody>
                    <a:bodyPr/>
                    <a:lstStyle/>
                    <a:p>
                      <a:r>
                        <a:rPr lang="da-DK" b="0" dirty="0" smtClean="0"/>
                        <a:t>Geovidenskab</a:t>
                      </a:r>
                      <a:endParaRPr lang="da-DK" b="0" dirty="0"/>
                    </a:p>
                  </a:txBody>
                  <a:tcPr/>
                </a:tc>
                <a:tc>
                  <a:txBody>
                    <a:bodyPr/>
                    <a:lstStyle/>
                    <a:p>
                      <a:r>
                        <a:rPr lang="da-DK" b="0" dirty="0" smtClean="0"/>
                        <a:t>Fysik stx 1</a:t>
                      </a:r>
                      <a:endParaRPr lang="da-DK" b="0" dirty="0"/>
                    </a:p>
                  </a:txBody>
                  <a:tcPr/>
                </a:tc>
                <a:tc>
                  <a:txBody>
                    <a:bodyPr/>
                    <a:lstStyle/>
                    <a:p>
                      <a:r>
                        <a:rPr lang="da-DK" b="0" dirty="0" smtClean="0"/>
                        <a:t>Fysik stx 2</a:t>
                      </a:r>
                      <a:endParaRPr lang="da-DK" b="0" dirty="0"/>
                    </a:p>
                  </a:txBody>
                  <a:tcPr/>
                </a:tc>
                <a:tc>
                  <a:txBody>
                    <a:bodyPr/>
                    <a:lstStyle/>
                    <a:p>
                      <a:r>
                        <a:rPr lang="da-DK" b="0" dirty="0" smtClean="0"/>
                        <a:t>Fysik htx</a:t>
                      </a:r>
                      <a:endParaRPr lang="da-DK" b="0" dirty="0"/>
                    </a:p>
                  </a:txBody>
                  <a:tcPr/>
                </a:tc>
                <a:extLst>
                  <a:ext uri="{0D108BD9-81ED-4DB2-BD59-A6C34878D82A}">
                    <a16:rowId xmlns:a16="http://schemas.microsoft.com/office/drawing/2014/main" val="10000"/>
                  </a:ext>
                </a:extLst>
              </a:tr>
              <a:tr h="370840">
                <a:tc>
                  <a:txBody>
                    <a:bodyPr/>
                    <a:lstStyle/>
                    <a:p>
                      <a:r>
                        <a:rPr lang="da-DK" dirty="0" smtClean="0"/>
                        <a:t>11/3 – 2020</a:t>
                      </a:r>
                      <a:endParaRPr lang="da-DK" dirty="0"/>
                    </a:p>
                  </a:txBody>
                  <a:tcPr/>
                </a:tc>
                <a:tc>
                  <a:txBody>
                    <a:bodyPr/>
                    <a:lstStyle/>
                    <a:p>
                      <a:r>
                        <a:rPr lang="da-DK" dirty="0" smtClean="0"/>
                        <a:t>12/3 – 2020</a:t>
                      </a:r>
                      <a:endParaRPr lang="da-DK" dirty="0"/>
                    </a:p>
                  </a:txBody>
                  <a:tcPr/>
                </a:tc>
                <a:tc>
                  <a:txBody>
                    <a:bodyPr/>
                    <a:lstStyle/>
                    <a:p>
                      <a:r>
                        <a:rPr lang="da-DK" dirty="0" smtClean="0"/>
                        <a:t>18/3</a:t>
                      </a:r>
                      <a:r>
                        <a:rPr lang="da-DK" baseline="0" dirty="0" smtClean="0"/>
                        <a:t> – 2020 </a:t>
                      </a:r>
                      <a:endParaRPr lang="da-DK" dirty="0"/>
                    </a:p>
                  </a:txBody>
                  <a:tcPr/>
                </a:tc>
                <a:tc>
                  <a:txBody>
                    <a:bodyPr/>
                    <a:lstStyle/>
                    <a:p>
                      <a:r>
                        <a:rPr lang="da-DK" dirty="0" smtClean="0"/>
                        <a:t>19/3 – 2020 </a:t>
                      </a:r>
                      <a:endParaRPr lang="da-DK" dirty="0"/>
                    </a:p>
                  </a:txBody>
                  <a:tcPr/>
                </a:tc>
                <a:tc>
                  <a:txBody>
                    <a:bodyPr/>
                    <a:lstStyle/>
                    <a:p>
                      <a:r>
                        <a:rPr lang="da-DK" dirty="0" smtClean="0"/>
                        <a:t>25/3 – 2020 </a:t>
                      </a:r>
                      <a:endParaRPr lang="da-DK" dirty="0"/>
                    </a:p>
                  </a:txBody>
                  <a:tcPr/>
                </a:tc>
                <a:extLst>
                  <a:ext uri="{0D108BD9-81ED-4DB2-BD59-A6C34878D82A}">
                    <a16:rowId xmlns:a16="http://schemas.microsoft.com/office/drawing/2014/main" val="10001"/>
                  </a:ext>
                </a:extLst>
              </a:tr>
              <a:tr h="370840">
                <a:tc>
                  <a:txBody>
                    <a:bodyPr/>
                    <a:lstStyle/>
                    <a:p>
                      <a:r>
                        <a:rPr lang="da-DK" dirty="0" smtClean="0"/>
                        <a:t>Odense Katedralskole</a:t>
                      </a:r>
                      <a:endParaRPr lang="da-DK" dirty="0"/>
                    </a:p>
                  </a:txBody>
                  <a:tcPr/>
                </a:tc>
                <a:tc>
                  <a:txBody>
                    <a:bodyPr/>
                    <a:lstStyle/>
                    <a:p>
                      <a:r>
                        <a:rPr lang="da-DK" dirty="0" smtClean="0"/>
                        <a:t>Rosborg Gymnasium</a:t>
                      </a:r>
                      <a:endParaRPr lang="da-DK" dirty="0"/>
                    </a:p>
                  </a:txBody>
                  <a:tcPr/>
                </a:tc>
                <a:tc>
                  <a:txBody>
                    <a:bodyPr/>
                    <a:lstStyle/>
                    <a:p>
                      <a:r>
                        <a:rPr lang="da-DK" dirty="0" smtClean="0"/>
                        <a:t>Aarhus Akademi</a:t>
                      </a:r>
                      <a:endParaRPr lang="da-DK" dirty="0"/>
                    </a:p>
                  </a:txBody>
                  <a:tcPr/>
                </a:tc>
                <a:tc>
                  <a:txBody>
                    <a:bodyPr/>
                    <a:lstStyle/>
                    <a:p>
                      <a:r>
                        <a:rPr lang="da-DK" dirty="0" smtClean="0"/>
                        <a:t>Roskilde Gymnasium</a:t>
                      </a:r>
                      <a:endParaRPr lang="da-DK" dirty="0"/>
                    </a:p>
                  </a:txBody>
                  <a:tcPr/>
                </a:tc>
                <a:tc>
                  <a:txBody>
                    <a:bodyPr/>
                    <a:lstStyle/>
                    <a:p>
                      <a:r>
                        <a:rPr lang="da-DK" dirty="0" smtClean="0"/>
                        <a:t>SDE - Odense</a:t>
                      </a:r>
                      <a:endParaRPr lang="da-DK"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68546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lstStyle/>
          <a:p>
            <a:r>
              <a:rPr lang="da-DK" dirty="0" smtClean="0">
                <a:solidFill>
                  <a:srgbClr val="387C73"/>
                </a:solidFill>
              </a:rPr>
              <a:t>Opgavekommissioner</a:t>
            </a:r>
            <a:endParaRPr lang="da-DK" dirty="0">
              <a:solidFill>
                <a:srgbClr val="387C73"/>
              </a:solidFill>
            </a:endParaRPr>
          </a:p>
        </p:txBody>
      </p:sp>
      <p:sp>
        <p:nvSpPr>
          <p:cNvPr id="3" name="Pladsholder til tekst 2"/>
          <p:cNvSpPr>
            <a:spLocks noGrp="1"/>
          </p:cNvSpPr>
          <p:nvPr>
            <p:ph type="body" idx="1"/>
          </p:nvPr>
        </p:nvSpPr>
        <p:spPr/>
        <p:txBody>
          <a:bodyPr/>
          <a:lstStyle/>
          <a:p>
            <a:r>
              <a:rPr lang="da-DK" dirty="0" smtClean="0"/>
              <a:t>Fysik, stx</a:t>
            </a:r>
            <a:endParaRPr lang="da-DK" dirty="0"/>
          </a:p>
        </p:txBody>
      </p:sp>
      <p:sp>
        <p:nvSpPr>
          <p:cNvPr id="4" name="Pladsholder til indhold 3"/>
          <p:cNvSpPr>
            <a:spLocks noGrp="1"/>
          </p:cNvSpPr>
          <p:nvPr>
            <p:ph sz="half" idx="2"/>
          </p:nvPr>
        </p:nvSpPr>
        <p:spPr/>
        <p:txBody>
          <a:bodyPr/>
          <a:lstStyle/>
          <a:p>
            <a:r>
              <a:rPr lang="da-DK" dirty="0" smtClean="0"/>
              <a:t>Gert Hansen (Gladsaxe)</a:t>
            </a:r>
          </a:p>
          <a:p>
            <a:r>
              <a:rPr lang="da-DK" dirty="0" smtClean="0"/>
              <a:t>Martin Schmidt (Egedal)</a:t>
            </a:r>
          </a:p>
          <a:p>
            <a:r>
              <a:rPr lang="da-DK" dirty="0" smtClean="0"/>
              <a:t>Nils Kruse (</a:t>
            </a:r>
            <a:r>
              <a:rPr lang="da-DK" dirty="0" err="1" smtClean="0"/>
              <a:t>Rysensteen</a:t>
            </a:r>
            <a:r>
              <a:rPr lang="da-DK" dirty="0" smtClean="0"/>
              <a:t>)</a:t>
            </a:r>
          </a:p>
          <a:p>
            <a:r>
              <a:rPr lang="da-DK" dirty="0" smtClean="0"/>
              <a:t>Kim Bertelsen (Allerød)</a:t>
            </a:r>
          </a:p>
          <a:p>
            <a:r>
              <a:rPr lang="da-DK" dirty="0" smtClean="0"/>
              <a:t>Thomas Risgaard Laustsen</a:t>
            </a:r>
            <a:r>
              <a:rPr lang="da-DK" dirty="0"/>
              <a:t> </a:t>
            </a:r>
            <a:r>
              <a:rPr lang="da-DK" dirty="0" smtClean="0"/>
              <a:t>(Silkeborg)</a:t>
            </a:r>
          </a:p>
        </p:txBody>
      </p:sp>
      <p:sp>
        <p:nvSpPr>
          <p:cNvPr id="5" name="Pladsholder til tekst 4"/>
          <p:cNvSpPr>
            <a:spLocks noGrp="1"/>
          </p:cNvSpPr>
          <p:nvPr>
            <p:ph type="body" sz="quarter" idx="3"/>
          </p:nvPr>
        </p:nvSpPr>
        <p:spPr/>
        <p:txBody>
          <a:bodyPr/>
          <a:lstStyle/>
          <a:p>
            <a:r>
              <a:rPr lang="da-DK" dirty="0" smtClean="0"/>
              <a:t>Fysik, htx</a:t>
            </a:r>
            <a:endParaRPr lang="da-DK" dirty="0"/>
          </a:p>
        </p:txBody>
      </p:sp>
      <p:sp>
        <p:nvSpPr>
          <p:cNvPr id="6" name="Pladsholder til indhold 5"/>
          <p:cNvSpPr>
            <a:spLocks noGrp="1"/>
          </p:cNvSpPr>
          <p:nvPr>
            <p:ph sz="quarter" idx="4"/>
          </p:nvPr>
        </p:nvSpPr>
        <p:spPr/>
        <p:txBody>
          <a:bodyPr/>
          <a:lstStyle/>
          <a:p>
            <a:r>
              <a:rPr lang="da-DK" dirty="0" smtClean="0"/>
              <a:t>Peter Gross (RTS)</a:t>
            </a:r>
          </a:p>
          <a:p>
            <a:r>
              <a:rPr lang="da-DK" dirty="0" smtClean="0"/>
              <a:t>Jeppe Munk </a:t>
            </a:r>
            <a:r>
              <a:rPr lang="da-DK" dirty="0" err="1" smtClean="0"/>
              <a:t>Tuesen</a:t>
            </a:r>
            <a:r>
              <a:rPr lang="da-DK" dirty="0" smtClean="0"/>
              <a:t> (SDE Vejle)</a:t>
            </a:r>
          </a:p>
          <a:p>
            <a:r>
              <a:rPr lang="da-DK" dirty="0" smtClean="0"/>
              <a:t>Emil Hartvig (</a:t>
            </a:r>
            <a:r>
              <a:rPr lang="da-DK" dirty="0" err="1" smtClean="0"/>
              <a:t>AarhusTech</a:t>
            </a:r>
            <a:r>
              <a:rPr lang="da-DK" dirty="0" smtClean="0"/>
              <a:t>)</a:t>
            </a:r>
          </a:p>
          <a:p>
            <a:r>
              <a:rPr lang="da-DK" dirty="0" smtClean="0"/>
              <a:t>René Lynge Eriksen (SDU)</a:t>
            </a:r>
          </a:p>
          <a:p>
            <a:r>
              <a:rPr lang="da-DK" dirty="0" smtClean="0"/>
              <a:t>Søren Peter Møller (SDE Odense)</a:t>
            </a:r>
            <a:endParaRPr lang="da-DK" dirty="0"/>
          </a:p>
        </p:txBody>
      </p:sp>
      <p:sp>
        <p:nvSpPr>
          <p:cNvPr id="7" name="Pladsholder til dato 6"/>
          <p:cNvSpPr>
            <a:spLocks noGrp="1"/>
          </p:cNvSpPr>
          <p:nvPr>
            <p:ph type="dt" sz="half" idx="10"/>
          </p:nvPr>
        </p:nvSpPr>
        <p:spPr/>
        <p:txBody>
          <a:bodyPr/>
          <a:lstStyle/>
          <a:p>
            <a:r>
              <a:rPr lang="da-DK" smtClean="0"/>
              <a:t>11. oktober 2019</a:t>
            </a:r>
            <a:endParaRPr lang="da-DK"/>
          </a:p>
        </p:txBody>
      </p:sp>
      <p:sp>
        <p:nvSpPr>
          <p:cNvPr id="8" name="Pladsholder til sidefod 7"/>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p>
            <a:r>
              <a:rPr lang="da-DK" smtClean="0"/>
              <a:t>Side </a:t>
            </a:r>
            <a:fld id="{8154E56A-BBF5-4FC7-92FD-D5365D995A0C}" type="slidenum">
              <a:rPr lang="da-DK" smtClean="0"/>
              <a:pPr/>
              <a:t>13</a:t>
            </a:fld>
            <a:endParaRPr lang="da-DK"/>
          </a:p>
        </p:txBody>
      </p:sp>
    </p:spTree>
    <p:extLst>
      <p:ext uri="{BB962C8B-B14F-4D97-AF65-F5344CB8AC3E}">
        <p14:creationId xmlns:p14="http://schemas.microsoft.com/office/powerpoint/2010/main" val="3102723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11. oktober 2019</a:t>
            </a:r>
            <a:endParaRPr lang="da-DK" dirty="0"/>
          </a:p>
        </p:txBody>
      </p:sp>
      <p:sp>
        <p:nvSpPr>
          <p:cNvPr id="3" name="Pladsholder til sidefod 2"/>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p>
            <a:r>
              <a:rPr lang="da-DK" smtClean="0"/>
              <a:t>Side </a:t>
            </a:r>
            <a:fld id="{B9BBC279-4C46-4E89-A672-338B53F364DC}" type="slidenum">
              <a:rPr lang="da-DK" smtClean="0"/>
              <a:pPr/>
              <a:t>14</a:t>
            </a:fld>
            <a:endParaRPr lang="da-DK"/>
          </a:p>
        </p:txBody>
      </p:sp>
      <p:sp>
        <p:nvSpPr>
          <p:cNvPr id="6" name="Rektangel 5"/>
          <p:cNvSpPr/>
          <p:nvPr/>
        </p:nvSpPr>
        <p:spPr>
          <a:xfrm>
            <a:off x="683568" y="5013176"/>
            <a:ext cx="7704856" cy="1015663"/>
          </a:xfrm>
          <a:prstGeom prst="rect">
            <a:avLst/>
          </a:prstGeom>
        </p:spPr>
        <p:txBody>
          <a:bodyPr wrap="square">
            <a:spAutoFit/>
          </a:bodyPr>
          <a:lstStyle/>
          <a:p>
            <a:r>
              <a:rPr lang="da-DK" sz="1800" dirty="0"/>
              <a:t>Tallene er baseret på "Gymnasieskolernes indberetning af studieretninger </a:t>
            </a:r>
            <a:r>
              <a:rPr lang="da-DK" sz="1800" dirty="0" smtClean="0"/>
              <a:t>2017 og 2018" </a:t>
            </a:r>
            <a:r>
              <a:rPr lang="da-DK" sz="1800" dirty="0"/>
              <a:t>og fremgår af et notat udgive </a:t>
            </a:r>
            <a:r>
              <a:rPr lang="da-DK" sz="1800" dirty="0" smtClean="0"/>
              <a:t>henholdsvis den </a:t>
            </a:r>
            <a:r>
              <a:rPr lang="da-DK" sz="1800" dirty="0"/>
              <a:t>18. februar </a:t>
            </a:r>
            <a:r>
              <a:rPr lang="da-DK" sz="1800" dirty="0" smtClean="0"/>
              <a:t>2018 og 21. februar 2019. </a:t>
            </a:r>
            <a:r>
              <a:rPr lang="da-DK" sz="1800" dirty="0"/>
              <a:t>*Udregnet som et gennemsnit over de </a:t>
            </a:r>
            <a:r>
              <a:rPr lang="da-DK" sz="1800" dirty="0" smtClean="0"/>
              <a:t>”sidste” </a:t>
            </a:r>
            <a:r>
              <a:rPr lang="da-DK" sz="1800" dirty="0"/>
              <a:t>tre </a:t>
            </a:r>
            <a:r>
              <a:rPr lang="da-DK" sz="1800" dirty="0" err="1"/>
              <a:t>bevisår</a:t>
            </a:r>
            <a:r>
              <a:rPr lang="da-DK" sz="1800" dirty="0"/>
              <a:t>, der er tilgængelig via uddannelsesstatistik.dk.</a:t>
            </a:r>
          </a:p>
        </p:txBody>
      </p:sp>
      <p:graphicFrame>
        <p:nvGraphicFramePr>
          <p:cNvPr id="7" name="Tabel 6"/>
          <p:cNvGraphicFramePr>
            <a:graphicFrameLocks noGrp="1"/>
          </p:cNvGraphicFramePr>
          <p:nvPr>
            <p:extLst>
              <p:ext uri="{D42A27DB-BD31-4B8C-83A1-F6EECF244321}">
                <p14:modId xmlns:p14="http://schemas.microsoft.com/office/powerpoint/2010/main" val="3680470824"/>
              </p:ext>
            </p:extLst>
          </p:nvPr>
        </p:nvGraphicFramePr>
        <p:xfrm>
          <a:off x="467544" y="1268762"/>
          <a:ext cx="7848873" cy="1872205"/>
        </p:xfrm>
        <a:graphic>
          <a:graphicData uri="http://schemas.openxmlformats.org/drawingml/2006/table">
            <a:tbl>
              <a:tblPr>
                <a:tableStyleId>{5C22544A-7EE6-4342-B048-85BDC9FD1C3A}</a:tableStyleId>
              </a:tblPr>
              <a:tblGrid>
                <a:gridCol w="772166">
                  <a:extLst>
                    <a:ext uri="{9D8B030D-6E8A-4147-A177-3AD203B41FA5}">
                      <a16:colId xmlns:a16="http://schemas.microsoft.com/office/drawing/2014/main" val="20000"/>
                    </a:ext>
                  </a:extLst>
                </a:gridCol>
                <a:gridCol w="1597473">
                  <a:extLst>
                    <a:ext uri="{9D8B030D-6E8A-4147-A177-3AD203B41FA5}">
                      <a16:colId xmlns:a16="http://schemas.microsoft.com/office/drawing/2014/main" val="20001"/>
                    </a:ext>
                  </a:extLst>
                </a:gridCol>
                <a:gridCol w="1598278">
                  <a:extLst>
                    <a:ext uri="{9D8B030D-6E8A-4147-A177-3AD203B41FA5}">
                      <a16:colId xmlns:a16="http://schemas.microsoft.com/office/drawing/2014/main" val="20002"/>
                    </a:ext>
                  </a:extLst>
                </a:gridCol>
                <a:gridCol w="1940478">
                  <a:extLst>
                    <a:ext uri="{9D8B030D-6E8A-4147-A177-3AD203B41FA5}">
                      <a16:colId xmlns:a16="http://schemas.microsoft.com/office/drawing/2014/main" val="20003"/>
                    </a:ext>
                  </a:extLst>
                </a:gridCol>
                <a:gridCol w="1940478">
                  <a:extLst>
                    <a:ext uri="{9D8B030D-6E8A-4147-A177-3AD203B41FA5}">
                      <a16:colId xmlns:a16="http://schemas.microsoft.com/office/drawing/2014/main" val="20004"/>
                    </a:ext>
                  </a:extLst>
                </a:gridCol>
              </a:tblGrid>
              <a:tr h="262369">
                <a:tc>
                  <a:txBody>
                    <a:bodyPr/>
                    <a:lstStyle/>
                    <a:p>
                      <a:pPr>
                        <a:lnSpc>
                          <a:spcPct val="115000"/>
                        </a:lnSpc>
                        <a:spcAft>
                          <a:spcPts val="0"/>
                        </a:spcAft>
                      </a:pPr>
                      <a:r>
                        <a:rPr lang="da-DK" sz="1400" dirty="0">
                          <a:effectLst/>
                        </a:rPr>
                        <a:t> </a:t>
                      </a:r>
                      <a:endParaRPr lang="da-DK" sz="14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da-DK" sz="1400" dirty="0" smtClean="0">
                          <a:effectLst/>
                        </a:rPr>
                        <a:t>Opgjort feb. 2018</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hMerge="1">
                  <a:txBody>
                    <a:bodyPr/>
                    <a:lstStyle/>
                    <a:p>
                      <a:endParaRPr lang="da-DK"/>
                    </a:p>
                  </a:txBody>
                  <a:tcPr/>
                </a:tc>
                <a:tc gridSpan="2">
                  <a:txBody>
                    <a:bodyPr/>
                    <a:lstStyle/>
                    <a:p>
                      <a:pPr algn="ctr">
                        <a:lnSpc>
                          <a:spcPct val="115000"/>
                        </a:lnSpc>
                        <a:spcAft>
                          <a:spcPts val="0"/>
                        </a:spcAft>
                      </a:pPr>
                      <a:r>
                        <a:rPr lang="da-DK" sz="1400">
                          <a:effectLst/>
                        </a:rPr>
                        <a:t>Før Reform 2017</a:t>
                      </a:r>
                      <a:endParaRPr lang="da-DK" sz="1400">
                        <a:effectLst/>
                        <a:latin typeface="Calibri"/>
                        <a:ea typeface="Calibri"/>
                        <a:cs typeface="Times New Roman"/>
                      </a:endParaRPr>
                    </a:p>
                  </a:txBody>
                  <a:tcPr marL="68580" marR="68580" marT="0" marB="0"/>
                </a:tc>
                <a:tc hMerge="1">
                  <a:txBody>
                    <a:bodyPr/>
                    <a:lstStyle/>
                    <a:p>
                      <a:endParaRPr lang="da-DK"/>
                    </a:p>
                  </a:txBody>
                  <a:tcPr/>
                </a:tc>
                <a:extLst>
                  <a:ext uri="{0D108BD9-81ED-4DB2-BD59-A6C34878D82A}">
                    <a16:rowId xmlns:a16="http://schemas.microsoft.com/office/drawing/2014/main" val="10000"/>
                  </a:ext>
                </a:extLst>
              </a:tr>
              <a:tr h="822729">
                <a:tc>
                  <a:txBody>
                    <a:bodyPr/>
                    <a:lstStyle/>
                    <a:p>
                      <a:pPr>
                        <a:lnSpc>
                          <a:spcPct val="115000"/>
                        </a:lnSpc>
                        <a:spcAft>
                          <a:spcPts val="0"/>
                        </a:spcAft>
                      </a:pPr>
                      <a:r>
                        <a:rPr lang="da-DK" sz="1400">
                          <a:effectLst/>
                        </a:rPr>
                        <a:t> </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Elever med fysik B i </a:t>
                      </a:r>
                      <a:r>
                        <a:rPr lang="da-DK" sz="1400" dirty="0" err="1">
                          <a:effectLst/>
                        </a:rPr>
                        <a:t>st.retn</a:t>
                      </a:r>
                      <a:r>
                        <a:rPr lang="da-DK" sz="1400" dirty="0">
                          <a:effectLst/>
                        </a:rPr>
                        <a:t> (2017)</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Elever med fysik A i </a:t>
                      </a:r>
                      <a:r>
                        <a:rPr lang="da-DK" sz="1400" dirty="0" err="1">
                          <a:effectLst/>
                        </a:rPr>
                        <a:t>st.retn</a:t>
                      </a:r>
                      <a:r>
                        <a:rPr lang="da-DK" sz="1400" dirty="0">
                          <a:effectLst/>
                        </a:rPr>
                        <a:t>. (2017)</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a:effectLst/>
                        </a:rPr>
                        <a:t>*Studenter med fysik A i st.retn (2015/16/17)</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a:effectLst/>
                        </a:rPr>
                        <a:t>*Studenter med fysik A (2015/16/17)</a:t>
                      </a:r>
                      <a:endParaRPr lang="da-DK" sz="14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62369">
                <a:tc>
                  <a:txBody>
                    <a:bodyPr/>
                    <a:lstStyle/>
                    <a:p>
                      <a:pPr>
                        <a:lnSpc>
                          <a:spcPct val="115000"/>
                        </a:lnSpc>
                        <a:spcAft>
                          <a:spcPts val="0"/>
                        </a:spcAft>
                      </a:pPr>
                      <a:r>
                        <a:rPr lang="da-DK" sz="1400">
                          <a:effectLst/>
                        </a:rPr>
                        <a:t>total</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9219</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1825</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a:effectLst/>
                        </a:rPr>
                        <a:t>1609</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a:effectLst/>
                        </a:rPr>
                        <a:t>3011</a:t>
                      </a:r>
                      <a:endParaRPr lang="da-DK" sz="14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62369">
                <a:tc>
                  <a:txBody>
                    <a:bodyPr/>
                    <a:lstStyle/>
                    <a:p>
                      <a:pPr>
                        <a:lnSpc>
                          <a:spcPct val="115000"/>
                        </a:lnSpc>
                        <a:spcAft>
                          <a:spcPts val="0"/>
                        </a:spcAft>
                      </a:pPr>
                      <a:r>
                        <a:rPr lang="da-DK" sz="1400">
                          <a:effectLst/>
                        </a:rPr>
                        <a:t>stx</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5383</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770</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a:effectLst/>
                        </a:rPr>
                        <a:t>556</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a:effectLst/>
                        </a:rPr>
                        <a:t>1883</a:t>
                      </a:r>
                      <a:endParaRPr lang="da-DK" sz="14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62369">
                <a:tc>
                  <a:txBody>
                    <a:bodyPr/>
                    <a:lstStyle/>
                    <a:p>
                      <a:pPr>
                        <a:lnSpc>
                          <a:spcPct val="115000"/>
                        </a:lnSpc>
                        <a:spcAft>
                          <a:spcPts val="0"/>
                        </a:spcAft>
                      </a:pPr>
                      <a:r>
                        <a:rPr lang="da-DK" sz="1400" dirty="0">
                          <a:effectLst/>
                        </a:rPr>
                        <a:t>htx</a:t>
                      </a:r>
                      <a:endParaRPr lang="da-DK" sz="1400" dirty="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3836</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1055</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1053</a:t>
                      </a:r>
                      <a:endParaRPr lang="da-DK" sz="1400" dirty="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1128</a:t>
                      </a:r>
                      <a:endParaRPr lang="da-DK"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3032002215"/>
              </p:ext>
            </p:extLst>
          </p:nvPr>
        </p:nvGraphicFramePr>
        <p:xfrm>
          <a:off x="467544" y="3284984"/>
          <a:ext cx="3960441" cy="1728194"/>
        </p:xfrm>
        <a:graphic>
          <a:graphicData uri="http://schemas.openxmlformats.org/drawingml/2006/table">
            <a:tbl>
              <a:tblPr>
                <a:tableStyleId>{5C22544A-7EE6-4342-B048-85BDC9FD1C3A}</a:tableStyleId>
              </a:tblPr>
              <a:tblGrid>
                <a:gridCol w="770710">
                  <a:extLst>
                    <a:ext uri="{9D8B030D-6E8A-4147-A177-3AD203B41FA5}">
                      <a16:colId xmlns:a16="http://schemas.microsoft.com/office/drawing/2014/main" val="20000"/>
                    </a:ext>
                  </a:extLst>
                </a:gridCol>
                <a:gridCol w="1594464">
                  <a:extLst>
                    <a:ext uri="{9D8B030D-6E8A-4147-A177-3AD203B41FA5}">
                      <a16:colId xmlns:a16="http://schemas.microsoft.com/office/drawing/2014/main" val="20001"/>
                    </a:ext>
                  </a:extLst>
                </a:gridCol>
                <a:gridCol w="1595267">
                  <a:extLst>
                    <a:ext uri="{9D8B030D-6E8A-4147-A177-3AD203B41FA5}">
                      <a16:colId xmlns:a16="http://schemas.microsoft.com/office/drawing/2014/main" val="20002"/>
                    </a:ext>
                  </a:extLst>
                </a:gridCol>
              </a:tblGrid>
              <a:tr h="284810">
                <a:tc>
                  <a:txBody>
                    <a:bodyPr/>
                    <a:lstStyle/>
                    <a:p>
                      <a:pPr>
                        <a:lnSpc>
                          <a:spcPct val="115000"/>
                        </a:lnSpc>
                        <a:spcAft>
                          <a:spcPts val="0"/>
                        </a:spcAft>
                      </a:pPr>
                      <a:r>
                        <a:rPr lang="da-DK" sz="1400" dirty="0">
                          <a:effectLst/>
                        </a:rPr>
                        <a:t> </a:t>
                      </a:r>
                      <a:endParaRPr lang="da-DK" sz="1400" dirty="0">
                        <a:effectLst/>
                        <a:latin typeface="Calibri"/>
                        <a:ea typeface="Calibri"/>
                        <a:cs typeface="Times New Roman"/>
                      </a:endParaRPr>
                    </a:p>
                  </a:txBody>
                  <a:tcPr marL="68580" marR="68580" marT="0" marB="0"/>
                </a:tc>
                <a:tc gridSpan="2">
                  <a:txBody>
                    <a:bodyPr/>
                    <a:lstStyle/>
                    <a:p>
                      <a:pPr algn="ctr">
                        <a:lnSpc>
                          <a:spcPct val="115000"/>
                        </a:lnSpc>
                        <a:spcAft>
                          <a:spcPts val="0"/>
                        </a:spcAft>
                      </a:pPr>
                      <a:r>
                        <a:rPr lang="da-DK" sz="1400" dirty="0" smtClean="0">
                          <a:effectLst/>
                        </a:rPr>
                        <a:t>Opgjort feb. 2019</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hMerge="1">
                  <a:txBody>
                    <a:bodyPr/>
                    <a:lstStyle/>
                    <a:p>
                      <a:endParaRPr lang="da-DK"/>
                    </a:p>
                  </a:txBody>
                  <a:tcPr/>
                </a:tc>
                <a:extLst>
                  <a:ext uri="{0D108BD9-81ED-4DB2-BD59-A6C34878D82A}">
                    <a16:rowId xmlns:a16="http://schemas.microsoft.com/office/drawing/2014/main" val="10000"/>
                  </a:ext>
                </a:extLst>
              </a:tr>
              <a:tr h="588954">
                <a:tc>
                  <a:txBody>
                    <a:bodyPr/>
                    <a:lstStyle/>
                    <a:p>
                      <a:pPr>
                        <a:lnSpc>
                          <a:spcPct val="115000"/>
                        </a:lnSpc>
                        <a:spcAft>
                          <a:spcPts val="0"/>
                        </a:spcAft>
                      </a:pPr>
                      <a:r>
                        <a:rPr lang="da-DK" sz="1400">
                          <a:effectLst/>
                        </a:rPr>
                        <a:t> </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Elever med fysik B i </a:t>
                      </a:r>
                      <a:r>
                        <a:rPr lang="da-DK" sz="1400" dirty="0" err="1">
                          <a:effectLst/>
                        </a:rPr>
                        <a:t>st.retn</a:t>
                      </a:r>
                      <a:r>
                        <a:rPr lang="da-DK" sz="1400" dirty="0">
                          <a:effectLst/>
                        </a:rPr>
                        <a:t> (2018)</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Elever med fysik A i </a:t>
                      </a:r>
                      <a:r>
                        <a:rPr lang="da-DK" sz="1400" dirty="0" err="1">
                          <a:effectLst/>
                        </a:rPr>
                        <a:t>st.retn</a:t>
                      </a:r>
                      <a:r>
                        <a:rPr lang="da-DK" sz="1400" dirty="0">
                          <a:effectLst/>
                        </a:rPr>
                        <a:t>. (2018)</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extLst>
                  <a:ext uri="{0D108BD9-81ED-4DB2-BD59-A6C34878D82A}">
                    <a16:rowId xmlns:a16="http://schemas.microsoft.com/office/drawing/2014/main" val="10001"/>
                  </a:ext>
                </a:extLst>
              </a:tr>
              <a:tr h="284810">
                <a:tc>
                  <a:txBody>
                    <a:bodyPr/>
                    <a:lstStyle/>
                    <a:p>
                      <a:pPr>
                        <a:lnSpc>
                          <a:spcPct val="115000"/>
                        </a:lnSpc>
                        <a:spcAft>
                          <a:spcPts val="0"/>
                        </a:spcAft>
                      </a:pPr>
                      <a:r>
                        <a:rPr lang="da-DK" sz="1400">
                          <a:effectLst/>
                        </a:rPr>
                        <a:t>total</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a:effectLst/>
                        </a:rPr>
                        <a:t>9183</a:t>
                      </a:r>
                      <a:endParaRPr lang="da-DK" sz="140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1716</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extLst>
                  <a:ext uri="{0D108BD9-81ED-4DB2-BD59-A6C34878D82A}">
                    <a16:rowId xmlns:a16="http://schemas.microsoft.com/office/drawing/2014/main" val="10002"/>
                  </a:ext>
                </a:extLst>
              </a:tr>
              <a:tr h="284810">
                <a:tc>
                  <a:txBody>
                    <a:bodyPr/>
                    <a:lstStyle/>
                    <a:p>
                      <a:pPr>
                        <a:lnSpc>
                          <a:spcPct val="115000"/>
                        </a:lnSpc>
                        <a:spcAft>
                          <a:spcPts val="0"/>
                        </a:spcAft>
                      </a:pPr>
                      <a:r>
                        <a:rPr lang="da-DK" sz="1400">
                          <a:effectLst/>
                        </a:rPr>
                        <a:t>stx</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a:effectLst/>
                        </a:rPr>
                        <a:t>5013</a:t>
                      </a:r>
                      <a:endParaRPr lang="da-DK" sz="140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646</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extLst>
                  <a:ext uri="{0D108BD9-81ED-4DB2-BD59-A6C34878D82A}">
                    <a16:rowId xmlns:a16="http://schemas.microsoft.com/office/drawing/2014/main" val="10003"/>
                  </a:ext>
                </a:extLst>
              </a:tr>
              <a:tr h="284810">
                <a:tc>
                  <a:txBody>
                    <a:bodyPr/>
                    <a:lstStyle/>
                    <a:p>
                      <a:pPr>
                        <a:lnSpc>
                          <a:spcPct val="115000"/>
                        </a:lnSpc>
                        <a:spcAft>
                          <a:spcPts val="0"/>
                        </a:spcAft>
                      </a:pPr>
                      <a:r>
                        <a:rPr lang="da-DK" sz="1400">
                          <a:effectLst/>
                        </a:rPr>
                        <a:t>htx</a:t>
                      </a:r>
                      <a:endParaRPr lang="da-DK" sz="1400">
                        <a:effectLst/>
                        <a:latin typeface="Calibri"/>
                        <a:ea typeface="Calibri"/>
                        <a:cs typeface="Times New Roman"/>
                      </a:endParaRPr>
                    </a:p>
                  </a:txBody>
                  <a:tcPr marL="68580" marR="68580" marT="0" marB="0"/>
                </a:tc>
                <a:tc>
                  <a:txBody>
                    <a:bodyPr/>
                    <a:lstStyle/>
                    <a:p>
                      <a:pPr>
                        <a:lnSpc>
                          <a:spcPct val="115000"/>
                        </a:lnSpc>
                        <a:spcAft>
                          <a:spcPts val="0"/>
                        </a:spcAft>
                      </a:pPr>
                      <a:r>
                        <a:rPr lang="da-DK" sz="1400" dirty="0">
                          <a:effectLst/>
                        </a:rPr>
                        <a:t>4170</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tc>
                  <a:txBody>
                    <a:bodyPr/>
                    <a:lstStyle/>
                    <a:p>
                      <a:pPr>
                        <a:lnSpc>
                          <a:spcPct val="115000"/>
                        </a:lnSpc>
                        <a:spcAft>
                          <a:spcPts val="0"/>
                        </a:spcAft>
                      </a:pPr>
                      <a:r>
                        <a:rPr lang="da-DK" sz="1400" dirty="0">
                          <a:effectLst/>
                        </a:rPr>
                        <a:t>1070</a:t>
                      </a:r>
                      <a:endParaRPr lang="da-DK" sz="1400" dirty="0">
                        <a:effectLst/>
                        <a:latin typeface="Calibri"/>
                        <a:ea typeface="Calibri"/>
                        <a:cs typeface="Times New Roman"/>
                      </a:endParaRPr>
                    </a:p>
                  </a:txBody>
                  <a:tcPr marL="68580" marR="68580" marT="0" marB="0">
                    <a:solidFill>
                      <a:schemeClr val="bg2">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0068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Orienteringspunkter</a:t>
            </a:r>
            <a:endParaRPr lang="da-DK" dirty="0"/>
          </a:p>
        </p:txBody>
      </p:sp>
      <p:sp>
        <p:nvSpPr>
          <p:cNvPr id="3" name="Pladsholder til tekst 2"/>
          <p:cNvSpPr>
            <a:spLocks noGrp="1"/>
          </p:cNvSpPr>
          <p:nvPr>
            <p:ph type="body" idx="1"/>
          </p:nvPr>
        </p:nvSpPr>
        <p:spPr/>
        <p:txBody>
          <a:bodyPr/>
          <a:lstStyle/>
          <a:p>
            <a:endParaRPr lang="da-DK"/>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9D0BF61-90BF-462F-8D82-9B73BFE44C96}" type="slidenum">
              <a:rPr lang="da-DK" smtClean="0"/>
              <a:pPr/>
              <a:t>15</a:t>
            </a:fld>
            <a:endParaRPr lang="da-DK"/>
          </a:p>
        </p:txBody>
      </p:sp>
    </p:spTree>
    <p:extLst>
      <p:ext uri="{BB962C8B-B14F-4D97-AF65-F5344CB8AC3E}">
        <p14:creationId xmlns:p14="http://schemas.microsoft.com/office/powerpoint/2010/main" val="2665176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9392"/>
            <a:ext cx="6478588" cy="1143000"/>
          </a:xfrm>
        </p:spPr>
        <p:txBody>
          <a:bodyPr/>
          <a:lstStyle/>
          <a:p>
            <a:pPr lvl="1"/>
            <a:r>
              <a:rPr lang="da-DK" sz="2800" dirty="0"/>
              <a:t>Ingen mobiltelefoner ved eksamen</a:t>
            </a:r>
            <a:r>
              <a:rPr lang="da-DK" sz="2800" dirty="0" smtClean="0"/>
              <a:t>!</a:t>
            </a:r>
            <a:endParaRPr lang="da-DK" dirty="0"/>
          </a:p>
        </p:txBody>
      </p:sp>
      <p:sp>
        <p:nvSpPr>
          <p:cNvPr id="3" name="Pladsholder til indhold 2"/>
          <p:cNvSpPr>
            <a:spLocks noGrp="1"/>
          </p:cNvSpPr>
          <p:nvPr>
            <p:ph idx="1"/>
          </p:nvPr>
        </p:nvSpPr>
        <p:spPr>
          <a:xfrm>
            <a:off x="395536" y="1340768"/>
            <a:ext cx="8277225" cy="5112568"/>
          </a:xfrm>
        </p:spPr>
        <p:txBody>
          <a:bodyPr/>
          <a:lstStyle/>
          <a:p>
            <a:pPr marL="0" indent="0">
              <a:spcAft>
                <a:spcPts val="0"/>
              </a:spcAft>
              <a:buNone/>
            </a:pPr>
            <a:r>
              <a:rPr lang="da-DK" sz="2400" dirty="0">
                <a:solidFill>
                  <a:srgbClr val="FF0000"/>
                </a:solidFill>
                <a:latin typeface="Calibri"/>
                <a:ea typeface="Calibri"/>
              </a:rPr>
              <a:t>Selv om at eksamenssituationen skal afspejle undervisningen, så er netop mobiltelefonen specifikt nævnt som værende ikke tilladt i forbindelse med en eksamen, hvilket fremgår af </a:t>
            </a:r>
            <a:r>
              <a:rPr lang="da-DK" sz="2400" u="sng" dirty="0">
                <a:solidFill>
                  <a:srgbClr val="FF0000"/>
                </a:solidFill>
                <a:latin typeface="Calibri"/>
                <a:ea typeface="Calibri"/>
                <a:cs typeface="Tahoma"/>
                <a:hlinkClick r:id="rId2"/>
              </a:rPr>
              <a:t>BEK </a:t>
            </a:r>
            <a:r>
              <a:rPr lang="da-DK" sz="2400" u="sng" dirty="0" err="1">
                <a:solidFill>
                  <a:srgbClr val="FF0000"/>
                </a:solidFill>
                <a:latin typeface="Calibri"/>
                <a:ea typeface="Calibri"/>
                <a:cs typeface="Tahoma"/>
                <a:hlinkClick r:id="rId2"/>
              </a:rPr>
              <a:t>nr</a:t>
            </a:r>
            <a:r>
              <a:rPr lang="da-DK" sz="2400" u="sng" dirty="0">
                <a:solidFill>
                  <a:srgbClr val="FF0000"/>
                </a:solidFill>
                <a:latin typeface="Calibri"/>
                <a:ea typeface="Calibri"/>
                <a:cs typeface="Tahoma"/>
                <a:hlinkClick r:id="rId2"/>
              </a:rPr>
              <a:t> 224 af 19/03/2018</a:t>
            </a:r>
            <a:r>
              <a:rPr lang="da-DK" sz="2400" dirty="0">
                <a:solidFill>
                  <a:srgbClr val="FF0000"/>
                </a:solidFill>
                <a:latin typeface="Calibri"/>
                <a:ea typeface="Calibri"/>
                <a:cs typeface="Tahoma"/>
              </a:rPr>
              <a:t>, som trådte i kraft 1. maj 2018 med øjeblikkelig virkning:</a:t>
            </a:r>
            <a:endParaRPr lang="da-DK" sz="2800" dirty="0">
              <a:latin typeface="Times New Roman"/>
              <a:ea typeface="Calibri"/>
            </a:endParaRPr>
          </a:p>
          <a:p>
            <a:pPr indent="152400">
              <a:spcBef>
                <a:spcPts val="1000"/>
              </a:spcBef>
              <a:spcAft>
                <a:spcPts val="0"/>
              </a:spcAft>
            </a:pPr>
            <a:r>
              <a:rPr lang="da-DK" b="1" dirty="0">
                <a:solidFill>
                  <a:srgbClr val="000000"/>
                </a:solidFill>
                <a:latin typeface="Calibri"/>
                <a:ea typeface="Times New Roman"/>
                <a:cs typeface="Tahoma"/>
              </a:rPr>
              <a:t>§ 1.</a:t>
            </a:r>
            <a:r>
              <a:rPr lang="da-DK" dirty="0">
                <a:solidFill>
                  <a:srgbClr val="000000"/>
                </a:solidFill>
                <a:latin typeface="Calibri"/>
                <a:ea typeface="Times New Roman"/>
              </a:rPr>
              <a:t> Under en prøve i de gymnasiale uddannelser er det tilladt for eksaminanden at anvende hjælpemidler, herunder digitale, medmindre der for den enkelte prøve er fastsat begrænsninger.</a:t>
            </a:r>
            <a:endParaRPr lang="da-DK" sz="3200" dirty="0">
              <a:solidFill>
                <a:srgbClr val="000000"/>
              </a:solidFill>
              <a:latin typeface="Tahoma"/>
              <a:ea typeface="Times New Roman"/>
            </a:endParaRPr>
          </a:p>
          <a:p>
            <a:pPr indent="152400">
              <a:spcAft>
                <a:spcPts val="0"/>
              </a:spcAft>
            </a:pPr>
            <a:r>
              <a:rPr lang="da-DK" i="1" dirty="0">
                <a:solidFill>
                  <a:srgbClr val="000000"/>
                </a:solidFill>
                <a:latin typeface="Calibri"/>
                <a:ea typeface="Times New Roman"/>
                <a:cs typeface="Tahoma"/>
              </a:rPr>
              <a:t>Stk. 2.</a:t>
            </a:r>
            <a:r>
              <a:rPr lang="da-DK" dirty="0">
                <a:solidFill>
                  <a:srgbClr val="000000"/>
                </a:solidFill>
                <a:latin typeface="Calibri"/>
                <a:ea typeface="Times New Roman"/>
              </a:rPr>
              <a:t> </a:t>
            </a:r>
            <a:r>
              <a:rPr lang="da-DK" dirty="0">
                <a:solidFill>
                  <a:srgbClr val="000000"/>
                </a:solidFill>
                <a:highlight>
                  <a:srgbClr val="FFFF00"/>
                </a:highlight>
                <a:latin typeface="Calibri"/>
                <a:ea typeface="Times New Roman"/>
              </a:rPr>
              <a:t>Det er dog ikke tilladt for eksaminanden til prøven at medbringe udstyr, herunder mobiltelefoner og lignende</a:t>
            </a:r>
            <a:r>
              <a:rPr lang="da-DK" dirty="0">
                <a:solidFill>
                  <a:srgbClr val="000000"/>
                </a:solidFill>
                <a:latin typeface="Calibri"/>
                <a:ea typeface="Times New Roman"/>
              </a:rPr>
              <a:t>, med hvilket eksaminanden kan kommunikere, eller som kan etablere adgang til internettet. </a:t>
            </a:r>
            <a:endParaRPr lang="da-DK" dirty="0" smtClean="0">
              <a:solidFill>
                <a:srgbClr val="000000"/>
              </a:solidFill>
              <a:latin typeface="Calibri"/>
              <a:ea typeface="Times New Roman"/>
            </a:endParaRPr>
          </a:p>
          <a:p>
            <a:pPr indent="152400">
              <a:spcAft>
                <a:spcPts val="0"/>
              </a:spcAft>
            </a:pPr>
            <a:endParaRPr lang="da-DK" dirty="0" smtClean="0">
              <a:solidFill>
                <a:srgbClr val="000000"/>
              </a:solidFill>
              <a:latin typeface="Calibri"/>
              <a:ea typeface="Times New Roman"/>
            </a:endParaRPr>
          </a:p>
          <a:p>
            <a:pPr indent="0">
              <a:spcAft>
                <a:spcPts val="0"/>
              </a:spcAft>
              <a:buNone/>
            </a:pPr>
            <a:r>
              <a:rPr lang="da-DK" sz="2400" dirty="0" smtClean="0">
                <a:solidFill>
                  <a:srgbClr val="FF0000"/>
                </a:solidFill>
                <a:latin typeface="Calibri"/>
                <a:ea typeface="Calibri"/>
              </a:rPr>
              <a:t>Det </a:t>
            </a:r>
            <a:r>
              <a:rPr lang="da-DK" sz="2400" dirty="0">
                <a:solidFill>
                  <a:srgbClr val="FF0000"/>
                </a:solidFill>
                <a:latin typeface="Calibri"/>
                <a:ea typeface="Calibri"/>
              </a:rPr>
              <a:t>er derfor ikke muligt for eleverne at medbringe og benytte mobiltelefonen i eksamenssituationen og eksamensopgaverne må derfor planlægges og formuleres således der tages højde for denne situation.</a:t>
            </a:r>
            <a:endParaRPr lang="da-DK" sz="2800" dirty="0">
              <a:latin typeface="Times New Roman"/>
              <a:ea typeface="Calibri"/>
            </a:endParaRPr>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16</a:t>
            </a:fld>
            <a:endParaRPr lang="da-DK">
              <a:solidFill>
                <a:srgbClr val="000000"/>
              </a:solidFill>
            </a:endParaRPr>
          </a:p>
        </p:txBody>
      </p:sp>
    </p:spTree>
    <p:extLst>
      <p:ext uri="{BB962C8B-B14F-4D97-AF65-F5344CB8AC3E}">
        <p14:creationId xmlns:p14="http://schemas.microsoft.com/office/powerpoint/2010/main" val="412063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40"/>
            <a:ext cx="6478588" cy="854968"/>
          </a:xfrm>
        </p:spPr>
        <p:txBody>
          <a:bodyPr/>
          <a:lstStyle/>
          <a:p>
            <a:r>
              <a:rPr lang="da-DK" sz="2000" dirty="0"/>
              <a:t>Ansættelse af nye lærere og vurdering af faglige kompetencer </a:t>
            </a:r>
            <a:r>
              <a:rPr lang="da-DK" sz="2000" dirty="0" smtClean="0"/>
              <a:t>på det </a:t>
            </a:r>
            <a:r>
              <a:rPr lang="da-DK" sz="2000" dirty="0"/>
              <a:t>gymnasiale område</a:t>
            </a:r>
          </a:p>
        </p:txBody>
      </p:sp>
      <p:sp>
        <p:nvSpPr>
          <p:cNvPr id="3" name="Pladsholder til indhold 2"/>
          <p:cNvSpPr>
            <a:spLocks noGrp="1"/>
          </p:cNvSpPr>
          <p:nvPr>
            <p:ph idx="1"/>
          </p:nvPr>
        </p:nvSpPr>
        <p:spPr>
          <a:xfrm>
            <a:off x="431800" y="1340768"/>
            <a:ext cx="8277225" cy="4488532"/>
          </a:xfrm>
        </p:spPr>
        <p:txBody>
          <a:bodyPr/>
          <a:lstStyle/>
          <a:p>
            <a:endParaRPr lang="da-DK" dirty="0"/>
          </a:p>
          <a:p>
            <a:r>
              <a:rPr lang="da-DK" dirty="0"/>
              <a:t> Det er skolens leder, der, </a:t>
            </a:r>
            <a:r>
              <a:rPr lang="da-DK" b="1" dirty="0"/>
              <a:t>ved ansættelse af en lærer på skolen</a:t>
            </a:r>
            <a:r>
              <a:rPr lang="da-DK" dirty="0"/>
              <a:t>, vurderer og beslutter, om læreren har faglig kompetence. </a:t>
            </a:r>
            <a:endParaRPr lang="da-DK" dirty="0" smtClean="0"/>
          </a:p>
          <a:p>
            <a:pPr marL="0" indent="0">
              <a:buNone/>
            </a:pPr>
            <a:endParaRPr lang="da-DK" dirty="0"/>
          </a:p>
          <a:p>
            <a:r>
              <a:rPr lang="da-DK" dirty="0"/>
              <a:t> Styrelsen for Undervisning og Kvalitet kan vejlede skolens leder i tilfælde, hvor </a:t>
            </a:r>
            <a:r>
              <a:rPr lang="da-DK" dirty="0" smtClean="0"/>
              <a:t>pågældende </a:t>
            </a:r>
            <a:r>
              <a:rPr lang="da-DK" dirty="0"/>
              <a:t>er i tvivl om, hvorvidt kravene til faglig kompetence er opfyldt. </a:t>
            </a:r>
            <a:endParaRPr lang="da-DK" dirty="0" smtClean="0"/>
          </a:p>
          <a:p>
            <a:endParaRPr lang="da-DK" dirty="0"/>
          </a:p>
          <a:p>
            <a:r>
              <a:rPr lang="da-DK" dirty="0" smtClean="0"/>
              <a:t>Krav:</a:t>
            </a:r>
          </a:p>
          <a:p>
            <a:pPr lvl="1"/>
            <a:r>
              <a:rPr lang="da-DK" dirty="0"/>
              <a:t>”Faglig kompetence er betinget af en </a:t>
            </a:r>
            <a:r>
              <a:rPr lang="da-DK" b="1" dirty="0"/>
              <a:t>kandidateksamen bestået ved et universitet </a:t>
            </a:r>
            <a:r>
              <a:rPr lang="da-DK" dirty="0"/>
              <a:t>i et eller flere fag i de gymnasiale uddannelser.” </a:t>
            </a:r>
            <a:endParaRPr lang="da-DK" dirty="0" smtClean="0"/>
          </a:p>
          <a:p>
            <a:pPr lvl="1"/>
            <a:r>
              <a:rPr lang="da-DK" dirty="0" smtClean="0"/>
              <a:t>… faglig </a:t>
            </a:r>
            <a:r>
              <a:rPr lang="da-DK" dirty="0"/>
              <a:t>og metodisk bredde og </a:t>
            </a:r>
            <a:r>
              <a:rPr lang="da-DK" dirty="0" smtClean="0"/>
              <a:t>dybde, … . </a:t>
            </a:r>
          </a:p>
          <a:p>
            <a:pPr lvl="1"/>
            <a:r>
              <a:rPr lang="da-DK" dirty="0" smtClean="0"/>
              <a:t>…</a:t>
            </a:r>
            <a:r>
              <a:rPr lang="da-DK" dirty="0"/>
              <a:t>sikre, at læreren har et fagligt niveau, der opfylder </a:t>
            </a:r>
            <a:r>
              <a:rPr lang="da-DK" b="1" dirty="0"/>
              <a:t>de faglige mindstekrav i faget</a:t>
            </a:r>
            <a:r>
              <a:rPr lang="da-DK" dirty="0"/>
              <a:t>, </a:t>
            </a:r>
            <a:r>
              <a:rPr lang="da-DK" dirty="0" smtClean="0"/>
              <a:t> …</a:t>
            </a:r>
          </a:p>
          <a:p>
            <a:pPr lvl="1"/>
            <a:r>
              <a:rPr lang="da-DK" dirty="0" smtClean="0"/>
              <a:t>… det </a:t>
            </a:r>
            <a:r>
              <a:rPr lang="da-DK" dirty="0"/>
              <a:t>faglige niveau svarer til et uddannelsesforløb på </a:t>
            </a:r>
            <a:r>
              <a:rPr lang="da-DK" b="1" dirty="0"/>
              <a:t>mindst 120 ECTS-point på centralfagsniveau</a:t>
            </a:r>
            <a:r>
              <a:rPr lang="da-DK" dirty="0"/>
              <a:t>. </a:t>
            </a:r>
            <a:endParaRPr lang="da-DK" dirty="0" smtClean="0"/>
          </a:p>
          <a:p>
            <a:r>
              <a:rPr lang="da-DK" dirty="0"/>
              <a:t>I pædagogikum tilser den tilsynsførende før første besøg, om kandidaten har dokumentation for gennemført </a:t>
            </a:r>
            <a:r>
              <a:rPr lang="da-DK" dirty="0" smtClean="0"/>
              <a:t>uddannelse</a:t>
            </a:r>
            <a:r>
              <a:rPr lang="da-DK" dirty="0"/>
              <a:t> </a:t>
            </a:r>
            <a:r>
              <a:rPr lang="da-DK" dirty="0" smtClean="0"/>
              <a:t>og lever op til de faglige mindstekrav.</a:t>
            </a:r>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17</a:t>
            </a:fld>
            <a:endParaRPr lang="da-DK">
              <a:solidFill>
                <a:srgbClr val="000000"/>
              </a:solidFill>
            </a:endParaRPr>
          </a:p>
        </p:txBody>
      </p:sp>
    </p:spTree>
    <p:extLst>
      <p:ext uri="{BB962C8B-B14F-4D97-AF65-F5344CB8AC3E}">
        <p14:creationId xmlns:p14="http://schemas.microsoft.com/office/powerpoint/2010/main" val="320441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4624"/>
            <a:ext cx="6478588" cy="1143000"/>
          </a:xfrm>
        </p:spPr>
        <p:txBody>
          <a:bodyPr/>
          <a:lstStyle/>
          <a:p>
            <a:r>
              <a:rPr lang="da-DK" dirty="0" smtClean="0"/>
              <a:t>Faglige mindstekrav i fysik</a:t>
            </a:r>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18</a:t>
            </a:fld>
            <a:endParaRPr lang="da-DK">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1266825"/>
            <a:ext cx="7962900" cy="1447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6" y="2924944"/>
            <a:ext cx="8714973" cy="3825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ktangel 6"/>
          <p:cNvSpPr/>
          <p:nvPr/>
        </p:nvSpPr>
        <p:spPr>
          <a:xfrm rot="19773040">
            <a:off x="4311207" y="3424476"/>
            <a:ext cx="5213286" cy="425822"/>
          </a:xfrm>
          <a:prstGeom prst="rect">
            <a:avLst/>
          </a:prstGeom>
          <a:noFill/>
        </p:spPr>
        <p:txBody>
          <a:bodyPr wrap="none" lIns="91440" tIns="45720" rIns="91440" bIns="45720">
            <a:spAutoFit/>
          </a:bodyPr>
          <a:lstStyle/>
          <a:p>
            <a:pPr algn="ctr"/>
            <a:r>
              <a:rPr lang="da-DK" sz="5400" b="1" dirty="0" smtClean="0">
                <a:ln w="12700">
                  <a:solidFill>
                    <a:schemeClr val="tx2">
                      <a:satMod val="155000"/>
                    </a:schemeClr>
                  </a:solidFill>
                  <a:prstDash val="solid"/>
                </a:ln>
                <a:solidFill>
                  <a:srgbClr val="B63333"/>
                </a:solidFill>
                <a:effectLst>
                  <a:outerShdw blurRad="41275" dist="20320" dir="1800000" algn="tl" rotWithShape="0">
                    <a:srgbClr val="000000">
                      <a:alpha val="40000"/>
                    </a:srgbClr>
                  </a:outerShdw>
                </a:effectLst>
              </a:rPr>
              <a:t>Udsnit af krav</a:t>
            </a:r>
            <a:endParaRPr lang="da-DK" sz="5400" b="1" cap="none" spc="0" dirty="0">
              <a:ln w="12700">
                <a:solidFill>
                  <a:schemeClr val="tx2">
                    <a:satMod val="155000"/>
                  </a:schemeClr>
                </a:solidFill>
                <a:prstDash val="solid"/>
              </a:ln>
              <a:solidFill>
                <a:srgbClr val="B63333"/>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97647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800" y="44624"/>
            <a:ext cx="6478588" cy="1143000"/>
          </a:xfrm>
        </p:spPr>
        <p:txBody>
          <a:bodyPr/>
          <a:lstStyle/>
          <a:p>
            <a:r>
              <a:rPr lang="da-DK" dirty="0" smtClean="0"/>
              <a:t>Fagdidaktik i fysik</a:t>
            </a:r>
            <a:endParaRPr lang="da-DK" dirty="0"/>
          </a:p>
        </p:txBody>
      </p:sp>
      <p:sp>
        <p:nvSpPr>
          <p:cNvPr id="3" name="Pladsholder til indhold 2"/>
          <p:cNvSpPr>
            <a:spLocks noGrp="1"/>
          </p:cNvSpPr>
          <p:nvPr>
            <p:ph idx="1"/>
          </p:nvPr>
        </p:nvSpPr>
        <p:spPr>
          <a:xfrm>
            <a:off x="431800" y="1412776"/>
            <a:ext cx="8277225" cy="4416524"/>
          </a:xfrm>
        </p:spPr>
        <p:txBody>
          <a:bodyPr/>
          <a:lstStyle/>
          <a:p>
            <a:r>
              <a:rPr lang="da-DK" dirty="0" smtClean="0"/>
              <a:t>Ny studieordning med et større fokus på fagdidaktikken</a:t>
            </a:r>
          </a:p>
          <a:p>
            <a:r>
              <a:rPr lang="da-DK" dirty="0" smtClean="0"/>
              <a:t>Tidligere 3 dages kursus </a:t>
            </a:r>
            <a:r>
              <a:rPr lang="da-DK" dirty="0" smtClean="0">
                <a:sym typeface="Wingdings" panose="05000000000000000000" pitchFamily="2" charset="2"/>
              </a:rPr>
              <a:t> nu 3+1 dages kursus</a:t>
            </a:r>
          </a:p>
          <a:p>
            <a:endParaRPr lang="da-DK" dirty="0">
              <a:sym typeface="Wingdings" panose="05000000000000000000" pitchFamily="2" charset="2"/>
            </a:endParaRPr>
          </a:p>
          <a:p>
            <a:r>
              <a:rPr lang="da-DK" dirty="0" smtClean="0">
                <a:sym typeface="Wingdings" panose="05000000000000000000" pitchFamily="2" charset="2"/>
              </a:rPr>
              <a:t>Den ekstra dag skal bruges på et fagdidaktiske projekt udarbejdet i et af kandidatens fag. Har kandidaten matematik – skal projektet udarbejdes i matematik eventuelt i samspil med det andet fag.</a:t>
            </a:r>
          </a:p>
          <a:p>
            <a:endParaRPr lang="da-DK" dirty="0">
              <a:sym typeface="Wingdings" panose="05000000000000000000" pitchFamily="2" charset="2"/>
            </a:endParaRPr>
          </a:p>
          <a:p>
            <a:r>
              <a:rPr lang="da-DK" dirty="0" smtClean="0">
                <a:sym typeface="Wingdings" panose="05000000000000000000" pitchFamily="2" charset="2"/>
              </a:rPr>
              <a:t>Sidste år havde over halvdelen af kandidaterne fagene fysik og matematik.</a:t>
            </a:r>
          </a:p>
          <a:p>
            <a:endParaRPr lang="da-DK" dirty="0">
              <a:sym typeface="Wingdings" panose="05000000000000000000" pitchFamily="2" charset="2"/>
            </a:endParaRPr>
          </a:p>
          <a:p>
            <a:r>
              <a:rPr lang="da-DK" dirty="0" smtClean="0">
                <a:sym typeface="Wingdings" panose="05000000000000000000" pitchFamily="2" charset="2"/>
              </a:rPr>
              <a:t>I år er der 59 kandidater (+13 </a:t>
            </a:r>
            <a:r>
              <a:rPr lang="da-DK" dirty="0" err="1" smtClean="0">
                <a:sym typeface="Wingdings" panose="05000000000000000000" pitchFamily="2" charset="2"/>
              </a:rPr>
              <a:t>ift</a:t>
            </a:r>
            <a:r>
              <a:rPr lang="da-DK" dirty="0" smtClean="0">
                <a:sym typeface="Wingdings" panose="05000000000000000000" pitchFamily="2" charset="2"/>
              </a:rPr>
              <a:t> sidste år)</a:t>
            </a:r>
          </a:p>
          <a:p>
            <a:pPr lvl="1"/>
            <a:r>
              <a:rPr lang="da-DK" dirty="0" smtClean="0">
                <a:sym typeface="Wingdings" panose="05000000000000000000" pitchFamily="2" charset="2"/>
              </a:rPr>
              <a:t>21 htx (heraf 9 </a:t>
            </a:r>
            <a:r>
              <a:rPr lang="da-DK" dirty="0" err="1" smtClean="0">
                <a:sym typeface="Wingdings" panose="05000000000000000000" pitchFamily="2" charset="2"/>
              </a:rPr>
              <a:t>eux</a:t>
            </a:r>
            <a:r>
              <a:rPr lang="da-DK" dirty="0" smtClean="0">
                <a:sym typeface="Wingdings" panose="05000000000000000000" pitchFamily="2" charset="2"/>
              </a:rPr>
              <a:t>)</a:t>
            </a:r>
          </a:p>
          <a:p>
            <a:pPr lvl="1"/>
            <a:r>
              <a:rPr lang="da-DK" dirty="0" smtClean="0">
                <a:sym typeface="Wingdings" panose="05000000000000000000" pitchFamily="2" charset="2"/>
              </a:rPr>
              <a:t>38 stx</a:t>
            </a:r>
          </a:p>
          <a:p>
            <a:r>
              <a:rPr lang="da-DK" dirty="0" smtClean="0">
                <a:sym typeface="Wingdings" panose="05000000000000000000" pitchFamily="2" charset="2"/>
              </a:rPr>
              <a:t>Kursuslederne for de 2 hold er: </a:t>
            </a:r>
          </a:p>
          <a:p>
            <a:pPr lvl="1"/>
            <a:r>
              <a:rPr lang="da-DK" dirty="0" smtClean="0">
                <a:sym typeface="Wingdings" panose="05000000000000000000" pitchFamily="2" charset="2"/>
              </a:rPr>
              <a:t>Dorthe Agerkvist og Anne Handberg Pedersen</a:t>
            </a:r>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135AF10D-5340-4097-B210-F2DF6053A0CE}" type="slidenum">
              <a:rPr lang="da-DK" smtClean="0"/>
              <a:pPr/>
              <a:t>19</a:t>
            </a:fld>
            <a:endParaRPr lang="da-DK"/>
          </a:p>
        </p:txBody>
      </p:sp>
    </p:spTree>
    <p:extLst>
      <p:ext uri="{BB962C8B-B14F-4D97-AF65-F5344CB8AC3E}">
        <p14:creationId xmlns:p14="http://schemas.microsoft.com/office/powerpoint/2010/main" val="502259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dato 3"/>
          <p:cNvSpPr>
            <a:spLocks noGrp="1"/>
          </p:cNvSpPr>
          <p:nvPr>
            <p:ph type="dt" sz="half" idx="10"/>
          </p:nvPr>
        </p:nvSpPr>
        <p:spPr/>
        <p:txBody>
          <a:bodyPr/>
          <a:lstStyle/>
          <a:p>
            <a:r>
              <a:rPr lang="da-DK" smtClean="0"/>
              <a:t>11. oktober 2019</a:t>
            </a:r>
            <a:endParaRPr lang="da-DK"/>
          </a:p>
        </p:txBody>
      </p:sp>
      <p:sp>
        <p:nvSpPr>
          <p:cNvPr id="6"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7" name="Pladsholder til diasnummer 5"/>
          <p:cNvSpPr>
            <a:spLocks noGrp="1"/>
          </p:cNvSpPr>
          <p:nvPr>
            <p:ph type="sldNum" sz="quarter" idx="12"/>
          </p:nvPr>
        </p:nvSpPr>
        <p:spPr/>
        <p:txBody>
          <a:bodyPr/>
          <a:lstStyle/>
          <a:p>
            <a:r>
              <a:rPr lang="da-DK"/>
              <a:t>Side </a:t>
            </a:r>
            <a:fld id="{AF4164EC-69D5-4DE4-BC0E-DBEA2AF90BE4}" type="slidenum">
              <a:rPr lang="da-DK"/>
              <a:pPr/>
              <a:t>2</a:t>
            </a:fld>
            <a:endParaRPr lang="da-DK"/>
          </a:p>
        </p:txBody>
      </p:sp>
      <p:sp>
        <p:nvSpPr>
          <p:cNvPr id="178178" name="Rectangle 2"/>
          <p:cNvSpPr>
            <a:spLocks noGrp="1" noChangeArrowheads="1"/>
          </p:cNvSpPr>
          <p:nvPr>
            <p:ph type="title"/>
          </p:nvPr>
        </p:nvSpPr>
        <p:spPr>
          <a:xfrm>
            <a:off x="395536" y="1191"/>
            <a:ext cx="6478588" cy="1143000"/>
          </a:xfrm>
        </p:spPr>
        <p:txBody>
          <a:bodyPr/>
          <a:lstStyle/>
          <a:p>
            <a:r>
              <a:rPr lang="da-DK" dirty="0" smtClean="0">
                <a:solidFill>
                  <a:srgbClr val="387C73"/>
                </a:solidFill>
              </a:rPr>
              <a:t>Programmet</a:t>
            </a:r>
            <a:endParaRPr lang="da-DK" dirty="0">
              <a:solidFill>
                <a:srgbClr val="387C73"/>
              </a:solidFill>
            </a:endParaRPr>
          </a:p>
        </p:txBody>
      </p:sp>
      <p:pic>
        <p:nvPicPr>
          <p:cNvPr id="178184" name="Picture 8"/>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409825" y="1191"/>
            <a:ext cx="2289174" cy="1716880"/>
          </a:xfrm>
          <a:prstGeom prst="rect">
            <a:avLst/>
          </a:prstGeom>
          <a:noFill/>
          <a:ln w="9525" algn="ctr">
            <a:noFill/>
            <a:miter lim="800000"/>
            <a:headEnd/>
            <a:tailEnd/>
          </a:ln>
          <a:effectLst/>
        </p:spPr>
      </p:pic>
      <p:pic>
        <p:nvPicPr>
          <p:cNvPr id="29184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5678"/>
          <a:stretch/>
        </p:blipFill>
        <p:spPr bwMode="auto">
          <a:xfrm>
            <a:off x="353516" y="1340768"/>
            <a:ext cx="8250932" cy="4421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933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Baggrund for den nye skriftlige eksamen</a:t>
            </a:r>
            <a:endParaRPr lang="da-DK" dirty="0"/>
          </a:p>
        </p:txBody>
      </p:sp>
      <p:sp>
        <p:nvSpPr>
          <p:cNvPr id="3" name="Pladsholder til tekst 2"/>
          <p:cNvSpPr>
            <a:spLocks noGrp="1"/>
          </p:cNvSpPr>
          <p:nvPr>
            <p:ph type="body" idx="1"/>
          </p:nvPr>
        </p:nvSpPr>
        <p:spPr/>
        <p:txBody>
          <a:bodyPr/>
          <a:lstStyle/>
          <a:p>
            <a:endParaRPr lang="da-DK"/>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9D0BF61-90BF-462F-8D82-9B73BFE44C96}" type="slidenum">
              <a:rPr lang="da-DK" smtClean="0"/>
              <a:pPr/>
              <a:t>20</a:t>
            </a:fld>
            <a:endParaRPr lang="da-DK"/>
          </a:p>
        </p:txBody>
      </p:sp>
    </p:spTree>
    <p:extLst>
      <p:ext uri="{BB962C8B-B14F-4D97-AF65-F5344CB8AC3E}">
        <p14:creationId xmlns:p14="http://schemas.microsoft.com/office/powerpoint/2010/main" val="2630510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21</a:t>
            </a:fld>
            <a:endParaRPr lang="da-DK"/>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072080"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1628246"/>
            <a:ext cx="3672408" cy="14407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ktangel 9"/>
          <p:cNvSpPr/>
          <p:nvPr/>
        </p:nvSpPr>
        <p:spPr>
          <a:xfrm>
            <a:off x="319336" y="3501008"/>
            <a:ext cx="8208912" cy="1938992"/>
          </a:xfrm>
          <a:prstGeom prst="rect">
            <a:avLst/>
          </a:prstGeom>
        </p:spPr>
        <p:txBody>
          <a:bodyPr wrap="square">
            <a:spAutoFit/>
          </a:bodyPr>
          <a:lstStyle/>
          <a:p>
            <a:r>
              <a:rPr lang="da-DK" sz="1600" i="1" dirty="0">
                <a:latin typeface="Arial" charset="0"/>
              </a:rPr>
              <a:t>2.1.7.2. Overvejelser og den foreslåede ordning</a:t>
            </a:r>
          </a:p>
          <a:p>
            <a:r>
              <a:rPr lang="da-DK" sz="1600" b="1" dirty="0">
                <a:solidFill>
                  <a:srgbClr val="FF0000"/>
                </a:solidFill>
                <a:latin typeface="Arial" charset="0"/>
              </a:rPr>
              <a:t>Forligskredsen bag aftalen </a:t>
            </a:r>
            <a:r>
              <a:rPr lang="da-DK" sz="1600" dirty="0" smtClean="0">
                <a:solidFill>
                  <a:schemeClr val="bg1"/>
                </a:solidFill>
                <a:latin typeface="Arial" charset="0"/>
              </a:rPr>
              <a:t>om styrkede gymnasiale uddannelser er enig om, </a:t>
            </a:r>
          </a:p>
          <a:p>
            <a:r>
              <a:rPr lang="da-DK" sz="1600" b="1" dirty="0" smtClean="0">
                <a:solidFill>
                  <a:srgbClr val="FF0000"/>
                </a:solidFill>
                <a:latin typeface="Arial" charset="0"/>
              </a:rPr>
              <a:t>at der skal udvikles nye prøveformer, herunder digitale prøver</a:t>
            </a:r>
            <a:r>
              <a:rPr lang="da-DK" sz="1600" b="1" dirty="0" smtClean="0">
                <a:latin typeface="Arial" charset="0"/>
              </a:rPr>
              <a:t>,</a:t>
            </a:r>
            <a:r>
              <a:rPr lang="da-DK" sz="1600" dirty="0" smtClean="0">
                <a:latin typeface="Arial" charset="0"/>
              </a:rPr>
              <a:t> </a:t>
            </a:r>
            <a:r>
              <a:rPr lang="da-DK" sz="1600" dirty="0" smtClean="0">
                <a:solidFill>
                  <a:schemeClr val="bg1"/>
                </a:solidFill>
                <a:latin typeface="Arial" charset="0"/>
              </a:rPr>
              <a:t>og at f.eks. 24-timers prøver skal begrænses i forhold til i dag.</a:t>
            </a:r>
            <a:r>
              <a:rPr lang="da-DK" sz="1600" dirty="0" smtClean="0">
                <a:latin typeface="Arial" charset="0"/>
              </a:rPr>
              <a:t> </a:t>
            </a:r>
          </a:p>
          <a:p>
            <a:r>
              <a:rPr lang="da-DK" sz="1600" b="1" dirty="0" smtClean="0">
                <a:solidFill>
                  <a:srgbClr val="FF0000"/>
                </a:solidFill>
                <a:latin typeface="Arial" charset="0"/>
              </a:rPr>
              <a:t>Prøverne i de enkelte fag, f.eks. matematik, skal endvidere i fornødent omfang revideres, så de er i overensstemmelse med det reviderede faglige indhold i fagene. </a:t>
            </a:r>
          </a:p>
          <a:p>
            <a:endParaRPr lang="da-DK" sz="1600" dirty="0">
              <a:solidFill>
                <a:schemeClr val="bg1"/>
              </a:solidFill>
            </a:endParaRPr>
          </a:p>
        </p:txBody>
      </p:sp>
    </p:spTree>
    <p:extLst>
      <p:ext uri="{BB962C8B-B14F-4D97-AF65-F5344CB8AC3E}">
        <p14:creationId xmlns:p14="http://schemas.microsoft.com/office/powerpoint/2010/main" val="9556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5000"/>
                                  </p:iterate>
                                  <p:childTnLst>
                                    <p:set>
                                      <p:cBhvr override="childStyle">
                                        <p:cTn id="6" dur="500" fill="hold"/>
                                        <p:tgtEl>
                                          <p:spTgt spid="10">
                                            <p:txEl>
                                              <p:pRg st="1" end="1"/>
                                            </p:txEl>
                                          </p:spTgt>
                                        </p:tgtEl>
                                        <p:attrNameLst>
                                          <p:attrName>style.color</p:attrName>
                                        </p:attrNameLst>
                                      </p:cBhvr>
                                      <p:to>
                                        <p:clrVal>
                                          <a:schemeClr val="accent1"/>
                                        </p:clrVal>
                                      </p:to>
                                    </p:set>
                                    <p:set>
                                      <p:cBhvr>
                                        <p:cTn id="7" dur="500" fill="hold"/>
                                        <p:tgtEl>
                                          <p:spTgt spid="10">
                                            <p:txEl>
                                              <p:pRg st="1" end="1"/>
                                            </p:txEl>
                                          </p:spTgt>
                                        </p:tgtEl>
                                        <p:attrNameLst>
                                          <p:attrName>fillcolor</p:attrName>
                                        </p:attrNameLst>
                                      </p:cBhvr>
                                      <p:to>
                                        <p:clrVal>
                                          <a:schemeClr val="accent1"/>
                                        </p:clrVal>
                                      </p:to>
                                    </p:set>
                                    <p:set>
                                      <p:cBhvr>
                                        <p:cTn id="8" dur="500" fill="hold"/>
                                        <p:tgtEl>
                                          <p:spTgt spid="10">
                                            <p:txEl>
                                              <p:pRg st="1" end="1"/>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5000"/>
                                  </p:iterate>
                                  <p:childTnLst>
                                    <p:set>
                                      <p:cBhvr override="childStyle">
                                        <p:cTn id="12" dur="500" fill="hold"/>
                                        <p:tgtEl>
                                          <p:spTgt spid="10">
                                            <p:txEl>
                                              <p:pRg st="2" end="2"/>
                                            </p:txEl>
                                          </p:spTgt>
                                        </p:tgtEl>
                                        <p:attrNameLst>
                                          <p:attrName>style.color</p:attrName>
                                        </p:attrNameLst>
                                      </p:cBhvr>
                                      <p:to>
                                        <p:clrVal>
                                          <a:schemeClr val="accent1"/>
                                        </p:clrVal>
                                      </p:to>
                                    </p:set>
                                    <p:set>
                                      <p:cBhvr>
                                        <p:cTn id="13" dur="500" fill="hold"/>
                                        <p:tgtEl>
                                          <p:spTgt spid="10">
                                            <p:txEl>
                                              <p:pRg st="2" end="2"/>
                                            </p:txEl>
                                          </p:spTgt>
                                        </p:tgtEl>
                                        <p:attrNameLst>
                                          <p:attrName>fillcolor</p:attrName>
                                        </p:attrNameLst>
                                      </p:cBhvr>
                                      <p:to>
                                        <p:clrVal>
                                          <a:schemeClr val="accent1"/>
                                        </p:clrVal>
                                      </p:to>
                                    </p:set>
                                    <p:set>
                                      <p:cBhvr>
                                        <p:cTn id="14" dur="500" fill="hold"/>
                                        <p:tgtEl>
                                          <p:spTgt spid="10">
                                            <p:txEl>
                                              <p:pRg st="2" end="2"/>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5000"/>
                                  </p:iterate>
                                  <p:childTnLst>
                                    <p:set>
                                      <p:cBhvr override="childStyle">
                                        <p:cTn id="18" dur="500" fill="hold"/>
                                        <p:tgtEl>
                                          <p:spTgt spid="10">
                                            <p:txEl>
                                              <p:pRg st="3" end="3"/>
                                            </p:txEl>
                                          </p:spTgt>
                                        </p:tgtEl>
                                        <p:attrNameLst>
                                          <p:attrName>style.color</p:attrName>
                                        </p:attrNameLst>
                                      </p:cBhvr>
                                      <p:to>
                                        <p:clrVal>
                                          <a:schemeClr val="accent1"/>
                                        </p:clrVal>
                                      </p:to>
                                    </p:set>
                                    <p:set>
                                      <p:cBhvr>
                                        <p:cTn id="19" dur="500" fill="hold"/>
                                        <p:tgtEl>
                                          <p:spTgt spid="10">
                                            <p:txEl>
                                              <p:pRg st="3" end="3"/>
                                            </p:txEl>
                                          </p:spTgt>
                                        </p:tgtEl>
                                        <p:attrNameLst>
                                          <p:attrName>fillcolor</p:attrName>
                                        </p:attrNameLst>
                                      </p:cBhvr>
                                      <p:to>
                                        <p:clrVal>
                                          <a:schemeClr val="accent1"/>
                                        </p:clrVal>
                                      </p:to>
                                    </p:set>
                                    <p:set>
                                      <p:cBhvr>
                                        <p:cTn id="20" dur="500" fill="hold"/>
                                        <p:tgtEl>
                                          <p:spTgt spid="10">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22</a:t>
            </a:fld>
            <a:endParaRPr lang="da-DK"/>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072080"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1628246"/>
            <a:ext cx="3672408" cy="14407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ktangel 1"/>
          <p:cNvSpPr/>
          <p:nvPr/>
        </p:nvSpPr>
        <p:spPr>
          <a:xfrm>
            <a:off x="323528" y="3645024"/>
            <a:ext cx="8424936" cy="1708160"/>
          </a:xfrm>
          <a:prstGeom prst="rect">
            <a:avLst/>
          </a:prstGeom>
        </p:spPr>
        <p:txBody>
          <a:bodyPr wrap="square">
            <a:spAutoFit/>
          </a:bodyPr>
          <a:lstStyle/>
          <a:p>
            <a:r>
              <a:rPr lang="da-DK" sz="1600" b="1" dirty="0">
                <a:solidFill>
                  <a:srgbClr val="FF0000"/>
                </a:solidFill>
                <a:latin typeface="Arial" charset="0"/>
              </a:rPr>
              <a:t>Efter bestemmelsens </a:t>
            </a:r>
            <a:r>
              <a:rPr lang="da-DK" sz="1600" b="1" dirty="0" smtClean="0">
                <a:solidFill>
                  <a:srgbClr val="FF0000"/>
                </a:solidFill>
                <a:latin typeface="Arial" charset="0"/>
              </a:rPr>
              <a:t>§29 </a:t>
            </a:r>
            <a:r>
              <a:rPr lang="da-DK" sz="1600" b="1" i="1" dirty="0" smtClean="0">
                <a:solidFill>
                  <a:srgbClr val="FF0000"/>
                </a:solidFill>
                <a:latin typeface="Arial" charset="0"/>
              </a:rPr>
              <a:t>stk</a:t>
            </a:r>
            <a:r>
              <a:rPr lang="da-DK" sz="1600" b="1" i="1" dirty="0">
                <a:solidFill>
                  <a:srgbClr val="FF0000"/>
                </a:solidFill>
                <a:latin typeface="Arial" charset="0"/>
              </a:rPr>
              <a:t>. 6 </a:t>
            </a:r>
            <a:r>
              <a:rPr lang="da-DK" sz="1600" b="1" dirty="0">
                <a:solidFill>
                  <a:srgbClr val="FF0000"/>
                </a:solidFill>
                <a:latin typeface="Arial" charset="0"/>
              </a:rPr>
              <a:t>skal eleverne endvidere opnå digitale kompetencer</a:t>
            </a:r>
            <a:r>
              <a:rPr lang="da-DK" sz="1600" dirty="0">
                <a:latin typeface="Arial" charset="0"/>
              </a:rPr>
              <a:t>, </a:t>
            </a:r>
            <a:endParaRPr lang="da-DK" sz="1600" dirty="0" smtClean="0">
              <a:latin typeface="Arial" charset="0"/>
            </a:endParaRPr>
          </a:p>
          <a:p>
            <a:r>
              <a:rPr lang="da-DK" sz="1600" dirty="0" smtClean="0">
                <a:latin typeface="Arial" charset="0"/>
              </a:rPr>
              <a:t>så </a:t>
            </a:r>
            <a:r>
              <a:rPr lang="da-DK" sz="1600" dirty="0">
                <a:latin typeface="Arial" charset="0"/>
              </a:rPr>
              <a:t>de lærer at anlægge et kritisk blik på digitale medier og at indgå ansvarligt, kritisk og etisk bevidst i globale og digitale fællesskaber. Eleverne skal bl.a. lære at søge information og udøve kildekritik, at lave selvstændige, digitale produktioner og at reflektere over til- og fravalg af digitale redskaber i forskellige sammenhænge. </a:t>
            </a:r>
            <a:endParaRPr lang="da-DK" sz="1600" dirty="0" smtClean="0">
              <a:latin typeface="Arial" charset="0"/>
            </a:endParaRPr>
          </a:p>
          <a:p>
            <a:r>
              <a:rPr lang="da-DK" sz="1600" b="1" dirty="0" smtClean="0">
                <a:solidFill>
                  <a:srgbClr val="FF0000"/>
                </a:solidFill>
                <a:latin typeface="Arial" charset="0"/>
              </a:rPr>
              <a:t>Det </a:t>
            </a:r>
            <a:r>
              <a:rPr lang="da-DK" sz="1600" b="1" dirty="0">
                <a:solidFill>
                  <a:srgbClr val="FF0000"/>
                </a:solidFill>
                <a:latin typeface="Arial" charset="0"/>
              </a:rPr>
              <a:t>er hensigten, at dette skal afspejles i fagenes kernestof og i arbejds- og prøveformer.</a:t>
            </a:r>
          </a:p>
        </p:txBody>
      </p:sp>
    </p:spTree>
    <p:extLst>
      <p:ext uri="{BB962C8B-B14F-4D97-AF65-F5344CB8AC3E}">
        <p14:creationId xmlns:p14="http://schemas.microsoft.com/office/powerpoint/2010/main" val="120805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23</a:t>
            </a:fld>
            <a:endParaRPr lang="da-DK"/>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04664"/>
            <a:ext cx="5072080"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1628246"/>
            <a:ext cx="3672408" cy="14407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ktangel 2"/>
          <p:cNvSpPr/>
          <p:nvPr/>
        </p:nvSpPr>
        <p:spPr>
          <a:xfrm>
            <a:off x="251520" y="3356992"/>
            <a:ext cx="8496944" cy="2169825"/>
          </a:xfrm>
          <a:prstGeom prst="rect">
            <a:avLst/>
          </a:prstGeom>
        </p:spPr>
        <p:txBody>
          <a:bodyPr wrap="square">
            <a:spAutoFit/>
          </a:bodyPr>
          <a:lstStyle/>
          <a:p>
            <a:r>
              <a:rPr lang="da-DK" b="1" i="1" dirty="0">
                <a:latin typeface="Arial" charset="0"/>
              </a:rPr>
              <a:t>Til § 52</a:t>
            </a:r>
            <a:endParaRPr lang="da-DK" b="1" dirty="0">
              <a:latin typeface="Arial" charset="0"/>
            </a:endParaRPr>
          </a:p>
          <a:p>
            <a:r>
              <a:rPr lang="da-DK" b="1" dirty="0">
                <a:solidFill>
                  <a:srgbClr val="FF0000"/>
                </a:solidFill>
                <a:latin typeface="Arial" charset="0"/>
              </a:rPr>
              <a:t>Der skal udvikles nye prøveformer, der er velegnet til </a:t>
            </a:r>
            <a:r>
              <a:rPr lang="da-DK" b="1" dirty="0" smtClean="0">
                <a:solidFill>
                  <a:srgbClr val="FF0000"/>
                </a:solidFill>
                <a:latin typeface="Arial" charset="0"/>
              </a:rPr>
              <a:t>at måle </a:t>
            </a:r>
            <a:r>
              <a:rPr lang="da-DK" b="1" dirty="0">
                <a:solidFill>
                  <a:srgbClr val="FF0000"/>
                </a:solidFill>
                <a:latin typeface="Arial" charset="0"/>
              </a:rPr>
              <a:t>opfyldelse af kravene til elevernes digitale viden </a:t>
            </a:r>
            <a:r>
              <a:rPr lang="da-DK" b="1" dirty="0" smtClean="0">
                <a:solidFill>
                  <a:srgbClr val="FF0000"/>
                </a:solidFill>
                <a:latin typeface="Arial" charset="0"/>
              </a:rPr>
              <a:t>og færdigheder</a:t>
            </a:r>
            <a:r>
              <a:rPr lang="da-DK" b="1" dirty="0">
                <a:solidFill>
                  <a:srgbClr val="FF0000"/>
                </a:solidFill>
                <a:latin typeface="Arial" charset="0"/>
              </a:rPr>
              <a:t>.</a:t>
            </a:r>
          </a:p>
          <a:p>
            <a:endParaRPr lang="da-DK" dirty="0">
              <a:latin typeface="Arial" charset="0"/>
            </a:endParaRPr>
          </a:p>
          <a:p>
            <a:r>
              <a:rPr lang="da-DK" b="1" dirty="0">
                <a:solidFill>
                  <a:srgbClr val="FF0000"/>
                </a:solidFill>
                <a:latin typeface="Arial" charset="0"/>
              </a:rPr>
              <a:t>De traditionelle skriftlige prøver på papir vil blive </a:t>
            </a:r>
            <a:r>
              <a:rPr lang="da-DK" b="1" dirty="0" smtClean="0">
                <a:solidFill>
                  <a:srgbClr val="FF0000"/>
                </a:solidFill>
                <a:latin typeface="Arial" charset="0"/>
              </a:rPr>
              <a:t>udfaset, og </a:t>
            </a:r>
            <a:r>
              <a:rPr lang="da-DK" b="1" dirty="0">
                <a:solidFill>
                  <a:srgbClr val="FF0000"/>
                </a:solidFill>
                <a:latin typeface="Arial" charset="0"/>
              </a:rPr>
              <a:t>nye digitale skriftlige prøver vil blive udviklet og </a:t>
            </a:r>
            <a:r>
              <a:rPr lang="da-DK" b="1" dirty="0" smtClean="0">
                <a:solidFill>
                  <a:srgbClr val="FF0000"/>
                </a:solidFill>
                <a:latin typeface="Arial" charset="0"/>
              </a:rPr>
              <a:t>indfaset i </a:t>
            </a:r>
            <a:r>
              <a:rPr lang="da-DK" b="1" dirty="0">
                <a:solidFill>
                  <a:srgbClr val="FF0000"/>
                </a:solidFill>
                <a:latin typeface="Arial" charset="0"/>
              </a:rPr>
              <a:t>stedet. </a:t>
            </a:r>
            <a:endParaRPr lang="da-DK" b="1" dirty="0" smtClean="0">
              <a:solidFill>
                <a:srgbClr val="FF0000"/>
              </a:solidFill>
              <a:latin typeface="Arial" charset="0"/>
            </a:endParaRPr>
          </a:p>
          <a:p>
            <a:endParaRPr lang="da-DK" dirty="0">
              <a:latin typeface="Arial" charset="0"/>
            </a:endParaRPr>
          </a:p>
          <a:p>
            <a:r>
              <a:rPr lang="da-DK" b="1" dirty="0" smtClean="0">
                <a:solidFill>
                  <a:srgbClr val="FF0000"/>
                </a:solidFill>
                <a:latin typeface="Arial" charset="0"/>
              </a:rPr>
              <a:t>De </a:t>
            </a:r>
            <a:r>
              <a:rPr lang="da-DK" b="1" dirty="0">
                <a:solidFill>
                  <a:srgbClr val="FF0000"/>
                </a:solidFill>
                <a:latin typeface="Arial" charset="0"/>
              </a:rPr>
              <a:t>digitale prøver skal bidrage til en faglig </a:t>
            </a:r>
            <a:r>
              <a:rPr lang="da-DK" b="1" dirty="0" smtClean="0">
                <a:solidFill>
                  <a:srgbClr val="FF0000"/>
                </a:solidFill>
                <a:latin typeface="Arial" charset="0"/>
              </a:rPr>
              <a:t>og pædagogisk </a:t>
            </a:r>
            <a:r>
              <a:rPr lang="da-DK" b="1" dirty="0">
                <a:solidFill>
                  <a:srgbClr val="FF0000"/>
                </a:solidFill>
                <a:latin typeface="Arial" charset="0"/>
              </a:rPr>
              <a:t>forbedring af prøverne, og de må ikke </a:t>
            </a:r>
            <a:r>
              <a:rPr lang="da-DK" b="1" dirty="0" smtClean="0">
                <a:solidFill>
                  <a:srgbClr val="FF0000"/>
                </a:solidFill>
                <a:latin typeface="Arial" charset="0"/>
              </a:rPr>
              <a:t>forsimple indholdet </a:t>
            </a:r>
            <a:r>
              <a:rPr lang="da-DK" b="1" dirty="0">
                <a:solidFill>
                  <a:srgbClr val="FF0000"/>
                </a:solidFill>
                <a:latin typeface="Arial" charset="0"/>
              </a:rPr>
              <a:t>af prøverne.</a:t>
            </a:r>
            <a:endParaRPr lang="da-DK" b="1" dirty="0">
              <a:solidFill>
                <a:srgbClr val="FF0000"/>
              </a:solidFill>
            </a:endParaRPr>
          </a:p>
        </p:txBody>
      </p:sp>
    </p:spTree>
    <p:extLst>
      <p:ext uri="{BB962C8B-B14F-4D97-AF65-F5344CB8AC3E}">
        <p14:creationId xmlns:p14="http://schemas.microsoft.com/office/powerpoint/2010/main" val="286114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694"/>
            <a:ext cx="6478588" cy="1143000"/>
          </a:xfrm>
        </p:spPr>
        <p:txBody>
          <a:bodyPr/>
          <a:lstStyle/>
          <a:p>
            <a:r>
              <a:rPr lang="da-DK" sz="2800" dirty="0">
                <a:solidFill>
                  <a:srgbClr val="387C73"/>
                </a:solidFill>
              </a:rPr>
              <a:t>Udvikling af skriftlige prøver til de gymnasiale </a:t>
            </a:r>
            <a:r>
              <a:rPr lang="da-DK" sz="2800" dirty="0" smtClean="0">
                <a:solidFill>
                  <a:srgbClr val="387C73"/>
                </a:solidFill>
              </a:rPr>
              <a:t>uddannelser</a:t>
            </a:r>
            <a:endParaRPr lang="da-DK" dirty="0"/>
          </a:p>
        </p:txBody>
      </p:sp>
      <p:sp>
        <p:nvSpPr>
          <p:cNvPr id="3" name="Pladsholder til indhold 2"/>
          <p:cNvSpPr>
            <a:spLocks noGrp="1"/>
          </p:cNvSpPr>
          <p:nvPr>
            <p:ph idx="1"/>
          </p:nvPr>
        </p:nvSpPr>
        <p:spPr>
          <a:xfrm>
            <a:off x="431800" y="1484784"/>
            <a:ext cx="8277225" cy="4344516"/>
          </a:xfrm>
        </p:spPr>
        <p:txBody>
          <a:bodyPr/>
          <a:lstStyle/>
          <a:p>
            <a:pPr marL="0" indent="0">
              <a:buNone/>
            </a:pPr>
            <a:r>
              <a:rPr lang="da-DK" sz="2400" b="1" dirty="0"/>
              <a:t>Krav til indholdet af de nye skriftlige </a:t>
            </a:r>
            <a:r>
              <a:rPr lang="da-DK" sz="2400" b="1" dirty="0" smtClean="0"/>
              <a:t>prøver</a:t>
            </a:r>
          </a:p>
          <a:p>
            <a:endParaRPr lang="da-DK" sz="2400" b="1" dirty="0"/>
          </a:p>
          <a:p>
            <a:r>
              <a:rPr lang="da-DK" sz="2400" dirty="0" smtClean="0"/>
              <a:t>Afdække deres viden</a:t>
            </a:r>
            <a:r>
              <a:rPr lang="da-DK" sz="2400" dirty="0"/>
              <a:t>, kundskaber og færdigheder</a:t>
            </a:r>
            <a:r>
              <a:rPr lang="da-DK" sz="2400" dirty="0" smtClean="0"/>
              <a:t>.</a:t>
            </a:r>
          </a:p>
          <a:p>
            <a:endParaRPr lang="da-DK" sz="2400" dirty="0" smtClean="0"/>
          </a:p>
          <a:p>
            <a:pPr lvl="0"/>
            <a:r>
              <a:rPr lang="da-DK" sz="2400" dirty="0" smtClean="0"/>
              <a:t>forenkles </a:t>
            </a:r>
            <a:r>
              <a:rPr lang="da-DK" sz="2400" dirty="0"/>
              <a:t>og fornyes</a:t>
            </a:r>
            <a:r>
              <a:rPr lang="da-DK" sz="2400" dirty="0" smtClean="0"/>
              <a:t>.</a:t>
            </a:r>
          </a:p>
          <a:p>
            <a:pPr lvl="0"/>
            <a:endParaRPr lang="da-DK" sz="2400" dirty="0"/>
          </a:p>
          <a:p>
            <a:pPr lvl="0"/>
            <a:r>
              <a:rPr lang="da-DK" sz="2400" dirty="0" smtClean="0"/>
              <a:t>opdateres </a:t>
            </a:r>
            <a:r>
              <a:rPr lang="da-DK" sz="2400" dirty="0"/>
              <a:t>i overensstemmelse </a:t>
            </a:r>
            <a:r>
              <a:rPr lang="da-DK" sz="2400" dirty="0" smtClean="0"/>
              <a:t>med de nye lærerplaner</a:t>
            </a:r>
          </a:p>
          <a:p>
            <a:pPr lvl="0"/>
            <a:endParaRPr lang="da-DK" sz="2400" dirty="0" smtClean="0"/>
          </a:p>
          <a:p>
            <a:r>
              <a:rPr lang="da-DK" sz="2400" dirty="0" smtClean="0"/>
              <a:t>Fokus på kravene </a:t>
            </a:r>
            <a:r>
              <a:rPr lang="da-DK" sz="2400" dirty="0"/>
              <a:t>til elevernes digitale viden, færdigheder, kompetencer og dannelse</a:t>
            </a:r>
            <a:r>
              <a:rPr lang="da-DK" sz="2400" dirty="0" smtClean="0"/>
              <a:t>.</a:t>
            </a:r>
          </a:p>
          <a:p>
            <a:endParaRPr lang="da-DK" sz="2400" dirty="0"/>
          </a:p>
          <a:p>
            <a:r>
              <a:rPr lang="da-DK" sz="2400" dirty="0"/>
              <a:t>Digitaliseringen af prøverne må ikke forsimple indholdet af prøverne.</a:t>
            </a:r>
          </a:p>
          <a:p>
            <a:pPr lvl="0"/>
            <a:endParaRPr lang="da-DK" dirty="0"/>
          </a:p>
          <a:p>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24</a:t>
            </a:fld>
            <a:endParaRPr lang="da-DK"/>
          </a:p>
        </p:txBody>
      </p:sp>
    </p:spTree>
    <p:extLst>
      <p:ext uri="{BB962C8B-B14F-4D97-AF65-F5344CB8AC3E}">
        <p14:creationId xmlns:p14="http://schemas.microsoft.com/office/powerpoint/2010/main" val="3480049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0"/>
            <a:ext cx="6478588" cy="1143000"/>
          </a:xfrm>
        </p:spPr>
        <p:txBody>
          <a:bodyPr/>
          <a:lstStyle/>
          <a:p>
            <a:r>
              <a:rPr lang="da-DK" dirty="0" smtClean="0">
                <a:solidFill>
                  <a:srgbClr val="387C73"/>
                </a:solidFill>
              </a:rPr>
              <a:t>Digitalt indhold</a:t>
            </a:r>
            <a:endParaRPr lang="da-DK" dirty="0">
              <a:solidFill>
                <a:srgbClr val="387C73"/>
              </a:solidFill>
            </a:endParaRPr>
          </a:p>
        </p:txBody>
      </p:sp>
      <p:sp>
        <p:nvSpPr>
          <p:cNvPr id="3" name="Pladsholder til indhold 2"/>
          <p:cNvSpPr>
            <a:spLocks noGrp="1"/>
          </p:cNvSpPr>
          <p:nvPr>
            <p:ph idx="1"/>
          </p:nvPr>
        </p:nvSpPr>
        <p:spPr>
          <a:xfrm>
            <a:off x="395536" y="1628800"/>
            <a:ext cx="8277225" cy="4248472"/>
          </a:xfrm>
        </p:spPr>
        <p:txBody>
          <a:bodyPr/>
          <a:lstStyle/>
          <a:p>
            <a:r>
              <a:rPr lang="da-DK" sz="2400" b="1" dirty="0" smtClean="0"/>
              <a:t>Digitalt prøveformat med moderne medieformer:</a:t>
            </a:r>
          </a:p>
          <a:p>
            <a:pPr lvl="1"/>
            <a:r>
              <a:rPr lang="da-DK" sz="2400" dirty="0" smtClean="0"/>
              <a:t>Lyd</a:t>
            </a:r>
          </a:p>
          <a:p>
            <a:pPr lvl="1"/>
            <a:r>
              <a:rPr lang="da-DK" sz="2400" dirty="0" smtClean="0"/>
              <a:t>Film</a:t>
            </a:r>
          </a:p>
          <a:p>
            <a:pPr lvl="1"/>
            <a:r>
              <a:rPr lang="da-DK" sz="2400" dirty="0" smtClean="0"/>
              <a:t>Animationer</a:t>
            </a:r>
          </a:p>
          <a:p>
            <a:pPr lvl="1"/>
            <a:r>
              <a:rPr lang="da-DK" sz="2400" dirty="0" smtClean="0"/>
              <a:t>større datasæt</a:t>
            </a:r>
          </a:p>
          <a:p>
            <a:pPr lvl="1"/>
            <a:r>
              <a:rPr lang="da-DK" sz="2400" dirty="0" smtClean="0"/>
              <a:t>materialesamlinger.</a:t>
            </a:r>
          </a:p>
          <a:p>
            <a:endParaRPr lang="da-DK" sz="2400" dirty="0"/>
          </a:p>
          <a:p>
            <a:r>
              <a:rPr lang="da-DK" sz="2400" dirty="0"/>
              <a:t>Indholdet af prøverne skal være tilpasset reglerne i den nye eksamensbekendtgørelse, som bl.a. fastlægger, at </a:t>
            </a:r>
            <a:r>
              <a:rPr lang="da-DK" sz="2400" b="1" dirty="0"/>
              <a:t>der ikke er adgang til internettet som fagligt hjælpemiddel</a:t>
            </a:r>
            <a:r>
              <a:rPr lang="da-DK" sz="2400" dirty="0"/>
              <a:t> ved de skriftlige prøver</a:t>
            </a:r>
            <a:r>
              <a:rPr lang="da-DK" sz="2400" dirty="0" smtClean="0"/>
              <a:t>.</a:t>
            </a:r>
          </a:p>
          <a:p>
            <a:endParaRPr lang="da-DK" sz="2400" dirty="0"/>
          </a:p>
          <a:p>
            <a:r>
              <a:rPr lang="da-DK" sz="2400" dirty="0" smtClean="0"/>
              <a:t>Prøverne </a:t>
            </a:r>
            <a:r>
              <a:rPr lang="da-DK" sz="2400" dirty="0"/>
              <a:t>skal herudover opfylde kravene til </a:t>
            </a:r>
            <a:r>
              <a:rPr lang="da-DK" sz="2400" b="1" dirty="0"/>
              <a:t>digital prøveafvikling i Netprøver.dk.</a:t>
            </a:r>
          </a:p>
          <a:p>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25</a:t>
            </a:fld>
            <a:endParaRPr lang="da-DK"/>
          </a:p>
        </p:txBody>
      </p:sp>
    </p:spTree>
    <p:extLst>
      <p:ext uri="{BB962C8B-B14F-4D97-AF65-F5344CB8AC3E}">
        <p14:creationId xmlns:p14="http://schemas.microsoft.com/office/powerpoint/2010/main" val="776619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0"/>
            <a:ext cx="6478588" cy="1143000"/>
          </a:xfrm>
        </p:spPr>
        <p:txBody>
          <a:bodyPr/>
          <a:lstStyle/>
          <a:p>
            <a:r>
              <a:rPr lang="da-DK" sz="3200" dirty="0">
                <a:solidFill>
                  <a:srgbClr val="387C73"/>
                </a:solidFill>
              </a:rPr>
              <a:t>Leverancer og milepæle</a:t>
            </a:r>
          </a:p>
        </p:txBody>
      </p:sp>
      <p:sp>
        <p:nvSpPr>
          <p:cNvPr id="3" name="Pladsholder til indhold 2"/>
          <p:cNvSpPr>
            <a:spLocks noGrp="1"/>
          </p:cNvSpPr>
          <p:nvPr>
            <p:ph idx="1"/>
          </p:nvPr>
        </p:nvSpPr>
        <p:spPr>
          <a:xfrm>
            <a:off x="431800" y="1412776"/>
            <a:ext cx="8277225" cy="4416524"/>
          </a:xfrm>
        </p:spPr>
        <p:txBody>
          <a:bodyPr/>
          <a:lstStyle/>
          <a:p>
            <a:r>
              <a:rPr lang="da-DK" sz="2400" dirty="0"/>
              <a:t>A</a:t>
            </a:r>
            <a:r>
              <a:rPr lang="da-DK" sz="2400" dirty="0" smtClean="0"/>
              <a:t>rbejdsgruppen udarbejder</a:t>
            </a:r>
          </a:p>
          <a:p>
            <a:pPr lvl="1"/>
            <a:r>
              <a:rPr lang="da-DK" sz="1800" dirty="0" smtClean="0"/>
              <a:t> </a:t>
            </a:r>
            <a:r>
              <a:rPr lang="da-DK" sz="1800" dirty="0"/>
              <a:t>to vejledende opgavesæt for de nye prøver</a:t>
            </a:r>
            <a:r>
              <a:rPr lang="da-DK" sz="1800" dirty="0" smtClean="0"/>
              <a:t>.</a:t>
            </a:r>
          </a:p>
          <a:p>
            <a:pPr lvl="1"/>
            <a:r>
              <a:rPr lang="da-DK" sz="1800" dirty="0" smtClean="0"/>
              <a:t> </a:t>
            </a:r>
            <a:r>
              <a:rPr lang="da-DK" sz="1800" dirty="0"/>
              <a:t>en lærervejledning om den nye prøve (”lærerens hæfte</a:t>
            </a:r>
            <a:r>
              <a:rPr lang="da-DK" sz="1800" dirty="0" smtClean="0"/>
              <a:t>”)</a:t>
            </a:r>
          </a:p>
          <a:p>
            <a:endParaRPr lang="da-DK" sz="2400" dirty="0" smtClean="0"/>
          </a:p>
          <a:p>
            <a:r>
              <a:rPr lang="da-DK" sz="2400" dirty="0" smtClean="0"/>
              <a:t>Efteråret 2018:</a:t>
            </a:r>
          </a:p>
          <a:p>
            <a:pPr lvl="1"/>
            <a:r>
              <a:rPr lang="da-DK" sz="1800" dirty="0" smtClean="0"/>
              <a:t>Vejledende opgavesæt 1</a:t>
            </a:r>
          </a:p>
          <a:p>
            <a:pPr lvl="1"/>
            <a:r>
              <a:rPr lang="da-DK" sz="1800" dirty="0" smtClean="0"/>
              <a:t>Dialogmøde</a:t>
            </a:r>
          </a:p>
          <a:p>
            <a:pPr lvl="1"/>
            <a:endParaRPr lang="da-DK" sz="1800" dirty="0"/>
          </a:p>
          <a:p>
            <a:r>
              <a:rPr lang="da-DK" sz="2400" dirty="0" smtClean="0"/>
              <a:t>Efteråret 2019:</a:t>
            </a:r>
          </a:p>
          <a:p>
            <a:pPr lvl="1"/>
            <a:r>
              <a:rPr lang="da-DK" sz="1800" dirty="0" smtClean="0"/>
              <a:t>Lærerens hæfte</a:t>
            </a:r>
          </a:p>
          <a:p>
            <a:pPr lvl="1"/>
            <a:endParaRPr lang="da-DK" sz="1800" dirty="0" smtClean="0"/>
          </a:p>
          <a:p>
            <a:r>
              <a:rPr lang="da-DK" sz="2400" dirty="0" smtClean="0"/>
              <a:t>December 2019:</a:t>
            </a:r>
          </a:p>
          <a:p>
            <a:pPr lvl="1"/>
            <a:r>
              <a:rPr lang="da-DK" sz="1800" dirty="0" smtClean="0"/>
              <a:t>Vejledende opgavesæt 2</a:t>
            </a:r>
          </a:p>
          <a:p>
            <a:pPr marL="0" indent="0">
              <a:buNone/>
            </a:pPr>
            <a:r>
              <a:rPr lang="da-DK" dirty="0" smtClean="0"/>
              <a:t> </a:t>
            </a:r>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2422BA6A-2CEF-46ED-93BA-979740AEA7F0}" type="slidenum">
              <a:rPr lang="da-DK" smtClean="0"/>
              <a:pPr/>
              <a:t>26</a:t>
            </a:fld>
            <a:endParaRPr lang="da-DK"/>
          </a:p>
        </p:txBody>
      </p:sp>
    </p:spTree>
    <p:extLst>
      <p:ext uri="{BB962C8B-B14F-4D97-AF65-F5344CB8AC3E}">
        <p14:creationId xmlns:p14="http://schemas.microsoft.com/office/powerpoint/2010/main" val="9265585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0269"/>
            <a:ext cx="6478588" cy="1143000"/>
          </a:xfrm>
        </p:spPr>
        <p:txBody>
          <a:bodyPr/>
          <a:lstStyle/>
          <a:p>
            <a:r>
              <a:rPr lang="da-DK" dirty="0" smtClean="0">
                <a:solidFill>
                  <a:srgbClr val="387C73"/>
                </a:solidFill>
              </a:rPr>
              <a:t>Nye krav til eksaminanderne</a:t>
            </a:r>
            <a:endParaRPr lang="da-DK" dirty="0">
              <a:solidFill>
                <a:srgbClr val="387C73"/>
              </a:solidFill>
            </a:endParaRPr>
          </a:p>
        </p:txBody>
      </p:sp>
      <p:sp>
        <p:nvSpPr>
          <p:cNvPr id="3" name="Pladsholder til indhold 2"/>
          <p:cNvSpPr>
            <a:spLocks noGrp="1"/>
          </p:cNvSpPr>
          <p:nvPr>
            <p:ph idx="1"/>
          </p:nvPr>
        </p:nvSpPr>
        <p:spPr>
          <a:xfrm>
            <a:off x="467544" y="1556792"/>
            <a:ext cx="8277225" cy="4268266"/>
          </a:xfrm>
        </p:spPr>
        <p:txBody>
          <a:bodyPr/>
          <a:lstStyle/>
          <a:p>
            <a:pPr marL="0" indent="0">
              <a:buNone/>
            </a:pPr>
            <a:r>
              <a:rPr lang="da-DK" sz="2400" b="1" dirty="0" smtClean="0"/>
              <a:t>Det </a:t>
            </a:r>
            <a:r>
              <a:rPr lang="da-DK" sz="2400" b="1" dirty="0"/>
              <a:t>forventes i sæt, der stilles efter den nye læreplan, at eleverne har fortrolighed med at</a:t>
            </a:r>
            <a:r>
              <a:rPr lang="da-DK" sz="2400" b="1" dirty="0" smtClean="0"/>
              <a:t>:</a:t>
            </a:r>
          </a:p>
          <a:p>
            <a:pPr marL="0" indent="0">
              <a:buNone/>
            </a:pPr>
            <a:endParaRPr lang="da-DK" sz="2400" b="1" dirty="0" smtClean="0"/>
          </a:p>
          <a:p>
            <a:pPr marL="342900" indent="-342900">
              <a:buFont typeface="+mj-lt"/>
              <a:buAutoNum type="arabicPeriod"/>
            </a:pPr>
            <a:r>
              <a:rPr lang="da-DK" sz="2400" dirty="0" smtClean="0"/>
              <a:t>lave </a:t>
            </a:r>
            <a:r>
              <a:rPr lang="da-DK" sz="2400" dirty="0"/>
              <a:t>videoanalyse som en del af at løse </a:t>
            </a:r>
            <a:r>
              <a:rPr lang="da-DK" sz="2400" dirty="0" err="1"/>
              <a:t>kinematiske</a:t>
            </a:r>
            <a:r>
              <a:rPr lang="da-DK" sz="2400" dirty="0"/>
              <a:t> </a:t>
            </a:r>
            <a:r>
              <a:rPr lang="da-DK" sz="2400" dirty="0" smtClean="0"/>
              <a:t>problemstillinger</a:t>
            </a:r>
          </a:p>
          <a:p>
            <a:pPr marL="342900" indent="-342900">
              <a:buFont typeface="+mj-lt"/>
              <a:buAutoNum type="arabicPeriod"/>
            </a:pPr>
            <a:r>
              <a:rPr lang="da-DK" sz="2400" dirty="0" smtClean="0"/>
              <a:t>udmåle </a:t>
            </a:r>
            <a:r>
              <a:rPr lang="da-DK" sz="2400" dirty="0"/>
              <a:t>og markere vinkler og længder på billeder samt indtegne vektorpile på </a:t>
            </a:r>
            <a:r>
              <a:rPr lang="da-DK" sz="2400" dirty="0" smtClean="0"/>
              <a:t>billeder</a:t>
            </a:r>
          </a:p>
          <a:p>
            <a:pPr marL="342900" indent="-342900">
              <a:buFont typeface="+mj-lt"/>
              <a:buAutoNum type="arabicPeriod"/>
            </a:pPr>
            <a:r>
              <a:rPr lang="da-DK" sz="2400" dirty="0" smtClean="0"/>
              <a:t>håndtere </a:t>
            </a:r>
            <a:r>
              <a:rPr lang="da-DK" sz="2400" dirty="0"/>
              <a:t>datafiler til brug ved beregninger og tegning af </a:t>
            </a:r>
            <a:r>
              <a:rPr lang="da-DK" sz="2400" dirty="0" smtClean="0"/>
              <a:t>grafer</a:t>
            </a:r>
          </a:p>
          <a:p>
            <a:pPr marL="342900" indent="-342900">
              <a:buFont typeface="+mj-lt"/>
              <a:buAutoNum type="arabicPeriod"/>
            </a:pPr>
            <a:r>
              <a:rPr lang="da-DK" sz="2400" dirty="0" smtClean="0"/>
              <a:t>læse </a:t>
            </a:r>
            <a:r>
              <a:rPr lang="da-DK" sz="2400" dirty="0"/>
              <a:t>pdf-filer.</a:t>
            </a:r>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27</a:t>
            </a:fld>
            <a:endParaRPr lang="da-DK">
              <a:solidFill>
                <a:srgbClr val="000000"/>
              </a:solidFill>
            </a:endParaRPr>
          </a:p>
        </p:txBody>
      </p:sp>
    </p:spTree>
    <p:extLst>
      <p:ext uri="{BB962C8B-B14F-4D97-AF65-F5344CB8AC3E}">
        <p14:creationId xmlns:p14="http://schemas.microsoft.com/office/powerpoint/2010/main" val="19466959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0269"/>
            <a:ext cx="6478588" cy="1143000"/>
          </a:xfrm>
        </p:spPr>
        <p:txBody>
          <a:bodyPr/>
          <a:lstStyle/>
          <a:p>
            <a:r>
              <a:rPr lang="da-DK" dirty="0" smtClean="0">
                <a:solidFill>
                  <a:srgbClr val="387C73"/>
                </a:solidFill>
              </a:rPr>
              <a:t>Nye krav til eksaminanderne</a:t>
            </a:r>
            <a:endParaRPr lang="da-DK" dirty="0">
              <a:solidFill>
                <a:srgbClr val="387C73"/>
              </a:solidFill>
            </a:endParaRPr>
          </a:p>
        </p:txBody>
      </p:sp>
      <p:sp>
        <p:nvSpPr>
          <p:cNvPr id="3" name="Pladsholder til indhold 2"/>
          <p:cNvSpPr>
            <a:spLocks noGrp="1"/>
          </p:cNvSpPr>
          <p:nvPr>
            <p:ph idx="1"/>
          </p:nvPr>
        </p:nvSpPr>
        <p:spPr>
          <a:xfrm>
            <a:off x="467544" y="1556792"/>
            <a:ext cx="8277225" cy="4268266"/>
          </a:xfrm>
        </p:spPr>
        <p:txBody>
          <a:bodyPr/>
          <a:lstStyle/>
          <a:p>
            <a:pPr marL="0" indent="0">
              <a:buNone/>
            </a:pPr>
            <a:r>
              <a:rPr lang="da-DK" sz="2400" b="1" dirty="0"/>
              <a:t>For at kunne leve op til </a:t>
            </a:r>
            <a:r>
              <a:rPr lang="da-DK" sz="2400" b="1" dirty="0" smtClean="0"/>
              <a:t>ovenstående vil </a:t>
            </a:r>
            <a:r>
              <a:rPr lang="da-DK" sz="2400" b="1" dirty="0"/>
              <a:t>eleverne </a:t>
            </a:r>
            <a:r>
              <a:rPr lang="da-DK" sz="2400" b="1" dirty="0" smtClean="0"/>
              <a:t>skulle arbejde med:</a:t>
            </a:r>
            <a:endParaRPr lang="da-DK" sz="2400" b="1" dirty="0"/>
          </a:p>
          <a:p>
            <a:pPr marL="0" indent="0">
              <a:buNone/>
            </a:pPr>
            <a:endParaRPr lang="da-DK" sz="2400" b="1" dirty="0" smtClean="0"/>
          </a:p>
          <a:p>
            <a:pPr marL="457200" indent="-457200">
              <a:buFont typeface="+mj-lt"/>
              <a:buAutoNum type="arabicPeriod"/>
            </a:pPr>
            <a:r>
              <a:rPr lang="da-DK" sz="2400" dirty="0" smtClean="0"/>
              <a:t>et program, der </a:t>
            </a:r>
            <a:r>
              <a:rPr lang="da-DK" sz="2400" dirty="0"/>
              <a:t>kan </a:t>
            </a:r>
            <a:r>
              <a:rPr lang="da-DK" sz="2400" dirty="0" smtClean="0"/>
              <a:t>håndtere pdf-filer</a:t>
            </a:r>
          </a:p>
          <a:p>
            <a:pPr marL="457200" indent="-457200">
              <a:buFont typeface="+mj-lt"/>
              <a:buAutoNum type="arabicPeriod"/>
            </a:pPr>
            <a:r>
              <a:rPr lang="da-DK" sz="2400" dirty="0" smtClean="0"/>
              <a:t>et program, der </a:t>
            </a:r>
            <a:r>
              <a:rPr lang="da-DK" sz="2400" dirty="0"/>
              <a:t>kan håndtere </a:t>
            </a:r>
            <a:r>
              <a:rPr lang="da-DK" sz="2400" dirty="0" smtClean="0"/>
              <a:t>Excel-filer</a:t>
            </a:r>
          </a:p>
          <a:p>
            <a:pPr marL="457200" indent="-457200">
              <a:buFont typeface="+mj-lt"/>
              <a:buAutoNum type="arabicPeriod"/>
            </a:pPr>
            <a:r>
              <a:rPr lang="da-DK" sz="2400" dirty="0" smtClean="0"/>
              <a:t>et </a:t>
            </a:r>
            <a:r>
              <a:rPr lang="da-DK" sz="2400" dirty="0"/>
              <a:t>program</a:t>
            </a:r>
            <a:r>
              <a:rPr lang="da-DK" sz="2400" dirty="0" smtClean="0"/>
              <a:t>, der </a:t>
            </a:r>
            <a:r>
              <a:rPr lang="da-DK" sz="2400" dirty="0"/>
              <a:t>kan lave videoanalyse (</a:t>
            </a:r>
            <a:r>
              <a:rPr lang="da-DK" sz="2400" dirty="0" err="1"/>
              <a:t>eks.Logger</a:t>
            </a:r>
            <a:r>
              <a:rPr lang="da-DK" sz="2400" dirty="0"/>
              <a:t> </a:t>
            </a:r>
            <a:r>
              <a:rPr lang="da-DK" sz="2400" dirty="0" smtClean="0"/>
              <a:t>Pro,  </a:t>
            </a:r>
            <a:r>
              <a:rPr lang="da-DK" sz="2400" dirty="0" err="1" smtClean="0"/>
              <a:t>Capstone</a:t>
            </a:r>
            <a:r>
              <a:rPr lang="da-DK" sz="2400" dirty="0" smtClean="0"/>
              <a:t> eller </a:t>
            </a:r>
            <a:r>
              <a:rPr lang="da-DK" sz="2400" dirty="0" err="1" smtClean="0"/>
              <a:t>Tracker</a:t>
            </a:r>
            <a:r>
              <a:rPr lang="da-DK" sz="2400" dirty="0" smtClean="0"/>
              <a:t>).</a:t>
            </a:r>
            <a:endParaRPr lang="da-DK" sz="2400" dirty="0"/>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28</a:t>
            </a:fld>
            <a:endParaRPr lang="da-DK">
              <a:solidFill>
                <a:srgbClr val="000000"/>
              </a:solidFill>
            </a:endParaRPr>
          </a:p>
        </p:txBody>
      </p:sp>
    </p:spTree>
    <p:extLst>
      <p:ext uri="{BB962C8B-B14F-4D97-AF65-F5344CB8AC3E}">
        <p14:creationId xmlns:p14="http://schemas.microsoft.com/office/powerpoint/2010/main" val="18564014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29</a:t>
            </a:fld>
            <a:endParaRPr lang="da-DK">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124744"/>
            <a:ext cx="7375365"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3639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Kort nyt fra fagkonsulenten</a:t>
            </a:r>
            <a:endParaRPr lang="da-DK" dirty="0"/>
          </a:p>
        </p:txBody>
      </p:sp>
      <p:sp>
        <p:nvSpPr>
          <p:cNvPr id="3" name="Pladsholder til tekst 2"/>
          <p:cNvSpPr>
            <a:spLocks noGrp="1"/>
          </p:cNvSpPr>
          <p:nvPr>
            <p:ph type="body" idx="1"/>
          </p:nvPr>
        </p:nvSpPr>
        <p:spPr/>
        <p:txBody>
          <a:bodyPr/>
          <a:lstStyle/>
          <a:p>
            <a:r>
              <a:rPr lang="da-DK" dirty="0" smtClean="0"/>
              <a:t>Evaluering af sommereksamen 2019 mv.</a:t>
            </a:r>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dirty="0"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4EBE1F50-F4DD-41A5-BAE5-DD9410CAC182}" type="slidenum">
              <a:rPr lang="da-DK" smtClean="0"/>
              <a:pPr/>
              <a:t>3</a:t>
            </a:fld>
            <a:endParaRPr lang="da-DK"/>
          </a:p>
        </p:txBody>
      </p:sp>
    </p:spTree>
    <p:extLst>
      <p:ext uri="{BB962C8B-B14F-4D97-AF65-F5344CB8AC3E}">
        <p14:creationId xmlns:p14="http://schemas.microsoft.com/office/powerpoint/2010/main" val="22860720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7119"/>
            <a:ext cx="6478588" cy="1143000"/>
          </a:xfrm>
        </p:spPr>
        <p:txBody>
          <a:bodyPr/>
          <a:lstStyle/>
          <a:p>
            <a:r>
              <a:rPr lang="da-DK" dirty="0" smtClean="0">
                <a:solidFill>
                  <a:srgbClr val="387C73"/>
                </a:solidFill>
              </a:rPr>
              <a:t>Overblik over sættet (stx)</a:t>
            </a:r>
            <a:endParaRPr lang="da-DK" dirty="0">
              <a:solidFill>
                <a:srgbClr val="387C73"/>
              </a:solidFill>
            </a:endParaRPr>
          </a:p>
        </p:txBody>
      </p:sp>
      <p:sp>
        <p:nvSpPr>
          <p:cNvPr id="3" name="Pladsholder til indhold 2"/>
          <p:cNvSpPr>
            <a:spLocks noGrp="1"/>
          </p:cNvSpPr>
          <p:nvPr>
            <p:ph idx="1"/>
          </p:nvPr>
        </p:nvSpPr>
        <p:spPr>
          <a:xfrm>
            <a:off x="395536" y="1412776"/>
            <a:ext cx="8277225" cy="4536504"/>
          </a:xfrm>
        </p:spPr>
        <p:txBody>
          <a:bodyPr/>
          <a:lstStyle/>
          <a:p>
            <a:r>
              <a:rPr lang="da-DK" sz="2400" dirty="0" smtClean="0"/>
              <a:t>Opgaverne </a:t>
            </a:r>
            <a:r>
              <a:rPr lang="da-DK" sz="2400" dirty="0"/>
              <a:t>1 </a:t>
            </a:r>
            <a:r>
              <a:rPr lang="da-DK" sz="2400" dirty="0" smtClean="0"/>
              <a:t>– 4: Videoanalyse </a:t>
            </a:r>
          </a:p>
          <a:p>
            <a:pPr lvl="1"/>
            <a:r>
              <a:rPr lang="da-DK" sz="1800" dirty="0"/>
              <a:t>Videoklippene i de fire opgaver er ikke i samme format og er optaget med forskellige </a:t>
            </a:r>
            <a:r>
              <a:rPr lang="da-DK" sz="1800" dirty="0" err="1"/>
              <a:t>fps</a:t>
            </a:r>
            <a:r>
              <a:rPr lang="da-DK" sz="1800" dirty="0"/>
              <a:t>. Desuden vil det i den relevante videoanalyse kunne være aktuelt at overspringe billeder. </a:t>
            </a:r>
          </a:p>
          <a:p>
            <a:endParaRPr lang="da-DK" sz="2400" dirty="0" smtClean="0"/>
          </a:p>
          <a:p>
            <a:r>
              <a:rPr lang="da-DK" sz="2400" dirty="0" smtClean="0"/>
              <a:t>Opgaverne </a:t>
            </a:r>
            <a:r>
              <a:rPr lang="da-DK" sz="2400" dirty="0"/>
              <a:t>5 </a:t>
            </a:r>
            <a:r>
              <a:rPr lang="da-DK" sz="2400" dirty="0" smtClean="0"/>
              <a:t>– 8: Billedanalyse </a:t>
            </a:r>
          </a:p>
          <a:p>
            <a:pPr lvl="1"/>
            <a:r>
              <a:rPr lang="da-DK" sz="1800" dirty="0" smtClean="0"/>
              <a:t>Her </a:t>
            </a:r>
            <a:r>
              <a:rPr lang="da-DK" sz="1800" dirty="0"/>
              <a:t>kan der være brug for at aflæse vinkler, længder eller indtegne vektorpile</a:t>
            </a:r>
            <a:r>
              <a:rPr lang="da-DK" sz="1800" dirty="0" smtClean="0"/>
              <a:t>.</a:t>
            </a:r>
          </a:p>
          <a:p>
            <a:pPr lvl="1"/>
            <a:r>
              <a:rPr lang="da-DK" sz="1800" dirty="0"/>
              <a:t>Der er ikke bilag til alle disse opgaver, men det forventes, at eleverne er i stand til at udtrække de relevante billeder fra opgaveteksten og fx forstørre billedet, så det får en passende størrelse til brug ved billedanalysen. </a:t>
            </a:r>
            <a:endParaRPr lang="da-DK" sz="1800" dirty="0" smtClean="0"/>
          </a:p>
          <a:p>
            <a:pPr lvl="1"/>
            <a:r>
              <a:rPr lang="da-DK" sz="1800" dirty="0" smtClean="0"/>
              <a:t>Bemærk</a:t>
            </a:r>
            <a:r>
              <a:rPr lang="da-DK" sz="1800" dirty="0"/>
              <a:t>, at opgave 7 indeholder et stroboskopbillede</a:t>
            </a:r>
            <a:r>
              <a:rPr lang="da-DK" sz="1800" dirty="0" smtClean="0"/>
              <a:t>.</a:t>
            </a:r>
            <a:endParaRPr lang="da-DK" sz="1800" dirty="0"/>
          </a:p>
          <a:p>
            <a:endParaRPr lang="da-DK" sz="2400" dirty="0"/>
          </a:p>
          <a:p>
            <a:r>
              <a:rPr lang="da-DK" sz="2400" dirty="0" smtClean="0"/>
              <a:t>Opgaverne </a:t>
            </a:r>
            <a:r>
              <a:rPr lang="da-DK" sz="2400" dirty="0"/>
              <a:t>9 – </a:t>
            </a:r>
            <a:r>
              <a:rPr lang="da-DK" sz="2400" dirty="0" smtClean="0"/>
              <a:t>11: Datasæt </a:t>
            </a:r>
            <a:endParaRPr lang="da-DK" sz="2400" dirty="0"/>
          </a:p>
          <a:p>
            <a:pPr lvl="1"/>
            <a:r>
              <a:rPr lang="da-DK" sz="1800" dirty="0"/>
              <a:t>Datasættene medfølger som en Excel-fil, hvor der er brugt komma som decimalseparator.</a:t>
            </a:r>
          </a:p>
          <a:p>
            <a:pPr marL="461963" lvl="1" indent="0">
              <a:buNone/>
            </a:pPr>
            <a:endParaRPr lang="da-DK" dirty="0"/>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dirty="0"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30</a:t>
            </a:fld>
            <a:endParaRPr lang="da-DK">
              <a:solidFill>
                <a:srgbClr val="000000"/>
              </a:solidFill>
            </a:endParaRPr>
          </a:p>
        </p:txBody>
      </p:sp>
    </p:spTree>
    <p:extLst>
      <p:ext uri="{BB962C8B-B14F-4D97-AF65-F5344CB8AC3E}">
        <p14:creationId xmlns:p14="http://schemas.microsoft.com/office/powerpoint/2010/main" val="29046905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31</a:t>
            </a:fld>
            <a:endParaRPr lang="da-DK">
              <a:solidFill>
                <a:srgbClr val="000000"/>
              </a:solidFill>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22429"/>
            <a:ext cx="8558333" cy="479885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12120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7119"/>
            <a:ext cx="6478588" cy="1143000"/>
          </a:xfrm>
        </p:spPr>
        <p:txBody>
          <a:bodyPr/>
          <a:lstStyle/>
          <a:p>
            <a:r>
              <a:rPr lang="da-DK" dirty="0" smtClean="0">
                <a:solidFill>
                  <a:srgbClr val="387C73"/>
                </a:solidFill>
              </a:rPr>
              <a:t>Overblik over sættet</a:t>
            </a:r>
            <a:endParaRPr lang="da-DK" dirty="0">
              <a:solidFill>
                <a:srgbClr val="387C73"/>
              </a:solidFill>
            </a:endParaRPr>
          </a:p>
        </p:txBody>
      </p:sp>
      <p:sp>
        <p:nvSpPr>
          <p:cNvPr id="3" name="Pladsholder til indhold 2"/>
          <p:cNvSpPr>
            <a:spLocks noGrp="1"/>
          </p:cNvSpPr>
          <p:nvPr>
            <p:ph idx="1"/>
          </p:nvPr>
        </p:nvSpPr>
        <p:spPr>
          <a:xfrm>
            <a:off x="395536" y="1412776"/>
            <a:ext cx="8277225" cy="4536504"/>
          </a:xfrm>
        </p:spPr>
        <p:txBody>
          <a:bodyPr/>
          <a:lstStyle/>
          <a:p>
            <a:r>
              <a:rPr lang="da-DK" sz="2400" b="1" dirty="0" smtClean="0"/>
              <a:t>En </a:t>
            </a:r>
            <a:r>
              <a:rPr lang="da-DK" sz="2400" b="1" dirty="0"/>
              <a:t>samling vejledende opgaver i Fysik </a:t>
            </a:r>
            <a:r>
              <a:rPr lang="da-DK" sz="2400" b="1" dirty="0" smtClean="0"/>
              <a:t>A til sommereksamen 2020</a:t>
            </a:r>
            <a:r>
              <a:rPr lang="da-DK" sz="2400" dirty="0" smtClean="0"/>
              <a:t>. </a:t>
            </a:r>
          </a:p>
          <a:p>
            <a:endParaRPr lang="da-DK" sz="2400" dirty="0"/>
          </a:p>
          <a:p>
            <a:r>
              <a:rPr lang="da-DK" sz="2400" dirty="0" smtClean="0"/>
              <a:t>Det </a:t>
            </a:r>
            <a:r>
              <a:rPr lang="da-DK" sz="2400" dirty="0"/>
              <a:t>er vigtigt at bemærke, at opgavesamlingen på i alt 6 opgaver ikke skal ses som et opgavesæt, men som en </a:t>
            </a:r>
            <a:r>
              <a:rPr lang="da-DK" sz="2400" b="1" dirty="0"/>
              <a:t>samling af 6 uafhængige opgaver</a:t>
            </a:r>
            <a:r>
              <a:rPr lang="da-DK" sz="2400" dirty="0"/>
              <a:t>. </a:t>
            </a:r>
            <a:endParaRPr lang="da-DK" sz="2400" dirty="0" smtClean="0"/>
          </a:p>
          <a:p>
            <a:endParaRPr lang="da-DK" sz="2400" dirty="0"/>
          </a:p>
          <a:p>
            <a:r>
              <a:rPr lang="da-DK" sz="2400" dirty="0" smtClean="0"/>
              <a:t>Disse </a:t>
            </a:r>
            <a:r>
              <a:rPr lang="da-DK" sz="2400" dirty="0"/>
              <a:t>dækker tilsammen ikke de kernestofområder, der kan stilles eksamensopgaver i. </a:t>
            </a:r>
            <a:br>
              <a:rPr lang="da-DK" sz="2400" dirty="0"/>
            </a:br>
            <a:r>
              <a:rPr lang="da-DK" sz="2400" dirty="0"/>
              <a:t/>
            </a:r>
            <a:br>
              <a:rPr lang="da-DK" sz="2400" dirty="0"/>
            </a:br>
            <a:endParaRPr lang="da-DK" dirty="0"/>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32</a:t>
            </a:fld>
            <a:endParaRPr lang="da-DK">
              <a:solidFill>
                <a:srgbClr val="000000"/>
              </a:solidFill>
            </a:endParaRPr>
          </a:p>
        </p:txBody>
      </p:sp>
    </p:spTree>
    <p:extLst>
      <p:ext uri="{BB962C8B-B14F-4D97-AF65-F5344CB8AC3E}">
        <p14:creationId xmlns:p14="http://schemas.microsoft.com/office/powerpoint/2010/main" val="21892336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7119"/>
            <a:ext cx="6478588" cy="1143000"/>
          </a:xfrm>
        </p:spPr>
        <p:txBody>
          <a:bodyPr/>
          <a:lstStyle/>
          <a:p>
            <a:r>
              <a:rPr lang="da-DK" dirty="0" smtClean="0">
                <a:solidFill>
                  <a:srgbClr val="387C73"/>
                </a:solidFill>
              </a:rPr>
              <a:t>Overblik over sættet</a:t>
            </a:r>
            <a:endParaRPr lang="da-DK" dirty="0">
              <a:solidFill>
                <a:srgbClr val="387C73"/>
              </a:solidFill>
            </a:endParaRPr>
          </a:p>
        </p:txBody>
      </p:sp>
      <p:sp>
        <p:nvSpPr>
          <p:cNvPr id="3" name="Pladsholder til indhold 2"/>
          <p:cNvSpPr>
            <a:spLocks noGrp="1"/>
          </p:cNvSpPr>
          <p:nvPr>
            <p:ph idx="1"/>
          </p:nvPr>
        </p:nvSpPr>
        <p:spPr>
          <a:xfrm>
            <a:off x="395536" y="1412776"/>
            <a:ext cx="8277225" cy="4536504"/>
          </a:xfrm>
        </p:spPr>
        <p:txBody>
          <a:bodyPr/>
          <a:lstStyle/>
          <a:p>
            <a:pPr marL="0" indent="0">
              <a:buNone/>
            </a:pPr>
            <a:r>
              <a:rPr lang="da-DK" sz="2400" dirty="0"/>
              <a:t>I forbindelse med læreplansjusteringerne er disse opgaver udviklet med </a:t>
            </a:r>
            <a:r>
              <a:rPr lang="da-DK" sz="2400" b="1" dirty="0"/>
              <a:t>fire overordnede mål </a:t>
            </a:r>
            <a:r>
              <a:rPr lang="da-DK" sz="2400" dirty="0"/>
              <a:t>for øje, </a:t>
            </a:r>
            <a:r>
              <a:rPr lang="da-DK" sz="2400" dirty="0" smtClean="0"/>
              <a:t>nemlig: </a:t>
            </a:r>
            <a:r>
              <a:rPr lang="da-DK" sz="2400" dirty="0"/>
              <a:t/>
            </a:r>
            <a:br>
              <a:rPr lang="da-DK" sz="2400" dirty="0"/>
            </a:br>
            <a:endParaRPr lang="da-DK" sz="2400" dirty="0" smtClean="0"/>
          </a:p>
          <a:p>
            <a:r>
              <a:rPr lang="da-DK" sz="2400" dirty="0" smtClean="0"/>
              <a:t>at </a:t>
            </a:r>
            <a:r>
              <a:rPr lang="da-DK" sz="2400" dirty="0"/>
              <a:t>vise hvordan de </a:t>
            </a:r>
            <a:r>
              <a:rPr lang="da-DK" sz="2400" b="1" dirty="0"/>
              <a:t>nye kernestofemner fotonenergi, absorption og emission af fotoner, </a:t>
            </a:r>
            <a:r>
              <a:rPr lang="da-DK" sz="2400" b="1" dirty="0" smtClean="0"/>
              <a:t>samt </a:t>
            </a:r>
            <a:r>
              <a:rPr lang="da-DK" sz="2400" b="1" dirty="0"/>
              <a:t>op- og afladningsforløb for kapacitorer </a:t>
            </a:r>
            <a:r>
              <a:rPr lang="da-DK" sz="2400" dirty="0"/>
              <a:t>kan testes ved den skriftlige prøve, </a:t>
            </a:r>
            <a:br>
              <a:rPr lang="da-DK" sz="2400" dirty="0"/>
            </a:br>
            <a:endParaRPr lang="da-DK" sz="2400" dirty="0" smtClean="0"/>
          </a:p>
          <a:p>
            <a:r>
              <a:rPr lang="da-DK" sz="2400" dirty="0" smtClean="0"/>
              <a:t>at </a:t>
            </a:r>
            <a:r>
              <a:rPr lang="da-DK" sz="2400" b="1" dirty="0"/>
              <a:t>vise hvordan IT i højere grad kan anvendes og integreres </a:t>
            </a:r>
            <a:r>
              <a:rPr lang="da-DK" sz="2400" dirty="0"/>
              <a:t>i eksamensopgaver, </a:t>
            </a:r>
            <a:br>
              <a:rPr lang="da-DK" sz="2400" dirty="0"/>
            </a:br>
            <a:endParaRPr lang="da-DK" sz="2400" dirty="0" smtClean="0"/>
          </a:p>
          <a:p>
            <a:r>
              <a:rPr lang="da-DK" sz="2400" dirty="0" smtClean="0"/>
              <a:t>at </a:t>
            </a:r>
            <a:r>
              <a:rPr lang="da-DK" sz="2400" dirty="0"/>
              <a:t>udmønte den </a:t>
            </a:r>
            <a:r>
              <a:rPr lang="da-DK" sz="2400" b="1" dirty="0"/>
              <a:t>øgede fokus på samspillet mellem matematik og fysik</a:t>
            </a:r>
            <a:r>
              <a:rPr lang="da-DK" sz="2400" dirty="0"/>
              <a:t> i konkrete spørgsmål, </a:t>
            </a:r>
            <a:br>
              <a:rPr lang="da-DK" sz="2400" dirty="0"/>
            </a:br>
            <a:endParaRPr lang="da-DK" sz="2400" dirty="0" smtClean="0"/>
          </a:p>
          <a:p>
            <a:r>
              <a:rPr lang="da-DK" sz="2400" dirty="0" smtClean="0"/>
              <a:t>at </a:t>
            </a:r>
            <a:r>
              <a:rPr lang="da-DK" sz="2400" dirty="0"/>
              <a:t>indføre mere </a:t>
            </a:r>
            <a:r>
              <a:rPr lang="da-DK" sz="2400" b="1" dirty="0"/>
              <a:t>åbne delspørgsmål</a:t>
            </a:r>
            <a:r>
              <a:rPr lang="da-DK" sz="2400" dirty="0"/>
              <a:t>.</a:t>
            </a:r>
            <a:endParaRPr lang="da-DK" dirty="0"/>
          </a:p>
          <a:p>
            <a:endParaRPr lang="da-DK" dirty="0"/>
          </a:p>
        </p:txBody>
      </p:sp>
      <p:sp>
        <p:nvSpPr>
          <p:cNvPr id="4" name="Pladsholder til dato 3"/>
          <p:cNvSpPr>
            <a:spLocks noGrp="1"/>
          </p:cNvSpPr>
          <p:nvPr>
            <p:ph type="dt" sz="half" idx="10"/>
          </p:nvPr>
        </p:nvSpPr>
        <p:spPr/>
        <p:txBody>
          <a:bodyPr/>
          <a:lstStyle/>
          <a:p>
            <a:r>
              <a:rPr lang="da-DK" smtClean="0">
                <a:solidFill>
                  <a:srgbClr val="000000"/>
                </a:solidFill>
              </a:rPr>
              <a:t>11. oktober 2019</a:t>
            </a:r>
            <a:endParaRPr lang="da-DK">
              <a:solidFill>
                <a:srgbClr val="000000"/>
              </a:solidFill>
            </a:endParaRPr>
          </a:p>
        </p:txBody>
      </p:sp>
      <p:sp>
        <p:nvSpPr>
          <p:cNvPr id="5" name="Pladsholder til sidefod 4"/>
          <p:cNvSpPr>
            <a:spLocks noGrp="1"/>
          </p:cNvSpPr>
          <p:nvPr>
            <p:ph type="ftr" sz="quarter" idx="11"/>
          </p:nvPr>
        </p:nvSpPr>
        <p:spPr/>
        <p:txBody>
          <a:bodyPr/>
          <a:lstStyle/>
          <a:p>
            <a:r>
              <a:rPr lang="da-DK" smtClean="0">
                <a:solidFill>
                  <a:srgbClr val="000000"/>
                </a:solidFill>
              </a:rPr>
              <a:t>Gå-hjem møde: Vejledende opgaver skriftlig eksamen fysik stx+htx</a:t>
            </a:r>
            <a:endParaRPr lang="da-DK" dirty="0">
              <a:solidFill>
                <a:srgbClr val="000000"/>
              </a:solidFill>
            </a:endParaRPr>
          </a:p>
        </p:txBody>
      </p:sp>
      <p:sp>
        <p:nvSpPr>
          <p:cNvPr id="6" name="Pladsholder til diasnummer 5"/>
          <p:cNvSpPr>
            <a:spLocks noGrp="1"/>
          </p:cNvSpPr>
          <p:nvPr>
            <p:ph type="sldNum" sz="quarter" idx="12"/>
          </p:nvPr>
        </p:nvSpPr>
        <p:spPr/>
        <p:txBody>
          <a:bodyPr/>
          <a:lstStyle/>
          <a:p>
            <a:r>
              <a:rPr lang="da-DK" smtClean="0">
                <a:solidFill>
                  <a:srgbClr val="000000"/>
                </a:solidFill>
              </a:rPr>
              <a:t>Side </a:t>
            </a:r>
            <a:fld id="{512C42C3-3470-45EA-8B0F-CC852A878CBA}" type="slidenum">
              <a:rPr lang="da-DK" smtClean="0">
                <a:solidFill>
                  <a:srgbClr val="000000"/>
                </a:solidFill>
              </a:rPr>
              <a:pPr/>
              <a:t>33</a:t>
            </a:fld>
            <a:endParaRPr lang="da-DK">
              <a:solidFill>
                <a:srgbClr val="000000"/>
              </a:solidFill>
            </a:endParaRPr>
          </a:p>
        </p:txBody>
      </p:sp>
    </p:spTree>
    <p:extLst>
      <p:ext uri="{BB962C8B-B14F-4D97-AF65-F5344CB8AC3E}">
        <p14:creationId xmlns:p14="http://schemas.microsoft.com/office/powerpoint/2010/main" val="1931724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Skriftlig eksamen 2019</a:t>
            </a:r>
            <a:endParaRPr lang="da-DK" dirty="0"/>
          </a:p>
        </p:txBody>
      </p:sp>
      <p:sp>
        <p:nvSpPr>
          <p:cNvPr id="7" name="Pladsholder til tekst 6"/>
          <p:cNvSpPr>
            <a:spLocks noGrp="1"/>
          </p:cNvSpPr>
          <p:nvPr>
            <p:ph type="body" idx="1"/>
          </p:nvPr>
        </p:nvSpPr>
        <p:spPr/>
        <p:txBody>
          <a:bodyPr/>
          <a:lstStyle/>
          <a:p>
            <a:endParaRPr lang="da-DK"/>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135AF10D-5340-4097-B210-F2DF6053A0CE}" type="slidenum">
              <a:rPr lang="da-DK" smtClean="0"/>
              <a:pPr/>
              <a:t>4</a:t>
            </a:fld>
            <a:endParaRPr lang="da-DK"/>
          </a:p>
        </p:txBody>
      </p:sp>
    </p:spTree>
    <p:extLst>
      <p:ext uri="{BB962C8B-B14F-4D97-AF65-F5344CB8AC3E}">
        <p14:creationId xmlns:p14="http://schemas.microsoft.com/office/powerpoint/2010/main" val="4214773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4624"/>
            <a:ext cx="6478588" cy="1143000"/>
          </a:xfrm>
        </p:spPr>
        <p:txBody>
          <a:bodyPr/>
          <a:lstStyle/>
          <a:p>
            <a:r>
              <a:rPr lang="da-DK" dirty="0" smtClean="0"/>
              <a:t>Skriftlig eksamen – fysik </a:t>
            </a:r>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135AF10D-5340-4097-B210-F2DF6053A0CE}" type="slidenum">
              <a:rPr lang="da-DK" smtClean="0"/>
              <a:pPr/>
              <a:t>5</a:t>
            </a:fld>
            <a:endParaRPr lang="da-DK"/>
          </a:p>
        </p:txBody>
      </p:sp>
      <p:pic>
        <p:nvPicPr>
          <p:cNvPr id="2928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3730">
            <a:off x="2741139" y="1564391"/>
            <a:ext cx="3186286" cy="448039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9286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rot="266852">
            <a:off x="251520" y="1602211"/>
            <a:ext cx="3131462" cy="44164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9286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r="16693" b="4796"/>
          <a:stretch/>
        </p:blipFill>
        <p:spPr bwMode="auto">
          <a:xfrm rot="318459">
            <a:off x="5461169" y="1497124"/>
            <a:ext cx="3474224" cy="455946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61646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4624"/>
            <a:ext cx="6478588" cy="1143000"/>
          </a:xfrm>
        </p:spPr>
        <p:txBody>
          <a:bodyPr/>
          <a:lstStyle/>
          <a:p>
            <a:r>
              <a:rPr lang="da-DK" dirty="0" smtClean="0"/>
              <a:t>Resultaterne</a:t>
            </a:r>
            <a:endParaRPr lang="da-DK" dirty="0"/>
          </a:p>
        </p:txBody>
      </p:sp>
      <p:sp>
        <p:nvSpPr>
          <p:cNvPr id="3" name="Pladsholder til indhold 2"/>
          <p:cNvSpPr>
            <a:spLocks noGrp="1"/>
          </p:cNvSpPr>
          <p:nvPr>
            <p:ph idx="1"/>
          </p:nvPr>
        </p:nvSpPr>
        <p:spPr>
          <a:xfrm>
            <a:off x="431800" y="1340768"/>
            <a:ext cx="8277225" cy="4608512"/>
          </a:xfrm>
        </p:spPr>
        <p:txBody>
          <a:bodyPr/>
          <a:lstStyle/>
          <a:p>
            <a:r>
              <a:rPr lang="da-DK" sz="2400" dirty="0" smtClean="0"/>
              <a:t>Evalueringerne findes på uvm.dk (juli 2019): </a:t>
            </a:r>
            <a:r>
              <a:rPr lang="da-DK" dirty="0">
                <a:hlinkClick r:id="rId2"/>
              </a:rPr>
              <a:t>https://</a:t>
            </a:r>
            <a:r>
              <a:rPr lang="da-DK" dirty="0" smtClean="0">
                <a:hlinkClick r:id="rId2"/>
              </a:rPr>
              <a:t>www.uvm.dk/gymnasiale-uddannelser/proever-og-eksamen/evaluering-af-proever</a:t>
            </a:r>
            <a:endParaRPr lang="da-DK" dirty="0" smtClean="0"/>
          </a:p>
          <a:p>
            <a:endParaRPr lang="da-DK" dirty="0"/>
          </a:p>
          <a:p>
            <a:r>
              <a:rPr lang="da-DK" sz="2400" dirty="0" smtClean="0"/>
              <a:t>Råd og Vink findes på emu.dk (september </a:t>
            </a:r>
            <a:r>
              <a:rPr lang="da-DK" sz="2400" dirty="0"/>
              <a:t>2019): </a:t>
            </a:r>
            <a:endParaRPr lang="da-DK" sz="2400" dirty="0" smtClean="0"/>
          </a:p>
          <a:p>
            <a:pPr marL="0" indent="0">
              <a:buNone/>
            </a:pPr>
            <a:r>
              <a:rPr lang="da-DK" b="1" dirty="0" smtClean="0"/>
              <a:t>Stx </a:t>
            </a:r>
            <a:r>
              <a:rPr lang="da-DK" i="1" dirty="0" smtClean="0"/>
              <a:t>(Nils Kruse og FK)</a:t>
            </a:r>
          </a:p>
          <a:p>
            <a:pPr marL="0" indent="0">
              <a:buNone/>
            </a:pPr>
            <a:r>
              <a:rPr lang="da-DK" dirty="0" smtClean="0">
                <a:hlinkClick r:id="rId3"/>
              </a:rPr>
              <a:t>https</a:t>
            </a:r>
            <a:r>
              <a:rPr lang="da-DK" dirty="0">
                <a:hlinkClick r:id="rId3"/>
              </a:rPr>
              <a:t>://</a:t>
            </a:r>
            <a:r>
              <a:rPr lang="da-DK" dirty="0" smtClean="0">
                <a:hlinkClick r:id="rId3"/>
              </a:rPr>
              <a:t>emu.dk/stx/fysik/prover-og-eksamen/rad-og-vink-til-den-skriftlige-prove-i-fysik-stx-fra-maj-2019</a:t>
            </a:r>
            <a:r>
              <a:rPr lang="da-DK" dirty="0" smtClean="0"/>
              <a:t> </a:t>
            </a:r>
          </a:p>
          <a:p>
            <a:endParaRPr lang="da-DK" dirty="0" smtClean="0"/>
          </a:p>
          <a:p>
            <a:pPr marL="0" indent="0">
              <a:buNone/>
            </a:pPr>
            <a:r>
              <a:rPr lang="da-DK" b="1" dirty="0" smtClean="0"/>
              <a:t>Htx </a:t>
            </a:r>
            <a:r>
              <a:rPr lang="da-DK" i="1" dirty="0" smtClean="0"/>
              <a:t>(Søren Peter Møller og FK)</a:t>
            </a:r>
          </a:p>
          <a:p>
            <a:pPr marL="0" indent="0">
              <a:buNone/>
            </a:pPr>
            <a:r>
              <a:rPr lang="da-DK" dirty="0">
                <a:hlinkClick r:id="rId4"/>
              </a:rPr>
              <a:t>https://</a:t>
            </a:r>
            <a:r>
              <a:rPr lang="da-DK" dirty="0" smtClean="0">
                <a:hlinkClick r:id="rId4"/>
              </a:rPr>
              <a:t>emu.dk/sites/default/files/2019-09/Evaluering%20Fysik%20A%20htx%202019%20%28lang%29_endelig.pdf</a:t>
            </a:r>
            <a:endParaRPr lang="da-DK" dirty="0" smtClean="0"/>
          </a:p>
          <a:p>
            <a:pPr marL="0" indent="0">
              <a:buNone/>
            </a:pPr>
            <a:endParaRPr lang="da-DK" dirty="0"/>
          </a:p>
          <a:p>
            <a:endParaRPr lang="da-DK" dirty="0"/>
          </a:p>
        </p:txBody>
      </p:sp>
      <p:sp>
        <p:nvSpPr>
          <p:cNvPr id="4" name="Pladsholder til dato 3"/>
          <p:cNvSpPr>
            <a:spLocks noGrp="1"/>
          </p:cNvSpPr>
          <p:nvPr>
            <p:ph type="dt" sz="half" idx="10"/>
          </p:nvPr>
        </p:nvSpPr>
        <p:spPr/>
        <p:txBody>
          <a:bodyPr/>
          <a:lstStyle/>
          <a:p>
            <a:r>
              <a:rPr lang="da-DK" smtClean="0"/>
              <a:t>11. oktober 2019</a:t>
            </a:r>
            <a:endParaRPr lang="da-DK"/>
          </a:p>
        </p:txBody>
      </p:sp>
      <p:sp>
        <p:nvSpPr>
          <p:cNvPr id="5" name="Pladsholder til sidefod 4"/>
          <p:cNvSpPr>
            <a:spLocks noGrp="1"/>
          </p:cNvSpPr>
          <p:nvPr>
            <p:ph type="ftr" sz="quarter" idx="11"/>
          </p:nvPr>
        </p:nvSpPr>
        <p:spPr/>
        <p:txBody>
          <a:bodyPr/>
          <a:lstStyle/>
          <a:p>
            <a:r>
              <a:rPr lang="da-DK" dirty="0" smtClean="0"/>
              <a:t>Gå-hjem møde: Vejledende opgaver skriftlig eksamen fysik stx+htx</a:t>
            </a:r>
            <a:endParaRPr lang="da-DK" dirty="0"/>
          </a:p>
        </p:txBody>
      </p:sp>
      <p:sp>
        <p:nvSpPr>
          <p:cNvPr id="6" name="Pladsholder til diasnummer 5"/>
          <p:cNvSpPr>
            <a:spLocks noGrp="1"/>
          </p:cNvSpPr>
          <p:nvPr>
            <p:ph type="sldNum" sz="quarter" idx="12"/>
          </p:nvPr>
        </p:nvSpPr>
        <p:spPr/>
        <p:txBody>
          <a:bodyPr/>
          <a:lstStyle/>
          <a:p>
            <a:r>
              <a:rPr lang="da-DK" smtClean="0"/>
              <a:t>Side </a:t>
            </a:r>
            <a:fld id="{135AF10D-5340-4097-B210-F2DF6053A0CE}" type="slidenum">
              <a:rPr lang="da-DK" smtClean="0"/>
              <a:pPr/>
              <a:t>6</a:t>
            </a:fld>
            <a:endParaRPr lang="da-DK"/>
          </a:p>
        </p:txBody>
      </p:sp>
    </p:spTree>
    <p:extLst>
      <p:ext uri="{BB962C8B-B14F-4D97-AF65-F5344CB8AC3E}">
        <p14:creationId xmlns:p14="http://schemas.microsoft.com/office/powerpoint/2010/main" val="296381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r>
              <a:rPr lang="da-DK" smtClean="0"/>
              <a:t>11. oktober 2019</a:t>
            </a:r>
            <a:endParaRPr lang="da-DK"/>
          </a:p>
        </p:txBody>
      </p:sp>
      <p:sp>
        <p:nvSpPr>
          <p:cNvPr id="3" name="Pladsholder til sidefod 2"/>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4" name="Pladsholder til diasnummer 3"/>
          <p:cNvSpPr>
            <a:spLocks noGrp="1"/>
          </p:cNvSpPr>
          <p:nvPr>
            <p:ph type="sldNum" sz="quarter" idx="12"/>
          </p:nvPr>
        </p:nvSpPr>
        <p:spPr/>
        <p:txBody>
          <a:bodyPr/>
          <a:lstStyle/>
          <a:p>
            <a:r>
              <a:rPr lang="da-DK" smtClean="0"/>
              <a:t>Side </a:t>
            </a:r>
            <a:fld id="{B9BBC279-4C46-4E89-A672-338B53F364DC}" type="slidenum">
              <a:rPr lang="da-DK" smtClean="0"/>
              <a:pPr/>
              <a:t>7</a:t>
            </a:fld>
            <a:endParaRPr lang="da-DK"/>
          </a:p>
        </p:txBody>
      </p:sp>
      <p:graphicFrame>
        <p:nvGraphicFramePr>
          <p:cNvPr id="5" name="Tabel 4"/>
          <p:cNvGraphicFramePr>
            <a:graphicFrameLocks noGrp="1"/>
          </p:cNvGraphicFramePr>
          <p:nvPr>
            <p:extLst>
              <p:ext uri="{D42A27DB-BD31-4B8C-83A1-F6EECF244321}">
                <p14:modId xmlns:p14="http://schemas.microsoft.com/office/powerpoint/2010/main" val="2975034404"/>
              </p:ext>
            </p:extLst>
          </p:nvPr>
        </p:nvGraphicFramePr>
        <p:xfrm>
          <a:off x="433388" y="1893888"/>
          <a:ext cx="8277225" cy="3367403"/>
        </p:xfrm>
        <a:graphic>
          <a:graphicData uri="http://schemas.openxmlformats.org/drawingml/2006/table">
            <a:tbl>
              <a:tblPr>
                <a:tableStyleId>{327F97BB-C833-4FB7-BDE5-3F7075034690}</a:tableStyleId>
              </a:tblPr>
              <a:tblGrid>
                <a:gridCol w="970260">
                  <a:extLst>
                    <a:ext uri="{9D8B030D-6E8A-4147-A177-3AD203B41FA5}">
                      <a16:colId xmlns:a16="http://schemas.microsoft.com/office/drawing/2014/main" val="20000"/>
                    </a:ext>
                  </a:extLst>
                </a:gridCol>
                <a:gridCol w="651053">
                  <a:extLst>
                    <a:ext uri="{9D8B030D-6E8A-4147-A177-3AD203B41FA5}">
                      <a16:colId xmlns:a16="http://schemas.microsoft.com/office/drawing/2014/main" val="20001"/>
                    </a:ext>
                  </a:extLst>
                </a:gridCol>
                <a:gridCol w="585135">
                  <a:extLst>
                    <a:ext uri="{9D8B030D-6E8A-4147-A177-3AD203B41FA5}">
                      <a16:colId xmlns:a16="http://schemas.microsoft.com/office/drawing/2014/main" val="20002"/>
                    </a:ext>
                  </a:extLst>
                </a:gridCol>
                <a:gridCol w="828942">
                  <a:extLst>
                    <a:ext uri="{9D8B030D-6E8A-4147-A177-3AD203B41FA5}">
                      <a16:colId xmlns:a16="http://schemas.microsoft.com/office/drawing/2014/main" val="20003"/>
                    </a:ext>
                  </a:extLst>
                </a:gridCol>
                <a:gridCol w="585135">
                  <a:extLst>
                    <a:ext uri="{9D8B030D-6E8A-4147-A177-3AD203B41FA5}">
                      <a16:colId xmlns:a16="http://schemas.microsoft.com/office/drawing/2014/main" val="20004"/>
                    </a:ext>
                  </a:extLst>
                </a:gridCol>
                <a:gridCol w="585135">
                  <a:extLst>
                    <a:ext uri="{9D8B030D-6E8A-4147-A177-3AD203B41FA5}">
                      <a16:colId xmlns:a16="http://schemas.microsoft.com/office/drawing/2014/main" val="20005"/>
                    </a:ext>
                  </a:extLst>
                </a:gridCol>
                <a:gridCol w="585135">
                  <a:extLst>
                    <a:ext uri="{9D8B030D-6E8A-4147-A177-3AD203B41FA5}">
                      <a16:colId xmlns:a16="http://schemas.microsoft.com/office/drawing/2014/main" val="20006"/>
                    </a:ext>
                  </a:extLst>
                </a:gridCol>
                <a:gridCol w="585135">
                  <a:extLst>
                    <a:ext uri="{9D8B030D-6E8A-4147-A177-3AD203B41FA5}">
                      <a16:colId xmlns:a16="http://schemas.microsoft.com/office/drawing/2014/main" val="20007"/>
                    </a:ext>
                  </a:extLst>
                </a:gridCol>
                <a:gridCol w="585135">
                  <a:extLst>
                    <a:ext uri="{9D8B030D-6E8A-4147-A177-3AD203B41FA5}">
                      <a16:colId xmlns:a16="http://schemas.microsoft.com/office/drawing/2014/main" val="20008"/>
                    </a:ext>
                  </a:extLst>
                </a:gridCol>
                <a:gridCol w="1145890">
                  <a:extLst>
                    <a:ext uri="{9D8B030D-6E8A-4147-A177-3AD203B41FA5}">
                      <a16:colId xmlns:a16="http://schemas.microsoft.com/office/drawing/2014/main" val="20009"/>
                    </a:ext>
                  </a:extLst>
                </a:gridCol>
                <a:gridCol w="585135">
                  <a:extLst>
                    <a:ext uri="{9D8B030D-6E8A-4147-A177-3AD203B41FA5}">
                      <a16:colId xmlns:a16="http://schemas.microsoft.com/office/drawing/2014/main" val="20010"/>
                    </a:ext>
                  </a:extLst>
                </a:gridCol>
                <a:gridCol w="585135">
                  <a:extLst>
                    <a:ext uri="{9D8B030D-6E8A-4147-A177-3AD203B41FA5}">
                      <a16:colId xmlns:a16="http://schemas.microsoft.com/office/drawing/2014/main" val="20011"/>
                    </a:ext>
                  </a:extLst>
                </a:gridCol>
              </a:tblGrid>
              <a:tr h="182855">
                <a:tc>
                  <a:txBody>
                    <a:bodyPr/>
                    <a:lstStyle/>
                    <a:p>
                      <a:pPr algn="l" fontAlgn="b"/>
                      <a:r>
                        <a:rPr lang="da-DK" sz="1200" b="1" i="0" u="none" strike="noStrike" dirty="0">
                          <a:solidFill>
                            <a:schemeClr val="bg1"/>
                          </a:solidFill>
                          <a:effectLst/>
                          <a:latin typeface="Calibri"/>
                        </a:rPr>
                        <a:t>STX</a:t>
                      </a: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extLst>
                  <a:ext uri="{0D108BD9-81ED-4DB2-BD59-A6C34878D82A}">
                    <a16:rowId xmlns:a16="http://schemas.microsoft.com/office/drawing/2014/main" val="10000"/>
                  </a:ext>
                </a:extLst>
              </a:tr>
              <a:tr h="197483">
                <a:tc>
                  <a:txBody>
                    <a:bodyPr/>
                    <a:lstStyle/>
                    <a:p>
                      <a:pPr algn="l" fontAlgn="ctr"/>
                      <a:r>
                        <a:rPr lang="da-DK" sz="1400" b="1" i="0" u="none" strike="noStrike">
                          <a:solidFill>
                            <a:schemeClr val="bg1"/>
                          </a:solidFill>
                          <a:effectLst/>
                          <a:latin typeface="Calibri"/>
                        </a:rPr>
                        <a:t>Karakterer</a:t>
                      </a:r>
                    </a:p>
                  </a:txBody>
                  <a:tcPr marL="7620" marR="7620" marT="7620" marB="0" anchor="ctr"/>
                </a:tc>
                <a:tc>
                  <a:txBody>
                    <a:bodyPr/>
                    <a:lstStyle/>
                    <a:p>
                      <a:pPr algn="ctr" fontAlgn="ctr"/>
                      <a:r>
                        <a:rPr lang="da-DK" sz="1400" b="1" i="0" u="none" strike="noStrike">
                          <a:solidFill>
                            <a:schemeClr val="bg1"/>
                          </a:solidFill>
                          <a:effectLst/>
                          <a:latin typeface="Calibri"/>
                        </a:rPr>
                        <a:t>-3</a:t>
                      </a:r>
                    </a:p>
                  </a:txBody>
                  <a:tcPr marL="7620" marR="7620" marT="7620" marB="0" anchor="ctr"/>
                </a:tc>
                <a:tc>
                  <a:txBody>
                    <a:bodyPr/>
                    <a:lstStyle/>
                    <a:p>
                      <a:pPr algn="ctr" fontAlgn="ctr"/>
                      <a:r>
                        <a:rPr lang="da-DK" sz="1400" b="1" i="0" u="none" strike="noStrike">
                          <a:solidFill>
                            <a:schemeClr val="bg1"/>
                          </a:solidFill>
                          <a:effectLst/>
                          <a:latin typeface="Calibri"/>
                        </a:rPr>
                        <a:t>0</a:t>
                      </a:r>
                    </a:p>
                  </a:txBody>
                  <a:tcPr marL="7620" marR="7620" marT="7620" marB="0" anchor="ctr"/>
                </a:tc>
                <a:tc>
                  <a:txBody>
                    <a:bodyPr/>
                    <a:lstStyle/>
                    <a:p>
                      <a:pPr algn="ctr" fontAlgn="ctr"/>
                      <a:r>
                        <a:rPr lang="da-DK" sz="1400" b="1" i="0" u="none" strike="noStrike">
                          <a:solidFill>
                            <a:schemeClr val="bg1"/>
                          </a:solidFill>
                          <a:effectLst/>
                          <a:latin typeface="Calibri"/>
                        </a:rPr>
                        <a:t>2</a:t>
                      </a:r>
                    </a:p>
                  </a:txBody>
                  <a:tcPr marL="7620" marR="7620" marT="7620" marB="0" anchor="ctr"/>
                </a:tc>
                <a:tc>
                  <a:txBody>
                    <a:bodyPr/>
                    <a:lstStyle/>
                    <a:p>
                      <a:pPr algn="ctr" fontAlgn="ctr"/>
                      <a:r>
                        <a:rPr lang="da-DK" sz="1400" b="1" i="0" u="none" strike="noStrike">
                          <a:solidFill>
                            <a:schemeClr val="bg1"/>
                          </a:solidFill>
                          <a:effectLst/>
                          <a:latin typeface="Calibri"/>
                        </a:rPr>
                        <a:t>4</a:t>
                      </a:r>
                    </a:p>
                  </a:txBody>
                  <a:tcPr marL="7620" marR="7620" marT="7620" marB="0" anchor="ctr"/>
                </a:tc>
                <a:tc>
                  <a:txBody>
                    <a:bodyPr/>
                    <a:lstStyle/>
                    <a:p>
                      <a:pPr algn="ctr" fontAlgn="ctr"/>
                      <a:r>
                        <a:rPr lang="da-DK" sz="1400" b="1" i="0" u="none" strike="noStrike">
                          <a:solidFill>
                            <a:schemeClr val="bg1"/>
                          </a:solidFill>
                          <a:effectLst/>
                          <a:latin typeface="Calibri"/>
                        </a:rPr>
                        <a:t>7</a:t>
                      </a:r>
                    </a:p>
                  </a:txBody>
                  <a:tcPr marL="7620" marR="7620" marT="7620" marB="0" anchor="ctr"/>
                </a:tc>
                <a:tc>
                  <a:txBody>
                    <a:bodyPr/>
                    <a:lstStyle/>
                    <a:p>
                      <a:pPr algn="ctr" fontAlgn="ctr"/>
                      <a:r>
                        <a:rPr lang="da-DK" sz="1400" b="1" i="0" u="none" strike="noStrike">
                          <a:solidFill>
                            <a:schemeClr val="bg1"/>
                          </a:solidFill>
                          <a:effectLst/>
                          <a:latin typeface="Calibri"/>
                        </a:rPr>
                        <a:t>10</a:t>
                      </a:r>
                    </a:p>
                  </a:txBody>
                  <a:tcPr marL="7620" marR="7620" marT="7620" marB="0" anchor="ctr"/>
                </a:tc>
                <a:tc>
                  <a:txBody>
                    <a:bodyPr/>
                    <a:lstStyle/>
                    <a:p>
                      <a:pPr algn="ctr" fontAlgn="ctr"/>
                      <a:r>
                        <a:rPr lang="da-DK" sz="1400" b="1" i="0" u="none" strike="noStrike">
                          <a:solidFill>
                            <a:schemeClr val="bg1"/>
                          </a:solidFill>
                          <a:effectLst/>
                          <a:latin typeface="Calibri"/>
                        </a:rPr>
                        <a:t>12</a:t>
                      </a:r>
                    </a:p>
                  </a:txBody>
                  <a:tcPr marL="7620" marR="7620" marT="7620" marB="0" anchor="ctr"/>
                </a:tc>
                <a:tc>
                  <a:txBody>
                    <a:bodyPr/>
                    <a:lstStyle/>
                    <a:p>
                      <a:pPr algn="ctr" fontAlgn="ctr"/>
                      <a:r>
                        <a:rPr lang="da-DK" sz="1400" b="1" i="0" u="none" strike="noStrike">
                          <a:solidFill>
                            <a:schemeClr val="bg1"/>
                          </a:solidFill>
                          <a:effectLst/>
                          <a:latin typeface="Calibri"/>
                        </a:rPr>
                        <a:t>I alt</a:t>
                      </a:r>
                    </a:p>
                  </a:txBody>
                  <a:tcPr marL="7620" marR="7620" marT="7620" marB="0" anchor="ctr"/>
                </a:tc>
                <a:tc>
                  <a:txBody>
                    <a:bodyPr/>
                    <a:lstStyle/>
                    <a:p>
                      <a:pPr algn="ctr" fontAlgn="ctr"/>
                      <a:r>
                        <a:rPr lang="da-DK" sz="1400" b="1" i="0" u="none" strike="noStrike">
                          <a:solidFill>
                            <a:schemeClr val="bg1"/>
                          </a:solidFill>
                          <a:effectLst/>
                          <a:latin typeface="Calibri"/>
                        </a:rPr>
                        <a:t>Gennemsnit</a:t>
                      </a:r>
                    </a:p>
                  </a:txBody>
                  <a:tcPr marL="7620" marR="7620" marT="7620" marB="0" anchor="ctr"/>
                </a:tc>
                <a:tc>
                  <a:txBody>
                    <a:bodyPr/>
                    <a:lstStyle/>
                    <a:p>
                      <a:pPr algn="ctr" fontAlgn="b"/>
                      <a:r>
                        <a:rPr lang="da-DK" sz="1200" b="1" i="0" u="none" strike="noStrike">
                          <a:solidFill>
                            <a:schemeClr val="bg1"/>
                          </a:solidFill>
                          <a:effectLst/>
                          <a:latin typeface="Calibri"/>
                        </a:rPr>
                        <a:t>std.afv.</a:t>
                      </a:r>
                    </a:p>
                  </a:txBody>
                  <a:tcPr marL="7620" marR="7620" marT="7620" marB="0" anchor="b"/>
                </a:tc>
                <a:tc>
                  <a:txBody>
                    <a:bodyPr/>
                    <a:lstStyle/>
                    <a:p>
                      <a:pPr algn="ctr" fontAlgn="b"/>
                      <a:r>
                        <a:rPr lang="da-DK" sz="1200" b="1" i="0" u="none" strike="noStrike">
                          <a:solidFill>
                            <a:schemeClr val="bg1"/>
                          </a:solidFill>
                          <a:effectLst/>
                          <a:latin typeface="Calibri"/>
                        </a:rPr>
                        <a:t>95%</a:t>
                      </a:r>
                    </a:p>
                  </a:txBody>
                  <a:tcPr marL="7620" marR="7620" marT="7620" marB="0" anchor="b"/>
                </a:tc>
                <a:extLst>
                  <a:ext uri="{0D108BD9-81ED-4DB2-BD59-A6C34878D82A}">
                    <a16:rowId xmlns:a16="http://schemas.microsoft.com/office/drawing/2014/main" val="10001"/>
                  </a:ext>
                </a:extLst>
              </a:tr>
              <a:tr h="197483">
                <a:tc>
                  <a:txBody>
                    <a:bodyPr/>
                    <a:lstStyle/>
                    <a:p>
                      <a:pPr algn="l" fontAlgn="ctr"/>
                      <a:r>
                        <a:rPr lang="da-DK" sz="1400" b="1" i="0" u="none" strike="noStrike">
                          <a:solidFill>
                            <a:schemeClr val="bg1"/>
                          </a:solidFill>
                          <a:effectLst/>
                          <a:latin typeface="Calibri"/>
                        </a:rPr>
                        <a:t>Antal</a:t>
                      </a:r>
                    </a:p>
                  </a:txBody>
                  <a:tcPr marL="7620" marR="7620" marT="7620" marB="0" anchor="ctr"/>
                </a:tc>
                <a:tc>
                  <a:txBody>
                    <a:bodyPr/>
                    <a:lstStyle/>
                    <a:p>
                      <a:pPr algn="ctr" fontAlgn="ctr"/>
                      <a:r>
                        <a:rPr lang="da-DK" sz="1400" b="0" i="0" u="none" strike="noStrike">
                          <a:solidFill>
                            <a:schemeClr val="bg1"/>
                          </a:solidFill>
                          <a:effectLst/>
                          <a:latin typeface="Calibri"/>
                        </a:rPr>
                        <a:t>12</a:t>
                      </a:r>
                    </a:p>
                  </a:txBody>
                  <a:tcPr marL="7620" marR="7620" marT="7620" marB="0" anchor="ctr"/>
                </a:tc>
                <a:tc>
                  <a:txBody>
                    <a:bodyPr/>
                    <a:lstStyle/>
                    <a:p>
                      <a:pPr algn="ctr" fontAlgn="ctr"/>
                      <a:r>
                        <a:rPr lang="da-DK" sz="1400" b="0" i="0" u="none" strike="noStrike">
                          <a:solidFill>
                            <a:schemeClr val="bg1"/>
                          </a:solidFill>
                          <a:effectLst/>
                          <a:latin typeface="Calibri"/>
                        </a:rPr>
                        <a:t>144</a:t>
                      </a:r>
                    </a:p>
                  </a:txBody>
                  <a:tcPr marL="7620" marR="7620" marT="7620" marB="0" anchor="ctr"/>
                </a:tc>
                <a:tc>
                  <a:txBody>
                    <a:bodyPr/>
                    <a:lstStyle/>
                    <a:p>
                      <a:pPr algn="ctr" fontAlgn="ctr"/>
                      <a:r>
                        <a:rPr lang="da-DK" sz="1400" b="0" i="0" u="none" strike="noStrike">
                          <a:solidFill>
                            <a:schemeClr val="bg1"/>
                          </a:solidFill>
                          <a:effectLst/>
                          <a:latin typeface="Calibri"/>
                        </a:rPr>
                        <a:t>160</a:t>
                      </a:r>
                    </a:p>
                  </a:txBody>
                  <a:tcPr marL="7620" marR="7620" marT="7620" marB="0" anchor="ctr"/>
                </a:tc>
                <a:tc>
                  <a:txBody>
                    <a:bodyPr/>
                    <a:lstStyle/>
                    <a:p>
                      <a:pPr algn="ctr" fontAlgn="ctr"/>
                      <a:r>
                        <a:rPr lang="da-DK" sz="1400" b="0" i="0" u="none" strike="noStrike">
                          <a:solidFill>
                            <a:schemeClr val="bg1"/>
                          </a:solidFill>
                          <a:effectLst/>
                          <a:latin typeface="Calibri"/>
                        </a:rPr>
                        <a:t>334</a:t>
                      </a:r>
                    </a:p>
                  </a:txBody>
                  <a:tcPr marL="7620" marR="7620" marT="7620" marB="0" anchor="ctr"/>
                </a:tc>
                <a:tc>
                  <a:txBody>
                    <a:bodyPr/>
                    <a:lstStyle/>
                    <a:p>
                      <a:pPr algn="ctr" fontAlgn="ctr"/>
                      <a:r>
                        <a:rPr lang="da-DK" sz="1400" b="0" i="0" u="none" strike="noStrike">
                          <a:solidFill>
                            <a:schemeClr val="bg1"/>
                          </a:solidFill>
                          <a:effectLst/>
                          <a:latin typeface="Calibri"/>
                        </a:rPr>
                        <a:t>579</a:t>
                      </a:r>
                    </a:p>
                  </a:txBody>
                  <a:tcPr marL="7620" marR="7620" marT="7620" marB="0" anchor="ctr"/>
                </a:tc>
                <a:tc>
                  <a:txBody>
                    <a:bodyPr/>
                    <a:lstStyle/>
                    <a:p>
                      <a:pPr algn="ctr" fontAlgn="ctr"/>
                      <a:r>
                        <a:rPr lang="da-DK" sz="1400" b="0" i="0" u="none" strike="noStrike">
                          <a:solidFill>
                            <a:schemeClr val="bg1"/>
                          </a:solidFill>
                          <a:effectLst/>
                          <a:latin typeface="Calibri"/>
                        </a:rPr>
                        <a:t>489</a:t>
                      </a:r>
                    </a:p>
                  </a:txBody>
                  <a:tcPr marL="7620" marR="7620" marT="7620" marB="0" anchor="ctr"/>
                </a:tc>
                <a:tc>
                  <a:txBody>
                    <a:bodyPr/>
                    <a:lstStyle/>
                    <a:p>
                      <a:pPr algn="ctr" fontAlgn="ctr"/>
                      <a:r>
                        <a:rPr lang="da-DK" sz="1400" b="0" i="0" u="none" strike="noStrike">
                          <a:solidFill>
                            <a:schemeClr val="bg1"/>
                          </a:solidFill>
                          <a:effectLst/>
                          <a:latin typeface="Calibri"/>
                        </a:rPr>
                        <a:t>260</a:t>
                      </a:r>
                    </a:p>
                  </a:txBody>
                  <a:tcPr marL="7620" marR="7620" marT="7620" marB="0" anchor="ctr"/>
                </a:tc>
                <a:tc>
                  <a:txBody>
                    <a:bodyPr/>
                    <a:lstStyle/>
                    <a:p>
                      <a:pPr algn="ctr" fontAlgn="ctr"/>
                      <a:r>
                        <a:rPr lang="da-DK" sz="1400" b="0" i="0" u="none" strike="noStrike">
                          <a:solidFill>
                            <a:schemeClr val="bg1"/>
                          </a:solidFill>
                          <a:effectLst/>
                          <a:latin typeface="Calibri"/>
                        </a:rPr>
                        <a:t>1978</a:t>
                      </a:r>
                    </a:p>
                  </a:txBody>
                  <a:tcPr marL="7620" marR="7620" marT="7620" marB="0" anchor="ctr"/>
                </a:tc>
                <a:tc rowSpan="2">
                  <a:txBody>
                    <a:bodyPr/>
                    <a:lstStyle/>
                    <a:p>
                      <a:pPr algn="ctr" fontAlgn="ctr"/>
                      <a:r>
                        <a:rPr lang="da-DK" sz="1400" b="1" i="0" u="none" strike="noStrike">
                          <a:solidFill>
                            <a:schemeClr val="bg1"/>
                          </a:solidFill>
                          <a:effectLst/>
                          <a:latin typeface="Calibri"/>
                        </a:rPr>
                        <a:t>6,92</a:t>
                      </a:r>
                    </a:p>
                  </a:txBody>
                  <a:tcPr marL="7620" marR="7620" marT="7620" marB="0" anchor="ctr"/>
                </a:tc>
                <a:tc rowSpan="2">
                  <a:txBody>
                    <a:bodyPr/>
                    <a:lstStyle/>
                    <a:p>
                      <a:pPr algn="ctr" fontAlgn="ctr"/>
                      <a:r>
                        <a:rPr lang="da-DK" sz="1200" b="0" i="0" u="none" strike="noStrike">
                          <a:solidFill>
                            <a:schemeClr val="bg1"/>
                          </a:solidFill>
                          <a:effectLst/>
                          <a:latin typeface="Calibri"/>
                        </a:rPr>
                        <a:t>3,6</a:t>
                      </a:r>
                    </a:p>
                  </a:txBody>
                  <a:tcPr marL="7620" marR="7620" marT="7620" marB="0" anchor="ctr"/>
                </a:tc>
                <a:tc rowSpan="2">
                  <a:txBody>
                    <a:bodyPr/>
                    <a:lstStyle/>
                    <a:p>
                      <a:pPr algn="ctr" fontAlgn="ctr"/>
                      <a:r>
                        <a:rPr lang="da-DK" sz="1200" b="0" i="0" u="none" strike="noStrike">
                          <a:solidFill>
                            <a:schemeClr val="bg1"/>
                          </a:solidFill>
                          <a:effectLst/>
                          <a:latin typeface="Calibri"/>
                        </a:rPr>
                        <a:t>0,16</a:t>
                      </a:r>
                    </a:p>
                  </a:txBody>
                  <a:tcPr marL="7620" marR="7620" marT="7620" marB="0" anchor="ctr"/>
                </a:tc>
                <a:extLst>
                  <a:ext uri="{0D108BD9-81ED-4DB2-BD59-A6C34878D82A}">
                    <a16:rowId xmlns:a16="http://schemas.microsoft.com/office/drawing/2014/main" val="10002"/>
                  </a:ext>
                </a:extLst>
              </a:tr>
              <a:tr h="212112">
                <a:tc>
                  <a:txBody>
                    <a:bodyPr/>
                    <a:lstStyle/>
                    <a:p>
                      <a:pPr algn="l" fontAlgn="ctr"/>
                      <a:r>
                        <a:rPr lang="da-DK" sz="1400" b="1" i="0" u="none" strike="noStrike">
                          <a:solidFill>
                            <a:schemeClr val="bg1"/>
                          </a:solidFill>
                          <a:effectLst/>
                          <a:latin typeface="Calibri"/>
                        </a:rPr>
                        <a:t>Frekvenser</a:t>
                      </a:r>
                    </a:p>
                  </a:txBody>
                  <a:tcPr marL="7620" marR="7620" marT="7620" marB="0" anchor="ctr"/>
                </a:tc>
                <a:tc>
                  <a:txBody>
                    <a:bodyPr/>
                    <a:lstStyle/>
                    <a:p>
                      <a:pPr algn="ctr" fontAlgn="ctr"/>
                      <a:r>
                        <a:rPr lang="da-DK" sz="1400" b="0" i="0" u="none" strike="noStrike">
                          <a:solidFill>
                            <a:schemeClr val="bg1"/>
                          </a:solidFill>
                          <a:effectLst/>
                          <a:latin typeface="Calibri"/>
                        </a:rPr>
                        <a:t>1%</a:t>
                      </a:r>
                    </a:p>
                  </a:txBody>
                  <a:tcPr marL="7620" marR="7620" marT="7620" marB="0" anchor="ctr"/>
                </a:tc>
                <a:tc>
                  <a:txBody>
                    <a:bodyPr/>
                    <a:lstStyle/>
                    <a:p>
                      <a:pPr algn="ctr" fontAlgn="ctr"/>
                      <a:r>
                        <a:rPr lang="da-DK" sz="1400" b="0" i="0" u="none" strike="noStrike">
                          <a:solidFill>
                            <a:schemeClr val="bg1"/>
                          </a:solidFill>
                          <a:effectLst/>
                          <a:latin typeface="Calibri"/>
                        </a:rPr>
                        <a:t>7%</a:t>
                      </a:r>
                    </a:p>
                  </a:txBody>
                  <a:tcPr marL="7620" marR="7620" marT="7620" marB="0" anchor="ctr"/>
                </a:tc>
                <a:tc>
                  <a:txBody>
                    <a:bodyPr/>
                    <a:lstStyle/>
                    <a:p>
                      <a:pPr algn="ctr" fontAlgn="ctr"/>
                      <a:r>
                        <a:rPr lang="da-DK" sz="1400" b="0" i="0" u="none" strike="noStrike">
                          <a:solidFill>
                            <a:schemeClr val="bg1"/>
                          </a:solidFill>
                          <a:effectLst/>
                          <a:latin typeface="Calibri"/>
                        </a:rPr>
                        <a:t>8%</a:t>
                      </a:r>
                    </a:p>
                  </a:txBody>
                  <a:tcPr marL="7620" marR="7620" marT="7620" marB="0" anchor="ctr"/>
                </a:tc>
                <a:tc>
                  <a:txBody>
                    <a:bodyPr/>
                    <a:lstStyle/>
                    <a:p>
                      <a:pPr algn="ctr" fontAlgn="ctr"/>
                      <a:r>
                        <a:rPr lang="da-DK" sz="1400" b="0" i="0" u="none" strike="noStrike">
                          <a:solidFill>
                            <a:schemeClr val="bg1"/>
                          </a:solidFill>
                          <a:effectLst/>
                          <a:latin typeface="Calibri"/>
                        </a:rPr>
                        <a:t>17%</a:t>
                      </a:r>
                    </a:p>
                  </a:txBody>
                  <a:tcPr marL="7620" marR="7620" marT="7620" marB="0" anchor="ctr"/>
                </a:tc>
                <a:tc>
                  <a:txBody>
                    <a:bodyPr/>
                    <a:lstStyle/>
                    <a:p>
                      <a:pPr algn="ctr" fontAlgn="ctr"/>
                      <a:r>
                        <a:rPr lang="da-DK" sz="1400" b="0" i="0" u="none" strike="noStrike">
                          <a:solidFill>
                            <a:schemeClr val="bg1"/>
                          </a:solidFill>
                          <a:effectLst/>
                          <a:latin typeface="Calibri"/>
                        </a:rPr>
                        <a:t>29%</a:t>
                      </a:r>
                    </a:p>
                  </a:txBody>
                  <a:tcPr marL="7620" marR="7620" marT="7620" marB="0" anchor="ctr"/>
                </a:tc>
                <a:tc>
                  <a:txBody>
                    <a:bodyPr/>
                    <a:lstStyle/>
                    <a:p>
                      <a:pPr algn="ctr" fontAlgn="ctr"/>
                      <a:r>
                        <a:rPr lang="da-DK" sz="1400" b="0" i="0" u="none" strike="noStrike">
                          <a:solidFill>
                            <a:schemeClr val="bg1"/>
                          </a:solidFill>
                          <a:effectLst/>
                          <a:latin typeface="Calibri"/>
                        </a:rPr>
                        <a:t>25%</a:t>
                      </a:r>
                    </a:p>
                  </a:txBody>
                  <a:tcPr marL="7620" marR="7620" marT="7620" marB="0" anchor="ctr"/>
                </a:tc>
                <a:tc>
                  <a:txBody>
                    <a:bodyPr/>
                    <a:lstStyle/>
                    <a:p>
                      <a:pPr algn="ctr" fontAlgn="ctr"/>
                      <a:r>
                        <a:rPr lang="da-DK" sz="1400" b="0" i="0" u="none" strike="noStrike">
                          <a:solidFill>
                            <a:schemeClr val="bg1"/>
                          </a:solidFill>
                          <a:effectLst/>
                          <a:latin typeface="Calibri"/>
                        </a:rPr>
                        <a:t>13%</a:t>
                      </a:r>
                    </a:p>
                  </a:txBody>
                  <a:tcPr marL="7620" marR="7620" marT="7620" marB="0" anchor="ctr"/>
                </a:tc>
                <a:tc>
                  <a:txBody>
                    <a:bodyPr/>
                    <a:lstStyle/>
                    <a:p>
                      <a:pPr algn="ctr" fontAlgn="ctr"/>
                      <a:r>
                        <a:rPr lang="da-DK" sz="1400" b="0" i="0" u="none" strike="noStrike" dirty="0">
                          <a:solidFill>
                            <a:schemeClr val="bg1"/>
                          </a:solidFill>
                          <a:effectLst/>
                          <a:latin typeface="Calibri"/>
                        </a:rPr>
                        <a:t>100%</a:t>
                      </a:r>
                    </a:p>
                  </a:txBody>
                  <a:tcPr marL="7620" marR="7620" marT="7620" marB="0" anchor="ctr"/>
                </a:tc>
                <a:tc vMerge="1">
                  <a:txBody>
                    <a:bodyPr/>
                    <a:lstStyle/>
                    <a:p>
                      <a:endParaRPr lang="da-DK"/>
                    </a:p>
                  </a:txBody>
                  <a:tcP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03"/>
                  </a:ext>
                </a:extLst>
              </a:tr>
              <a:tr h="175541">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extLst>
                  <a:ext uri="{0D108BD9-81ED-4DB2-BD59-A6C34878D82A}">
                    <a16:rowId xmlns:a16="http://schemas.microsoft.com/office/drawing/2014/main" val="10004"/>
                  </a:ext>
                </a:extLst>
              </a:tr>
              <a:tr h="197483">
                <a:tc>
                  <a:txBody>
                    <a:bodyPr/>
                    <a:lstStyle/>
                    <a:p>
                      <a:pPr algn="l" fontAlgn="ctr"/>
                      <a:r>
                        <a:rPr lang="da-DK" sz="1400" b="1" i="0" u="none" strike="noStrike" dirty="0">
                          <a:solidFill>
                            <a:schemeClr val="bg1"/>
                          </a:solidFill>
                          <a:effectLst/>
                          <a:latin typeface="Calibri"/>
                        </a:rPr>
                        <a:t>HTX</a:t>
                      </a:r>
                    </a:p>
                  </a:txBody>
                  <a:tcPr marL="7620" marR="7620" marT="7620" marB="0" anchor="ctr"/>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extLst>
                  <a:ext uri="{0D108BD9-81ED-4DB2-BD59-A6C34878D82A}">
                    <a16:rowId xmlns:a16="http://schemas.microsoft.com/office/drawing/2014/main" val="10005"/>
                  </a:ext>
                </a:extLst>
              </a:tr>
              <a:tr h="198490">
                <a:tc>
                  <a:txBody>
                    <a:bodyPr/>
                    <a:lstStyle/>
                    <a:p>
                      <a:pPr algn="l" fontAlgn="ctr"/>
                      <a:r>
                        <a:rPr lang="da-DK" sz="1400" b="1" i="0" u="none" strike="noStrike">
                          <a:solidFill>
                            <a:schemeClr val="bg1"/>
                          </a:solidFill>
                          <a:effectLst/>
                          <a:latin typeface="Calibri"/>
                        </a:rPr>
                        <a:t>Karakterer</a:t>
                      </a:r>
                    </a:p>
                  </a:txBody>
                  <a:tcPr marL="7620" marR="7620" marT="7620" marB="0" anchor="ctr"/>
                </a:tc>
                <a:tc>
                  <a:txBody>
                    <a:bodyPr/>
                    <a:lstStyle/>
                    <a:p>
                      <a:pPr algn="ctr" fontAlgn="ctr"/>
                      <a:r>
                        <a:rPr lang="da-DK" sz="1400" b="1" i="0" u="none" strike="noStrike">
                          <a:solidFill>
                            <a:schemeClr val="bg1"/>
                          </a:solidFill>
                          <a:effectLst/>
                          <a:latin typeface="Calibri"/>
                        </a:rPr>
                        <a:t>-3</a:t>
                      </a:r>
                    </a:p>
                  </a:txBody>
                  <a:tcPr marL="7620" marR="7620" marT="7620" marB="0" anchor="ctr"/>
                </a:tc>
                <a:tc>
                  <a:txBody>
                    <a:bodyPr/>
                    <a:lstStyle/>
                    <a:p>
                      <a:pPr algn="ctr" fontAlgn="ctr"/>
                      <a:r>
                        <a:rPr lang="da-DK" sz="1400" b="1" i="0" u="none" strike="noStrike" dirty="0">
                          <a:solidFill>
                            <a:schemeClr val="bg1"/>
                          </a:solidFill>
                          <a:effectLst/>
                          <a:latin typeface="Calibri"/>
                        </a:rPr>
                        <a:t>0</a:t>
                      </a:r>
                    </a:p>
                  </a:txBody>
                  <a:tcPr marL="7620" marR="7620" marT="7620" marB="0" anchor="ctr"/>
                </a:tc>
                <a:tc>
                  <a:txBody>
                    <a:bodyPr/>
                    <a:lstStyle/>
                    <a:p>
                      <a:pPr algn="ctr" fontAlgn="ctr"/>
                      <a:r>
                        <a:rPr lang="da-DK" sz="1400" b="1" i="0" u="none" strike="noStrike">
                          <a:solidFill>
                            <a:schemeClr val="bg1"/>
                          </a:solidFill>
                          <a:effectLst/>
                          <a:latin typeface="Calibri"/>
                        </a:rPr>
                        <a:t>2</a:t>
                      </a:r>
                    </a:p>
                  </a:txBody>
                  <a:tcPr marL="7620" marR="7620" marT="7620" marB="0" anchor="ctr"/>
                </a:tc>
                <a:tc>
                  <a:txBody>
                    <a:bodyPr/>
                    <a:lstStyle/>
                    <a:p>
                      <a:pPr algn="ctr" fontAlgn="ctr"/>
                      <a:r>
                        <a:rPr lang="da-DK" sz="1400" b="1" i="0" u="none" strike="noStrike">
                          <a:solidFill>
                            <a:schemeClr val="bg1"/>
                          </a:solidFill>
                          <a:effectLst/>
                          <a:latin typeface="Calibri"/>
                        </a:rPr>
                        <a:t>4</a:t>
                      </a:r>
                    </a:p>
                  </a:txBody>
                  <a:tcPr marL="7620" marR="7620" marT="7620" marB="0" anchor="ctr"/>
                </a:tc>
                <a:tc>
                  <a:txBody>
                    <a:bodyPr/>
                    <a:lstStyle/>
                    <a:p>
                      <a:pPr algn="ctr" fontAlgn="ctr"/>
                      <a:r>
                        <a:rPr lang="da-DK" sz="1400" b="1" i="0" u="none" strike="noStrike">
                          <a:solidFill>
                            <a:schemeClr val="bg1"/>
                          </a:solidFill>
                          <a:effectLst/>
                          <a:latin typeface="Calibri"/>
                        </a:rPr>
                        <a:t>7</a:t>
                      </a:r>
                    </a:p>
                  </a:txBody>
                  <a:tcPr marL="7620" marR="7620" marT="7620" marB="0" anchor="ctr"/>
                </a:tc>
                <a:tc>
                  <a:txBody>
                    <a:bodyPr/>
                    <a:lstStyle/>
                    <a:p>
                      <a:pPr algn="ctr" fontAlgn="ctr"/>
                      <a:r>
                        <a:rPr lang="da-DK" sz="1400" b="1" i="0" u="none" strike="noStrike">
                          <a:solidFill>
                            <a:schemeClr val="bg1"/>
                          </a:solidFill>
                          <a:effectLst/>
                          <a:latin typeface="Calibri"/>
                        </a:rPr>
                        <a:t>10</a:t>
                      </a:r>
                    </a:p>
                  </a:txBody>
                  <a:tcPr marL="7620" marR="7620" marT="7620" marB="0" anchor="ctr"/>
                </a:tc>
                <a:tc>
                  <a:txBody>
                    <a:bodyPr/>
                    <a:lstStyle/>
                    <a:p>
                      <a:pPr algn="ctr" fontAlgn="ctr"/>
                      <a:r>
                        <a:rPr lang="da-DK" sz="1400" b="1" i="0" u="none" strike="noStrike">
                          <a:solidFill>
                            <a:schemeClr val="bg1"/>
                          </a:solidFill>
                          <a:effectLst/>
                          <a:latin typeface="Calibri"/>
                        </a:rPr>
                        <a:t>12</a:t>
                      </a:r>
                    </a:p>
                  </a:txBody>
                  <a:tcPr marL="7620" marR="7620" marT="7620" marB="0" anchor="ctr"/>
                </a:tc>
                <a:tc>
                  <a:txBody>
                    <a:bodyPr/>
                    <a:lstStyle/>
                    <a:p>
                      <a:pPr algn="ctr" fontAlgn="ctr"/>
                      <a:r>
                        <a:rPr lang="da-DK" sz="1400" b="1" i="0" u="none" strike="noStrike">
                          <a:solidFill>
                            <a:schemeClr val="bg1"/>
                          </a:solidFill>
                          <a:effectLst/>
                          <a:latin typeface="Calibri"/>
                        </a:rPr>
                        <a:t>I alt</a:t>
                      </a:r>
                    </a:p>
                  </a:txBody>
                  <a:tcPr marL="7620" marR="7620" marT="7620" marB="0" anchor="ctr"/>
                </a:tc>
                <a:tc>
                  <a:txBody>
                    <a:bodyPr/>
                    <a:lstStyle/>
                    <a:p>
                      <a:pPr algn="ctr" fontAlgn="ctr"/>
                      <a:r>
                        <a:rPr lang="da-DK" sz="1400" b="1" i="0" u="none" strike="noStrike">
                          <a:solidFill>
                            <a:schemeClr val="bg1"/>
                          </a:solidFill>
                          <a:effectLst/>
                          <a:latin typeface="Calibri"/>
                        </a:rPr>
                        <a:t>Gennemsnit</a:t>
                      </a:r>
                    </a:p>
                  </a:txBody>
                  <a:tcPr marL="7620" marR="7620" marT="7620" marB="0" anchor="ctr"/>
                </a:tc>
                <a:tc>
                  <a:txBody>
                    <a:bodyPr/>
                    <a:lstStyle/>
                    <a:p>
                      <a:pPr algn="ctr" fontAlgn="b"/>
                      <a:r>
                        <a:rPr lang="da-DK" sz="1200" b="1" i="0" u="none" strike="noStrike">
                          <a:solidFill>
                            <a:schemeClr val="bg1"/>
                          </a:solidFill>
                          <a:effectLst/>
                          <a:latin typeface="Calibri"/>
                        </a:rPr>
                        <a:t>std.afv.</a:t>
                      </a:r>
                    </a:p>
                  </a:txBody>
                  <a:tcPr marL="7620" marR="7620" marT="7620" marB="0" anchor="b"/>
                </a:tc>
                <a:tc>
                  <a:txBody>
                    <a:bodyPr/>
                    <a:lstStyle/>
                    <a:p>
                      <a:pPr algn="ctr" fontAlgn="b"/>
                      <a:r>
                        <a:rPr lang="da-DK" sz="1200" b="1" i="0" u="none" strike="noStrike">
                          <a:solidFill>
                            <a:schemeClr val="bg1"/>
                          </a:solidFill>
                          <a:effectLst/>
                          <a:latin typeface="Calibri"/>
                        </a:rPr>
                        <a:t>95%</a:t>
                      </a:r>
                    </a:p>
                  </a:txBody>
                  <a:tcPr marL="7620" marR="7620" marT="7620" marB="0" anchor="b"/>
                </a:tc>
                <a:extLst>
                  <a:ext uri="{0D108BD9-81ED-4DB2-BD59-A6C34878D82A}">
                    <a16:rowId xmlns:a16="http://schemas.microsoft.com/office/drawing/2014/main" val="10006"/>
                  </a:ext>
                </a:extLst>
              </a:tr>
              <a:tr h="197483">
                <a:tc>
                  <a:txBody>
                    <a:bodyPr/>
                    <a:lstStyle/>
                    <a:p>
                      <a:pPr algn="l" fontAlgn="ctr"/>
                      <a:r>
                        <a:rPr lang="da-DK" sz="1400" b="1" i="0" u="none" strike="noStrike">
                          <a:solidFill>
                            <a:schemeClr val="bg1"/>
                          </a:solidFill>
                          <a:effectLst/>
                          <a:latin typeface="Calibri"/>
                        </a:rPr>
                        <a:t>Antal</a:t>
                      </a:r>
                    </a:p>
                  </a:txBody>
                  <a:tcPr marL="7620" marR="7620" marT="7620" marB="0" anchor="ctr"/>
                </a:tc>
                <a:tc>
                  <a:txBody>
                    <a:bodyPr/>
                    <a:lstStyle/>
                    <a:p>
                      <a:pPr algn="ctr" fontAlgn="ctr"/>
                      <a:r>
                        <a:rPr lang="da-DK" sz="1400" b="0" i="0" u="none" strike="noStrike">
                          <a:solidFill>
                            <a:schemeClr val="bg1"/>
                          </a:solidFill>
                          <a:effectLst/>
                          <a:latin typeface="Calibri"/>
                        </a:rPr>
                        <a:t>2</a:t>
                      </a:r>
                    </a:p>
                  </a:txBody>
                  <a:tcPr marL="7620" marR="7620" marT="7620" marB="0" anchor="ctr"/>
                </a:tc>
                <a:tc>
                  <a:txBody>
                    <a:bodyPr/>
                    <a:lstStyle/>
                    <a:p>
                      <a:pPr algn="ctr" fontAlgn="ctr"/>
                      <a:r>
                        <a:rPr lang="da-DK" sz="1400" b="0" i="0" u="none" strike="noStrike">
                          <a:solidFill>
                            <a:schemeClr val="bg1"/>
                          </a:solidFill>
                          <a:effectLst/>
                          <a:latin typeface="Calibri"/>
                        </a:rPr>
                        <a:t>98</a:t>
                      </a:r>
                    </a:p>
                  </a:txBody>
                  <a:tcPr marL="7620" marR="7620" marT="7620" marB="0" anchor="ctr"/>
                </a:tc>
                <a:tc>
                  <a:txBody>
                    <a:bodyPr/>
                    <a:lstStyle/>
                    <a:p>
                      <a:pPr algn="ctr" fontAlgn="ctr"/>
                      <a:r>
                        <a:rPr lang="da-DK" sz="1400" b="0" i="0" u="none" strike="noStrike">
                          <a:solidFill>
                            <a:schemeClr val="bg1"/>
                          </a:solidFill>
                          <a:effectLst/>
                          <a:latin typeface="Calibri"/>
                        </a:rPr>
                        <a:t>107</a:t>
                      </a:r>
                    </a:p>
                  </a:txBody>
                  <a:tcPr marL="7620" marR="7620" marT="7620" marB="0" anchor="ctr"/>
                </a:tc>
                <a:tc>
                  <a:txBody>
                    <a:bodyPr/>
                    <a:lstStyle/>
                    <a:p>
                      <a:pPr algn="ctr" fontAlgn="ctr"/>
                      <a:r>
                        <a:rPr lang="da-DK" sz="1400" b="0" i="0" u="none" strike="noStrike">
                          <a:solidFill>
                            <a:schemeClr val="bg1"/>
                          </a:solidFill>
                          <a:effectLst/>
                          <a:latin typeface="Calibri"/>
                        </a:rPr>
                        <a:t>280</a:t>
                      </a:r>
                    </a:p>
                  </a:txBody>
                  <a:tcPr marL="7620" marR="7620" marT="7620" marB="0" anchor="ctr"/>
                </a:tc>
                <a:tc>
                  <a:txBody>
                    <a:bodyPr/>
                    <a:lstStyle/>
                    <a:p>
                      <a:pPr algn="ctr" fontAlgn="ctr"/>
                      <a:r>
                        <a:rPr lang="da-DK" sz="1400" b="0" i="0" u="none" strike="noStrike">
                          <a:solidFill>
                            <a:schemeClr val="bg1"/>
                          </a:solidFill>
                          <a:effectLst/>
                          <a:latin typeface="Calibri"/>
                        </a:rPr>
                        <a:t>382</a:t>
                      </a:r>
                    </a:p>
                  </a:txBody>
                  <a:tcPr marL="7620" marR="7620" marT="7620" marB="0" anchor="ctr"/>
                </a:tc>
                <a:tc>
                  <a:txBody>
                    <a:bodyPr/>
                    <a:lstStyle/>
                    <a:p>
                      <a:pPr algn="ctr" fontAlgn="ctr"/>
                      <a:r>
                        <a:rPr lang="da-DK" sz="1400" b="0" i="0" u="none" strike="noStrike">
                          <a:solidFill>
                            <a:schemeClr val="bg1"/>
                          </a:solidFill>
                          <a:effectLst/>
                          <a:latin typeface="Calibri"/>
                        </a:rPr>
                        <a:t>255</a:t>
                      </a:r>
                    </a:p>
                  </a:txBody>
                  <a:tcPr marL="7620" marR="7620" marT="7620" marB="0" anchor="ctr"/>
                </a:tc>
                <a:tc>
                  <a:txBody>
                    <a:bodyPr/>
                    <a:lstStyle/>
                    <a:p>
                      <a:pPr algn="ctr" fontAlgn="ctr"/>
                      <a:r>
                        <a:rPr lang="da-DK" sz="1400" b="0" i="0" u="none" strike="noStrike">
                          <a:solidFill>
                            <a:schemeClr val="bg1"/>
                          </a:solidFill>
                          <a:effectLst/>
                          <a:latin typeface="Calibri"/>
                        </a:rPr>
                        <a:t>93</a:t>
                      </a:r>
                    </a:p>
                  </a:txBody>
                  <a:tcPr marL="7620" marR="7620" marT="7620" marB="0" anchor="ctr"/>
                </a:tc>
                <a:tc>
                  <a:txBody>
                    <a:bodyPr/>
                    <a:lstStyle/>
                    <a:p>
                      <a:pPr algn="ctr" fontAlgn="ctr"/>
                      <a:r>
                        <a:rPr lang="da-DK" sz="1400" b="0" i="0" u="none" strike="noStrike">
                          <a:solidFill>
                            <a:schemeClr val="bg1"/>
                          </a:solidFill>
                          <a:effectLst/>
                          <a:latin typeface="Calibri"/>
                        </a:rPr>
                        <a:t>1217</a:t>
                      </a:r>
                    </a:p>
                  </a:txBody>
                  <a:tcPr marL="7620" marR="7620" marT="7620" marB="0" anchor="ctr"/>
                </a:tc>
                <a:tc rowSpan="2">
                  <a:txBody>
                    <a:bodyPr/>
                    <a:lstStyle/>
                    <a:p>
                      <a:pPr algn="ctr" fontAlgn="ctr"/>
                      <a:r>
                        <a:rPr lang="da-DK" sz="1400" b="1" i="0" u="none" strike="noStrike">
                          <a:solidFill>
                            <a:schemeClr val="bg1"/>
                          </a:solidFill>
                          <a:effectLst/>
                          <a:latin typeface="Calibri"/>
                        </a:rPr>
                        <a:t>6,30</a:t>
                      </a:r>
                    </a:p>
                  </a:txBody>
                  <a:tcPr marL="7620" marR="7620" marT="7620" marB="0" anchor="ctr"/>
                </a:tc>
                <a:tc rowSpan="2">
                  <a:txBody>
                    <a:bodyPr/>
                    <a:lstStyle/>
                    <a:p>
                      <a:pPr algn="ctr" fontAlgn="ctr"/>
                      <a:r>
                        <a:rPr lang="da-DK" sz="1200" b="0" i="0" u="none" strike="noStrike">
                          <a:solidFill>
                            <a:schemeClr val="bg1"/>
                          </a:solidFill>
                          <a:effectLst/>
                          <a:latin typeface="Calibri"/>
                        </a:rPr>
                        <a:t>3,4</a:t>
                      </a:r>
                    </a:p>
                  </a:txBody>
                  <a:tcPr marL="7620" marR="7620" marT="7620" marB="0" anchor="ctr"/>
                </a:tc>
                <a:tc rowSpan="2">
                  <a:txBody>
                    <a:bodyPr/>
                    <a:lstStyle/>
                    <a:p>
                      <a:pPr algn="ctr" fontAlgn="ctr"/>
                      <a:r>
                        <a:rPr lang="da-DK" sz="1200" b="0" i="0" u="none" strike="noStrike">
                          <a:solidFill>
                            <a:schemeClr val="bg1"/>
                          </a:solidFill>
                          <a:effectLst/>
                          <a:latin typeface="Calibri"/>
                        </a:rPr>
                        <a:t>0,19</a:t>
                      </a:r>
                    </a:p>
                  </a:txBody>
                  <a:tcPr marL="7620" marR="7620" marT="7620" marB="0" anchor="ctr"/>
                </a:tc>
                <a:extLst>
                  <a:ext uri="{0D108BD9-81ED-4DB2-BD59-A6C34878D82A}">
                    <a16:rowId xmlns:a16="http://schemas.microsoft.com/office/drawing/2014/main" val="10007"/>
                  </a:ext>
                </a:extLst>
              </a:tr>
              <a:tr h="197483">
                <a:tc>
                  <a:txBody>
                    <a:bodyPr/>
                    <a:lstStyle/>
                    <a:p>
                      <a:pPr algn="l" fontAlgn="ctr"/>
                      <a:r>
                        <a:rPr lang="da-DK" sz="1400" b="1" i="0" u="none" strike="noStrike">
                          <a:solidFill>
                            <a:schemeClr val="bg1"/>
                          </a:solidFill>
                          <a:effectLst/>
                          <a:latin typeface="Calibri"/>
                        </a:rPr>
                        <a:t>Frekvenser</a:t>
                      </a:r>
                    </a:p>
                  </a:txBody>
                  <a:tcPr marL="7620" marR="7620" marT="7620" marB="0" anchor="ctr"/>
                </a:tc>
                <a:tc>
                  <a:txBody>
                    <a:bodyPr/>
                    <a:lstStyle/>
                    <a:p>
                      <a:pPr algn="ctr" fontAlgn="ctr"/>
                      <a:r>
                        <a:rPr lang="da-DK" sz="1400" b="0" i="0" u="none" strike="noStrike">
                          <a:solidFill>
                            <a:schemeClr val="bg1"/>
                          </a:solidFill>
                          <a:effectLst/>
                          <a:latin typeface="Calibri"/>
                        </a:rPr>
                        <a:t>0%</a:t>
                      </a:r>
                    </a:p>
                  </a:txBody>
                  <a:tcPr marL="7620" marR="7620" marT="7620" marB="0" anchor="ctr"/>
                </a:tc>
                <a:tc>
                  <a:txBody>
                    <a:bodyPr/>
                    <a:lstStyle/>
                    <a:p>
                      <a:pPr algn="ctr" fontAlgn="ctr"/>
                      <a:r>
                        <a:rPr lang="da-DK" sz="1400" b="0" i="0" u="none" strike="noStrike">
                          <a:solidFill>
                            <a:schemeClr val="bg1"/>
                          </a:solidFill>
                          <a:effectLst/>
                          <a:latin typeface="Calibri"/>
                        </a:rPr>
                        <a:t>8%</a:t>
                      </a:r>
                    </a:p>
                  </a:txBody>
                  <a:tcPr marL="7620" marR="7620" marT="7620" marB="0" anchor="ctr"/>
                </a:tc>
                <a:tc>
                  <a:txBody>
                    <a:bodyPr/>
                    <a:lstStyle/>
                    <a:p>
                      <a:pPr algn="ctr" fontAlgn="ctr"/>
                      <a:r>
                        <a:rPr lang="da-DK" sz="1400" b="0" i="0" u="none" strike="noStrike">
                          <a:solidFill>
                            <a:schemeClr val="bg1"/>
                          </a:solidFill>
                          <a:effectLst/>
                          <a:latin typeface="Calibri"/>
                        </a:rPr>
                        <a:t>9%</a:t>
                      </a:r>
                    </a:p>
                  </a:txBody>
                  <a:tcPr marL="7620" marR="7620" marT="7620" marB="0" anchor="ctr"/>
                </a:tc>
                <a:tc>
                  <a:txBody>
                    <a:bodyPr/>
                    <a:lstStyle/>
                    <a:p>
                      <a:pPr algn="ctr" fontAlgn="ctr"/>
                      <a:r>
                        <a:rPr lang="da-DK" sz="1400" b="0" i="0" u="none" strike="noStrike">
                          <a:solidFill>
                            <a:schemeClr val="bg1"/>
                          </a:solidFill>
                          <a:effectLst/>
                          <a:latin typeface="Calibri"/>
                        </a:rPr>
                        <a:t>23%</a:t>
                      </a:r>
                    </a:p>
                  </a:txBody>
                  <a:tcPr marL="7620" marR="7620" marT="7620" marB="0" anchor="ctr"/>
                </a:tc>
                <a:tc>
                  <a:txBody>
                    <a:bodyPr/>
                    <a:lstStyle/>
                    <a:p>
                      <a:pPr algn="ctr" fontAlgn="ctr"/>
                      <a:r>
                        <a:rPr lang="da-DK" sz="1400" b="0" i="0" u="none" strike="noStrike">
                          <a:solidFill>
                            <a:schemeClr val="bg1"/>
                          </a:solidFill>
                          <a:effectLst/>
                          <a:latin typeface="Calibri"/>
                        </a:rPr>
                        <a:t>31%</a:t>
                      </a:r>
                    </a:p>
                  </a:txBody>
                  <a:tcPr marL="7620" marR="7620" marT="7620" marB="0" anchor="ctr"/>
                </a:tc>
                <a:tc>
                  <a:txBody>
                    <a:bodyPr/>
                    <a:lstStyle/>
                    <a:p>
                      <a:pPr algn="ctr" fontAlgn="ctr"/>
                      <a:r>
                        <a:rPr lang="da-DK" sz="1400" b="0" i="0" u="none" strike="noStrike">
                          <a:solidFill>
                            <a:schemeClr val="bg1"/>
                          </a:solidFill>
                          <a:effectLst/>
                          <a:latin typeface="Calibri"/>
                        </a:rPr>
                        <a:t>21%</a:t>
                      </a:r>
                    </a:p>
                  </a:txBody>
                  <a:tcPr marL="7620" marR="7620" marT="7620" marB="0" anchor="ctr"/>
                </a:tc>
                <a:tc>
                  <a:txBody>
                    <a:bodyPr/>
                    <a:lstStyle/>
                    <a:p>
                      <a:pPr algn="ctr" fontAlgn="ctr"/>
                      <a:r>
                        <a:rPr lang="da-DK" sz="1400" b="0" i="0" u="none" strike="noStrike">
                          <a:solidFill>
                            <a:schemeClr val="bg1"/>
                          </a:solidFill>
                          <a:effectLst/>
                          <a:latin typeface="Calibri"/>
                        </a:rPr>
                        <a:t>8%</a:t>
                      </a:r>
                    </a:p>
                  </a:txBody>
                  <a:tcPr marL="7620" marR="7620" marT="7620" marB="0" anchor="ctr"/>
                </a:tc>
                <a:tc>
                  <a:txBody>
                    <a:bodyPr/>
                    <a:lstStyle/>
                    <a:p>
                      <a:pPr algn="ctr" fontAlgn="ctr"/>
                      <a:r>
                        <a:rPr lang="da-DK" sz="1400" b="0" i="0" u="none" strike="noStrike" dirty="0">
                          <a:solidFill>
                            <a:schemeClr val="bg1"/>
                          </a:solidFill>
                          <a:effectLst/>
                          <a:latin typeface="Calibri"/>
                        </a:rPr>
                        <a:t>100%</a:t>
                      </a:r>
                    </a:p>
                  </a:txBody>
                  <a:tcPr marL="7620" marR="7620" marT="7620" marB="0" anchor="ctr"/>
                </a:tc>
                <a:tc vMerge="1">
                  <a:txBody>
                    <a:bodyPr/>
                    <a:lstStyle/>
                    <a:p>
                      <a:endParaRPr lang="da-DK"/>
                    </a:p>
                  </a:txBody>
                  <a:tcP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08"/>
                  </a:ext>
                </a:extLst>
              </a:tr>
              <a:tr h="175541">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extLst>
                  <a:ext uri="{0D108BD9-81ED-4DB2-BD59-A6C34878D82A}">
                    <a16:rowId xmlns:a16="http://schemas.microsoft.com/office/drawing/2014/main" val="10009"/>
                  </a:ext>
                </a:extLst>
              </a:tr>
              <a:tr h="175541">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1" i="0" u="none" strike="noStrike" dirty="0">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tc>
                  <a:txBody>
                    <a:bodyPr/>
                    <a:lstStyle/>
                    <a:p>
                      <a:pPr algn="l" fontAlgn="b"/>
                      <a:endParaRPr lang="da-DK" sz="1200" b="0" i="0" u="none" strike="noStrike">
                        <a:solidFill>
                          <a:schemeClr val="bg1"/>
                        </a:solidFill>
                        <a:effectLst/>
                        <a:latin typeface="Calibri"/>
                      </a:endParaRPr>
                    </a:p>
                  </a:txBody>
                  <a:tcPr marL="7314" marR="7314" marT="7314" marB="0" anchor="b"/>
                </a:tc>
                <a:extLst>
                  <a:ext uri="{0D108BD9-81ED-4DB2-BD59-A6C34878D82A}">
                    <a16:rowId xmlns:a16="http://schemas.microsoft.com/office/drawing/2014/main" val="10010"/>
                  </a:ext>
                </a:extLst>
              </a:tr>
              <a:tr h="197483">
                <a:tc>
                  <a:txBody>
                    <a:bodyPr/>
                    <a:lstStyle/>
                    <a:p>
                      <a:pPr algn="l" fontAlgn="ctr"/>
                      <a:r>
                        <a:rPr lang="da-DK" sz="1400" b="1" i="0" u="none" strike="noStrike" dirty="0">
                          <a:solidFill>
                            <a:schemeClr val="bg1"/>
                          </a:solidFill>
                          <a:effectLst/>
                          <a:latin typeface="Calibri"/>
                        </a:rPr>
                        <a:t>Samlet</a:t>
                      </a:r>
                    </a:p>
                  </a:txBody>
                  <a:tcPr marL="7620" marR="7620" marT="7620" marB="0" anchor="ctr"/>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dirty="0">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tc>
                  <a:txBody>
                    <a:bodyPr/>
                    <a:lstStyle/>
                    <a:p>
                      <a:pPr algn="l" fontAlgn="b"/>
                      <a:endParaRPr lang="da-DK" sz="1200" b="0" i="0" u="none" strike="noStrike">
                        <a:solidFill>
                          <a:schemeClr val="bg1"/>
                        </a:solidFill>
                        <a:effectLst/>
                        <a:latin typeface="Calibri"/>
                      </a:endParaRPr>
                    </a:p>
                  </a:txBody>
                  <a:tcPr marL="7620" marR="7620" marT="7620" marB="0" anchor="b"/>
                </a:tc>
                <a:extLst>
                  <a:ext uri="{0D108BD9-81ED-4DB2-BD59-A6C34878D82A}">
                    <a16:rowId xmlns:a16="http://schemas.microsoft.com/office/drawing/2014/main" val="10011"/>
                  </a:ext>
                </a:extLst>
              </a:tr>
              <a:tr h="197483">
                <a:tc>
                  <a:txBody>
                    <a:bodyPr/>
                    <a:lstStyle/>
                    <a:p>
                      <a:pPr algn="l" fontAlgn="ctr"/>
                      <a:r>
                        <a:rPr lang="da-DK" sz="1400" b="1" i="0" u="none" strike="noStrike">
                          <a:solidFill>
                            <a:schemeClr val="bg1"/>
                          </a:solidFill>
                          <a:effectLst/>
                          <a:latin typeface="Calibri"/>
                        </a:rPr>
                        <a:t>Karakterer</a:t>
                      </a:r>
                    </a:p>
                  </a:txBody>
                  <a:tcPr marL="7620" marR="7620" marT="7620" marB="0" anchor="ctr"/>
                </a:tc>
                <a:tc>
                  <a:txBody>
                    <a:bodyPr/>
                    <a:lstStyle/>
                    <a:p>
                      <a:pPr algn="ctr" fontAlgn="ctr"/>
                      <a:r>
                        <a:rPr lang="da-DK" sz="1400" b="1" i="0" u="none" strike="noStrike">
                          <a:solidFill>
                            <a:schemeClr val="bg1"/>
                          </a:solidFill>
                          <a:effectLst/>
                          <a:latin typeface="Calibri"/>
                        </a:rPr>
                        <a:t>-3</a:t>
                      </a:r>
                    </a:p>
                  </a:txBody>
                  <a:tcPr marL="7620" marR="7620" marT="7620" marB="0" anchor="ctr"/>
                </a:tc>
                <a:tc>
                  <a:txBody>
                    <a:bodyPr/>
                    <a:lstStyle/>
                    <a:p>
                      <a:pPr algn="ctr" fontAlgn="ctr"/>
                      <a:r>
                        <a:rPr lang="da-DK" sz="1400" b="1" i="0" u="none" strike="noStrike">
                          <a:solidFill>
                            <a:schemeClr val="bg1"/>
                          </a:solidFill>
                          <a:effectLst/>
                          <a:latin typeface="Calibri"/>
                        </a:rPr>
                        <a:t>0</a:t>
                      </a:r>
                    </a:p>
                  </a:txBody>
                  <a:tcPr marL="7620" marR="7620" marT="7620" marB="0" anchor="ctr"/>
                </a:tc>
                <a:tc>
                  <a:txBody>
                    <a:bodyPr/>
                    <a:lstStyle/>
                    <a:p>
                      <a:pPr algn="ctr" fontAlgn="ctr"/>
                      <a:r>
                        <a:rPr lang="da-DK" sz="1400" b="1" i="0" u="none" strike="noStrike">
                          <a:solidFill>
                            <a:schemeClr val="bg1"/>
                          </a:solidFill>
                          <a:effectLst/>
                          <a:latin typeface="Calibri"/>
                        </a:rPr>
                        <a:t>2</a:t>
                      </a:r>
                    </a:p>
                  </a:txBody>
                  <a:tcPr marL="7620" marR="7620" marT="7620" marB="0" anchor="ctr"/>
                </a:tc>
                <a:tc>
                  <a:txBody>
                    <a:bodyPr/>
                    <a:lstStyle/>
                    <a:p>
                      <a:pPr algn="ctr" fontAlgn="ctr"/>
                      <a:r>
                        <a:rPr lang="da-DK" sz="1400" b="1" i="0" u="none" strike="noStrike">
                          <a:solidFill>
                            <a:schemeClr val="bg1"/>
                          </a:solidFill>
                          <a:effectLst/>
                          <a:latin typeface="Calibri"/>
                        </a:rPr>
                        <a:t>4</a:t>
                      </a:r>
                    </a:p>
                  </a:txBody>
                  <a:tcPr marL="7620" marR="7620" marT="7620" marB="0" anchor="ctr"/>
                </a:tc>
                <a:tc>
                  <a:txBody>
                    <a:bodyPr/>
                    <a:lstStyle/>
                    <a:p>
                      <a:pPr algn="ctr" fontAlgn="ctr"/>
                      <a:r>
                        <a:rPr lang="da-DK" sz="1400" b="1" i="0" u="none" strike="noStrike">
                          <a:solidFill>
                            <a:schemeClr val="bg1"/>
                          </a:solidFill>
                          <a:effectLst/>
                          <a:latin typeface="Calibri"/>
                        </a:rPr>
                        <a:t>7</a:t>
                      </a:r>
                    </a:p>
                  </a:txBody>
                  <a:tcPr marL="7620" marR="7620" marT="7620" marB="0" anchor="ctr"/>
                </a:tc>
                <a:tc>
                  <a:txBody>
                    <a:bodyPr/>
                    <a:lstStyle/>
                    <a:p>
                      <a:pPr algn="ctr" fontAlgn="ctr"/>
                      <a:r>
                        <a:rPr lang="da-DK" sz="1400" b="1" i="0" u="none" strike="noStrike">
                          <a:solidFill>
                            <a:schemeClr val="bg1"/>
                          </a:solidFill>
                          <a:effectLst/>
                          <a:latin typeface="Calibri"/>
                        </a:rPr>
                        <a:t>10</a:t>
                      </a:r>
                    </a:p>
                  </a:txBody>
                  <a:tcPr marL="7620" marR="7620" marT="7620" marB="0" anchor="ctr"/>
                </a:tc>
                <a:tc>
                  <a:txBody>
                    <a:bodyPr/>
                    <a:lstStyle/>
                    <a:p>
                      <a:pPr algn="ctr" fontAlgn="ctr"/>
                      <a:r>
                        <a:rPr lang="da-DK" sz="1400" b="1" i="0" u="none" strike="noStrike">
                          <a:solidFill>
                            <a:schemeClr val="bg1"/>
                          </a:solidFill>
                          <a:effectLst/>
                          <a:latin typeface="Calibri"/>
                        </a:rPr>
                        <a:t>12</a:t>
                      </a:r>
                    </a:p>
                  </a:txBody>
                  <a:tcPr marL="7620" marR="7620" marT="7620" marB="0" anchor="ctr"/>
                </a:tc>
                <a:tc>
                  <a:txBody>
                    <a:bodyPr/>
                    <a:lstStyle/>
                    <a:p>
                      <a:pPr algn="ctr" fontAlgn="ctr"/>
                      <a:r>
                        <a:rPr lang="da-DK" sz="1400" b="1" i="0" u="none" strike="noStrike">
                          <a:solidFill>
                            <a:schemeClr val="bg1"/>
                          </a:solidFill>
                          <a:effectLst/>
                          <a:latin typeface="Calibri"/>
                        </a:rPr>
                        <a:t>I alt</a:t>
                      </a:r>
                    </a:p>
                  </a:txBody>
                  <a:tcPr marL="7620" marR="7620" marT="7620" marB="0" anchor="ctr"/>
                </a:tc>
                <a:tc>
                  <a:txBody>
                    <a:bodyPr/>
                    <a:lstStyle/>
                    <a:p>
                      <a:pPr algn="ctr" fontAlgn="ctr"/>
                      <a:r>
                        <a:rPr lang="da-DK" sz="1400" b="1" i="0" u="none" strike="noStrike">
                          <a:solidFill>
                            <a:schemeClr val="bg1"/>
                          </a:solidFill>
                          <a:effectLst/>
                          <a:latin typeface="Calibri"/>
                        </a:rPr>
                        <a:t>Gennemsnit</a:t>
                      </a:r>
                    </a:p>
                  </a:txBody>
                  <a:tcPr marL="7620" marR="7620" marT="7620" marB="0" anchor="ctr"/>
                </a:tc>
                <a:tc>
                  <a:txBody>
                    <a:bodyPr/>
                    <a:lstStyle/>
                    <a:p>
                      <a:pPr algn="ctr" fontAlgn="b"/>
                      <a:r>
                        <a:rPr lang="da-DK" sz="1200" b="1" i="0" u="none" strike="noStrike">
                          <a:solidFill>
                            <a:schemeClr val="bg1"/>
                          </a:solidFill>
                          <a:effectLst/>
                          <a:latin typeface="Calibri"/>
                        </a:rPr>
                        <a:t>std.afv.</a:t>
                      </a:r>
                    </a:p>
                  </a:txBody>
                  <a:tcPr marL="7620" marR="7620" marT="7620" marB="0" anchor="b"/>
                </a:tc>
                <a:tc>
                  <a:txBody>
                    <a:bodyPr/>
                    <a:lstStyle/>
                    <a:p>
                      <a:pPr algn="ctr" fontAlgn="b"/>
                      <a:r>
                        <a:rPr lang="da-DK" sz="1200" b="1" i="0" u="none" strike="noStrike">
                          <a:solidFill>
                            <a:schemeClr val="bg1"/>
                          </a:solidFill>
                          <a:effectLst/>
                          <a:latin typeface="Calibri"/>
                        </a:rPr>
                        <a:t>95%</a:t>
                      </a:r>
                    </a:p>
                  </a:txBody>
                  <a:tcPr marL="7620" marR="7620" marT="7620" marB="0" anchor="b"/>
                </a:tc>
                <a:extLst>
                  <a:ext uri="{0D108BD9-81ED-4DB2-BD59-A6C34878D82A}">
                    <a16:rowId xmlns:a16="http://schemas.microsoft.com/office/drawing/2014/main" val="10012"/>
                  </a:ext>
                </a:extLst>
              </a:tr>
              <a:tr h="197483">
                <a:tc>
                  <a:txBody>
                    <a:bodyPr/>
                    <a:lstStyle/>
                    <a:p>
                      <a:pPr algn="l" fontAlgn="ctr"/>
                      <a:r>
                        <a:rPr lang="da-DK" sz="1400" b="1" i="0" u="none" strike="noStrike">
                          <a:solidFill>
                            <a:schemeClr val="bg1"/>
                          </a:solidFill>
                          <a:effectLst/>
                          <a:latin typeface="Calibri"/>
                        </a:rPr>
                        <a:t>Antal</a:t>
                      </a:r>
                    </a:p>
                  </a:txBody>
                  <a:tcPr marL="7620" marR="7620" marT="7620" marB="0" anchor="ctr"/>
                </a:tc>
                <a:tc>
                  <a:txBody>
                    <a:bodyPr/>
                    <a:lstStyle/>
                    <a:p>
                      <a:pPr algn="ctr" fontAlgn="ctr"/>
                      <a:r>
                        <a:rPr lang="da-DK" sz="1400" b="0" i="0" u="none" strike="noStrike">
                          <a:solidFill>
                            <a:schemeClr val="bg1"/>
                          </a:solidFill>
                          <a:effectLst/>
                          <a:latin typeface="Calibri"/>
                        </a:rPr>
                        <a:t>14</a:t>
                      </a:r>
                    </a:p>
                  </a:txBody>
                  <a:tcPr marL="7620" marR="7620" marT="7620" marB="0" anchor="ctr"/>
                </a:tc>
                <a:tc>
                  <a:txBody>
                    <a:bodyPr/>
                    <a:lstStyle/>
                    <a:p>
                      <a:pPr algn="ctr" fontAlgn="ctr"/>
                      <a:r>
                        <a:rPr lang="da-DK" sz="1400" b="0" i="0" u="none" strike="noStrike">
                          <a:solidFill>
                            <a:schemeClr val="bg1"/>
                          </a:solidFill>
                          <a:effectLst/>
                          <a:latin typeface="Calibri"/>
                        </a:rPr>
                        <a:t>242</a:t>
                      </a:r>
                    </a:p>
                  </a:txBody>
                  <a:tcPr marL="7620" marR="7620" marT="7620" marB="0" anchor="ctr"/>
                </a:tc>
                <a:tc>
                  <a:txBody>
                    <a:bodyPr/>
                    <a:lstStyle/>
                    <a:p>
                      <a:pPr algn="ctr" fontAlgn="ctr"/>
                      <a:r>
                        <a:rPr lang="da-DK" sz="1400" b="0" i="0" u="none" strike="noStrike" dirty="0">
                          <a:solidFill>
                            <a:schemeClr val="bg1"/>
                          </a:solidFill>
                          <a:effectLst/>
                          <a:latin typeface="Calibri"/>
                        </a:rPr>
                        <a:t>267</a:t>
                      </a:r>
                    </a:p>
                  </a:txBody>
                  <a:tcPr marL="7620" marR="7620" marT="7620" marB="0" anchor="ctr"/>
                </a:tc>
                <a:tc>
                  <a:txBody>
                    <a:bodyPr/>
                    <a:lstStyle/>
                    <a:p>
                      <a:pPr algn="ctr" fontAlgn="ctr"/>
                      <a:r>
                        <a:rPr lang="da-DK" sz="1400" b="0" i="0" u="none" strike="noStrike">
                          <a:solidFill>
                            <a:schemeClr val="bg1"/>
                          </a:solidFill>
                          <a:effectLst/>
                          <a:latin typeface="Calibri"/>
                        </a:rPr>
                        <a:t>614</a:t>
                      </a:r>
                    </a:p>
                  </a:txBody>
                  <a:tcPr marL="7620" marR="7620" marT="7620" marB="0" anchor="ctr"/>
                </a:tc>
                <a:tc>
                  <a:txBody>
                    <a:bodyPr/>
                    <a:lstStyle/>
                    <a:p>
                      <a:pPr algn="ctr" fontAlgn="ctr"/>
                      <a:r>
                        <a:rPr lang="da-DK" sz="1400" b="0" i="0" u="none" strike="noStrike">
                          <a:solidFill>
                            <a:schemeClr val="bg1"/>
                          </a:solidFill>
                          <a:effectLst/>
                          <a:latin typeface="Calibri"/>
                        </a:rPr>
                        <a:t>961</a:t>
                      </a:r>
                    </a:p>
                  </a:txBody>
                  <a:tcPr marL="7620" marR="7620" marT="7620" marB="0" anchor="ctr"/>
                </a:tc>
                <a:tc>
                  <a:txBody>
                    <a:bodyPr/>
                    <a:lstStyle/>
                    <a:p>
                      <a:pPr algn="ctr" fontAlgn="ctr"/>
                      <a:r>
                        <a:rPr lang="da-DK" sz="1400" b="0" i="0" u="none" strike="noStrike">
                          <a:solidFill>
                            <a:schemeClr val="bg1"/>
                          </a:solidFill>
                          <a:effectLst/>
                          <a:latin typeface="Calibri"/>
                        </a:rPr>
                        <a:t>744</a:t>
                      </a:r>
                    </a:p>
                  </a:txBody>
                  <a:tcPr marL="7620" marR="7620" marT="7620" marB="0" anchor="ctr"/>
                </a:tc>
                <a:tc>
                  <a:txBody>
                    <a:bodyPr/>
                    <a:lstStyle/>
                    <a:p>
                      <a:pPr algn="ctr" fontAlgn="ctr"/>
                      <a:r>
                        <a:rPr lang="da-DK" sz="1400" b="0" i="0" u="none" strike="noStrike">
                          <a:solidFill>
                            <a:schemeClr val="bg1"/>
                          </a:solidFill>
                          <a:effectLst/>
                          <a:latin typeface="Calibri"/>
                        </a:rPr>
                        <a:t>353</a:t>
                      </a:r>
                    </a:p>
                  </a:txBody>
                  <a:tcPr marL="7620" marR="7620" marT="7620" marB="0" anchor="ctr"/>
                </a:tc>
                <a:tc>
                  <a:txBody>
                    <a:bodyPr/>
                    <a:lstStyle/>
                    <a:p>
                      <a:pPr algn="ctr" fontAlgn="ctr"/>
                      <a:r>
                        <a:rPr lang="da-DK" sz="1400" b="0" i="0" u="none" strike="noStrike">
                          <a:solidFill>
                            <a:schemeClr val="bg1"/>
                          </a:solidFill>
                          <a:effectLst/>
                          <a:latin typeface="Calibri"/>
                        </a:rPr>
                        <a:t>3195</a:t>
                      </a:r>
                    </a:p>
                  </a:txBody>
                  <a:tcPr marL="7620" marR="7620" marT="7620" marB="0" anchor="ctr"/>
                </a:tc>
                <a:tc rowSpan="2">
                  <a:txBody>
                    <a:bodyPr/>
                    <a:lstStyle/>
                    <a:p>
                      <a:pPr algn="ctr" fontAlgn="ctr"/>
                      <a:r>
                        <a:rPr lang="da-DK" sz="1400" b="1" i="0" u="none" strike="noStrike">
                          <a:solidFill>
                            <a:schemeClr val="bg1"/>
                          </a:solidFill>
                          <a:effectLst/>
                          <a:latin typeface="Calibri"/>
                        </a:rPr>
                        <a:t>6,68</a:t>
                      </a:r>
                    </a:p>
                  </a:txBody>
                  <a:tcPr marL="7620" marR="7620" marT="7620" marB="0" anchor="ctr"/>
                </a:tc>
                <a:tc rowSpan="2">
                  <a:txBody>
                    <a:bodyPr/>
                    <a:lstStyle/>
                    <a:p>
                      <a:pPr algn="ctr" fontAlgn="ctr"/>
                      <a:r>
                        <a:rPr lang="da-DK" sz="1200" b="0" i="0" u="none" strike="noStrike" dirty="0">
                          <a:solidFill>
                            <a:schemeClr val="bg1"/>
                          </a:solidFill>
                          <a:effectLst/>
                          <a:latin typeface="Calibri"/>
                        </a:rPr>
                        <a:t>3,6</a:t>
                      </a:r>
                    </a:p>
                  </a:txBody>
                  <a:tcPr marL="7620" marR="7620" marT="7620" marB="0" anchor="ctr"/>
                </a:tc>
                <a:tc rowSpan="2">
                  <a:txBody>
                    <a:bodyPr/>
                    <a:lstStyle/>
                    <a:p>
                      <a:pPr algn="ctr" fontAlgn="ctr"/>
                      <a:r>
                        <a:rPr lang="da-DK" sz="1200" b="0" i="0" u="none" strike="noStrike" dirty="0">
                          <a:solidFill>
                            <a:schemeClr val="bg1"/>
                          </a:solidFill>
                          <a:effectLst/>
                          <a:latin typeface="Calibri"/>
                        </a:rPr>
                        <a:t>0,12</a:t>
                      </a:r>
                    </a:p>
                  </a:txBody>
                  <a:tcPr marL="7620" marR="7620" marT="7620" marB="0" anchor="ctr"/>
                </a:tc>
                <a:extLst>
                  <a:ext uri="{0D108BD9-81ED-4DB2-BD59-A6C34878D82A}">
                    <a16:rowId xmlns:a16="http://schemas.microsoft.com/office/drawing/2014/main" val="10013"/>
                  </a:ext>
                </a:extLst>
              </a:tr>
              <a:tr h="197483">
                <a:tc>
                  <a:txBody>
                    <a:bodyPr/>
                    <a:lstStyle/>
                    <a:p>
                      <a:pPr algn="l" fontAlgn="ctr"/>
                      <a:r>
                        <a:rPr lang="da-DK" sz="1400" b="1" i="0" u="none" strike="noStrike" dirty="0">
                          <a:solidFill>
                            <a:schemeClr val="bg1"/>
                          </a:solidFill>
                          <a:effectLst/>
                          <a:latin typeface="Calibri"/>
                        </a:rPr>
                        <a:t>Frekvenser</a:t>
                      </a:r>
                    </a:p>
                  </a:txBody>
                  <a:tcPr marL="7620" marR="7620" marT="7620" marB="0" anchor="ctr"/>
                </a:tc>
                <a:tc>
                  <a:txBody>
                    <a:bodyPr/>
                    <a:lstStyle/>
                    <a:p>
                      <a:pPr algn="ctr" fontAlgn="ctr"/>
                      <a:r>
                        <a:rPr lang="da-DK" sz="1400" b="0" i="0" u="none" strike="noStrike" dirty="0">
                          <a:solidFill>
                            <a:schemeClr val="bg1"/>
                          </a:solidFill>
                          <a:effectLst/>
                          <a:latin typeface="Calibri"/>
                        </a:rPr>
                        <a:t>0%</a:t>
                      </a:r>
                    </a:p>
                  </a:txBody>
                  <a:tcPr marL="7620" marR="7620" marT="7620" marB="0" anchor="ctr"/>
                </a:tc>
                <a:tc>
                  <a:txBody>
                    <a:bodyPr/>
                    <a:lstStyle/>
                    <a:p>
                      <a:pPr algn="ctr" fontAlgn="ctr"/>
                      <a:r>
                        <a:rPr lang="da-DK" sz="1400" b="0" i="0" u="none" strike="noStrike" dirty="0">
                          <a:solidFill>
                            <a:schemeClr val="bg1"/>
                          </a:solidFill>
                          <a:effectLst/>
                          <a:latin typeface="Calibri"/>
                        </a:rPr>
                        <a:t>8%</a:t>
                      </a:r>
                    </a:p>
                  </a:txBody>
                  <a:tcPr marL="7620" marR="7620" marT="7620" marB="0" anchor="ctr"/>
                </a:tc>
                <a:tc>
                  <a:txBody>
                    <a:bodyPr/>
                    <a:lstStyle/>
                    <a:p>
                      <a:pPr algn="ctr" fontAlgn="ctr"/>
                      <a:r>
                        <a:rPr lang="da-DK" sz="1400" b="0" i="0" u="none" strike="noStrike" dirty="0">
                          <a:solidFill>
                            <a:schemeClr val="bg1"/>
                          </a:solidFill>
                          <a:effectLst/>
                          <a:latin typeface="Calibri"/>
                        </a:rPr>
                        <a:t>8%</a:t>
                      </a:r>
                    </a:p>
                  </a:txBody>
                  <a:tcPr marL="7620" marR="7620" marT="7620" marB="0" anchor="ctr"/>
                </a:tc>
                <a:tc>
                  <a:txBody>
                    <a:bodyPr/>
                    <a:lstStyle/>
                    <a:p>
                      <a:pPr algn="ctr" fontAlgn="ctr"/>
                      <a:r>
                        <a:rPr lang="da-DK" sz="1400" b="0" i="0" u="none" strike="noStrike">
                          <a:solidFill>
                            <a:schemeClr val="bg1"/>
                          </a:solidFill>
                          <a:effectLst/>
                          <a:latin typeface="Calibri"/>
                        </a:rPr>
                        <a:t>19%</a:t>
                      </a:r>
                    </a:p>
                  </a:txBody>
                  <a:tcPr marL="7620" marR="7620" marT="7620" marB="0" anchor="ctr"/>
                </a:tc>
                <a:tc>
                  <a:txBody>
                    <a:bodyPr/>
                    <a:lstStyle/>
                    <a:p>
                      <a:pPr algn="ctr" fontAlgn="ctr"/>
                      <a:r>
                        <a:rPr lang="da-DK" sz="1400" b="0" i="0" u="none" strike="noStrike" dirty="0">
                          <a:solidFill>
                            <a:schemeClr val="bg1"/>
                          </a:solidFill>
                          <a:effectLst/>
                          <a:latin typeface="Calibri"/>
                        </a:rPr>
                        <a:t>30%</a:t>
                      </a:r>
                    </a:p>
                  </a:txBody>
                  <a:tcPr marL="7620" marR="7620" marT="7620" marB="0" anchor="ctr"/>
                </a:tc>
                <a:tc>
                  <a:txBody>
                    <a:bodyPr/>
                    <a:lstStyle/>
                    <a:p>
                      <a:pPr algn="ctr" fontAlgn="ctr"/>
                      <a:r>
                        <a:rPr lang="da-DK" sz="1400" b="0" i="0" u="none" strike="noStrike">
                          <a:solidFill>
                            <a:schemeClr val="bg1"/>
                          </a:solidFill>
                          <a:effectLst/>
                          <a:latin typeface="Calibri"/>
                        </a:rPr>
                        <a:t>23%</a:t>
                      </a:r>
                    </a:p>
                  </a:txBody>
                  <a:tcPr marL="7620" marR="7620" marT="7620" marB="0" anchor="ctr"/>
                </a:tc>
                <a:tc>
                  <a:txBody>
                    <a:bodyPr/>
                    <a:lstStyle/>
                    <a:p>
                      <a:pPr algn="ctr" fontAlgn="ctr"/>
                      <a:r>
                        <a:rPr lang="da-DK" sz="1400" b="0" i="0" u="none" strike="noStrike" dirty="0">
                          <a:solidFill>
                            <a:schemeClr val="bg1"/>
                          </a:solidFill>
                          <a:effectLst/>
                          <a:latin typeface="Calibri"/>
                        </a:rPr>
                        <a:t>11%</a:t>
                      </a:r>
                    </a:p>
                  </a:txBody>
                  <a:tcPr marL="7620" marR="7620" marT="7620" marB="0" anchor="ctr"/>
                </a:tc>
                <a:tc>
                  <a:txBody>
                    <a:bodyPr/>
                    <a:lstStyle/>
                    <a:p>
                      <a:pPr algn="ctr" fontAlgn="ctr"/>
                      <a:r>
                        <a:rPr lang="da-DK" sz="1400" b="0" i="0" u="none" strike="noStrike" dirty="0">
                          <a:solidFill>
                            <a:schemeClr val="bg1"/>
                          </a:solidFill>
                          <a:effectLst/>
                          <a:latin typeface="Calibri"/>
                        </a:rPr>
                        <a:t>100%</a:t>
                      </a:r>
                    </a:p>
                  </a:txBody>
                  <a:tcPr marL="7620" marR="7620" marT="7620" marB="0" anchor="ctr"/>
                </a:tc>
                <a:tc vMerge="1">
                  <a:txBody>
                    <a:bodyPr/>
                    <a:lstStyle/>
                    <a:p>
                      <a:endParaRPr lang="da-DK"/>
                    </a:p>
                  </a:txBody>
                  <a:tcPr/>
                </a:tc>
                <a:tc vMerge="1">
                  <a:txBody>
                    <a:bodyPr/>
                    <a:lstStyle/>
                    <a:p>
                      <a:endParaRPr lang="da-DK"/>
                    </a:p>
                  </a:txBody>
                  <a:tcPr/>
                </a:tc>
                <a:tc vMerge="1">
                  <a:txBody>
                    <a:bodyPr/>
                    <a:lstStyle/>
                    <a:p>
                      <a:endParaRPr lang="da-DK"/>
                    </a:p>
                  </a:txBody>
                  <a:tcPr/>
                </a:tc>
                <a:extLst>
                  <a:ext uri="{0D108BD9-81ED-4DB2-BD59-A6C34878D82A}">
                    <a16:rowId xmlns:a16="http://schemas.microsoft.com/office/drawing/2014/main" val="10014"/>
                  </a:ext>
                </a:extLst>
              </a:tr>
              <a:tr h="175541">
                <a:tc>
                  <a:txBody>
                    <a:bodyPr/>
                    <a:lstStyle/>
                    <a:p>
                      <a:pPr algn="l" fontAlgn="b"/>
                      <a:endParaRPr lang="da-DK" sz="1100" b="1" i="0" u="none" strike="noStrike" dirty="0">
                        <a:solidFill>
                          <a:srgbClr val="000000"/>
                        </a:solidFill>
                        <a:effectLst/>
                        <a:latin typeface="Calibri"/>
                      </a:endParaRPr>
                    </a:p>
                  </a:txBody>
                  <a:tcPr marL="7314" marR="7314" marT="7314" marB="0" anchor="b"/>
                </a:tc>
                <a:tc>
                  <a:txBody>
                    <a:bodyPr/>
                    <a:lstStyle/>
                    <a:p>
                      <a:pPr algn="l" fontAlgn="b"/>
                      <a:endParaRPr lang="da-DK" sz="1100" b="0" i="0" u="none" strike="noStrike" dirty="0">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dirty="0">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1" i="0" u="none" strike="noStrike" dirty="0">
                        <a:solidFill>
                          <a:srgbClr val="000000"/>
                        </a:solidFill>
                        <a:effectLst/>
                        <a:latin typeface="Calibri"/>
                      </a:endParaRPr>
                    </a:p>
                  </a:txBody>
                  <a:tcPr marL="7314" marR="7314" marT="7314" marB="0" anchor="b"/>
                </a:tc>
                <a:tc>
                  <a:txBody>
                    <a:bodyPr/>
                    <a:lstStyle/>
                    <a:p>
                      <a:pPr algn="l" fontAlgn="b"/>
                      <a:endParaRPr lang="da-DK" sz="1100" b="0" i="0" u="none" strike="noStrike">
                        <a:solidFill>
                          <a:srgbClr val="000000"/>
                        </a:solidFill>
                        <a:effectLst/>
                        <a:latin typeface="Calibri"/>
                      </a:endParaRPr>
                    </a:p>
                  </a:txBody>
                  <a:tcPr marL="7314" marR="7314" marT="7314" marB="0" anchor="b"/>
                </a:tc>
                <a:tc>
                  <a:txBody>
                    <a:bodyPr/>
                    <a:lstStyle/>
                    <a:p>
                      <a:pPr algn="l" fontAlgn="b"/>
                      <a:endParaRPr lang="da-DK" sz="1100" b="0" i="0" u="none" strike="noStrike" dirty="0">
                        <a:solidFill>
                          <a:srgbClr val="000000"/>
                        </a:solidFill>
                        <a:effectLst/>
                        <a:latin typeface="Calibri"/>
                      </a:endParaRPr>
                    </a:p>
                  </a:txBody>
                  <a:tcPr marL="7314" marR="7314" marT="7314" marB="0" anchor="b"/>
                </a:tc>
                <a:extLst>
                  <a:ext uri="{0D108BD9-81ED-4DB2-BD59-A6C34878D82A}">
                    <a16:rowId xmlns:a16="http://schemas.microsoft.com/office/drawing/2014/main" val="10015"/>
                  </a:ext>
                </a:extLst>
              </a:tr>
            </a:tbl>
          </a:graphicData>
        </a:graphic>
      </p:graphicFrame>
      <p:sp>
        <p:nvSpPr>
          <p:cNvPr id="6" name="Titel 1"/>
          <p:cNvSpPr txBox="1">
            <a:spLocks/>
          </p:cNvSpPr>
          <p:nvPr/>
        </p:nvSpPr>
        <p:spPr>
          <a:xfrm>
            <a:off x="395536" y="697260"/>
            <a:ext cx="6478588" cy="571500"/>
          </a:xfrm>
          <a:prstGeom prst="rect">
            <a:avLst/>
          </a:prstGeom>
        </p:spPr>
        <p:txBody>
          <a:bodyPr/>
          <a:lstStyle>
            <a:lvl1pPr algn="l" rtl="0" fontAlgn="base">
              <a:lnSpc>
                <a:spcPts val="3600"/>
              </a:lnSpc>
              <a:spcBef>
                <a:spcPct val="0"/>
              </a:spcBef>
              <a:spcAft>
                <a:spcPct val="0"/>
              </a:spcAft>
              <a:defRPr sz="3400" b="1">
                <a:solidFill>
                  <a:schemeClr val="tx1"/>
                </a:solidFill>
                <a:latin typeface="+mj-lt"/>
                <a:ea typeface="+mj-ea"/>
                <a:cs typeface="+mj-cs"/>
              </a:defRPr>
            </a:lvl1pPr>
            <a:lvl2pPr algn="l" rtl="0" fontAlgn="base">
              <a:lnSpc>
                <a:spcPts val="3600"/>
              </a:lnSpc>
              <a:spcBef>
                <a:spcPct val="0"/>
              </a:spcBef>
              <a:spcAft>
                <a:spcPct val="0"/>
              </a:spcAft>
              <a:defRPr sz="3400" b="1">
                <a:solidFill>
                  <a:schemeClr val="tx1"/>
                </a:solidFill>
                <a:latin typeface="Georgia" pitchFamily="18" charset="0"/>
              </a:defRPr>
            </a:lvl2pPr>
            <a:lvl3pPr algn="l" rtl="0" fontAlgn="base">
              <a:lnSpc>
                <a:spcPts val="3600"/>
              </a:lnSpc>
              <a:spcBef>
                <a:spcPct val="0"/>
              </a:spcBef>
              <a:spcAft>
                <a:spcPct val="0"/>
              </a:spcAft>
              <a:defRPr sz="3400" b="1">
                <a:solidFill>
                  <a:schemeClr val="tx1"/>
                </a:solidFill>
                <a:latin typeface="Georgia" pitchFamily="18" charset="0"/>
              </a:defRPr>
            </a:lvl3pPr>
            <a:lvl4pPr algn="l" rtl="0" fontAlgn="base">
              <a:lnSpc>
                <a:spcPts val="3600"/>
              </a:lnSpc>
              <a:spcBef>
                <a:spcPct val="0"/>
              </a:spcBef>
              <a:spcAft>
                <a:spcPct val="0"/>
              </a:spcAft>
              <a:defRPr sz="3400" b="1">
                <a:solidFill>
                  <a:schemeClr val="tx1"/>
                </a:solidFill>
                <a:latin typeface="Georgia" pitchFamily="18" charset="0"/>
              </a:defRPr>
            </a:lvl4pPr>
            <a:lvl5pPr algn="l" rtl="0" fontAlgn="base">
              <a:lnSpc>
                <a:spcPts val="3600"/>
              </a:lnSpc>
              <a:spcBef>
                <a:spcPct val="0"/>
              </a:spcBef>
              <a:spcAft>
                <a:spcPct val="0"/>
              </a:spcAft>
              <a:defRPr sz="3400" b="1">
                <a:solidFill>
                  <a:schemeClr val="tx1"/>
                </a:solidFill>
                <a:latin typeface="Georgia" pitchFamily="18" charset="0"/>
              </a:defRPr>
            </a:lvl5pPr>
            <a:lvl6pPr marL="457200" algn="l" rtl="0" fontAlgn="base">
              <a:lnSpc>
                <a:spcPts val="3600"/>
              </a:lnSpc>
              <a:spcBef>
                <a:spcPct val="0"/>
              </a:spcBef>
              <a:spcAft>
                <a:spcPct val="0"/>
              </a:spcAft>
              <a:defRPr sz="3400" b="1">
                <a:solidFill>
                  <a:schemeClr val="tx1"/>
                </a:solidFill>
                <a:latin typeface="Georgia" pitchFamily="18" charset="0"/>
              </a:defRPr>
            </a:lvl6pPr>
            <a:lvl7pPr marL="914400" algn="l" rtl="0" fontAlgn="base">
              <a:lnSpc>
                <a:spcPts val="3600"/>
              </a:lnSpc>
              <a:spcBef>
                <a:spcPct val="0"/>
              </a:spcBef>
              <a:spcAft>
                <a:spcPct val="0"/>
              </a:spcAft>
              <a:defRPr sz="3400" b="1">
                <a:solidFill>
                  <a:schemeClr val="tx1"/>
                </a:solidFill>
                <a:latin typeface="Georgia" pitchFamily="18" charset="0"/>
              </a:defRPr>
            </a:lvl7pPr>
            <a:lvl8pPr marL="1371600" algn="l" rtl="0" fontAlgn="base">
              <a:lnSpc>
                <a:spcPts val="3600"/>
              </a:lnSpc>
              <a:spcBef>
                <a:spcPct val="0"/>
              </a:spcBef>
              <a:spcAft>
                <a:spcPct val="0"/>
              </a:spcAft>
              <a:defRPr sz="3400" b="1">
                <a:solidFill>
                  <a:schemeClr val="tx1"/>
                </a:solidFill>
                <a:latin typeface="Georgia" pitchFamily="18" charset="0"/>
              </a:defRPr>
            </a:lvl8pPr>
            <a:lvl9pPr marL="1828800" algn="l" rtl="0" fontAlgn="base">
              <a:lnSpc>
                <a:spcPts val="3600"/>
              </a:lnSpc>
              <a:spcBef>
                <a:spcPct val="0"/>
              </a:spcBef>
              <a:spcAft>
                <a:spcPct val="0"/>
              </a:spcAft>
              <a:defRPr sz="3400" b="1">
                <a:solidFill>
                  <a:schemeClr val="tx1"/>
                </a:solidFill>
                <a:latin typeface="Georgia" pitchFamily="18" charset="0"/>
              </a:defRPr>
            </a:lvl9pPr>
          </a:lstStyle>
          <a:p>
            <a:r>
              <a:rPr lang="da-DK" kern="0" dirty="0" smtClean="0"/>
              <a:t>Hvordan er det gået?</a:t>
            </a:r>
            <a:endParaRPr lang="da-DK" kern="0" dirty="0"/>
          </a:p>
        </p:txBody>
      </p:sp>
      <p:sp>
        <p:nvSpPr>
          <p:cNvPr id="7" name="Rektangel 6"/>
          <p:cNvSpPr/>
          <p:nvPr/>
        </p:nvSpPr>
        <p:spPr bwMode="auto">
          <a:xfrm>
            <a:off x="1403648" y="2420888"/>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8" name="Rektangel 7"/>
          <p:cNvSpPr/>
          <p:nvPr/>
        </p:nvSpPr>
        <p:spPr bwMode="auto">
          <a:xfrm>
            <a:off x="1403648" y="3573016"/>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9" name="Rektangel 8"/>
          <p:cNvSpPr/>
          <p:nvPr/>
        </p:nvSpPr>
        <p:spPr bwMode="auto">
          <a:xfrm>
            <a:off x="1403648" y="4797152"/>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10" name="Rektangel 9"/>
          <p:cNvSpPr/>
          <p:nvPr/>
        </p:nvSpPr>
        <p:spPr bwMode="auto">
          <a:xfrm>
            <a:off x="1403648" y="5445224"/>
            <a:ext cx="2088232" cy="360040"/>
          </a:xfrm>
          <a:prstGeom prst="rect">
            <a:avLst/>
          </a:prstGeom>
          <a:solidFill>
            <a:srgbClr val="537B8D"/>
          </a:solidFill>
          <a:ln w="127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800" b="0" i="0" u="none" strike="noStrike" cap="none" normalizeH="0" baseline="0" dirty="0" smtClean="0">
                <a:ln>
                  <a:noFill/>
                </a:ln>
                <a:solidFill>
                  <a:schemeClr val="tx1"/>
                </a:solidFill>
                <a:effectLst/>
                <a:latin typeface="Georgia" pitchFamily="18" charset="0"/>
              </a:rPr>
              <a:t> </a:t>
            </a:r>
            <a:r>
              <a:rPr lang="da-DK" sz="1800" dirty="0">
                <a:solidFill>
                  <a:schemeClr val="bg1"/>
                </a:solidFill>
              </a:rPr>
              <a:t>8</a:t>
            </a:r>
            <a:r>
              <a:rPr kumimoji="0" lang="da-DK" sz="1800" b="0" i="0" u="none" strike="noStrike" cap="none" normalizeH="0" baseline="0" dirty="0" smtClean="0">
                <a:ln>
                  <a:noFill/>
                </a:ln>
                <a:solidFill>
                  <a:schemeClr val="bg1"/>
                </a:solidFill>
                <a:effectLst/>
                <a:latin typeface="Georgia" pitchFamily="18" charset="0"/>
              </a:rPr>
              <a:t> % dumper i 2019</a:t>
            </a:r>
          </a:p>
        </p:txBody>
      </p:sp>
      <p:sp>
        <p:nvSpPr>
          <p:cNvPr id="11" name="Rektangel 10"/>
          <p:cNvSpPr/>
          <p:nvPr/>
        </p:nvSpPr>
        <p:spPr bwMode="auto">
          <a:xfrm>
            <a:off x="6372200" y="2348880"/>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12" name="Rektangel 11"/>
          <p:cNvSpPr/>
          <p:nvPr/>
        </p:nvSpPr>
        <p:spPr bwMode="auto">
          <a:xfrm>
            <a:off x="6372200" y="3429000"/>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13" name="Rektangel 12"/>
          <p:cNvSpPr/>
          <p:nvPr/>
        </p:nvSpPr>
        <p:spPr bwMode="auto">
          <a:xfrm>
            <a:off x="6372200" y="4725144"/>
            <a:ext cx="1224136" cy="360040"/>
          </a:xfrm>
          <a:prstGeom prst="rect">
            <a:avLst/>
          </a:prstGeom>
          <a:noFill/>
          <a:ln w="5715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endParaRPr kumimoji="0" lang="da-DK" sz="1400" b="0" i="0" u="none" strike="noStrike" cap="none" normalizeH="0" baseline="0" smtClean="0">
              <a:ln>
                <a:noFill/>
              </a:ln>
              <a:solidFill>
                <a:schemeClr val="tx1"/>
              </a:solidFill>
              <a:effectLst/>
              <a:latin typeface="Georgia" pitchFamily="18" charset="0"/>
            </a:endParaRPr>
          </a:p>
        </p:txBody>
      </p:sp>
      <p:sp>
        <p:nvSpPr>
          <p:cNvPr id="14" name="Rektangel 13"/>
          <p:cNvSpPr/>
          <p:nvPr/>
        </p:nvSpPr>
        <p:spPr bwMode="auto">
          <a:xfrm>
            <a:off x="6084168" y="5855311"/>
            <a:ext cx="2088232" cy="360040"/>
          </a:xfrm>
          <a:prstGeom prst="rect">
            <a:avLst/>
          </a:prstGeom>
          <a:solidFill>
            <a:srgbClr val="537B8D"/>
          </a:solidFill>
          <a:ln w="127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800" b="0" i="0" u="none" strike="noStrike" cap="none" normalizeH="0" baseline="0" dirty="0" smtClean="0">
                <a:ln>
                  <a:noFill/>
                </a:ln>
                <a:solidFill>
                  <a:schemeClr val="tx1"/>
                </a:solidFill>
                <a:effectLst/>
                <a:latin typeface="Georgia" pitchFamily="18" charset="0"/>
              </a:rPr>
              <a:t>     </a:t>
            </a:r>
            <a:r>
              <a:rPr lang="da-DK" sz="1800" dirty="0" smtClean="0">
                <a:solidFill>
                  <a:schemeClr val="bg1"/>
                </a:solidFill>
              </a:rPr>
              <a:t>6,2 i snit i 2018</a:t>
            </a:r>
            <a:endParaRPr kumimoji="0" lang="da-DK" sz="1800" b="0" i="0" u="none" strike="noStrike" cap="none" normalizeH="0" baseline="0" dirty="0" smtClean="0">
              <a:ln>
                <a:noFill/>
              </a:ln>
              <a:solidFill>
                <a:schemeClr val="bg1"/>
              </a:solidFill>
              <a:effectLst/>
              <a:latin typeface="Georgia" pitchFamily="18" charset="0"/>
            </a:endParaRPr>
          </a:p>
        </p:txBody>
      </p:sp>
      <p:sp>
        <p:nvSpPr>
          <p:cNvPr id="16" name="Rektangel 15"/>
          <p:cNvSpPr/>
          <p:nvPr/>
        </p:nvSpPr>
        <p:spPr>
          <a:xfrm>
            <a:off x="525379" y="1412775"/>
            <a:ext cx="3304110" cy="323165"/>
          </a:xfrm>
          <a:prstGeom prst="rect">
            <a:avLst/>
          </a:prstGeom>
        </p:spPr>
        <p:txBody>
          <a:bodyPr wrap="none">
            <a:spAutoFit/>
          </a:bodyPr>
          <a:lstStyle/>
          <a:p>
            <a:pPr algn="ctr">
              <a:defRPr sz="1800" b="1" i="0" u="none" strike="noStrike" kern="1200" baseline="0">
                <a:solidFill>
                  <a:srgbClr val="000000"/>
                </a:solidFill>
                <a:latin typeface="+mn-lt"/>
                <a:ea typeface="+mn-ea"/>
                <a:cs typeface="+mn-cs"/>
              </a:defRPr>
            </a:pPr>
            <a:r>
              <a:rPr lang="en-US" sz="2000" b="1" dirty="0" smtClean="0">
                <a:solidFill>
                  <a:srgbClr val="000000"/>
                </a:solidFill>
              </a:rPr>
              <a:t>   Skr. Fysik </a:t>
            </a:r>
            <a:r>
              <a:rPr lang="en-US" sz="2000" b="1" dirty="0">
                <a:solidFill>
                  <a:srgbClr val="000000"/>
                </a:solidFill>
              </a:rPr>
              <a:t>A, </a:t>
            </a:r>
            <a:r>
              <a:rPr lang="en-US" sz="2000" b="1" dirty="0" err="1" smtClean="0">
                <a:solidFill>
                  <a:srgbClr val="000000"/>
                </a:solidFill>
              </a:rPr>
              <a:t>maj</a:t>
            </a:r>
            <a:r>
              <a:rPr lang="en-US" sz="2000" b="1" dirty="0" smtClean="0">
                <a:solidFill>
                  <a:srgbClr val="000000"/>
                </a:solidFill>
              </a:rPr>
              <a:t> 2019</a:t>
            </a:r>
            <a:endParaRPr lang="en-US" sz="2000" b="1" dirty="0">
              <a:solidFill>
                <a:srgbClr val="000000"/>
              </a:solidFill>
            </a:endParaRPr>
          </a:p>
        </p:txBody>
      </p:sp>
      <p:sp>
        <p:nvSpPr>
          <p:cNvPr id="17" name="Rektangel 16"/>
          <p:cNvSpPr/>
          <p:nvPr/>
        </p:nvSpPr>
        <p:spPr bwMode="auto">
          <a:xfrm>
            <a:off x="6156176" y="5419105"/>
            <a:ext cx="2088232" cy="360040"/>
          </a:xfrm>
          <a:prstGeom prst="rect">
            <a:avLst/>
          </a:prstGeom>
          <a:solidFill>
            <a:srgbClr val="537B8D"/>
          </a:solidFill>
          <a:ln w="127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800" b="0" i="0" u="none" strike="noStrike" cap="none" normalizeH="0" baseline="0" dirty="0" smtClean="0">
                <a:ln>
                  <a:noFill/>
                </a:ln>
                <a:solidFill>
                  <a:schemeClr val="tx1"/>
                </a:solidFill>
                <a:effectLst/>
                <a:latin typeface="Georgia" pitchFamily="18" charset="0"/>
              </a:rPr>
              <a:t>     </a:t>
            </a:r>
            <a:r>
              <a:rPr lang="da-DK" sz="1800" dirty="0" smtClean="0">
                <a:solidFill>
                  <a:schemeClr val="bg1"/>
                </a:solidFill>
              </a:rPr>
              <a:t>6,7 i snit i 2019</a:t>
            </a:r>
            <a:endParaRPr kumimoji="0" lang="da-DK" sz="1800" b="0" i="0" u="none" strike="noStrike" cap="none" normalizeH="0" baseline="0" dirty="0" smtClean="0">
              <a:ln>
                <a:noFill/>
              </a:ln>
              <a:solidFill>
                <a:schemeClr val="bg1"/>
              </a:solidFill>
              <a:effectLst/>
              <a:latin typeface="Georgia" pitchFamily="18" charset="0"/>
            </a:endParaRPr>
          </a:p>
        </p:txBody>
      </p:sp>
      <p:sp>
        <p:nvSpPr>
          <p:cNvPr id="18" name="Rektangel 17"/>
          <p:cNvSpPr/>
          <p:nvPr/>
        </p:nvSpPr>
        <p:spPr bwMode="auto">
          <a:xfrm>
            <a:off x="1662669" y="5841268"/>
            <a:ext cx="2151856" cy="360040"/>
          </a:xfrm>
          <a:prstGeom prst="rect">
            <a:avLst/>
          </a:prstGeom>
          <a:solidFill>
            <a:srgbClr val="537B8D"/>
          </a:solidFill>
          <a:ln w="127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800" b="0" i="0" u="none" strike="noStrike" cap="none" normalizeH="0" baseline="0" dirty="0" smtClean="0">
                <a:ln>
                  <a:noFill/>
                </a:ln>
                <a:solidFill>
                  <a:schemeClr val="tx1"/>
                </a:solidFill>
                <a:effectLst/>
                <a:latin typeface="Georgia" pitchFamily="18" charset="0"/>
              </a:rPr>
              <a:t> </a:t>
            </a:r>
            <a:r>
              <a:rPr lang="da-DK" sz="1800" dirty="0" smtClean="0">
                <a:solidFill>
                  <a:schemeClr val="bg1"/>
                </a:solidFill>
              </a:rPr>
              <a:t>10</a:t>
            </a:r>
            <a:r>
              <a:rPr kumimoji="0" lang="da-DK" sz="1800" b="0" i="0" u="none" strike="noStrike" cap="none" normalizeH="0" baseline="0" dirty="0" smtClean="0">
                <a:ln>
                  <a:noFill/>
                </a:ln>
                <a:solidFill>
                  <a:schemeClr val="bg1"/>
                </a:solidFill>
                <a:effectLst/>
                <a:latin typeface="Georgia" pitchFamily="18" charset="0"/>
              </a:rPr>
              <a:t> % dumper i 2018</a:t>
            </a:r>
          </a:p>
        </p:txBody>
      </p:sp>
    </p:spTree>
    <p:extLst>
      <p:ext uri="{BB962C8B-B14F-4D97-AF65-F5344CB8AC3E}">
        <p14:creationId xmlns:p14="http://schemas.microsoft.com/office/powerpoint/2010/main" val="164335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Hvordan er det gået?</a:t>
            </a:r>
            <a:endParaRPr lang="da-DK" dirty="0"/>
          </a:p>
        </p:txBody>
      </p:sp>
      <p:sp>
        <p:nvSpPr>
          <p:cNvPr id="7" name="Pladsholder til dato 6"/>
          <p:cNvSpPr>
            <a:spLocks noGrp="1"/>
          </p:cNvSpPr>
          <p:nvPr>
            <p:ph type="dt" sz="half" idx="10"/>
          </p:nvPr>
        </p:nvSpPr>
        <p:spPr/>
        <p:txBody>
          <a:bodyPr/>
          <a:lstStyle/>
          <a:p>
            <a:r>
              <a:rPr lang="da-DK" smtClean="0"/>
              <a:t>11. oktober 2019</a:t>
            </a:r>
            <a:endParaRPr lang="da-DK"/>
          </a:p>
        </p:txBody>
      </p:sp>
      <p:sp>
        <p:nvSpPr>
          <p:cNvPr id="8" name="Pladsholder til sidefod 7"/>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p>
            <a:r>
              <a:rPr lang="da-DK" smtClean="0"/>
              <a:t>Side </a:t>
            </a:r>
            <a:fld id="{2422BA6A-2CEF-46ED-93BA-979740AEA7F0}" type="slidenum">
              <a:rPr lang="da-DK" smtClean="0"/>
              <a:pPr/>
              <a:t>8</a:t>
            </a:fld>
            <a:endParaRPr lang="da-DK"/>
          </a:p>
        </p:txBody>
      </p:sp>
      <p:sp>
        <p:nvSpPr>
          <p:cNvPr id="3" name="Venstrepil 2"/>
          <p:cNvSpPr/>
          <p:nvPr/>
        </p:nvSpPr>
        <p:spPr bwMode="auto">
          <a:xfrm>
            <a:off x="6156176" y="2780928"/>
            <a:ext cx="2592288" cy="540060"/>
          </a:xfrm>
          <a:prstGeom prst="leftArrow">
            <a:avLst/>
          </a:prstGeom>
          <a:solidFill>
            <a:srgbClr val="DFD67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400" b="0" i="0" u="none" strike="noStrike" cap="none" normalizeH="0" baseline="0" dirty="0" smtClean="0">
                <a:ln>
                  <a:noFill/>
                </a:ln>
                <a:solidFill>
                  <a:schemeClr val="tx1"/>
                </a:solidFill>
                <a:effectLst/>
                <a:latin typeface="Georgia" pitchFamily="18" charset="0"/>
              </a:rPr>
              <a:t>8,1 Gennemsnit af årskarakter</a:t>
            </a:r>
          </a:p>
        </p:txBody>
      </p:sp>
      <p:sp>
        <p:nvSpPr>
          <p:cNvPr id="10" name="Venstrepil 9"/>
          <p:cNvSpPr/>
          <p:nvPr/>
        </p:nvSpPr>
        <p:spPr bwMode="auto">
          <a:xfrm>
            <a:off x="6084168" y="3140968"/>
            <a:ext cx="3059832" cy="540060"/>
          </a:xfrm>
          <a:prstGeom prst="leftArrow">
            <a:avLst/>
          </a:prstGeom>
          <a:solidFill>
            <a:srgbClr val="DFD67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kumimoji="0" lang="da-DK" sz="1400" b="0" i="0" u="none" strike="noStrike" cap="none" normalizeH="0" baseline="0" dirty="0" smtClean="0">
                <a:ln>
                  <a:noFill/>
                </a:ln>
                <a:solidFill>
                  <a:schemeClr val="tx1"/>
                </a:solidFill>
                <a:effectLst/>
                <a:latin typeface="Georgia" pitchFamily="18" charset="0"/>
              </a:rPr>
              <a:t>6,6 Gennemsnit af </a:t>
            </a:r>
            <a:r>
              <a:rPr lang="da-DK" dirty="0" smtClean="0"/>
              <a:t>eksamens</a:t>
            </a:r>
            <a:r>
              <a:rPr kumimoji="0" lang="da-DK" sz="1400" b="0" i="0" u="none" strike="noStrike" cap="none" normalizeH="0" baseline="0" dirty="0" smtClean="0">
                <a:ln>
                  <a:noFill/>
                </a:ln>
                <a:solidFill>
                  <a:schemeClr val="tx1"/>
                </a:solidFill>
                <a:effectLst/>
                <a:latin typeface="Georgia" pitchFamily="18" charset="0"/>
              </a:rPr>
              <a:t>karakter</a:t>
            </a:r>
          </a:p>
        </p:txBody>
      </p:sp>
      <p:graphicFrame>
        <p:nvGraphicFramePr>
          <p:cNvPr id="12" name="Diagram 11"/>
          <p:cNvGraphicFramePr>
            <a:graphicFrameLocks/>
          </p:cNvGraphicFramePr>
          <p:nvPr>
            <p:extLst>
              <p:ext uri="{D42A27DB-BD31-4B8C-83A1-F6EECF244321}">
                <p14:modId xmlns:p14="http://schemas.microsoft.com/office/powerpoint/2010/main" val="3464284694"/>
              </p:ext>
            </p:extLst>
          </p:nvPr>
        </p:nvGraphicFramePr>
        <p:xfrm>
          <a:off x="395536" y="1412777"/>
          <a:ext cx="5760640"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026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632"/>
            <a:ext cx="6478588" cy="1143000"/>
          </a:xfrm>
        </p:spPr>
        <p:txBody>
          <a:bodyPr/>
          <a:lstStyle/>
          <a:p>
            <a:r>
              <a:rPr lang="da-DK" dirty="0" smtClean="0"/>
              <a:t>Hvordan er det gået?</a:t>
            </a:r>
            <a:endParaRPr lang="da-DK" dirty="0"/>
          </a:p>
        </p:txBody>
      </p:sp>
      <p:sp>
        <p:nvSpPr>
          <p:cNvPr id="7" name="Pladsholder til dato 6"/>
          <p:cNvSpPr>
            <a:spLocks noGrp="1"/>
          </p:cNvSpPr>
          <p:nvPr>
            <p:ph type="dt" sz="half" idx="10"/>
          </p:nvPr>
        </p:nvSpPr>
        <p:spPr/>
        <p:txBody>
          <a:bodyPr/>
          <a:lstStyle/>
          <a:p>
            <a:r>
              <a:rPr lang="da-DK" smtClean="0"/>
              <a:t>11. oktober 2019</a:t>
            </a:r>
            <a:endParaRPr lang="da-DK"/>
          </a:p>
        </p:txBody>
      </p:sp>
      <p:sp>
        <p:nvSpPr>
          <p:cNvPr id="8" name="Pladsholder til sidefod 7"/>
          <p:cNvSpPr>
            <a:spLocks noGrp="1"/>
          </p:cNvSpPr>
          <p:nvPr>
            <p:ph type="ftr" sz="quarter" idx="11"/>
          </p:nvPr>
        </p:nvSpPr>
        <p:spPr/>
        <p:txBody>
          <a:bodyPr/>
          <a:lstStyle/>
          <a:p>
            <a:r>
              <a:rPr lang="da-DK" smtClean="0"/>
              <a:t>Gå-hjem møde: Vejledende opgaver skriftlig eksamen fysik stx+htx</a:t>
            </a:r>
            <a:endParaRPr lang="da-DK" dirty="0"/>
          </a:p>
        </p:txBody>
      </p:sp>
      <p:sp>
        <p:nvSpPr>
          <p:cNvPr id="9" name="Pladsholder til diasnummer 8"/>
          <p:cNvSpPr>
            <a:spLocks noGrp="1"/>
          </p:cNvSpPr>
          <p:nvPr>
            <p:ph type="sldNum" sz="quarter" idx="12"/>
          </p:nvPr>
        </p:nvSpPr>
        <p:spPr/>
        <p:txBody>
          <a:bodyPr/>
          <a:lstStyle/>
          <a:p>
            <a:r>
              <a:rPr lang="da-DK" smtClean="0"/>
              <a:t>Side </a:t>
            </a:r>
            <a:fld id="{2422BA6A-2CEF-46ED-93BA-979740AEA7F0}" type="slidenum">
              <a:rPr lang="da-DK" smtClean="0"/>
              <a:pPr/>
              <a:t>9</a:t>
            </a:fld>
            <a:endParaRPr lang="da-DK"/>
          </a:p>
        </p:txBody>
      </p:sp>
      <p:sp>
        <p:nvSpPr>
          <p:cNvPr id="3" name="Venstrepil 2"/>
          <p:cNvSpPr/>
          <p:nvPr/>
        </p:nvSpPr>
        <p:spPr bwMode="auto">
          <a:xfrm>
            <a:off x="6156176" y="3104964"/>
            <a:ext cx="2592288" cy="540060"/>
          </a:xfrm>
          <a:prstGeom prst="leftArrow">
            <a:avLst/>
          </a:prstGeom>
          <a:solidFill>
            <a:srgbClr val="DFD67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lang="da-DK" dirty="0" smtClean="0"/>
              <a:t>6,8</a:t>
            </a:r>
            <a:r>
              <a:rPr kumimoji="0" lang="da-DK" sz="1400" b="0" i="0" u="none" strike="noStrike" cap="none" normalizeH="0" baseline="0" dirty="0" smtClean="0">
                <a:ln>
                  <a:noFill/>
                </a:ln>
                <a:solidFill>
                  <a:schemeClr val="tx1"/>
                </a:solidFill>
                <a:effectLst/>
                <a:latin typeface="Georgia" pitchFamily="18" charset="0"/>
              </a:rPr>
              <a:t> Gennemsnit af årskarakter</a:t>
            </a:r>
          </a:p>
        </p:txBody>
      </p:sp>
      <p:sp>
        <p:nvSpPr>
          <p:cNvPr id="10" name="Venstrepil 9"/>
          <p:cNvSpPr/>
          <p:nvPr/>
        </p:nvSpPr>
        <p:spPr bwMode="auto">
          <a:xfrm>
            <a:off x="6084168" y="3465004"/>
            <a:ext cx="3059832" cy="540060"/>
          </a:xfrm>
          <a:prstGeom prst="leftArrow">
            <a:avLst/>
          </a:prstGeom>
          <a:solidFill>
            <a:srgbClr val="DFD67F"/>
          </a:solidFill>
          <a:ln w="9525"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l" defTabSz="914400" rtl="0" eaLnBrk="1" fontAlgn="base" latinLnBrk="0" hangingPunct="1">
              <a:lnSpc>
                <a:spcPts val="1800"/>
              </a:lnSpc>
              <a:spcBef>
                <a:spcPct val="0"/>
              </a:spcBef>
              <a:spcAft>
                <a:spcPct val="0"/>
              </a:spcAft>
              <a:buClrTx/>
              <a:buSzTx/>
              <a:buFontTx/>
              <a:buNone/>
              <a:tabLst/>
            </a:pPr>
            <a:r>
              <a:rPr lang="da-DK" dirty="0" smtClean="0"/>
              <a:t>5,5</a:t>
            </a:r>
            <a:r>
              <a:rPr kumimoji="0" lang="da-DK" sz="1400" b="0" i="0" u="none" strike="noStrike" cap="none" normalizeH="0" baseline="0" dirty="0" smtClean="0">
                <a:ln>
                  <a:noFill/>
                </a:ln>
                <a:solidFill>
                  <a:schemeClr val="tx1"/>
                </a:solidFill>
                <a:effectLst/>
                <a:latin typeface="Georgia" pitchFamily="18" charset="0"/>
              </a:rPr>
              <a:t> Gennemsnit af </a:t>
            </a:r>
            <a:r>
              <a:rPr lang="da-DK" dirty="0" smtClean="0"/>
              <a:t>eksamens</a:t>
            </a:r>
            <a:r>
              <a:rPr kumimoji="0" lang="da-DK" sz="1400" b="0" i="0" u="none" strike="noStrike" cap="none" normalizeH="0" baseline="0" dirty="0" smtClean="0">
                <a:ln>
                  <a:noFill/>
                </a:ln>
                <a:solidFill>
                  <a:schemeClr val="tx1"/>
                </a:solidFill>
                <a:effectLst/>
                <a:latin typeface="Georgia" pitchFamily="18" charset="0"/>
              </a:rPr>
              <a:t>karakter</a:t>
            </a:r>
          </a:p>
        </p:txBody>
      </p:sp>
      <p:graphicFrame>
        <p:nvGraphicFramePr>
          <p:cNvPr id="11" name="Diagram 10"/>
          <p:cNvGraphicFramePr>
            <a:graphicFrameLocks/>
          </p:cNvGraphicFramePr>
          <p:nvPr>
            <p:extLst>
              <p:ext uri="{D42A27DB-BD31-4B8C-83A1-F6EECF244321}">
                <p14:modId xmlns:p14="http://schemas.microsoft.com/office/powerpoint/2010/main" val="3957844427"/>
              </p:ext>
            </p:extLst>
          </p:nvPr>
        </p:nvGraphicFramePr>
        <p:xfrm>
          <a:off x="251520" y="1340769"/>
          <a:ext cx="5904656" cy="47525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061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Lst>
  </p:timing>
</p:sld>
</file>

<file path=ppt/theme/theme1.xml><?xml version="1.0" encoding="utf-8"?>
<a:theme xmlns:a="http://schemas.openxmlformats.org/drawingml/2006/main" name="PP-præsentation KTS">
  <a:themeElements>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å - Ministeriet for børn og undervisning">
  <a:themeElements>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Blå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Blå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Rød - Ministeriet for børn og undervisning">
  <a:themeElements>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fontScheme name="Rød - Ministeriet for børn og undervisning">
      <a:majorFont>
        <a:latin typeface="Georgia"/>
        <a:ea typeface=""/>
        <a:cs typeface=""/>
      </a:majorFont>
      <a:minorFont>
        <a:latin typeface="Georgi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spDef>
    <a:lnDef>
      <a:spPr bwMode="auto">
        <a:xfrm>
          <a:off x="0" y="0"/>
          <a:ext cx="1" cy="1"/>
        </a:xfrm>
        <a:custGeom>
          <a:avLst/>
          <a:gdLst/>
          <a:ahLst/>
          <a:cxnLst/>
          <a:rect l="0" t="0" r="0" b="0"/>
          <a:pathLst/>
        </a:custGeom>
        <a:solidFill>
          <a:srgbClr val="DFD67F"/>
        </a:soli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l" defTabSz="914400" rtl="0" eaLnBrk="1" fontAlgn="base" latinLnBrk="0" hangingPunct="1">
          <a:lnSpc>
            <a:spcPts val="1800"/>
          </a:lnSpc>
          <a:spcBef>
            <a:spcPct val="0"/>
          </a:spcBef>
          <a:spcAft>
            <a:spcPct val="0"/>
          </a:spcAft>
          <a:buClrTx/>
          <a:buSzTx/>
          <a:buFontTx/>
          <a:buNone/>
          <a:tabLst/>
          <a:defRPr kumimoji="0" lang="en-GB" sz="1400" b="0" i="0" u="none" strike="noStrike" cap="none" normalizeH="0" baseline="0" smtClean="0">
            <a:ln>
              <a:noFill/>
            </a:ln>
            <a:solidFill>
              <a:schemeClr val="tx1"/>
            </a:solidFill>
            <a:effectLst/>
            <a:latin typeface="Georgia" pitchFamily="18" charset="0"/>
          </a:defRPr>
        </a:defPPr>
      </a:lstStyle>
    </a:lnDef>
  </a:objectDefaults>
  <a:extraClrSchemeLst>
    <a:extraClrScheme>
      <a:clrScheme name="Rød - Ministeriet for børn og undervisning 1">
        <a:dk1>
          <a:srgbClr val="000000"/>
        </a:dk1>
        <a:lt1>
          <a:srgbClr val="FFFFFF"/>
        </a:lt1>
        <a:dk2>
          <a:srgbClr val="B63333"/>
        </a:dk2>
        <a:lt2>
          <a:srgbClr val="537B8D"/>
        </a:lt2>
        <a:accent1>
          <a:srgbClr val="00641E"/>
        </a:accent1>
        <a:accent2>
          <a:srgbClr val="906B00"/>
        </a:accent2>
        <a:accent3>
          <a:srgbClr val="FFFFFF"/>
        </a:accent3>
        <a:accent4>
          <a:srgbClr val="000000"/>
        </a:accent4>
        <a:accent5>
          <a:srgbClr val="AAB8AB"/>
        </a:accent5>
        <a:accent6>
          <a:srgbClr val="826000"/>
        </a:accent6>
        <a:hlink>
          <a:srgbClr val="781D7E"/>
        </a:hlink>
        <a:folHlink>
          <a:srgbClr val="FDB94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ABB37"/>
    </a:dk2>
    <a:lt2>
      <a:srgbClr val="00443B"/>
    </a:lt2>
    <a:accent1>
      <a:srgbClr val="957200"/>
    </a:accent1>
    <a:accent2>
      <a:srgbClr val="9A9B9B"/>
    </a:accent2>
    <a:accent3>
      <a:srgbClr val="FFFFFF"/>
    </a:accent3>
    <a:accent4>
      <a:srgbClr val="000000"/>
    </a:accent4>
    <a:accent5>
      <a:srgbClr val="C8BCAA"/>
    </a:accent5>
    <a:accent6>
      <a:srgbClr val="8B8C8C"/>
    </a:accent6>
    <a:hlink>
      <a:srgbClr val="639691"/>
    </a:hlink>
    <a:folHlink>
      <a:srgbClr val="BFD3D1"/>
    </a:folHlink>
  </a:clrScheme>
</a:themeOverride>
</file>

<file path=docProps/app.xml><?xml version="1.0" encoding="utf-8"?>
<Properties xmlns="http://schemas.openxmlformats.org/officeDocument/2006/extended-properties" xmlns:vt="http://schemas.openxmlformats.org/officeDocument/2006/docPropsVTypes">
  <Template>PP-præsentation KTS</Template>
  <TotalTime>4907</TotalTime>
  <Words>4225</Words>
  <Application>Microsoft Office PowerPoint</Application>
  <PresentationFormat>Skærmshow (4:3)</PresentationFormat>
  <Paragraphs>573</Paragraphs>
  <Slides>33</Slides>
  <Notes>15</Notes>
  <HiddenSlides>0</HiddenSlides>
  <MMClips>0</MMClips>
  <ScaleCrop>false</ScaleCrop>
  <HeadingPairs>
    <vt:vector size="6" baseType="variant">
      <vt:variant>
        <vt:lpstr>Benyttede skrifttyper</vt:lpstr>
      </vt:variant>
      <vt:variant>
        <vt:i4>6</vt:i4>
      </vt:variant>
      <vt:variant>
        <vt:lpstr>Tema</vt:lpstr>
      </vt:variant>
      <vt:variant>
        <vt:i4>3</vt:i4>
      </vt:variant>
      <vt:variant>
        <vt:lpstr>Slidetitler</vt:lpstr>
      </vt:variant>
      <vt:variant>
        <vt:i4>33</vt:i4>
      </vt:variant>
    </vt:vector>
  </HeadingPairs>
  <TitlesOfParts>
    <vt:vector size="42" baseType="lpstr">
      <vt:lpstr>Arial</vt:lpstr>
      <vt:lpstr>Calibri</vt:lpstr>
      <vt:lpstr>Georgia</vt:lpstr>
      <vt:lpstr>Tahoma</vt:lpstr>
      <vt:lpstr>Times New Roman</vt:lpstr>
      <vt:lpstr>Wingdings</vt:lpstr>
      <vt:lpstr>PP-præsentation KTS</vt:lpstr>
      <vt:lpstr>Blå - Ministeriet for børn og undervisning</vt:lpstr>
      <vt:lpstr>Rød - Ministeriet for børn og undervisning</vt:lpstr>
      <vt:lpstr>Gå-hjem møde: Vejledende opgaver til skriftlig eksamen fysik stx+htx</vt:lpstr>
      <vt:lpstr>Programmet</vt:lpstr>
      <vt:lpstr>Kort nyt fra fagkonsulenten</vt:lpstr>
      <vt:lpstr>Skriftlig eksamen 2019</vt:lpstr>
      <vt:lpstr>Skriftlig eksamen – fysik </vt:lpstr>
      <vt:lpstr>Resultaterne</vt:lpstr>
      <vt:lpstr>PowerPoint-præsentation</vt:lpstr>
      <vt:lpstr>Hvordan er det gået?</vt:lpstr>
      <vt:lpstr>Hvordan er det gået?</vt:lpstr>
      <vt:lpstr>PowerPoint-præsentation</vt:lpstr>
      <vt:lpstr>PowerPoint-præsentation</vt:lpstr>
      <vt:lpstr>FIP i fysik (mv) 2020</vt:lpstr>
      <vt:lpstr>Opgavekommissioner</vt:lpstr>
      <vt:lpstr>PowerPoint-præsentation</vt:lpstr>
      <vt:lpstr>Orienteringspunkter</vt:lpstr>
      <vt:lpstr>Ingen mobiltelefoner ved eksamen!</vt:lpstr>
      <vt:lpstr>Ansættelse af nye lærere og vurdering af faglige kompetencer på det gymnasiale område</vt:lpstr>
      <vt:lpstr>Faglige mindstekrav i fysik</vt:lpstr>
      <vt:lpstr>Fagdidaktik i fysik</vt:lpstr>
      <vt:lpstr>Baggrund for den nye skriftlige eksamen</vt:lpstr>
      <vt:lpstr>PowerPoint-præsentation</vt:lpstr>
      <vt:lpstr>PowerPoint-præsentation</vt:lpstr>
      <vt:lpstr>PowerPoint-præsentation</vt:lpstr>
      <vt:lpstr>Udvikling af skriftlige prøver til de gymnasiale uddannelser</vt:lpstr>
      <vt:lpstr>Digitalt indhold</vt:lpstr>
      <vt:lpstr>Leverancer og milepæle</vt:lpstr>
      <vt:lpstr>Nye krav til eksaminanderne</vt:lpstr>
      <vt:lpstr>Nye krav til eksaminanderne</vt:lpstr>
      <vt:lpstr>PowerPoint-præsentation</vt:lpstr>
      <vt:lpstr>Overblik over sættet (stx)</vt:lpstr>
      <vt:lpstr>PowerPoint-præsentation</vt:lpstr>
      <vt:lpstr>Overblik over sættet</vt:lpstr>
      <vt:lpstr>Overblik over sættet</vt:lpstr>
    </vt:vector>
  </TitlesOfParts>
  <Company>UNI-C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Mikkel Pilehave Jensen</dc:creator>
  <cp:lastModifiedBy>Sandra Warming</cp:lastModifiedBy>
  <cp:revision>32</cp:revision>
  <dcterms:created xsi:type="dcterms:W3CDTF">2014-09-16T07:48:47Z</dcterms:created>
  <dcterms:modified xsi:type="dcterms:W3CDTF">2019-12-20T11:13:16Z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