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6" r:id="rId2"/>
    <p:sldId id="262" r:id="rId3"/>
    <p:sldId id="342" r:id="rId4"/>
    <p:sldId id="307" r:id="rId5"/>
    <p:sldId id="331" r:id="rId6"/>
    <p:sldId id="338" r:id="rId7"/>
    <p:sldId id="339" r:id="rId8"/>
    <p:sldId id="340" r:id="rId9"/>
    <p:sldId id="332" r:id="rId10"/>
    <p:sldId id="265" r:id="rId11"/>
    <p:sldId id="264" r:id="rId12"/>
    <p:sldId id="266" r:id="rId13"/>
    <p:sldId id="267" r:id="rId14"/>
    <p:sldId id="268" r:id="rId15"/>
    <p:sldId id="269" r:id="rId16"/>
    <p:sldId id="256" r:id="rId17"/>
    <p:sldId id="260" r:id="rId18"/>
    <p:sldId id="261" r:id="rId19"/>
    <p:sldId id="263" r:id="rId20"/>
    <p:sldId id="343" r:id="rId21"/>
    <p:sldId id="326" r:id="rId22"/>
    <p:sldId id="316" r:id="rId23"/>
    <p:sldId id="321" r:id="rId24"/>
    <p:sldId id="320" r:id="rId25"/>
    <p:sldId id="329" r:id="rId26"/>
    <p:sldId id="335" r:id="rId27"/>
    <p:sldId id="336" r:id="rId28"/>
    <p:sldId id="337" r:id="rId29"/>
    <p:sldId id="328" r:id="rId30"/>
    <p:sldId id="333" r:id="rId31"/>
    <p:sldId id="334" r:id="rId32"/>
    <p:sldId id="341" r:id="rId33"/>
    <p:sldId id="327" r:id="rId34"/>
    <p:sldId id="324" r:id="rId35"/>
    <p:sldId id="319" r:id="rId36"/>
    <p:sldId id="323" r:id="rId37"/>
    <p:sldId id="277" r:id="rId38"/>
    <p:sldId id="308" r:id="rId39"/>
    <p:sldId id="309" r:id="rId4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fatter" initials="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81404" autoAdjust="0"/>
  </p:normalViewPr>
  <p:slideViewPr>
    <p:cSldViewPr snapToGrid="0" showGuides="1">
      <p:cViewPr varScale="1">
        <p:scale>
          <a:sx n="71" d="100"/>
          <a:sy n="71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A267E-CF94-489E-B560-B2C21FE872B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12C888B-A6DA-4184-A54E-F19A6B6E54F4}">
      <dgm:prSet phldrT="[Tekst]"/>
      <dgm:spPr/>
      <dgm:t>
        <a:bodyPr/>
        <a:lstStyle/>
        <a:p>
          <a:r>
            <a:rPr lang="da-DK" dirty="0"/>
            <a:t>Videns- og kundskabsfag </a:t>
          </a:r>
        </a:p>
      </dgm:t>
    </dgm:pt>
    <dgm:pt modelId="{15457E6B-F356-4D0B-92D2-6E07BAD8EAE6}" type="parTrans" cxnId="{71C571FE-B6AF-4282-A468-B0DE105F7953}">
      <dgm:prSet/>
      <dgm:spPr/>
      <dgm:t>
        <a:bodyPr/>
        <a:lstStyle/>
        <a:p>
          <a:endParaRPr lang="da-DK"/>
        </a:p>
      </dgm:t>
    </dgm:pt>
    <dgm:pt modelId="{390E9846-CF03-4E63-BA8A-BEB9A15FAEF8}" type="sibTrans" cxnId="{71C571FE-B6AF-4282-A468-B0DE105F7953}">
      <dgm:prSet/>
      <dgm:spPr/>
      <dgm:t>
        <a:bodyPr/>
        <a:lstStyle/>
        <a:p>
          <a:endParaRPr lang="da-DK"/>
        </a:p>
      </dgm:t>
    </dgm:pt>
    <dgm:pt modelId="{85C14006-E62E-481D-BBF7-BB530C43EFA0}">
      <dgm:prSet phldrT="[Tekst]"/>
      <dgm:spPr/>
      <dgm:t>
        <a:bodyPr/>
        <a:lstStyle/>
        <a:p>
          <a:r>
            <a:rPr lang="da-DK" dirty="0"/>
            <a:t>Færdighedsfag</a:t>
          </a:r>
        </a:p>
      </dgm:t>
    </dgm:pt>
    <dgm:pt modelId="{D6303007-3B7B-468B-B4D3-52C2DCE49C29}" type="parTrans" cxnId="{0A92788D-4251-416D-A590-B42F94AB65E5}">
      <dgm:prSet/>
      <dgm:spPr/>
      <dgm:t>
        <a:bodyPr/>
        <a:lstStyle/>
        <a:p>
          <a:endParaRPr lang="da-DK"/>
        </a:p>
      </dgm:t>
    </dgm:pt>
    <dgm:pt modelId="{F2A65AE4-360A-4126-9077-4BF2C476A9E7}" type="sibTrans" cxnId="{0A92788D-4251-416D-A590-B42F94AB65E5}">
      <dgm:prSet/>
      <dgm:spPr/>
      <dgm:t>
        <a:bodyPr/>
        <a:lstStyle/>
        <a:p>
          <a:endParaRPr lang="da-DK"/>
        </a:p>
      </dgm:t>
    </dgm:pt>
    <dgm:pt modelId="{366EA3A3-9FE1-4F6C-B8B5-439D7C964BBA}">
      <dgm:prSet phldrT="[Tekst]"/>
      <dgm:spPr/>
      <dgm:t>
        <a:bodyPr/>
        <a:lstStyle/>
        <a:p>
          <a:r>
            <a:rPr lang="da-DK" dirty="0"/>
            <a:t>Kulturfag</a:t>
          </a:r>
        </a:p>
      </dgm:t>
    </dgm:pt>
    <dgm:pt modelId="{00A6106C-E52C-474A-B7AA-92B15A879856}" type="parTrans" cxnId="{4F13B8EF-7D53-469A-9C31-D321A94B8A4D}">
      <dgm:prSet/>
      <dgm:spPr/>
      <dgm:t>
        <a:bodyPr/>
        <a:lstStyle/>
        <a:p>
          <a:endParaRPr lang="da-DK"/>
        </a:p>
      </dgm:t>
    </dgm:pt>
    <dgm:pt modelId="{5E79BB2E-4E34-4411-BE4E-38055C2F1632}" type="sibTrans" cxnId="{4F13B8EF-7D53-469A-9C31-D321A94B8A4D}">
      <dgm:prSet/>
      <dgm:spPr/>
      <dgm:t>
        <a:bodyPr/>
        <a:lstStyle/>
        <a:p>
          <a:endParaRPr lang="da-DK"/>
        </a:p>
      </dgm:t>
    </dgm:pt>
    <dgm:pt modelId="{29CDE712-F7C9-4C9E-A260-5DB94E122F3F}" type="pres">
      <dgm:prSet presAssocID="{A4EA267E-CF94-489E-B560-B2C21FE872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7FA6399-A93F-4871-9AAE-8E05C911478E}" type="pres">
      <dgm:prSet presAssocID="{A12C888B-A6DA-4184-A54E-F19A6B6E54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89BB3E1-9DE1-4653-9ED1-5665DCE67E0A}" type="pres">
      <dgm:prSet presAssocID="{390E9846-CF03-4E63-BA8A-BEB9A15FAEF8}" presName="sibTrans" presStyleLbl="sibTrans2D1" presStyleIdx="0" presStyleCnt="3"/>
      <dgm:spPr/>
      <dgm:t>
        <a:bodyPr/>
        <a:lstStyle/>
        <a:p>
          <a:endParaRPr lang="da-DK"/>
        </a:p>
      </dgm:t>
    </dgm:pt>
    <dgm:pt modelId="{F0FF86D8-7A7D-4929-AC8B-7AA8FFCF7E5C}" type="pres">
      <dgm:prSet presAssocID="{390E9846-CF03-4E63-BA8A-BEB9A15FAEF8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3948509B-5EC6-4EC7-A25B-93F92E7A6034}" type="pres">
      <dgm:prSet presAssocID="{85C14006-E62E-481D-BBF7-BB530C43EF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A6EC12-9574-4ADC-A867-42871A3E6669}" type="pres">
      <dgm:prSet presAssocID="{F2A65AE4-360A-4126-9077-4BF2C476A9E7}" presName="sibTrans" presStyleLbl="sibTrans2D1" presStyleIdx="1" presStyleCnt="3"/>
      <dgm:spPr/>
      <dgm:t>
        <a:bodyPr/>
        <a:lstStyle/>
        <a:p>
          <a:endParaRPr lang="da-DK"/>
        </a:p>
      </dgm:t>
    </dgm:pt>
    <dgm:pt modelId="{DD46FBD1-A76D-4221-A101-D640F55BD9D7}" type="pres">
      <dgm:prSet presAssocID="{F2A65AE4-360A-4126-9077-4BF2C476A9E7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EE32E4F3-B002-4606-94AA-2F32EC64D536}" type="pres">
      <dgm:prSet presAssocID="{366EA3A3-9FE1-4F6C-B8B5-439D7C964B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0234697-28EB-4B59-B745-A08C32D80716}" type="pres">
      <dgm:prSet presAssocID="{5E79BB2E-4E34-4411-BE4E-38055C2F1632}" presName="sibTrans" presStyleLbl="sibTrans2D1" presStyleIdx="2" presStyleCnt="3"/>
      <dgm:spPr/>
      <dgm:t>
        <a:bodyPr/>
        <a:lstStyle/>
        <a:p>
          <a:endParaRPr lang="da-DK"/>
        </a:p>
      </dgm:t>
    </dgm:pt>
    <dgm:pt modelId="{0BE4D70E-07B3-4CE4-B642-A95F26C5E15F}" type="pres">
      <dgm:prSet presAssocID="{5E79BB2E-4E34-4411-BE4E-38055C2F1632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71C571FE-B6AF-4282-A468-B0DE105F7953}" srcId="{A4EA267E-CF94-489E-B560-B2C21FE872B3}" destId="{A12C888B-A6DA-4184-A54E-F19A6B6E54F4}" srcOrd="0" destOrd="0" parTransId="{15457E6B-F356-4D0B-92D2-6E07BAD8EAE6}" sibTransId="{390E9846-CF03-4E63-BA8A-BEB9A15FAEF8}"/>
    <dgm:cxn modelId="{9AEB733E-8F87-47D8-AB36-4DE394150A56}" type="presOf" srcId="{85C14006-E62E-481D-BBF7-BB530C43EFA0}" destId="{3948509B-5EC6-4EC7-A25B-93F92E7A6034}" srcOrd="0" destOrd="0" presId="urn:microsoft.com/office/officeart/2005/8/layout/cycle7"/>
    <dgm:cxn modelId="{E66EC701-9816-417D-8DC1-01ED604A83F7}" type="presOf" srcId="{366EA3A3-9FE1-4F6C-B8B5-439D7C964BBA}" destId="{EE32E4F3-B002-4606-94AA-2F32EC64D536}" srcOrd="0" destOrd="0" presId="urn:microsoft.com/office/officeart/2005/8/layout/cycle7"/>
    <dgm:cxn modelId="{F6D05C1F-BA35-4CF7-B97A-E945FF9D4270}" type="presOf" srcId="{390E9846-CF03-4E63-BA8A-BEB9A15FAEF8}" destId="{F0FF86D8-7A7D-4929-AC8B-7AA8FFCF7E5C}" srcOrd="1" destOrd="0" presId="urn:microsoft.com/office/officeart/2005/8/layout/cycle7"/>
    <dgm:cxn modelId="{D7243B05-FDF3-4CE1-BD58-BBAE4D860E0A}" type="presOf" srcId="{F2A65AE4-360A-4126-9077-4BF2C476A9E7}" destId="{DD46FBD1-A76D-4221-A101-D640F55BD9D7}" srcOrd="1" destOrd="0" presId="urn:microsoft.com/office/officeart/2005/8/layout/cycle7"/>
    <dgm:cxn modelId="{6906535A-3D35-441C-B0FC-2341B1043210}" type="presOf" srcId="{A4EA267E-CF94-489E-B560-B2C21FE872B3}" destId="{29CDE712-F7C9-4C9E-A260-5DB94E122F3F}" srcOrd="0" destOrd="0" presId="urn:microsoft.com/office/officeart/2005/8/layout/cycle7"/>
    <dgm:cxn modelId="{4F13B8EF-7D53-469A-9C31-D321A94B8A4D}" srcId="{A4EA267E-CF94-489E-B560-B2C21FE872B3}" destId="{366EA3A3-9FE1-4F6C-B8B5-439D7C964BBA}" srcOrd="2" destOrd="0" parTransId="{00A6106C-E52C-474A-B7AA-92B15A879856}" sibTransId="{5E79BB2E-4E34-4411-BE4E-38055C2F1632}"/>
    <dgm:cxn modelId="{10058C7B-7B2A-4A70-AD9F-369D1636DD7B}" type="presOf" srcId="{5E79BB2E-4E34-4411-BE4E-38055C2F1632}" destId="{90234697-28EB-4B59-B745-A08C32D80716}" srcOrd="0" destOrd="0" presId="urn:microsoft.com/office/officeart/2005/8/layout/cycle7"/>
    <dgm:cxn modelId="{16678D36-9F23-4F8B-8C48-7D85D655DE13}" type="presOf" srcId="{5E79BB2E-4E34-4411-BE4E-38055C2F1632}" destId="{0BE4D70E-07B3-4CE4-B642-A95F26C5E15F}" srcOrd="1" destOrd="0" presId="urn:microsoft.com/office/officeart/2005/8/layout/cycle7"/>
    <dgm:cxn modelId="{B20435BD-5D8E-4733-8A4F-CE6F77EBC75E}" type="presOf" srcId="{390E9846-CF03-4E63-BA8A-BEB9A15FAEF8}" destId="{389BB3E1-9DE1-4653-9ED1-5665DCE67E0A}" srcOrd="0" destOrd="0" presId="urn:microsoft.com/office/officeart/2005/8/layout/cycle7"/>
    <dgm:cxn modelId="{F8AC8030-3CC8-4584-ADEE-2800DFBAE3A0}" type="presOf" srcId="{F2A65AE4-360A-4126-9077-4BF2C476A9E7}" destId="{02A6EC12-9574-4ADC-A867-42871A3E6669}" srcOrd="0" destOrd="0" presId="urn:microsoft.com/office/officeart/2005/8/layout/cycle7"/>
    <dgm:cxn modelId="{E28340D0-B406-45B8-B49B-77D556FE2841}" type="presOf" srcId="{A12C888B-A6DA-4184-A54E-F19A6B6E54F4}" destId="{47FA6399-A93F-4871-9AAE-8E05C911478E}" srcOrd="0" destOrd="0" presId="urn:microsoft.com/office/officeart/2005/8/layout/cycle7"/>
    <dgm:cxn modelId="{0A92788D-4251-416D-A590-B42F94AB65E5}" srcId="{A4EA267E-CF94-489E-B560-B2C21FE872B3}" destId="{85C14006-E62E-481D-BBF7-BB530C43EFA0}" srcOrd="1" destOrd="0" parTransId="{D6303007-3B7B-468B-B4D3-52C2DCE49C29}" sibTransId="{F2A65AE4-360A-4126-9077-4BF2C476A9E7}"/>
    <dgm:cxn modelId="{A1672240-EADA-4D7F-BB32-946AE699A671}" type="presParOf" srcId="{29CDE712-F7C9-4C9E-A260-5DB94E122F3F}" destId="{47FA6399-A93F-4871-9AAE-8E05C911478E}" srcOrd="0" destOrd="0" presId="urn:microsoft.com/office/officeart/2005/8/layout/cycle7"/>
    <dgm:cxn modelId="{E89A14C1-06A2-4972-B12D-63F061E6C7BB}" type="presParOf" srcId="{29CDE712-F7C9-4C9E-A260-5DB94E122F3F}" destId="{389BB3E1-9DE1-4653-9ED1-5665DCE67E0A}" srcOrd="1" destOrd="0" presId="urn:microsoft.com/office/officeart/2005/8/layout/cycle7"/>
    <dgm:cxn modelId="{2FE0ACDD-5222-45FA-B738-4E553ABEC875}" type="presParOf" srcId="{389BB3E1-9DE1-4653-9ED1-5665DCE67E0A}" destId="{F0FF86D8-7A7D-4929-AC8B-7AA8FFCF7E5C}" srcOrd="0" destOrd="0" presId="urn:microsoft.com/office/officeart/2005/8/layout/cycle7"/>
    <dgm:cxn modelId="{3A8C1FAC-570C-4D56-824E-ECCC1B75B255}" type="presParOf" srcId="{29CDE712-F7C9-4C9E-A260-5DB94E122F3F}" destId="{3948509B-5EC6-4EC7-A25B-93F92E7A6034}" srcOrd="2" destOrd="0" presId="urn:microsoft.com/office/officeart/2005/8/layout/cycle7"/>
    <dgm:cxn modelId="{C512C4A6-CA01-45B5-BBFE-19CB7A9A48E8}" type="presParOf" srcId="{29CDE712-F7C9-4C9E-A260-5DB94E122F3F}" destId="{02A6EC12-9574-4ADC-A867-42871A3E6669}" srcOrd="3" destOrd="0" presId="urn:microsoft.com/office/officeart/2005/8/layout/cycle7"/>
    <dgm:cxn modelId="{F11E2EF8-28F1-49E4-8738-A7DB639A9B90}" type="presParOf" srcId="{02A6EC12-9574-4ADC-A867-42871A3E6669}" destId="{DD46FBD1-A76D-4221-A101-D640F55BD9D7}" srcOrd="0" destOrd="0" presId="urn:microsoft.com/office/officeart/2005/8/layout/cycle7"/>
    <dgm:cxn modelId="{17DC92FD-1D91-4AFC-996B-575EE87E8016}" type="presParOf" srcId="{29CDE712-F7C9-4C9E-A260-5DB94E122F3F}" destId="{EE32E4F3-B002-4606-94AA-2F32EC64D536}" srcOrd="4" destOrd="0" presId="urn:microsoft.com/office/officeart/2005/8/layout/cycle7"/>
    <dgm:cxn modelId="{297E4D89-F966-434B-B611-1A65A00378FE}" type="presParOf" srcId="{29CDE712-F7C9-4C9E-A260-5DB94E122F3F}" destId="{90234697-28EB-4B59-B745-A08C32D80716}" srcOrd="5" destOrd="0" presId="urn:microsoft.com/office/officeart/2005/8/layout/cycle7"/>
    <dgm:cxn modelId="{1C338B09-3414-4D8E-A3A0-CE226C453EDF}" type="presParOf" srcId="{90234697-28EB-4B59-B745-A08C32D80716}" destId="{0BE4D70E-07B3-4CE4-B642-A95F26C5E15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A6399-A93F-4871-9AAE-8E05C911478E}">
      <dsp:nvSpPr>
        <dsp:cNvPr id="0" name=""/>
        <dsp:cNvSpPr/>
      </dsp:nvSpPr>
      <dsp:spPr>
        <a:xfrm>
          <a:off x="1423709" y="459"/>
          <a:ext cx="1040257" cy="520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/>
            <a:t>Videns- og kundskabsfag </a:t>
          </a:r>
        </a:p>
      </dsp:txBody>
      <dsp:txXfrm>
        <a:off x="1438943" y="15693"/>
        <a:ext cx="1009789" cy="489660"/>
      </dsp:txXfrm>
    </dsp:sp>
    <dsp:sp modelId="{389BB3E1-9DE1-4653-9ED1-5665DCE67E0A}">
      <dsp:nvSpPr>
        <dsp:cNvPr id="0" name=""/>
        <dsp:cNvSpPr/>
      </dsp:nvSpPr>
      <dsp:spPr>
        <a:xfrm rot="3600000">
          <a:off x="2102404" y="912947"/>
          <a:ext cx="541326" cy="182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/>
        </a:p>
      </dsp:txBody>
      <dsp:txXfrm>
        <a:off x="2157018" y="949356"/>
        <a:ext cx="432099" cy="109227"/>
      </dsp:txXfrm>
    </dsp:sp>
    <dsp:sp modelId="{3948509B-5EC6-4EC7-A25B-93F92E7A6034}">
      <dsp:nvSpPr>
        <dsp:cNvPr id="0" name=""/>
        <dsp:cNvSpPr/>
      </dsp:nvSpPr>
      <dsp:spPr>
        <a:xfrm>
          <a:off x="2282167" y="1487351"/>
          <a:ext cx="1040257" cy="520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/>
            <a:t>Færdighedsfag</a:t>
          </a:r>
        </a:p>
      </dsp:txBody>
      <dsp:txXfrm>
        <a:off x="2297401" y="1502585"/>
        <a:ext cx="1009789" cy="489660"/>
      </dsp:txXfrm>
    </dsp:sp>
    <dsp:sp modelId="{02A6EC12-9574-4ADC-A867-42871A3E6669}">
      <dsp:nvSpPr>
        <dsp:cNvPr id="0" name=""/>
        <dsp:cNvSpPr/>
      </dsp:nvSpPr>
      <dsp:spPr>
        <a:xfrm rot="10800000">
          <a:off x="1673175" y="1656393"/>
          <a:ext cx="541326" cy="182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/>
        </a:p>
      </dsp:txBody>
      <dsp:txXfrm rot="10800000">
        <a:off x="1727788" y="1692802"/>
        <a:ext cx="432099" cy="109227"/>
      </dsp:txXfrm>
    </dsp:sp>
    <dsp:sp modelId="{EE32E4F3-B002-4606-94AA-2F32EC64D536}">
      <dsp:nvSpPr>
        <dsp:cNvPr id="0" name=""/>
        <dsp:cNvSpPr/>
      </dsp:nvSpPr>
      <dsp:spPr>
        <a:xfrm>
          <a:off x="565252" y="1487351"/>
          <a:ext cx="1040257" cy="520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/>
            <a:t>Kulturfag</a:t>
          </a:r>
        </a:p>
      </dsp:txBody>
      <dsp:txXfrm>
        <a:off x="580486" y="1502585"/>
        <a:ext cx="1009789" cy="489660"/>
      </dsp:txXfrm>
    </dsp:sp>
    <dsp:sp modelId="{90234697-28EB-4B59-B745-A08C32D80716}">
      <dsp:nvSpPr>
        <dsp:cNvPr id="0" name=""/>
        <dsp:cNvSpPr/>
      </dsp:nvSpPr>
      <dsp:spPr>
        <a:xfrm rot="18000000">
          <a:off x="1243946" y="912947"/>
          <a:ext cx="541326" cy="182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/>
        </a:p>
      </dsp:txBody>
      <dsp:txXfrm>
        <a:off x="1298560" y="949356"/>
        <a:ext cx="432099" cy="109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07/01/2020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dirty="0"/>
              <a:t>Makroøkonomi – konjunkturudvikling, vækst og globalisering</a:t>
            </a:r>
          </a:p>
          <a:p>
            <a:endParaRPr lang="da-DK" sz="1000" dirty="0"/>
          </a:p>
          <a:p>
            <a:r>
              <a:rPr lang="da-DK" sz="1000" dirty="0" err="1"/>
              <a:t>Mikroøkonomi</a:t>
            </a:r>
            <a:r>
              <a:rPr lang="da-DK" sz="1000" dirty="0"/>
              <a:t> – husholdningers og virksomheders beslutninger, og deres </a:t>
            </a:r>
            <a:r>
              <a:rPr lang="da-DK" sz="1000" dirty="0" err="1"/>
              <a:t>samf.øk</a:t>
            </a:r>
            <a:r>
              <a:rPr lang="da-DK" sz="1000" dirty="0"/>
              <a:t>. virkning</a:t>
            </a:r>
          </a:p>
          <a:p>
            <a:endParaRPr lang="da-DK" sz="1000" dirty="0"/>
          </a:p>
          <a:p>
            <a:r>
              <a:rPr lang="da-DK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da-DK" sz="1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Epokale</a:t>
            </a:r>
            <a:r>
              <a:rPr lang="da-DK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nøgleprobelmer</a:t>
            </a:r>
            <a:r>
              <a:rPr lang="da-DK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(Wolfgang </a:t>
            </a:r>
            <a:r>
              <a:rPr lang="da-DK" sz="1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Klafki</a:t>
            </a:r>
            <a:r>
              <a:rPr lang="da-DK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2001) - ulighed, vækst, velstand, miljø og den teknologiske udviklings konsekvenser. Brug af disse vil automatisk være engagerende, fordi eleverne vil kunne se sig selv i dem. </a:t>
            </a:r>
          </a:p>
          <a:p>
            <a:endParaRPr lang="da-DK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PBL: E</a:t>
            </a:r>
            <a:r>
              <a:rPr lang="da-DK" sz="10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problem er udgangspunktet for læringen – eleverne varetager selvstændigt løsningen af problemerne</a:t>
            </a:r>
            <a:r>
              <a:rPr lang="da-DK" sz="1000" i="0" dirty="0">
                <a:effectLst/>
              </a:rPr>
              <a:t> </a:t>
            </a:r>
            <a:endParaRPr lang="da-DK" sz="1000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3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dirty="0"/>
              <a:t>Kernestoffet spænder bredt…..</a:t>
            </a:r>
          </a:p>
          <a:p>
            <a:r>
              <a:rPr lang="da-DK" i="0" dirty="0"/>
              <a:t>Skriftlig produkt</a:t>
            </a:r>
            <a:r>
              <a:rPr lang="da-DK" dirty="0"/>
              <a:t> </a:t>
            </a:r>
            <a:r>
              <a:rPr lang="da-DK" i="1" dirty="0"/>
              <a:t>(”</a:t>
            </a:r>
            <a:r>
              <a:rPr lang="da-DK" sz="1200" i="1" dirty="0"/>
              <a:t>Faglig indsigt og fordybelse og evne til at sætte sig ind i relevante </a:t>
            </a:r>
            <a:r>
              <a:rPr lang="da-DK" sz="1200" b="1" i="1" dirty="0"/>
              <a:t>nye</a:t>
            </a:r>
            <a:r>
              <a:rPr lang="da-DK" sz="1200" i="1" dirty="0"/>
              <a:t> faglige områder”)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Mundtlig eksamen </a:t>
            </a:r>
            <a:r>
              <a:rPr lang="da-DK" sz="1200" i="1" dirty="0"/>
              <a:t>(”</a:t>
            </a:r>
            <a:r>
              <a:rPr lang="da-DK" sz="1200" b="1" i="1" dirty="0"/>
              <a:t>Perspektivering</a:t>
            </a:r>
            <a:r>
              <a:rPr lang="da-DK" sz="1200" i="1" dirty="0"/>
              <a:t> af projektets problemstillinger til </a:t>
            </a:r>
            <a:r>
              <a:rPr lang="da-DK" sz="1200" b="1" i="1" dirty="0"/>
              <a:t>aktuelle</a:t>
            </a:r>
            <a:r>
              <a:rPr lang="da-DK" sz="1200" i="1" dirty="0"/>
              <a:t> kulturelle, </a:t>
            </a:r>
            <a:r>
              <a:rPr lang="da-DK" sz="1200" b="1" i="1" dirty="0"/>
              <a:t>økonomiske</a:t>
            </a:r>
            <a:r>
              <a:rPr lang="da-DK" sz="1200" i="1" dirty="0"/>
              <a:t> og/eller </a:t>
            </a:r>
            <a:r>
              <a:rPr lang="da-DK" sz="1200" b="1" i="1" dirty="0"/>
              <a:t>politiske</a:t>
            </a:r>
            <a:r>
              <a:rPr lang="da-DK" sz="1200" i="1" dirty="0"/>
              <a:t> </a:t>
            </a:r>
            <a:r>
              <a:rPr lang="da-DK" sz="1200" b="1" i="1" dirty="0"/>
              <a:t>temaer</a:t>
            </a:r>
            <a:r>
              <a:rPr lang="da-DK" sz="1200" i="1" dirty="0"/>
              <a:t> af relevans for studieområdet”)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0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8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matematik på gymnasieniveau er metoden det samme som emneområdet, fordi metoden er at bevise eller anvende formler og sætninger fra en bestemt underdisciplin. Dette er i modsætning til andre gymnasiefag, hvor den samme metode bruges i mange sammenhænge.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3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3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8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6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Bilag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23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Bilag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7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2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7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3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2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3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9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0355BB5-45AE-4371-A886-E2B328CF2A0A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800000"/>
            <a:ext cx="11110913" cy="451666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B635-F187-4D42-A227-69F9C88E89F3}" type="datetime2">
              <a:rPr lang="da-DK" noProof="0" smtClean="0"/>
              <a:t>7. januar 2020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Dogmeregler for præsentationer i UVM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A8C-C04B-40A6-A1B6-D25B391EA8AE}" type="datetime2">
              <a:rPr lang="da-DK" noProof="0" smtClean="0"/>
              <a:t>7. januar 2020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Dogmeregler for præsentationer i UVM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D257-9553-4099-B165-BB8A8716BCB2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530-E53B-4E88-8452-0795E153E27F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014913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1" y="6145213"/>
            <a:ext cx="50184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A9D7866-1FDA-4F89-92F1-878E31CE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BE5D-E4BC-4593-9D77-8FEDE7B4497A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C8EB62-94E0-4B88-9310-AE0A3E25649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B146-8ED1-43A3-A38F-AA44FEE5D364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B3704-A025-4245-B180-68D9D51542B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798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1933-6126-420E-89A3-7DFD219ED433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0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0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4D55-18A5-45CF-8A56-4779D3A607B7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0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87FF-7AD7-4FB1-BB86-76B02951C514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4313-D6DC-4EFA-BC92-3CFDE05F9997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81E2358-0FD8-4662-9B95-5A7CDA603EA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BB7134-2919-4382-92CA-D9C0A510422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8DA1-BBF1-4551-B0B4-7F41128EF9A3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0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0" y="1582939"/>
            <a:ext cx="2581331" cy="3862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nyt slide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Startside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1000" b="1" noProof="1">
                <a:cs typeface="Arial" panose="020B0604020202020204" pitchFamily="34" charset="0"/>
              </a:rPr>
              <a:t>Nyt dias </a:t>
            </a:r>
            <a:r>
              <a:rPr lang="da-DK" altLang="da-DK" sz="1000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Her får du et overblik over de 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godkendte UVM-layouts. 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Ændre layouts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mulige slide</a:t>
            </a:r>
            <a:r>
              <a:rPr lang="da-DK" altLang="da-DK" sz="1000" b="1" noProof="1">
                <a:cs typeface="Arial" panose="020B0604020202020204" pitchFamily="34" charset="0"/>
              </a:rPr>
              <a:t>-</a:t>
            </a:r>
            <a:r>
              <a:rPr lang="da-DK" altLang="da-DK" sz="1000" noProof="1">
                <a:cs typeface="Arial" panose="020B0604020202020204" pitchFamily="34" charset="0"/>
              </a:rPr>
              <a:t>layouts.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for at ændre dit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dirty="0"/>
              <a:t>Du kan hente færdige slides, der er tilpasset ministeriets design. Klik på </a:t>
            </a:r>
            <a:r>
              <a:rPr lang="da-DK" sz="1000" b="1" dirty="0"/>
              <a:t>Slidebibliotektet</a:t>
            </a:r>
            <a:r>
              <a:rPr lang="da-DK" sz="1000" dirty="0"/>
              <a:t> (til højre på skærmen eller klik på Templafy-knappen under Startside). Find for eksempel tidslinje, organisationsdiagrammer</a:t>
            </a:r>
            <a:br>
              <a:rPr lang="da-DK" sz="1000" dirty="0"/>
            </a:br>
            <a:r>
              <a:rPr lang="da-DK" sz="1000" dirty="0"/>
              <a:t>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796" y="1582939"/>
            <a:ext cx="2778125" cy="4485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billede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Indsæt </a:t>
            </a:r>
            <a:r>
              <a:rPr lang="da-DK" altLang="da-DK" sz="1000" noProof="1">
                <a:cs typeface="Arial" panose="020B0604020202020204" pitchFamily="34" charset="0"/>
              </a:rPr>
              <a:t>billede via </a:t>
            </a:r>
            <a:r>
              <a:rPr lang="da-DK" altLang="da-DK" sz="1000" b="1" noProof="1">
                <a:cs typeface="Arial" panose="020B0604020202020204" pitchFamily="34" charset="0"/>
              </a:rPr>
              <a:t>Billedbiblioteket </a:t>
            </a:r>
            <a:r>
              <a:rPr lang="da-DK" altLang="da-DK" sz="1000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00" noProof="1">
                <a:cs typeface="Arial" panose="020B0604020202020204" pitchFamily="34" charset="0"/>
              </a:rPr>
              <a:t>Hvis du klikker på</a:t>
            </a:r>
            <a:r>
              <a:rPr lang="da-DK" altLang="da-DK" sz="1000" b="1" noProof="1"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cs typeface="Arial" panose="020B0604020202020204" pitchFamily="34" charset="0"/>
              </a:rPr>
              <a:t>billedsymbolet i boksen på et slide, indsættes et billede fra din computer.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Tip: </a:t>
            </a:r>
            <a:r>
              <a:rPr lang="da-DK" altLang="da-DK" sz="1000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1000" b="1" noProof="1">
                <a:cs typeface="Arial" panose="020B0604020202020204" pitchFamily="34" charset="0"/>
              </a:rPr>
              <a:t>Placer bagest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Placer forrest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Tabeller og grafer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Indsæt eller tilpas design på din graf og tabel fra fanebladet UVM.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50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1000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1000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38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1000" noProof="1">
                <a:cs typeface="Arial" panose="020B0604020202020204" pitchFamily="34" charset="0"/>
              </a:rPr>
              <a:t>Klik på </a:t>
            </a:r>
            <a:r>
              <a:rPr lang="da-DK" sz="1000" b="1" noProof="1">
                <a:cs typeface="Arial" panose="020B0604020202020204" pitchFamily="34" charset="0"/>
              </a:rPr>
              <a:t>Slideelementer </a:t>
            </a:r>
            <a:r>
              <a:rPr lang="da-DK" sz="1000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Juster sidenummerering, 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dato og sidefod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Indsæt. 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</a:t>
            </a:r>
            <a:r>
              <a:rPr lang="da-DK" altLang="da-DK" sz="1000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Anvend på alle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Anvend,</a:t>
            </a:r>
            <a:r>
              <a:rPr lang="da-DK" altLang="da-DK" sz="1000" noProof="1">
                <a:cs typeface="Arial" panose="020B0604020202020204" pitchFamily="34" charset="0"/>
              </a:rPr>
              <a:t> hvis det kun skal være på et enkelt slide.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Hjælpelinjer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Vis </a:t>
            </a:r>
            <a:r>
              <a:rPr lang="da-DK" altLang="da-DK" sz="1000" noProof="1">
                <a:cs typeface="Arial" panose="020B0604020202020204" pitchFamily="34" charset="0"/>
              </a:rPr>
              <a:t>og sæt hak ved </a:t>
            </a:r>
            <a:r>
              <a:rPr lang="da-DK" altLang="da-DK" sz="1000" b="1" noProof="1">
                <a:cs typeface="Arial" panose="020B0604020202020204" pitchFamily="34" charset="0"/>
              </a:rPr>
              <a:t>Hjælpelinjer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00" b="1" noProof="1">
                <a:cs typeface="Arial" panose="020B0604020202020204" pitchFamily="34" charset="0"/>
              </a:rPr>
              <a:t>Se vejledningen ‘PowerPoint i Undervisningsministeriet’ kanalen.uvm.dk/skabeloner</a:t>
            </a:r>
            <a:r>
              <a:rPr lang="da-DK" sz="1000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1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75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25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2988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7C5799E-13BD-47DC-B999-A342F6F15BED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DE8350-EECC-41FB-B1DE-99531AC459F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4E09F9-107C-44AD-AAA0-D4A0CC9E97CD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32680B-F3FB-49DB-96A2-CB46341C507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26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034E6D7-E271-479A-B89E-7B52468D00D8}" type="datetime2">
              <a:rPr lang="da-DK" smtClean="0"/>
              <a:t>7. januar 2020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8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0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8D3D-E18A-4EC9-84CF-3BA757F5E589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13"/>
            <a:ext cx="833278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ECC506D-1CDC-4383-9906-AE73BF191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66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1B2EBC5-ED77-4D65-998E-E537DFF431C9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1A818F7-9CCA-4D18-B253-6340A7D3F290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4A2EE-9AF3-411C-B78C-5A1C5229E67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9F8247-6435-428C-9736-CBBD25658CE9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FE7CF-D751-4088-9E86-16AAD29BD39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30E32A-11D9-40FF-A14F-CBF6D5A8FFDE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/>
              <a:t>Dogmeregler for præsentationer i UVM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4D82CF5-59D9-4856-8A5E-FBFAAFBD31C9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072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46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24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09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94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87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1" r:id="rId21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7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deridansk.systime.dk/index.php?id=frontpage" TargetMode="External"/><Relationship Id="rId2" Type="http://schemas.openxmlformats.org/officeDocument/2006/relationships/hyperlink" Target="https://hhx-haandbogen.systime.dk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1BC63-C650-437B-A2BE-366BFBC2D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8" y="3585600"/>
            <a:ext cx="7689851" cy="1692000"/>
          </a:xfrm>
        </p:spPr>
        <p:txBody>
          <a:bodyPr/>
          <a:lstStyle/>
          <a:p>
            <a:r>
              <a:rPr lang="da-DK" dirty="0"/>
              <a:t>SOP-muligheder i de enkelte fag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9702369-BB51-418A-8855-FED812A53731}"/>
              </a:ext>
            </a:extLst>
          </p:cNvPr>
          <p:cNvSpPr txBox="1">
            <a:spLocks/>
          </p:cNvSpPr>
          <p:nvPr/>
        </p:nvSpPr>
        <p:spPr>
          <a:xfrm>
            <a:off x="512519" y="6179739"/>
            <a:ext cx="9230400" cy="2628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FIP d. 18. december 2019 </a:t>
            </a:r>
          </a:p>
        </p:txBody>
      </p:sp>
    </p:spTree>
    <p:extLst>
      <p:ext uri="{BB962C8B-B14F-4D97-AF65-F5344CB8AC3E}">
        <p14:creationId xmlns:p14="http://schemas.microsoft.com/office/powerpoint/2010/main" val="306254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dansk indgå?</a:t>
            </a:r>
          </a:p>
        </p:txBody>
      </p:sp>
      <p:sp>
        <p:nvSpPr>
          <p:cNvPr id="22" name="Pladsholder til indhold 2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Danskfaget kan i forbindelse med studieområdeprojektet indgå i alle flerfaglige sammenhænge, hvor der er et dansksproget tekstgrundlag, der analyseres, og hvor inddragelsen af danskfaget er relevant i forhold til en overordnet problemstilling. </a:t>
            </a:r>
          </a:p>
          <a:p>
            <a:r>
              <a:rPr lang="da-DK" sz="1000" dirty="0"/>
              <a:t>(Fra læreplanen)</a:t>
            </a:r>
          </a:p>
        </p:txBody>
      </p:sp>
      <p:sp>
        <p:nvSpPr>
          <p:cNvPr id="23" name="Pladsholder til indhold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353-9BEF-4C36-8355-393CB4C71C26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5" name="Pladsholder til tekst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02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 i SOP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b="1" i="1" dirty="0"/>
              <a:t>Fagets berøringsflader</a:t>
            </a:r>
          </a:p>
          <a:p>
            <a:r>
              <a:rPr lang="da-DK" sz="1000" dirty="0"/>
              <a:t>(hentet fra faglige mål)</a:t>
            </a:r>
          </a:p>
          <a:p>
            <a:r>
              <a:rPr lang="da-DK" dirty="0"/>
              <a:t> 3 områder</a:t>
            </a:r>
          </a:p>
          <a:p>
            <a:pPr lvl="1"/>
            <a:r>
              <a:rPr lang="da-DK" dirty="0"/>
              <a:t>Det litterære</a:t>
            </a:r>
          </a:p>
          <a:p>
            <a:pPr lvl="1"/>
            <a:r>
              <a:rPr lang="da-DK" dirty="0"/>
              <a:t>Det sproglige </a:t>
            </a:r>
          </a:p>
          <a:p>
            <a:pPr lvl="1"/>
            <a:r>
              <a:rPr lang="da-DK" dirty="0"/>
              <a:t>Medieområdet</a:t>
            </a:r>
          </a:p>
          <a:p>
            <a:endParaRPr lang="da-DK" dirty="0"/>
          </a:p>
          <a:p>
            <a:r>
              <a:rPr lang="da-DK" dirty="0"/>
              <a:t>Disse vidner lidt om, hvor forskelligartede tekster, det er muligt at inddrage. I dansk er der ikke særlige muligheder, men alle muligheder.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3084-AC18-4896-9F61-B6ABD260B983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90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Væsentlighedspunkter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Tekstgrundlaget er dansk</a:t>
            </a:r>
          </a:p>
          <a:p>
            <a:r>
              <a:rPr lang="da-DK" dirty="0"/>
              <a:t>Der analyseres og fortolkes eller analyseres og vurderes</a:t>
            </a:r>
          </a:p>
          <a:p>
            <a:r>
              <a:rPr lang="da-DK" dirty="0"/>
              <a:t>Tekstgrundlaget og den overordnede problemstilling, er bestemmende for analysemetoden</a:t>
            </a:r>
          </a:p>
          <a:p>
            <a:r>
              <a:rPr lang="da-DK" dirty="0"/>
              <a:t>Fagets mål er ikke opfyldt ved at bidrage med beskrivelser, redegørelser og referater. Faget ikke kan reduceres til blot at være et redskabsfag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353-9BEF-4C36-8355-393CB4C71C26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35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Fagets metoder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12" y="1028271"/>
            <a:ext cx="8332789" cy="4518000"/>
          </a:xfrm>
        </p:spPr>
        <p:txBody>
          <a:bodyPr/>
          <a:lstStyle/>
          <a:p>
            <a:r>
              <a:rPr lang="da-DK" dirty="0"/>
              <a:t>Tekstforståelse</a:t>
            </a:r>
          </a:p>
          <a:p>
            <a:pPr lvl="1"/>
            <a:r>
              <a:rPr lang="da-DK" dirty="0"/>
              <a:t>Udvidet</a:t>
            </a:r>
          </a:p>
          <a:p>
            <a:r>
              <a:rPr lang="da-DK" dirty="0"/>
              <a:t>Dansk er et humanistisk fag</a:t>
            </a:r>
          </a:p>
          <a:p>
            <a:pPr lvl="1"/>
            <a:r>
              <a:rPr lang="da-DK" dirty="0"/>
              <a:t>Forståelse og fortolkning</a:t>
            </a:r>
          </a:p>
          <a:p>
            <a:pPr lvl="1"/>
            <a:r>
              <a:rPr lang="da-DK" dirty="0"/>
              <a:t>Vi undersøger mening og betydning</a:t>
            </a:r>
          </a:p>
          <a:p>
            <a:r>
              <a:rPr lang="da-DK" dirty="0"/>
              <a:t>Dansk er del af et </a:t>
            </a:r>
            <a:r>
              <a:rPr lang="da-DK" dirty="0" err="1"/>
              <a:t>nomotetisk</a:t>
            </a:r>
            <a:r>
              <a:rPr lang="da-DK" dirty="0"/>
              <a:t> videnskabsideal</a:t>
            </a:r>
          </a:p>
          <a:p>
            <a:pPr lvl="1"/>
            <a:r>
              <a:rPr lang="da-DK" dirty="0"/>
              <a:t>Enkelttilfælde; det særegne</a:t>
            </a:r>
          </a:p>
          <a:p>
            <a:pPr lvl="1"/>
            <a:endParaRPr lang="da-DK" dirty="0"/>
          </a:p>
          <a:p>
            <a:pPr lvl="1"/>
            <a:r>
              <a:rPr lang="da-DK" dirty="0" err="1"/>
              <a:t>Litt</a:t>
            </a:r>
            <a:r>
              <a:rPr lang="da-DK" dirty="0"/>
              <a:t>. forslag:</a:t>
            </a:r>
          </a:p>
          <a:p>
            <a:pPr lvl="2"/>
            <a:r>
              <a:rPr lang="da-DK" dirty="0">
                <a:hlinkClick r:id="rId2"/>
              </a:rPr>
              <a:t>https://hhx-haandbogen.systime.dk/</a:t>
            </a:r>
            <a:r>
              <a:rPr lang="da-DK" dirty="0"/>
              <a:t> </a:t>
            </a:r>
          </a:p>
          <a:p>
            <a:pPr lvl="2"/>
            <a:r>
              <a:rPr lang="da-DK" dirty="0">
                <a:hlinkClick r:id="rId3"/>
              </a:rPr>
              <a:t>https://metoderidansk.systime.dk/index.php?id=frontpage</a:t>
            </a: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353-9BEF-4C36-8355-393CB4C71C26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191" y="3500958"/>
            <a:ext cx="880976" cy="121782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011" y="5011348"/>
            <a:ext cx="2427490" cy="9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gode opgaveformulering: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12" y="1342800"/>
            <a:ext cx="8332789" cy="4518000"/>
          </a:xfrm>
        </p:spPr>
        <p:txBody>
          <a:bodyPr/>
          <a:lstStyle/>
          <a:p>
            <a:endParaRPr lang="da-DK" dirty="0"/>
          </a:p>
          <a:p>
            <a:r>
              <a:rPr lang="da-DK" sz="1200" dirty="0"/>
              <a:t>stiller eksplicitte krav om analyse og fortolkning eller analyse og vurdering af et dansksproget tekstgrundlag </a:t>
            </a:r>
          </a:p>
          <a:p>
            <a:r>
              <a:rPr lang="da-DK" sz="1200" dirty="0"/>
              <a:t>sikrer, at den danskfaglige analyse er relevant i relation til opgavens tværfaglige fokus </a:t>
            </a:r>
          </a:p>
          <a:p>
            <a:r>
              <a:rPr lang="da-DK" sz="1200" dirty="0"/>
              <a:t>rummer begge de indgående fags faglighed og sikrer derved, at opgaven ikke kan besvares meningsfuldt ud fra kun det ene fag </a:t>
            </a:r>
          </a:p>
          <a:p>
            <a:r>
              <a:rPr lang="da-DK" sz="1200" dirty="0"/>
              <a:t>er konkret og afgrænset med tydelig angivelse af, hvad der kræves af eleven, og samtidig ikke så snæver, at eleven fratages muligheden for at demonstrere selvstændighed </a:t>
            </a:r>
          </a:p>
          <a:p>
            <a:r>
              <a:rPr lang="da-DK" sz="1200" dirty="0"/>
              <a:t>giver eleven mulighed for at bevæge sig på flere taksonomiske niveauer og dermed mulighed for faglig fordybelse, der på væsentlige punkter ligger ud over undervisningen i mindst ét af fagene </a:t>
            </a:r>
          </a:p>
          <a:p>
            <a:r>
              <a:rPr lang="da-DK" sz="1200" dirty="0"/>
              <a:t>er realistisk at besvare fyldestgørende inden for rammerne af de deltagende fags faglige mål og SOP generelt.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353-9BEF-4C36-8355-393CB4C71C26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98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 – forslag til overordnede temaer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Mediernes magt</a:t>
            </a:r>
          </a:p>
          <a:p>
            <a:pPr marL="0" indent="0">
              <a:buNone/>
            </a:pPr>
            <a:r>
              <a:rPr lang="da-DK" dirty="0"/>
              <a:t>Information og misinformation</a:t>
            </a:r>
          </a:p>
          <a:p>
            <a:pPr marL="0" indent="0">
              <a:buNone/>
            </a:pPr>
            <a:r>
              <a:rPr lang="da-DK" dirty="0"/>
              <a:t>Litteratur og klimadebatten</a:t>
            </a:r>
          </a:p>
          <a:p>
            <a:pPr marL="0" indent="0">
              <a:buNone/>
            </a:pPr>
            <a:r>
              <a:rPr lang="da-DK" dirty="0"/>
              <a:t>Litteratur og det lokale og </a:t>
            </a:r>
            <a:r>
              <a:rPr lang="da-DK" dirty="0" err="1"/>
              <a:t>glokale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Litteratur og identitet </a:t>
            </a:r>
          </a:p>
          <a:p>
            <a:pPr marL="0" indent="0">
              <a:buNone/>
            </a:pPr>
            <a:r>
              <a:rPr lang="da-DK" dirty="0"/>
              <a:t>Virksomheders og organisationers kommunikation</a:t>
            </a:r>
          </a:p>
          <a:p>
            <a:pPr marL="0" indent="0">
              <a:buNone/>
            </a:pPr>
            <a:r>
              <a:rPr lang="da-DK" dirty="0"/>
              <a:t>	dels internt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/>
              <a:t>dels eksternt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Sprogets udvikling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353-9BEF-4C36-8355-393CB4C71C26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 i SOP - FIP 2019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Fremmedsprog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44D7354-50E1-45E7-BE22-D6E7CC80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9259889" cy="502957"/>
          </a:xfrm>
        </p:spPr>
        <p:txBody>
          <a:bodyPr/>
          <a:lstStyle/>
          <a:p>
            <a:r>
              <a:rPr lang="da-DK" sz="2800" b="1" dirty="0"/>
              <a:t>Fremmedsprog i </a:t>
            </a:r>
            <a:r>
              <a:rPr lang="en-GB" sz="2800" b="1" dirty="0"/>
              <a:t>SOP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539749" y="1175657"/>
            <a:ext cx="3582000" cy="5142343"/>
          </a:xfrm>
        </p:spPr>
        <p:txBody>
          <a:bodyPr/>
          <a:lstStyle/>
          <a:p>
            <a:r>
              <a:rPr lang="da-DK" b="1" i="1" dirty="0"/>
              <a:t>Fagets genstandsfelt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4294798" y="1175657"/>
            <a:ext cx="3589200" cy="5142343"/>
          </a:xfrm>
        </p:spPr>
        <p:txBody>
          <a:bodyPr/>
          <a:lstStyle/>
          <a:p>
            <a:r>
              <a:rPr lang="da-DK" b="1" i="1" dirty="0"/>
              <a:t>Eksempler på metodetilgange i fremmedsprog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sz="1400" dirty="0">
              <a:ea typeface="ＭＳ Ｐゴシック"/>
            </a:endParaRPr>
          </a:p>
          <a:p>
            <a:endParaRPr lang="da-DK" sz="1400" dirty="0">
              <a:ea typeface="ＭＳ Ｐゴシック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3"/>
          </p:nvPr>
        </p:nvSpPr>
        <p:spPr>
          <a:xfrm>
            <a:off x="8071199" y="1175657"/>
            <a:ext cx="3863625" cy="5142343"/>
          </a:xfrm>
        </p:spPr>
        <p:txBody>
          <a:bodyPr/>
          <a:lstStyle/>
          <a:p>
            <a:r>
              <a:rPr lang="da-DK" b="1" i="1" dirty="0"/>
              <a:t>Opmærksomhedspunkter</a:t>
            </a:r>
          </a:p>
          <a:p>
            <a:pPr marL="108000" lvl="1">
              <a:lnSpc>
                <a:spcPct val="150000"/>
              </a:lnSpc>
            </a:pPr>
            <a:r>
              <a:rPr lang="da-DK" sz="1600" dirty="0"/>
              <a:t>Der </a:t>
            </a:r>
            <a:r>
              <a:rPr lang="da-DK" sz="1600" u="sng" dirty="0"/>
              <a:t>skal</a:t>
            </a:r>
            <a:r>
              <a:rPr lang="da-DK" sz="1600" dirty="0"/>
              <a:t> indgå materiale på fremmedsproget</a:t>
            </a:r>
          </a:p>
          <a:p>
            <a:pPr marL="108000" lvl="2">
              <a:lnSpc>
                <a:spcPct val="150000"/>
              </a:lnSpc>
            </a:pPr>
            <a:r>
              <a:rPr lang="da-DK" dirty="0"/>
              <a:t>Bilagsmateriale til opgaveformuleringen anbefales</a:t>
            </a:r>
          </a:p>
          <a:p>
            <a:pPr marL="108000" lvl="1">
              <a:lnSpc>
                <a:spcPct val="150000"/>
              </a:lnSpc>
            </a:pPr>
            <a:r>
              <a:rPr lang="da-DK" sz="1600" dirty="0"/>
              <a:t>Det fremmedsprogede materiale skal anvendes aktivt i opgaven</a:t>
            </a:r>
          </a:p>
          <a:p>
            <a:pPr marL="108000" lvl="1">
              <a:lnSpc>
                <a:spcPct val="150000"/>
              </a:lnSpc>
            </a:pPr>
            <a:r>
              <a:rPr lang="da-DK" sz="1600" dirty="0"/>
              <a:t>Der </a:t>
            </a:r>
            <a:r>
              <a:rPr lang="da-DK" sz="1600" dirty="0">
                <a:ea typeface="ＭＳ Ｐゴシック"/>
              </a:rPr>
              <a:t>gælder det udvidede tekstbegreb for materialet</a:t>
            </a:r>
          </a:p>
          <a:p>
            <a:pPr marL="108000" lvl="1">
              <a:lnSpc>
                <a:spcPct val="150000"/>
              </a:lnSpc>
            </a:pPr>
            <a:r>
              <a:rPr lang="da-DK" sz="1600" dirty="0"/>
              <a:t>Opgaveformuleringen udformes på en måde, der sikrer, at eleven i besvarelsen får mulighed for at vise, at fremmedsproget indgår med relevante faglige mål i projektet.</a:t>
            </a:r>
          </a:p>
          <a:p>
            <a:pPr lvl="1"/>
            <a:endParaRPr lang="da-DK" sz="1400" dirty="0"/>
          </a:p>
          <a:p>
            <a:pPr lvl="1"/>
            <a:endParaRPr lang="da-DK" sz="1400" dirty="0"/>
          </a:p>
          <a:p>
            <a:pPr marL="180000" lvl="1" indent="0">
              <a:buNone/>
            </a:pPr>
            <a:endParaRPr lang="da-DK" sz="1400" dirty="0"/>
          </a:p>
          <a:p>
            <a:pPr lvl="1"/>
            <a:endParaRPr lang="da-DK" sz="1400" dirty="0"/>
          </a:p>
          <a:p>
            <a:pPr lvl="1"/>
            <a:endParaRPr lang="da-DK" sz="1400" dirty="0"/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219918" y="1846596"/>
          <a:ext cx="3887677" cy="200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kstfelt 18"/>
          <p:cNvSpPr txBox="1"/>
          <p:nvPr/>
        </p:nvSpPr>
        <p:spPr>
          <a:xfrm>
            <a:off x="641950" y="3854536"/>
            <a:ext cx="358200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Sproglige fænomener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Globale 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Den merkantile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163" y="2146041"/>
            <a:ext cx="4194836" cy="3210915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 dirty="0"/>
              <a:t>Fremmedsprog i SOP - FIP 2019</a:t>
            </a:r>
          </a:p>
        </p:txBody>
      </p:sp>
    </p:spTree>
    <p:extLst>
      <p:ext uri="{BB962C8B-B14F-4D97-AF65-F5344CB8AC3E}">
        <p14:creationId xmlns:p14="http://schemas.microsoft.com/office/powerpoint/2010/main" val="48736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9748" y="196850"/>
            <a:ext cx="9259888" cy="934890"/>
          </a:xfrm>
        </p:spPr>
        <p:txBody>
          <a:bodyPr/>
          <a:lstStyle/>
          <a:p>
            <a:r>
              <a:rPr lang="da-DK" dirty="0"/>
              <a:t>Opgaveformuleringer med fremmedsprog</a:t>
            </a:r>
          </a:p>
        </p:txBody>
      </p:sp>
      <p:sp>
        <p:nvSpPr>
          <p:cNvPr id="12" name="Pladsholder til indhold 11"/>
          <p:cNvSpPr>
            <a:spLocks noGrp="1"/>
          </p:cNvSpPr>
          <p:nvPr>
            <p:ph idx="1"/>
          </p:nvPr>
        </p:nvSpPr>
        <p:spPr>
          <a:xfrm>
            <a:off x="539747" y="1264690"/>
            <a:ext cx="10354675" cy="5053310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da-DK" sz="1600" dirty="0"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b="1" dirty="0">
                <a:ea typeface="ＭＳ Ｐゴシック"/>
              </a:rPr>
              <a:t>Anbefaling:</a:t>
            </a:r>
            <a:r>
              <a:rPr lang="da-DK" dirty="0">
                <a:ea typeface="ＭＳ Ｐゴシック"/>
              </a:rPr>
              <a:t> Sprogfaget placeres </a:t>
            </a:r>
            <a:r>
              <a:rPr lang="da-DK" b="1" dirty="0">
                <a:ea typeface="ＭＳ Ｐゴシック"/>
              </a:rPr>
              <a:t>først</a:t>
            </a:r>
            <a:r>
              <a:rPr lang="da-DK" dirty="0">
                <a:ea typeface="ＭＳ Ｐゴシック"/>
              </a:rPr>
              <a:t> i formuleringen</a:t>
            </a:r>
            <a:endParaRPr lang="da-DK" sz="2000" dirty="0">
              <a:ea typeface="ＭＳ Ｐゴシック"/>
            </a:endParaRPr>
          </a:p>
          <a:p>
            <a:pPr lvl="1">
              <a:lnSpc>
                <a:spcPct val="150000"/>
              </a:lnSpc>
            </a:pPr>
            <a:r>
              <a:rPr lang="da-DK" sz="2000" dirty="0">
                <a:ea typeface="ＭＳ Ｐゴシック"/>
              </a:rPr>
              <a:t>Beskriv og analysér fænomen, udvikling og trend i det pågældende sprogområde, og vurdér betydning og konsekvenser</a:t>
            </a:r>
          </a:p>
          <a:p>
            <a:pPr lvl="1">
              <a:lnSpc>
                <a:spcPct val="150000"/>
              </a:lnSpc>
            </a:pPr>
            <a:r>
              <a:rPr lang="da-DK" sz="2000" dirty="0">
                <a:ea typeface="ＭＳ Ｐゴシック"/>
              </a:rPr>
              <a:t>Beskriv og analysér, hvorledes fremmedsprog er nøglen til at løse problemstilling(er) i et givent sprogområde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b="1" dirty="0">
                <a:ea typeface="ＭＳ Ｐゴシック"/>
              </a:rPr>
              <a:t/>
            </a:r>
            <a:br>
              <a:rPr lang="da-DK" b="1" dirty="0">
                <a:ea typeface="ＭＳ Ｐゴシック"/>
              </a:rPr>
            </a:br>
            <a:r>
              <a:rPr lang="da-DK" b="1" dirty="0">
                <a:ea typeface="ＭＳ Ｐゴシック"/>
              </a:rPr>
              <a:t>Væsentlige fordele </a:t>
            </a:r>
            <a:r>
              <a:rPr lang="da-DK" dirty="0">
                <a:ea typeface="ＭＳ Ｐゴシック"/>
              </a:rPr>
              <a:t>ved denne tilgang</a:t>
            </a:r>
          </a:p>
          <a:p>
            <a:pPr lvl="1">
              <a:lnSpc>
                <a:spcPct val="150000"/>
              </a:lnSpc>
            </a:pPr>
            <a:r>
              <a:rPr lang="da-DK" sz="2000" dirty="0">
                <a:ea typeface="ＭＳ Ｐゴシック"/>
              </a:rPr>
              <a:t>Mange faglige mål i spil og sprogfaget bliver synlig</a:t>
            </a:r>
          </a:p>
          <a:p>
            <a:pPr lvl="1">
              <a:lnSpc>
                <a:spcPct val="150000"/>
              </a:lnSpc>
            </a:pPr>
            <a:r>
              <a:rPr lang="da-DK" sz="2000" dirty="0">
                <a:ea typeface="ＭＳ Ｐゴシック"/>
              </a:rPr>
              <a:t>Fagligt samspil, hvor fagene griber ind i og forudsætter hinanden</a:t>
            </a:r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272147" y="6541200"/>
            <a:ext cx="4356000" cy="180000"/>
          </a:xfrm>
        </p:spPr>
        <p:txBody>
          <a:bodyPr/>
          <a:lstStyle/>
          <a:p>
            <a:pPr algn="ctr"/>
            <a:r>
              <a:rPr lang="da-DK" dirty="0"/>
              <a:t>Fremmedsprog </a:t>
            </a:r>
            <a:r>
              <a:rPr lang="da-DK" noProof="0" dirty="0"/>
              <a:t> i SOP - FIP 2019</a:t>
            </a:r>
          </a:p>
        </p:txBody>
      </p:sp>
      <p:sp>
        <p:nvSpPr>
          <p:cNvPr id="3" name="Afrundet rektangel 2"/>
          <p:cNvSpPr/>
          <p:nvPr/>
        </p:nvSpPr>
        <p:spPr>
          <a:xfrm>
            <a:off x="539746" y="5834331"/>
            <a:ext cx="8781535" cy="3452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535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476" y="539750"/>
            <a:ext cx="9258162" cy="426901"/>
          </a:xfrm>
        </p:spPr>
        <p:txBody>
          <a:bodyPr/>
          <a:lstStyle/>
          <a:p>
            <a:r>
              <a:rPr lang="da-DK" sz="2800" b="1" dirty="0"/>
              <a:t>Eksempler på samspil med fremmedsprog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>
          <a:xfrm>
            <a:off x="525596" y="1296932"/>
            <a:ext cx="3582000" cy="4518000"/>
          </a:xfrm>
        </p:spPr>
        <p:txBody>
          <a:bodyPr/>
          <a:lstStyle/>
          <a:p>
            <a:pPr lvl="1"/>
            <a:r>
              <a:rPr lang="da-DK" dirty="0"/>
              <a:t>Branding i politik</a:t>
            </a:r>
          </a:p>
          <a:p>
            <a:pPr lvl="1"/>
            <a:r>
              <a:rPr lang="da-DK" dirty="0"/>
              <a:t>Ulighed og prisfastsætning af varer</a:t>
            </a:r>
          </a:p>
          <a:p>
            <a:pPr lvl="1"/>
            <a:r>
              <a:rPr lang="da-DK" dirty="0"/>
              <a:t>Analyse af politiske kampagner</a:t>
            </a:r>
          </a:p>
          <a:p>
            <a:pPr lvl="1"/>
            <a:r>
              <a:rPr lang="da-DK" dirty="0"/>
              <a:t>Markedsføring ift. kulturelle strømninger, lovmæssige rammer og etik</a:t>
            </a:r>
          </a:p>
          <a:p>
            <a:pPr lvl="1"/>
            <a:r>
              <a:rPr lang="da-DK" dirty="0"/>
              <a:t>Commonwealth: Målgrupper og trends i de tidligere kolonier, nicher</a:t>
            </a:r>
          </a:p>
          <a:p>
            <a:pPr lvl="1"/>
            <a:r>
              <a:rPr lang="da-DK" dirty="0"/>
              <a:t>‘Born global’ virksomheder</a:t>
            </a:r>
          </a:p>
          <a:p>
            <a:pPr lvl="1"/>
            <a:endParaRPr lang="da-DK" sz="1600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2"/>
          </p:nvPr>
        </p:nvSpPr>
        <p:spPr>
          <a:xfrm>
            <a:off x="4157513" y="1296932"/>
            <a:ext cx="3589200" cy="4518000"/>
          </a:xfrm>
        </p:spPr>
        <p:txBody>
          <a:bodyPr/>
          <a:lstStyle/>
          <a:p>
            <a:pPr lvl="1"/>
            <a:r>
              <a:rPr lang="da-DK" dirty="0"/>
              <a:t>Ulighed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Immigration</a:t>
            </a:r>
          </a:p>
          <a:p>
            <a:pPr marL="180000" lvl="1" indent="0">
              <a:buNone/>
            </a:pPr>
            <a:endParaRPr lang="da-DK" dirty="0"/>
          </a:p>
          <a:p>
            <a:pPr lvl="1"/>
            <a:r>
              <a:rPr lang="da-DK" dirty="0"/>
              <a:t>Konsekvenser ved </a:t>
            </a:r>
            <a:r>
              <a:rPr lang="da-DK" dirty="0" err="1"/>
              <a:t>Brexit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Velfærdsmodeller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Økonomisk vækst og international handel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Miljø og bæredygtighed	</a:t>
            </a:r>
          </a:p>
          <a:p>
            <a:pPr lvl="1"/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3"/>
          </p:nvPr>
        </p:nvSpPr>
        <p:spPr>
          <a:xfrm>
            <a:off x="8008638" y="1296932"/>
            <a:ext cx="3582000" cy="4518000"/>
          </a:xfrm>
        </p:spPr>
        <p:txBody>
          <a:bodyPr/>
          <a:lstStyle/>
          <a:p>
            <a:pPr lvl="1"/>
            <a:r>
              <a:rPr lang="da-DK" dirty="0"/>
              <a:t>Strategisk CSR i multinationale virksomheder</a:t>
            </a:r>
          </a:p>
          <a:p>
            <a:pPr lvl="1"/>
            <a:r>
              <a:rPr lang="da-DK" dirty="0"/>
              <a:t>Virksomheders </a:t>
            </a:r>
            <a:r>
              <a:rPr lang="da-DK" dirty="0" err="1"/>
              <a:t>supply</a:t>
            </a:r>
            <a:r>
              <a:rPr lang="da-DK" dirty="0"/>
              <a:t> </a:t>
            </a:r>
            <a:r>
              <a:rPr lang="da-DK" dirty="0" err="1"/>
              <a:t>chain</a:t>
            </a:r>
            <a:r>
              <a:rPr lang="da-DK" dirty="0"/>
              <a:t> og udfordringer ift. fx CSR-initiativer</a:t>
            </a:r>
          </a:p>
          <a:p>
            <a:pPr lvl="1"/>
            <a:r>
              <a:rPr lang="da-DK" dirty="0"/>
              <a:t>Fremmedsprog som fx engelsk som koncernsprog</a:t>
            </a:r>
          </a:p>
          <a:p>
            <a:pPr lvl="2"/>
            <a:r>
              <a:rPr lang="da-DK" dirty="0"/>
              <a:t>Effekt og udfordringer</a:t>
            </a:r>
          </a:p>
          <a:p>
            <a:pPr lvl="2"/>
            <a:r>
              <a:rPr lang="da-DK" dirty="0"/>
              <a:t>Rentabilitet</a:t>
            </a:r>
          </a:p>
          <a:p>
            <a:pPr lvl="1"/>
            <a:r>
              <a:rPr lang="da-DK" dirty="0" err="1"/>
              <a:t>Iværksætteri</a:t>
            </a:r>
            <a:endParaRPr lang="da-DK" dirty="0"/>
          </a:p>
          <a:p>
            <a:pPr lvl="1"/>
            <a:r>
              <a:rPr lang="da-DK" dirty="0"/>
              <a:t>Strategisk analyse af eksterne forhold </a:t>
            </a:r>
          </a:p>
          <a:p>
            <a:pPr lvl="2"/>
            <a:r>
              <a:rPr lang="da-DK" sz="1800" dirty="0"/>
              <a:t>Politiske statements – </a:t>
            </a:r>
            <a:r>
              <a:rPr lang="da-DK" i="1" dirty="0" err="1"/>
              <a:t>cause</a:t>
            </a:r>
            <a:r>
              <a:rPr lang="da-DK" i="1" dirty="0"/>
              <a:t>/</a:t>
            </a:r>
            <a:r>
              <a:rPr lang="da-DK" i="1" dirty="0" err="1"/>
              <a:t>effect</a:t>
            </a:r>
            <a:endParaRPr lang="da-DK" dirty="0"/>
          </a:p>
          <a:p>
            <a:pPr lvl="2"/>
            <a:r>
              <a:rPr lang="da-DK" dirty="0"/>
              <a:t>PESTEL</a:t>
            </a:r>
          </a:p>
          <a:p>
            <a:pPr lvl="1"/>
            <a:endParaRPr lang="da-DK" sz="1400" dirty="0"/>
          </a:p>
          <a:p>
            <a:pPr lvl="1"/>
            <a:endParaRPr lang="da-DK" sz="1400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7"/>
          </p:nvPr>
        </p:nvSpPr>
        <p:spPr>
          <a:xfrm>
            <a:off x="4294798" y="6318250"/>
            <a:ext cx="3589201" cy="185292"/>
          </a:xfrm>
        </p:spPr>
        <p:txBody>
          <a:bodyPr/>
          <a:lstStyle/>
          <a:p>
            <a:pPr algn="ctr"/>
            <a:r>
              <a:rPr lang="da-DK" dirty="0"/>
              <a:t>Fremmedsprog  i SOP - FIP 2019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6357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709470"/>
            <a:ext cx="8332789" cy="451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Indledning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Præsentation af fagene i SOP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Afsætning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Dansk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Fremmedsprog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Historie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International økonomi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Matematik</a:t>
            </a:r>
          </a:p>
          <a:p>
            <a:pPr marL="817200" lvl="2" indent="-457200">
              <a:buFont typeface="+mj-lt"/>
              <a:buAutoNum type="alphaLcParenR"/>
            </a:pPr>
            <a:r>
              <a:rPr lang="da-DK" dirty="0"/>
              <a:t>Virksomhedsøkonomi</a:t>
            </a:r>
          </a:p>
          <a:p>
            <a:pPr marL="817200" lvl="2" indent="-457200">
              <a:buFont typeface="+mj-lt"/>
              <a:buAutoNum type="alphaLcParenR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Spørgsmål og afrunding</a:t>
            </a:r>
          </a:p>
        </p:txBody>
      </p:sp>
    </p:spTree>
    <p:extLst>
      <p:ext uri="{BB962C8B-B14F-4D97-AF65-F5344CB8AC3E}">
        <p14:creationId xmlns:p14="http://schemas.microsoft.com/office/powerpoint/2010/main" val="258477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48" y="539750"/>
            <a:ext cx="9237298" cy="586546"/>
          </a:xfrm>
        </p:spPr>
        <p:txBody>
          <a:bodyPr/>
          <a:lstStyle/>
          <a:p>
            <a:r>
              <a:rPr lang="da-DK" sz="2800" b="1" dirty="0">
                <a:latin typeface="Georgia" panose="02040502050405020303" pitchFamily="18" charset="0"/>
              </a:rPr>
              <a:t>Opfyldelse af sprogfagenes faglige mål i SOP</a:t>
            </a:r>
            <a:r>
              <a:rPr lang="da-DK" sz="3200" b="1" dirty="0">
                <a:latin typeface="Georgia" panose="02040502050405020303" pitchFamily="18" charset="0"/>
              </a:rPr>
              <a:t/>
            </a:r>
            <a:br>
              <a:rPr lang="da-DK" sz="3200" b="1" dirty="0">
                <a:latin typeface="Georgia" panose="02040502050405020303" pitchFamily="18" charset="0"/>
              </a:rPr>
            </a:br>
            <a:endParaRPr lang="da-DK" sz="3200" b="1" dirty="0"/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>
          <a:xfrm>
            <a:off x="539748" y="1126296"/>
            <a:ext cx="5464798" cy="5191954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Det skriftlige produkt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i="1" dirty="0"/>
              <a:t>Eleven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udfolder fagets genstandsfelt eller dele af det 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anvender faglige metoder i forbindelse med tekstarbejdet 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anvender fremmedsproget materiale til at skabe overblik over faglig problemstilling eller til at analysere faglige aspekter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analyserer eget og udleveret bilagsmateriale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formidler i en form, der tilgodeser begge fag</a:t>
            </a:r>
          </a:p>
          <a:p>
            <a:pPr marL="108000" lvl="2">
              <a:lnSpc>
                <a:spcPct val="150000"/>
              </a:lnSpc>
            </a:pPr>
            <a:r>
              <a:rPr lang="da-DK" sz="1800" dirty="0"/>
              <a:t>perspektiverer til relevant viden og materiale</a:t>
            </a:r>
          </a:p>
          <a:p>
            <a:pPr lvl="1"/>
            <a:endParaRPr lang="da-DK" sz="1600" dirty="0"/>
          </a:p>
          <a:p>
            <a:pPr lvl="1"/>
            <a:endParaRPr lang="da-DK" sz="1600" dirty="0"/>
          </a:p>
          <a:p>
            <a:pPr marL="180000" lvl="1" indent="0">
              <a:buNone/>
            </a:pPr>
            <a:r>
              <a:rPr lang="da-DK" sz="1600" dirty="0"/>
              <a:t>	</a:t>
            </a:r>
          </a:p>
          <a:p>
            <a:pPr lvl="1"/>
            <a:endParaRPr lang="da-DK" sz="1600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4294967295"/>
          </p:nvPr>
        </p:nvSpPr>
        <p:spPr>
          <a:xfrm>
            <a:off x="6185863" y="1126296"/>
            <a:ext cx="5746659" cy="4885967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Den mundtlige prøve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i="1" dirty="0"/>
              <a:t>Eleven</a:t>
            </a:r>
          </a:p>
          <a:p>
            <a:pPr marL="108000" lvl="1">
              <a:lnSpc>
                <a:spcPct val="150000"/>
              </a:lnSpc>
            </a:pPr>
            <a:r>
              <a:rPr lang="da-DK" dirty="0"/>
              <a:t>udfolder og reflekterer over projektets centrale problemstillinger</a:t>
            </a:r>
          </a:p>
          <a:p>
            <a:pPr marL="108000" lvl="1">
              <a:lnSpc>
                <a:spcPct val="150000"/>
              </a:lnSpc>
            </a:pPr>
            <a:r>
              <a:rPr lang="da-DK" dirty="0"/>
              <a:t>overvejer muligheder og begrænsninger ift. fx  projektets metodiske ramme</a:t>
            </a:r>
            <a:endParaRPr lang="da-DK" i="1" dirty="0"/>
          </a:p>
          <a:p>
            <a:pPr marL="108000" lvl="1">
              <a:lnSpc>
                <a:spcPct val="150000"/>
              </a:lnSpc>
            </a:pPr>
            <a:r>
              <a:rPr lang="da-DK" i="1" dirty="0"/>
              <a:t>”perspektiverer besvarelsen af problemstillinger i forhold til kulturelle, økonomiske og politiske temaer i samtiden”</a:t>
            </a:r>
            <a:endParaRPr lang="da-DK" dirty="0"/>
          </a:p>
          <a:p>
            <a:pPr marL="108000" lvl="1">
              <a:lnSpc>
                <a:spcPct val="150000"/>
              </a:lnSpc>
            </a:pPr>
            <a:r>
              <a:rPr lang="da-DK" dirty="0"/>
              <a:t>inddrager baggrundsviden i en reflekteret diskussion med udgangspunkt i sop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 dirty="0"/>
              <a:t>Fremmedsprog </a:t>
            </a:r>
            <a:r>
              <a:rPr lang="da-DK" noProof="0" dirty="0"/>
              <a:t>i SOP- FIP 2019</a:t>
            </a:r>
          </a:p>
        </p:txBody>
      </p:sp>
    </p:spTree>
    <p:extLst>
      <p:ext uri="{BB962C8B-B14F-4D97-AF65-F5344CB8AC3E}">
        <p14:creationId xmlns:p14="http://schemas.microsoft.com/office/powerpoint/2010/main" val="3109094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Historie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807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4563817F-70BA-4A5C-8790-A02E86BB5705}"/>
              </a:ext>
            </a:extLst>
          </p:cNvPr>
          <p:cNvSpPr txBox="1">
            <a:spLocks/>
          </p:cNvSpPr>
          <p:nvPr/>
        </p:nvSpPr>
        <p:spPr>
          <a:xfrm>
            <a:off x="539748" y="1347324"/>
            <a:ext cx="10758977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Fagets bredde</a:t>
            </a:r>
          </a:p>
          <a:p>
            <a:pPr marL="285750" indent="-285750"/>
            <a:r>
              <a:rPr lang="da-DK" dirty="0"/>
              <a:t>Samfund, politik, økonomi, kultur, menneskers tanker og levevilkår - i historisk perspektiv, historiebrug</a:t>
            </a:r>
          </a:p>
          <a:p>
            <a:pPr marL="285750" indent="-285750"/>
            <a:r>
              <a:rPr lang="da-DK" dirty="0"/>
              <a:t>500 års muligheder</a:t>
            </a:r>
          </a:p>
          <a:p>
            <a:pPr marL="285750" indent="-285750"/>
            <a:r>
              <a:rPr lang="da-DK" dirty="0"/>
              <a:t>Begge fag skal indgå meningsfuldt, vægtning afgøres af emne og elevens interesse</a:t>
            </a:r>
          </a:p>
          <a:p>
            <a:pPr marL="285750" indent="-285750"/>
            <a:endParaRPr lang="da-DK" dirty="0"/>
          </a:p>
          <a:p>
            <a:pPr marL="0" indent="0">
              <a:buNone/>
            </a:pPr>
            <a:r>
              <a:rPr lang="da-DK" b="1" dirty="0"/>
              <a:t>Metode</a:t>
            </a:r>
          </a:p>
          <a:p>
            <a:pPr marL="285750" indent="-285750"/>
            <a:r>
              <a:rPr lang="da-DK" dirty="0"/>
              <a:t>Kildeanalyse er ikke et krav – men ALT kan jo anskues som historiske kilder</a:t>
            </a:r>
          </a:p>
          <a:p>
            <a:pPr marL="285750" indent="-285750"/>
            <a:r>
              <a:rPr lang="da-DK" dirty="0"/>
              <a:t>Kausalforklaringer (men ikke bevidstløs opremsning)</a:t>
            </a:r>
          </a:p>
          <a:p>
            <a:pPr marL="285750" indent="-285750"/>
            <a:r>
              <a:rPr lang="da-DK" dirty="0"/>
              <a:t>Historiesyn som forklaringsmodeller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349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758977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Opmærksomhedspunkter</a:t>
            </a:r>
          </a:p>
          <a:p>
            <a:r>
              <a:rPr lang="da-DK" dirty="0"/>
              <a:t>Minde elever og kolleger om, at fortid ikke (nødvendigvis) = historiefaglig</a:t>
            </a:r>
          </a:p>
          <a:p>
            <a:r>
              <a:rPr lang="da-DK" dirty="0"/>
              <a:t>Faget ”parkeres” i redegørelsen og afkobles fra resten af opgaven</a:t>
            </a:r>
          </a:p>
          <a:p>
            <a:r>
              <a:rPr lang="da-DK" dirty="0"/>
              <a:t>Eleven vil egentlig bare gerne skrive en opgave i sit studieretningsfag</a:t>
            </a:r>
          </a:p>
          <a:p>
            <a:r>
              <a:rPr lang="da-DK" dirty="0"/>
              <a:t>Faget bruges til en opremsning af historiske begivenheder uden refleksion eller analyse</a:t>
            </a:r>
          </a:p>
          <a:p>
            <a:r>
              <a:rPr lang="da-DK" dirty="0"/>
              <a:t>Den historiske dimension er upræcis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994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758977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Eksempler på temaer: </a:t>
            </a:r>
          </a:p>
          <a:p>
            <a:r>
              <a:rPr lang="da-DK" sz="1600" dirty="0"/>
              <a:t>Globalisering – fra ca. 1500</a:t>
            </a:r>
          </a:p>
          <a:p>
            <a:r>
              <a:rPr lang="da-DK" sz="1600" dirty="0"/>
              <a:t>Kolonisering og afkolonisering – motiver, økonomisk udvikling (eller mangel herpå), merkantilisme, kolonialvarer – forbrugsvaner, virksomheder, frihandel</a:t>
            </a:r>
          </a:p>
          <a:p>
            <a:r>
              <a:rPr lang="da-DK" sz="1600" dirty="0"/>
              <a:t>Velfærdsstat eller ej, og hvorfor – i en given periode</a:t>
            </a:r>
          </a:p>
          <a:p>
            <a:r>
              <a:rPr lang="da-DK" sz="1600" dirty="0"/>
              <a:t>Det pengeløse samfund – fra bytteøkonomi til digital valuta</a:t>
            </a:r>
          </a:p>
          <a:p>
            <a:r>
              <a:rPr lang="da-DK" sz="1600" dirty="0"/>
              <a:t>Krig som udgangspunkt for innovation</a:t>
            </a:r>
          </a:p>
          <a:p>
            <a:r>
              <a:rPr lang="da-DK" sz="1600" dirty="0"/>
              <a:t>”Markedsføring” af politiske budskaber</a:t>
            </a:r>
          </a:p>
          <a:p>
            <a:r>
              <a:rPr lang="da-DK" sz="1600" dirty="0"/>
              <a:t>Historiebrug – kommercielt eller politisk</a:t>
            </a:r>
          </a:p>
          <a:p>
            <a:r>
              <a:rPr lang="da-DK" sz="1600" dirty="0"/>
              <a:t>Bølger af industrialisering</a:t>
            </a:r>
          </a:p>
          <a:p>
            <a:r>
              <a:rPr lang="da-DK" sz="1600" dirty="0"/>
              <a:t>Sammenhænge mellem økonomisk udvikling og boligformer – fx landboreformer eller urbanisering</a:t>
            </a:r>
          </a:p>
          <a:p>
            <a:r>
              <a:rPr lang="da-DK" sz="1600" dirty="0"/>
              <a:t>Arbejdsvilkår og økonomisk rentabilitet – fx slaveri, fabriksarbejde i den tidlige industrialisering, overenskomster og stærke fagforeninger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865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International økonomi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06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C69B14C-2B79-004B-A0BA-0C325EAFABC5}"/>
              </a:ext>
            </a:extLst>
          </p:cNvPr>
          <p:cNvSpPr txBox="1">
            <a:spLocks/>
          </p:cNvSpPr>
          <p:nvPr/>
        </p:nvSpPr>
        <p:spPr>
          <a:xfrm>
            <a:off x="539748" y="1700417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Fagets bredde</a:t>
            </a:r>
          </a:p>
          <a:p>
            <a:r>
              <a:rPr lang="da-DK" dirty="0"/>
              <a:t>Makroøkonomisk fokus med </a:t>
            </a:r>
            <a:r>
              <a:rPr lang="da-DK" dirty="0" err="1"/>
              <a:t>mikroøkonomisk</a:t>
            </a:r>
            <a:r>
              <a:rPr lang="da-DK" dirty="0"/>
              <a:t> afsæt</a:t>
            </a:r>
          </a:p>
          <a:p>
            <a:r>
              <a:rPr lang="da-DK" dirty="0"/>
              <a:t>Samfundsøkonomiske tilstande og udvikling – nationalt, europæisk og globalt perspektiv</a:t>
            </a:r>
          </a:p>
          <a:p>
            <a:r>
              <a:rPr lang="da-DK" dirty="0"/>
              <a:t>Samfundsøkonomiske forhold der påvirker økonomien </a:t>
            </a:r>
            <a:r>
              <a:rPr lang="da-DK" sz="1800" i="1" dirty="0"/>
              <a:t>(fx indkomstfordeling,                 demografi og erhvervsstrukturer etc.)</a:t>
            </a:r>
            <a:endParaRPr lang="da-DK" i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Metode</a:t>
            </a:r>
          </a:p>
          <a:p>
            <a:r>
              <a:rPr lang="da-DK" dirty="0"/>
              <a:t>Samfundsøkonomiske undersøgelser og metode – samspillet ml. teori og data</a:t>
            </a:r>
          </a:p>
          <a:p>
            <a:r>
              <a:rPr lang="da-DK" dirty="0"/>
              <a:t>Anvendelsesorienteret og situationsbestemte udfordringer </a:t>
            </a:r>
            <a:r>
              <a:rPr lang="da-DK" dirty="0">
                <a:sym typeface="Wingdings" pitchFamily="2" charset="2"/>
              </a:rPr>
              <a:t></a:t>
            </a:r>
            <a:r>
              <a:rPr lang="da-DK" dirty="0"/>
              <a:t> problembaserede løsningsforslag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0CFA1BE-2E9F-F547-B525-3B96B437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49" y="1180616"/>
            <a:ext cx="1609881" cy="160988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5F702C7-58A2-3B47-8D0D-446FE3F92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54" y="5890135"/>
            <a:ext cx="1367876" cy="8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FFDC8CF-D51B-9048-95CA-B749504CB9B2}"/>
              </a:ext>
            </a:extLst>
          </p:cNvPr>
          <p:cNvSpPr txBox="1">
            <a:spLocks/>
          </p:cNvSpPr>
          <p:nvPr/>
        </p:nvSpPr>
        <p:spPr>
          <a:xfrm>
            <a:off x="539748" y="1700416"/>
            <a:ext cx="11150228" cy="494976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Relevante materialer</a:t>
            </a:r>
          </a:p>
          <a:p>
            <a:r>
              <a:rPr lang="da-DK" dirty="0"/>
              <a:t>Databaser – nationale som internationale</a:t>
            </a:r>
          </a:p>
          <a:p>
            <a:r>
              <a:rPr lang="da-DK" dirty="0"/>
              <a:t>Nyhedsmedier – nationale som internationale (aviser, tidsskrifter, hjemmesider etc.)</a:t>
            </a:r>
          </a:p>
          <a:p>
            <a:r>
              <a:rPr lang="da-DK" dirty="0"/>
              <a:t>Interesseorganisationer og ministerier (situationsbestemt tilgang)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Opmærksomhedspunkter</a:t>
            </a:r>
          </a:p>
          <a:p>
            <a:r>
              <a:rPr lang="da-DK" dirty="0"/>
              <a:t>Nye tværfaglige muligheder efter reformen </a:t>
            </a:r>
          </a:p>
          <a:p>
            <a:r>
              <a:rPr lang="da-DK" dirty="0"/>
              <a:t>Projektorientering – øget fokus </a:t>
            </a:r>
          </a:p>
          <a:p>
            <a:r>
              <a:rPr lang="da-DK" dirty="0"/>
              <a:t>Mange mulige tilgange til faget (makro- såvel som </a:t>
            </a:r>
            <a:r>
              <a:rPr lang="da-DK" dirty="0" err="1"/>
              <a:t>mikroøkonomiske</a:t>
            </a:r>
            <a:r>
              <a:rPr lang="da-DK" dirty="0"/>
              <a:t>)</a:t>
            </a:r>
          </a:p>
          <a:p>
            <a:r>
              <a:rPr lang="da-DK" dirty="0"/>
              <a:t>Afslutning på SO-forløb og muligheden for udfoldelse af bedømmelseskriterierne </a:t>
            </a:r>
            <a:r>
              <a:rPr lang="da-DK" sz="1800" i="1" dirty="0"/>
              <a:t>(skriftlige produkt og mundtlig eksamen)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8607699-7B95-EC4A-9622-A41F22FE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82" y="1161393"/>
            <a:ext cx="1589415" cy="158941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303856C-8B09-7C4F-90FE-A56DEC8D7B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12" y="4222306"/>
            <a:ext cx="1912753" cy="9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F9BFB27C-1BAA-784C-9A4B-C1BF1A8062EA}"/>
              </a:ext>
            </a:extLst>
          </p:cNvPr>
          <p:cNvSpPr txBox="1">
            <a:spLocks/>
          </p:cNvSpPr>
          <p:nvPr/>
        </p:nvSpPr>
        <p:spPr>
          <a:xfrm>
            <a:off x="403114" y="1222829"/>
            <a:ext cx="11788886" cy="54912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Eksempler på overordnede temaer:  </a:t>
            </a:r>
          </a:p>
          <a:p>
            <a:r>
              <a:rPr lang="da-DK" sz="1800" dirty="0"/>
              <a:t>Internationale handelssamarbejder og nationale konsekvenser</a:t>
            </a:r>
            <a:endParaRPr lang="da-DK" sz="1600" i="1" dirty="0"/>
          </a:p>
          <a:p>
            <a:r>
              <a:rPr lang="da-DK" sz="1800" dirty="0"/>
              <a:t>Den internationale forbruger</a:t>
            </a:r>
            <a:endParaRPr lang="da-DK" sz="1600" i="1" dirty="0"/>
          </a:p>
          <a:p>
            <a:r>
              <a:rPr lang="da-DK" sz="1800" dirty="0"/>
              <a:t>”Udvikling” – et økonomisk og psykologisk perspektiv</a:t>
            </a:r>
            <a:endParaRPr lang="da-DK" sz="1600" i="1" dirty="0"/>
          </a:p>
          <a:p>
            <a:r>
              <a:rPr lang="da-DK" sz="1800" dirty="0"/>
              <a:t>Forbrug og handel (trådløs betaling – konsekvenser for forbruget m.v.)</a:t>
            </a:r>
            <a:endParaRPr lang="da-DK" sz="1600" i="1" dirty="0"/>
          </a:p>
          <a:p>
            <a:r>
              <a:rPr lang="da-DK" sz="1800" dirty="0"/>
              <a:t>Brexit og EU</a:t>
            </a:r>
            <a:endParaRPr lang="da-DK" sz="1800" i="1" dirty="0"/>
          </a:p>
          <a:p>
            <a:r>
              <a:rPr lang="da-DK" sz="1800" dirty="0"/>
              <a:t>Rentemarginale udfordringer (rentedannelse, negativ indlånsrente, pengepolitik)</a:t>
            </a:r>
            <a:endParaRPr lang="da-DK" sz="1800" i="1" dirty="0"/>
          </a:p>
          <a:p>
            <a:r>
              <a:rPr lang="da-DK" sz="1800" dirty="0"/>
              <a:t>Platforms-/deleøkonomi</a:t>
            </a:r>
            <a:endParaRPr lang="da-DK" sz="1600" i="1" dirty="0"/>
          </a:p>
          <a:p>
            <a:r>
              <a:rPr lang="da-DK" sz="1800" dirty="0"/>
              <a:t>Digital valuta (som betalingsmiddel, investering, udvikling, regulering?...)</a:t>
            </a:r>
          </a:p>
          <a:p>
            <a:r>
              <a:rPr lang="da-DK" sz="1800" dirty="0"/>
              <a:t>”</a:t>
            </a:r>
            <a:r>
              <a:rPr lang="da-DK" sz="1800" dirty="0" err="1"/>
              <a:t>Trumponomics</a:t>
            </a:r>
            <a:r>
              <a:rPr lang="da-DK" sz="1800" dirty="0"/>
              <a:t>”  (skattelettelser, indkomster, ulighed, erhvervsliv, arbejdsmarked)</a:t>
            </a:r>
            <a:endParaRPr lang="da-DK" sz="1600" i="1" dirty="0"/>
          </a:p>
          <a:p>
            <a:r>
              <a:rPr lang="da-DK" sz="1800" dirty="0"/>
              <a:t>Miljø og bæredygtighed (cirkulær økonomi, adfærd, klimaforandringer og regulering, medier)</a:t>
            </a:r>
            <a:endParaRPr lang="da-DK" sz="1600" i="1" dirty="0"/>
          </a:p>
          <a:p>
            <a:r>
              <a:rPr lang="da-DK" sz="1800" dirty="0"/>
              <a:t>”</a:t>
            </a:r>
            <a:r>
              <a:rPr lang="da-DK" sz="1800" dirty="0" err="1"/>
              <a:t>Megatrends</a:t>
            </a:r>
            <a:r>
              <a:rPr lang="da-DK" sz="1800" dirty="0"/>
              <a:t>” (digitalisering &amp; teknologi, økonomisk magt, geopolitik, demografi, urbanisering)</a:t>
            </a:r>
          </a:p>
          <a:p>
            <a:endParaRPr lang="da-DK" sz="18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8975F1D-542B-EC4C-A7FE-46D4E5671C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9" y="1268127"/>
            <a:ext cx="1834122" cy="17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Matematik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7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709470"/>
            <a:ext cx="8470437" cy="4518000"/>
          </a:xfrm>
        </p:spPr>
        <p:txBody>
          <a:bodyPr/>
          <a:lstStyle/>
          <a:p>
            <a:r>
              <a:rPr lang="da-DK" dirty="0"/>
              <a:t>Orientering ved de enkelte fag på Hhx. Hvordan bidrager faget til studieområdets mål?</a:t>
            </a:r>
          </a:p>
          <a:p>
            <a:r>
              <a:rPr lang="da-DK" dirty="0"/>
              <a:t>Med oplæggene vises, at de nye læreplaner åbner op for nye muligheder – og samarbejde</a:t>
            </a:r>
          </a:p>
          <a:p>
            <a:r>
              <a:rPr lang="da-DK" dirty="0"/>
              <a:t>Særlige fikspunkter og perspektiver i fagene bl.a. i forbindelse vejledningsprocessen i SOP </a:t>
            </a:r>
          </a:p>
          <a:p>
            <a:r>
              <a:rPr lang="da-DK" dirty="0"/>
              <a:t>Efterfølgende mulighed for at spørge den enkelte fagkonsulent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689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Matematik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Fagets bredde</a:t>
            </a:r>
          </a:p>
          <a:p>
            <a:r>
              <a:rPr lang="da-DK" dirty="0"/>
              <a:t>Brug af statistiske/matematiske modeller (i samarbejde med de økonomiske fag) </a:t>
            </a:r>
          </a:p>
          <a:p>
            <a:r>
              <a:rPr lang="da-DK" dirty="0"/>
              <a:t>Brug af simulering eller eksperimentel matematik</a:t>
            </a:r>
          </a:p>
          <a:p>
            <a:r>
              <a:rPr lang="da-DK" dirty="0"/>
              <a:t>Brug af matematik i litterær sammenhæng</a:t>
            </a:r>
            <a:br>
              <a:rPr lang="da-DK" dirty="0"/>
            </a:b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b="1" dirty="0"/>
              <a:t>Metode</a:t>
            </a:r>
          </a:p>
          <a:p>
            <a:r>
              <a:rPr lang="da-DK" dirty="0"/>
              <a:t>En beskrivelse af, hvad der er gjort konkret rent fagligt. Afhænger af emnet. En konkret anvendt metode kan siges at være deduktiv.</a:t>
            </a:r>
          </a:p>
          <a:p>
            <a:r>
              <a:rPr lang="da-DK" dirty="0"/>
              <a:t>I samarbejde med de økonomiske fag er der mulighed for autentisk problemstilling.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27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Matematik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9470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Opmærksomhedspunkter</a:t>
            </a:r>
          </a:p>
          <a:p>
            <a:r>
              <a:rPr lang="da-DK" dirty="0"/>
              <a:t>Det er vigtigt at gøre eleven bekendt med, at ord kan have forskellig betydning i forskellige fag. Eksempelvis er begrebet ‘</a:t>
            </a:r>
            <a:r>
              <a:rPr lang="da-DK" i="1" dirty="0"/>
              <a:t>redegørelse’ </a:t>
            </a:r>
            <a:r>
              <a:rPr lang="da-DK" dirty="0"/>
              <a:t>i matematik på et højt taksonomisk niveau, mens det i andre fag betragtes som det laveste taksonomiske niveau.</a:t>
            </a:r>
          </a:p>
          <a:p>
            <a:r>
              <a:rPr lang="da-DK" dirty="0"/>
              <a:t>Det afhænger af emnet hvorvidt der skal inddrages et bevis. Såfremt et bevis inddrages skal der være fyldestgørende argumentation. </a:t>
            </a:r>
          </a:p>
          <a:p>
            <a:r>
              <a:rPr lang="da-DK" dirty="0"/>
              <a:t>Der er ikke noget galt i at matematik indgår som </a:t>
            </a:r>
            <a:r>
              <a:rPr lang="da-DK" i="1" dirty="0"/>
              <a:t>‘et hjælpefag’.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9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Matematik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0417"/>
            <a:ext cx="11071005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/>
              <a:t>Eksempler på overordnede emner/temaer:  </a:t>
            </a:r>
            <a:endParaRPr lang="da-DK" sz="1800" dirty="0"/>
          </a:p>
          <a:p>
            <a:r>
              <a:rPr lang="da-DK" sz="1800" dirty="0"/>
              <a:t>Markedsanalyser, prisfastsættelse, </a:t>
            </a:r>
          </a:p>
          <a:p>
            <a:r>
              <a:rPr lang="da-DK" sz="1800" dirty="0"/>
              <a:t>Skattesystem, indkomster, ulighed, multiplikatoreffekt, vækstrater (samfundsøkonomisk vækst), arbejdsmarkedet (udbud/efterspørgsel), </a:t>
            </a:r>
            <a:r>
              <a:rPr lang="da-DK" sz="1800" dirty="0" err="1"/>
              <a:t>markedsefficiens</a:t>
            </a:r>
            <a:r>
              <a:rPr lang="da-DK" sz="1800" dirty="0"/>
              <a:t> (velfærdstab), prisdannelse (varer, løn, rente og valutakurser) </a:t>
            </a:r>
            <a:r>
              <a:rPr lang="da-DK" sz="1800" dirty="0" err="1"/>
              <a:t>priselasticiteter</a:t>
            </a:r>
            <a:r>
              <a:rPr lang="da-DK" sz="1800" dirty="0"/>
              <a:t> m.v. Beregning og fortolkning af andele og pris-/ mængdeindeks</a:t>
            </a:r>
          </a:p>
          <a:p>
            <a:r>
              <a:rPr lang="da-DK" sz="1800" dirty="0"/>
              <a:t>Virksomhed i vækst, produktionsfunktioner, optimeringsmetoder, lagerstyring, spilteori, økonomisk analyse, årsrapport (præsentation/statistik), kapitalfremskaffelse, finansiering, optimal indkøbsstørrelse (Wilsons formel) </a:t>
            </a:r>
          </a:p>
          <a:p>
            <a:r>
              <a:rPr lang="da-DK" sz="1800" dirty="0" err="1"/>
              <a:t>Kryptologi</a:t>
            </a:r>
            <a:endParaRPr lang="da-DK" sz="1800" dirty="0"/>
          </a:p>
          <a:p>
            <a:r>
              <a:rPr lang="da-DK" sz="1800" dirty="0"/>
              <a:t>Grafteori</a:t>
            </a:r>
          </a:p>
          <a:p>
            <a:r>
              <a:rPr lang="da-DK" sz="1800" dirty="0"/>
              <a:t>Sandsynlighedsregning</a:t>
            </a:r>
          </a:p>
          <a:p>
            <a:r>
              <a:rPr lang="da-DK" sz="1800" dirty="0"/>
              <a:t>Det gyldne snit</a:t>
            </a:r>
          </a:p>
          <a:p>
            <a:pPr marL="0" indent="0"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53071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Virksomhedsøkonomi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959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Virksomhedsøkonomi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0417"/>
            <a:ext cx="10804244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Fagets bredde</a:t>
            </a:r>
          </a:p>
          <a:p>
            <a:r>
              <a:rPr lang="da-DK" dirty="0"/>
              <a:t>Favner bredt, mikro- (og makro)økonomisk perspektiv </a:t>
            </a:r>
          </a:p>
          <a:p>
            <a:r>
              <a:rPr lang="da-DK" dirty="0"/>
              <a:t>Belyser virksomhedens økonomiske forhold i en markedsorienteret økonomi (kontekst)</a:t>
            </a:r>
          </a:p>
          <a:p>
            <a:r>
              <a:rPr lang="da-DK" dirty="0"/>
              <a:t>Knaphed på resurser og bæredygtighed</a:t>
            </a:r>
            <a:br>
              <a:rPr lang="da-DK" dirty="0"/>
            </a:b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b="1" dirty="0"/>
              <a:t>Metode</a:t>
            </a:r>
          </a:p>
          <a:p>
            <a:r>
              <a:rPr lang="da-DK" dirty="0"/>
              <a:t>Erhvervsøkonomisk metode. Analysemetode, </a:t>
            </a:r>
          </a:p>
          <a:p>
            <a:r>
              <a:rPr lang="da-DK" dirty="0"/>
              <a:t>Den problembaserede/problemløsende tilgang lægger i fagets identitet  </a:t>
            </a:r>
          </a:p>
          <a:p>
            <a:r>
              <a:rPr lang="da-DK" dirty="0"/>
              <a:t>Aktualiteten og det virkelighedsnære, oplagt med autentisk problemstilling.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267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Virksomhedsøkonomi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0416"/>
            <a:ext cx="10804244" cy="503604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Relevante materialer</a:t>
            </a:r>
          </a:p>
          <a:p>
            <a:r>
              <a:rPr lang="da-DK" dirty="0"/>
              <a:t>Virk.dk, udenlandske årsrapporter (ledelsesberetning og grønne regnskaber)</a:t>
            </a:r>
          </a:p>
          <a:p>
            <a:r>
              <a:rPr lang="da-DK" dirty="0"/>
              <a:t>Branche- og markedsanalyser</a:t>
            </a:r>
          </a:p>
          <a:p>
            <a:r>
              <a:rPr lang="da-DK" dirty="0"/>
              <a:t>Erhvervsøkonomiske og finansielle nyhedsmedier</a:t>
            </a:r>
          </a:p>
          <a:p>
            <a:pPr marL="0" indent="0">
              <a:buNone/>
            </a:pPr>
            <a:r>
              <a:rPr lang="da-DK" dirty="0"/>
              <a:t>Øvrigt: dst.dk, hjemmesider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Opmærksomhedspunkter</a:t>
            </a:r>
          </a:p>
          <a:p>
            <a:r>
              <a:rPr lang="da-DK" dirty="0"/>
              <a:t>Lad ikke virksomheden være styrende for opgaven – men området/temaet </a:t>
            </a:r>
          </a:p>
          <a:p>
            <a:r>
              <a:rPr lang="da-DK" dirty="0"/>
              <a:t>Skal indgå i en flerfaglig mundtlig eksamen (andre fag end afsætning)</a:t>
            </a:r>
          </a:p>
          <a:p>
            <a:r>
              <a:rPr lang="da-DK" dirty="0"/>
              <a:t>Regnskabsanalyse – undgå skabelonisering. Analysen skal have et formål og sammenhæng med opgaven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05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Virksomhedsøkonomi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2A0EFE7F-4DC3-4259-9BC8-4DA3F0007EF9}"/>
              </a:ext>
            </a:extLst>
          </p:cNvPr>
          <p:cNvSpPr txBox="1">
            <a:spLocks/>
          </p:cNvSpPr>
          <p:nvPr/>
        </p:nvSpPr>
        <p:spPr>
          <a:xfrm>
            <a:off x="539748" y="1700417"/>
            <a:ext cx="11071005" cy="451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7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Eksempler på temaer, hvor virksomhedsøkonomi kan indgå  </a:t>
            </a:r>
          </a:p>
          <a:p>
            <a:r>
              <a:rPr lang="da-DK" sz="1800" dirty="0" err="1"/>
              <a:t>Start-up</a:t>
            </a:r>
            <a:r>
              <a:rPr lang="da-DK" sz="1800" dirty="0"/>
              <a:t> virksomheden, kapitalfremskaffelse, rammevilkår, iværksætteri, forretningsmodeller, konkurrenceforhold/markedsforhold. </a:t>
            </a:r>
          </a:p>
          <a:p>
            <a:r>
              <a:rPr lang="da-DK" sz="1800" dirty="0"/>
              <a:t>Optimering og styring af knappe resurser, kapacitetsudnyttelse, investering</a:t>
            </a:r>
          </a:p>
          <a:p>
            <a:r>
              <a:rPr lang="da-DK" sz="1800" dirty="0"/>
              <a:t>Omkostningsstruktur og forløb, balancestruktur, finansiering</a:t>
            </a:r>
          </a:p>
          <a:p>
            <a:r>
              <a:rPr lang="da-DK" sz="1800" dirty="0"/>
              <a:t>Prisfastsættelse, digital valuta (brancher, virksomheder, benchmarking)</a:t>
            </a:r>
          </a:p>
          <a:p>
            <a:r>
              <a:rPr lang="da-DK" sz="1800" dirty="0"/>
              <a:t>Regnskabspraksis, indregning og måling, værdiansættelse af aktiver, afskrivninger</a:t>
            </a:r>
          </a:p>
          <a:p>
            <a:r>
              <a:rPr lang="da-DK" sz="1800" dirty="0"/>
              <a:t>Grøn omstilling, bæredygtighed (produktion, investering, produkter, forretningsmodel, analyse, strategi)</a:t>
            </a:r>
          </a:p>
          <a:p>
            <a:r>
              <a:rPr lang="da-DK" sz="1800" dirty="0"/>
              <a:t>Strategi og vækst</a:t>
            </a:r>
          </a:p>
          <a:p>
            <a:r>
              <a:rPr lang="da-DK" sz="1800" dirty="0"/>
              <a:t>Økonomiske situation, regnskabsanalyse, koncernregnskaber</a:t>
            </a:r>
          </a:p>
          <a:p>
            <a:r>
              <a:rPr lang="da-DK" sz="1800" dirty="0"/>
              <a:t>Logistik, transport, leveringsservice/logistiskomkostninger, out-, back- og </a:t>
            </a:r>
            <a:r>
              <a:rPr lang="da-DK" sz="1800" dirty="0" err="1"/>
              <a:t>insourcing</a:t>
            </a:r>
            <a:endParaRPr lang="da-DK" sz="1800" dirty="0"/>
          </a:p>
          <a:p>
            <a:pPr marL="0" indent="0"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7757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"/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88948" y="5658240"/>
            <a:ext cx="8058151" cy="16920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Spørgsmål...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929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faglige mål i Studieområdet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0695" y="1682311"/>
            <a:ext cx="8332789" cy="4518000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/>
              <a:t>2.1. Faglige mål</a:t>
            </a:r>
            <a:br>
              <a:rPr lang="da-DK" sz="1600" b="1" dirty="0"/>
            </a:br>
            <a:r>
              <a:rPr lang="da-DK" sz="1600" dirty="0"/>
              <a:t>Eleverne skal kunne: </a:t>
            </a:r>
          </a:p>
          <a:p>
            <a:r>
              <a:rPr lang="da-DK" sz="1600" dirty="0"/>
              <a:t>beherske relevante faglige mål i studieområdets fag </a:t>
            </a:r>
          </a:p>
          <a:p>
            <a:r>
              <a:rPr lang="da-DK" sz="1600" dirty="0"/>
              <a:t>formulere og analysere en problemstilling ved at kombinere viden og faglige metoder fra flere forskellige fag </a:t>
            </a:r>
          </a:p>
          <a:p>
            <a:r>
              <a:rPr lang="da-DK" sz="1600" dirty="0"/>
              <a:t>perspektivere besvarelsen af en problemstilling i forhold til kulturelle, økonomiske og politiske temaer i samtiden </a:t>
            </a:r>
          </a:p>
          <a:p>
            <a:r>
              <a:rPr lang="da-DK" sz="1600" dirty="0"/>
              <a:t>reflektere over forskellige fags og faglige metoders muligheder og begrænsninger </a:t>
            </a:r>
          </a:p>
          <a:p>
            <a:r>
              <a:rPr lang="da-DK" sz="1600" dirty="0"/>
              <a:t>søge, udvælge og behandle relevant faglig information </a:t>
            </a:r>
          </a:p>
          <a:p>
            <a:r>
              <a:rPr lang="da-DK" sz="1600" dirty="0"/>
              <a:t>forholde sig kritisk til faglig information og eget arbejde </a:t>
            </a:r>
          </a:p>
          <a:p>
            <a:r>
              <a:rPr lang="da-DK" sz="1600" dirty="0"/>
              <a:t>formidle flerfaglige problemstillinger og resultater mundtligt og skriftligt </a:t>
            </a:r>
          </a:p>
          <a:p>
            <a:r>
              <a:rPr lang="da-DK" sz="1600" dirty="0"/>
              <a:t>beherske mundtlige og skriftlige fremstillingsformer. 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000" dirty="0"/>
              <a:t>(Læreplan, Studieområdet, 2017)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190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faglige mål i Studieområdet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0695" y="1682311"/>
            <a:ext cx="8332789" cy="4518000"/>
          </a:xfrm>
        </p:spPr>
        <p:txBody>
          <a:bodyPr/>
          <a:lstStyle/>
          <a:p>
            <a:pPr marL="0" indent="0">
              <a:buNone/>
            </a:pPr>
            <a:r>
              <a:rPr lang="da-DK" sz="1050" b="1" dirty="0"/>
              <a:t>Ved bedømmelse af den skriftlige rapport lægges vægt på: </a:t>
            </a:r>
          </a:p>
          <a:p>
            <a:r>
              <a:rPr lang="da-DK" sz="1050" dirty="0"/>
              <a:t>I hvilket omfang opgaveformuleringen er besvaret </a:t>
            </a:r>
          </a:p>
          <a:p>
            <a:r>
              <a:rPr lang="da-DK" sz="1050" dirty="0"/>
              <a:t>relevant udvælgelse, anvendelse og kombination af viden og metoder fra de indgående fag </a:t>
            </a:r>
          </a:p>
          <a:p>
            <a:r>
              <a:rPr lang="da-DK" sz="1050" dirty="0"/>
              <a:t>faglig indsigt og fordybelse og evne til at sætte sig ind i relevante nye faglige områder </a:t>
            </a:r>
          </a:p>
          <a:p>
            <a:r>
              <a:rPr lang="da-DK" sz="1050" dirty="0"/>
              <a:t>anvendelse af relevant materiale </a:t>
            </a:r>
          </a:p>
          <a:p>
            <a:r>
              <a:rPr lang="da-DK" sz="1050" dirty="0"/>
              <a:t>faglig formidling og fremstillingsform. </a:t>
            </a:r>
          </a:p>
          <a:p>
            <a:pPr marL="0" indent="0">
              <a:buNone/>
            </a:pPr>
            <a:endParaRPr lang="da-DK" sz="1050" dirty="0"/>
          </a:p>
          <a:p>
            <a:pPr marL="0" indent="0">
              <a:buNone/>
            </a:pPr>
            <a:r>
              <a:rPr lang="da-DK" sz="1050" b="1" dirty="0"/>
              <a:t>Ved den mundtlige eksamination lægges vægt på: </a:t>
            </a:r>
          </a:p>
          <a:p>
            <a:r>
              <a:rPr lang="da-DK" sz="1050" dirty="0"/>
              <a:t>Den mundtlige præsentation af rapporten og dens vigtigste konklusioner </a:t>
            </a:r>
          </a:p>
          <a:p>
            <a:r>
              <a:rPr lang="da-DK" sz="1050" dirty="0"/>
              <a:t>faglig dybde og selvstændighed </a:t>
            </a:r>
          </a:p>
          <a:p>
            <a:r>
              <a:rPr lang="da-DK" sz="1050" dirty="0"/>
              <a:t>forståelse af de indgående fags og faglige metoders muligheder og begrænsninger i forhold til arbejdet med studieområdeprojektets problemstillinger </a:t>
            </a:r>
          </a:p>
          <a:p>
            <a:r>
              <a:rPr lang="da-DK" sz="1050" dirty="0"/>
              <a:t>perspektivering af projektets problemstillinger til aktuelle kulturelle, økonomiske og/eller politiske temaer af relevans for studieområdet </a:t>
            </a:r>
          </a:p>
          <a:p>
            <a:r>
              <a:rPr lang="da-DK" sz="1050" dirty="0"/>
              <a:t>formidling af centrale konklusioner og refleksioner. </a:t>
            </a:r>
          </a:p>
          <a:p>
            <a:pPr marL="0" indent="0">
              <a:buNone/>
            </a:pPr>
            <a:r>
              <a:rPr lang="da-DK" sz="1050" i="1" dirty="0"/>
              <a:t>Der gives én karakter ud fra en helhedsvurdering af den skriftlige rapport og mundtlige præstation. Det er alene eksaminator og censor, der bedømmer den samlede præstation. </a:t>
            </a:r>
          </a:p>
        </p:txBody>
      </p:sp>
    </p:spTree>
    <p:extLst>
      <p:ext uri="{BB962C8B-B14F-4D97-AF65-F5344CB8AC3E}">
        <p14:creationId xmlns:p14="http://schemas.microsoft.com/office/powerpoint/2010/main" val="53028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709470"/>
            <a:ext cx="8470437" cy="451800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Generelt…</a:t>
            </a:r>
          </a:p>
          <a:p>
            <a:r>
              <a:rPr lang="da-DK" dirty="0"/>
              <a:t>Udgangspunktet for SOP er den enkelte elevs interesse for at fordybe sig i et område som belyses ved hjælp af to fag</a:t>
            </a:r>
          </a:p>
          <a:p>
            <a:r>
              <a:rPr lang="da-DK" dirty="0"/>
              <a:t>Krav: Studieretningsfag og A-niveau fag </a:t>
            </a:r>
          </a:p>
          <a:p>
            <a:r>
              <a:rPr lang="da-DK" dirty="0"/>
              <a:t>Ingen vægt! Afhænger af område (og endelig opgaveformulering)</a:t>
            </a:r>
          </a:p>
          <a:p>
            <a:r>
              <a:rPr lang="da-DK" dirty="0"/>
              <a:t>Elevens valg af område skal belyses af relevante fag</a:t>
            </a:r>
          </a:p>
          <a:p>
            <a:r>
              <a:rPr lang="da-DK" dirty="0"/>
              <a:t>Meningsfuld fagkombination. </a:t>
            </a:r>
          </a:p>
          <a:p>
            <a:r>
              <a:rPr lang="da-DK" dirty="0"/>
              <a:t>Område og fagkombination sker </a:t>
            </a:r>
            <a:r>
              <a:rPr lang="da-DK"/>
              <a:t>under vejledning ved </a:t>
            </a:r>
            <a:r>
              <a:rPr lang="da-DK" dirty="0"/>
              <a:t>relevante lærere.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726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Afsætning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62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Afsætning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800000"/>
            <a:ext cx="8550464" cy="451800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Fagets bredde (fra læreplanen)</a:t>
            </a:r>
          </a:p>
          <a:p>
            <a:r>
              <a:rPr lang="da-DK" dirty="0"/>
              <a:t>Favner bredt og indeholder elementer fra økonomi, sociologi og psykologi</a:t>
            </a:r>
          </a:p>
          <a:p>
            <a:r>
              <a:rPr lang="da-DK" dirty="0"/>
              <a:t>Virksomhedens afsætning i national og global kontekst </a:t>
            </a:r>
          </a:p>
          <a:p>
            <a:r>
              <a:rPr lang="da-DK" dirty="0"/>
              <a:t>Virkelighedsnære og aktuelle problemstillinger fra </a:t>
            </a:r>
            <a:r>
              <a:rPr lang="da-DK" dirty="0" err="1"/>
              <a:t>mikro</a:t>
            </a:r>
            <a:r>
              <a:rPr lang="da-DK" dirty="0"/>
              <a:t>- til makroniveau</a:t>
            </a:r>
          </a:p>
          <a:p>
            <a:r>
              <a:rPr lang="da-DK" dirty="0"/>
              <a:t>Dele af kernestof og supplerende stof skal vælges og behandles, så det bidrager til styrkelse af det faglige samspil mellem fagene og i studieretningen </a:t>
            </a:r>
          </a:p>
          <a:p>
            <a:pPr marL="0" indent="0">
              <a:buNone/>
            </a:pPr>
            <a:r>
              <a:rPr lang="da-DK" b="1" dirty="0"/>
              <a:t>Metode</a:t>
            </a:r>
          </a:p>
          <a:p>
            <a:r>
              <a:rPr lang="da-DK" dirty="0"/>
              <a:t>Samfundsvidenskabelig metode </a:t>
            </a:r>
          </a:p>
          <a:p>
            <a:pPr lvl="1"/>
            <a:r>
              <a:rPr lang="da-DK" dirty="0"/>
              <a:t>Teori/empiri, spørgsmål/svar</a:t>
            </a:r>
          </a:p>
          <a:p>
            <a:pPr lvl="1"/>
            <a:r>
              <a:rPr lang="da-DK" dirty="0"/>
              <a:t>Cases og den komparative metode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89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Afsætning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Relevante kilder (eksempler)</a:t>
            </a:r>
          </a:p>
          <a:p>
            <a:r>
              <a:rPr lang="da-DK" dirty="0"/>
              <a:t>Diverse nyhedsmedier</a:t>
            </a:r>
          </a:p>
          <a:p>
            <a:r>
              <a:rPr lang="da-DK" dirty="0"/>
              <a:t>Euromonitor</a:t>
            </a:r>
          </a:p>
          <a:p>
            <a:r>
              <a:rPr lang="da-DK" dirty="0" err="1"/>
              <a:t>Marketline</a:t>
            </a:r>
            <a:endParaRPr lang="da-DK" dirty="0"/>
          </a:p>
          <a:p>
            <a:r>
              <a:rPr lang="da-DK" dirty="0"/>
              <a:t>Statistikbanken</a:t>
            </a:r>
          </a:p>
          <a:p>
            <a:pPr marL="0" indent="0">
              <a:buNone/>
            </a:pPr>
            <a:r>
              <a:rPr lang="da-DK" b="1" dirty="0"/>
              <a:t>Opmærksomhedspunkter</a:t>
            </a:r>
          </a:p>
          <a:p>
            <a:r>
              <a:rPr lang="da-DK" dirty="0"/>
              <a:t>Lad ikke virksomheden være styrende for opgaven – faget er bredere (fokus på emner og temaer)</a:t>
            </a:r>
          </a:p>
          <a:p>
            <a:r>
              <a:rPr lang="da-DK" dirty="0"/>
              <a:t>Faget skal indgå i en flerfaglig mundtlig eksamen </a:t>
            </a:r>
          </a:p>
          <a:p>
            <a:r>
              <a:rPr lang="da-DK" dirty="0"/>
              <a:t>Undgå ”opgaveskabeloner” og afsætningsafleveringer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50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478C-AF10-4F55-B2C4-997078D9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Afsætning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dirty="0"/>
              <a:t>Eksempler på temaer hvor Afsætning kan indgå  </a:t>
            </a:r>
          </a:p>
          <a:p>
            <a:r>
              <a:rPr lang="da-DK" dirty="0"/>
              <a:t>Cirkulære forretningsmodeller</a:t>
            </a:r>
          </a:p>
          <a:p>
            <a:r>
              <a:rPr lang="da-DK" dirty="0"/>
              <a:t>Oplevelsesøkonomi</a:t>
            </a:r>
          </a:p>
          <a:p>
            <a:r>
              <a:rPr lang="da-DK" dirty="0" err="1"/>
              <a:t>Neuromarketing</a:t>
            </a:r>
            <a:endParaRPr lang="da-DK" dirty="0"/>
          </a:p>
          <a:p>
            <a:r>
              <a:rPr lang="da-DK" dirty="0" err="1"/>
              <a:t>Cause</a:t>
            </a:r>
            <a:r>
              <a:rPr lang="da-DK" dirty="0"/>
              <a:t> </a:t>
            </a:r>
            <a:r>
              <a:rPr lang="da-DK" dirty="0" err="1"/>
              <a:t>related</a:t>
            </a:r>
            <a:r>
              <a:rPr lang="da-DK" dirty="0"/>
              <a:t> marketing</a:t>
            </a:r>
          </a:p>
          <a:p>
            <a:r>
              <a:rPr lang="da-DK" dirty="0"/>
              <a:t>Bæredygtighed og CSR</a:t>
            </a:r>
          </a:p>
          <a:p>
            <a:r>
              <a:rPr lang="da-DK" dirty="0" err="1"/>
              <a:t>Glocalization</a:t>
            </a:r>
            <a:endParaRPr lang="da-DK" dirty="0"/>
          </a:p>
          <a:p>
            <a:r>
              <a:rPr lang="da-DK" dirty="0"/>
              <a:t>Etik i markedsføring</a:t>
            </a:r>
          </a:p>
          <a:p>
            <a:r>
              <a:rPr lang="da-DK" dirty="0"/>
              <a:t>Digital kunderejse</a:t>
            </a:r>
          </a:p>
          <a:p>
            <a:r>
              <a:rPr lang="da-DK" dirty="0" err="1"/>
              <a:t>Multi</a:t>
            </a:r>
            <a:r>
              <a:rPr lang="da-DK" dirty="0"/>
              <a:t> stage marketing</a:t>
            </a:r>
          </a:p>
          <a:p>
            <a:r>
              <a:rPr lang="da-DK" dirty="0" err="1"/>
              <a:t>Millennials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25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735" y="4646428"/>
            <a:ext cx="9223200" cy="700660"/>
          </a:xfrm>
        </p:spPr>
        <p:txBody>
          <a:bodyPr/>
          <a:lstStyle/>
          <a:p>
            <a:r>
              <a:rPr lang="da-DK" dirty="0"/>
              <a:t>Dansk i SOP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026-51CF-43D7-AD30-034E1143A09B}" type="datetime2">
              <a:rPr lang="da-DK" smtClean="0"/>
              <a:t>7. januar 2020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Engelsk i SOP - FIP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1599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006\AppData\Local\Temp\Templafy\PowerPointVsto\Assets\veu6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UVM.pptx" id="{0E1585FD-6CB2-4662-A119-3B893AF96D47}" vid="{7701D071-1B78-4A4F-85A3-3BC6DEAE2E1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2196</Words>
  <Application>Microsoft Office PowerPoint</Application>
  <PresentationFormat>Widescreen</PresentationFormat>
  <Paragraphs>419</Paragraphs>
  <Slides>39</Slides>
  <Notes>20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Georgia</vt:lpstr>
      <vt:lpstr>Verdana</vt:lpstr>
      <vt:lpstr>Wingdings</vt:lpstr>
      <vt:lpstr>Blank</vt:lpstr>
      <vt:lpstr>SOP-muligheder i de enkelte fag</vt:lpstr>
      <vt:lpstr>Agenda</vt:lpstr>
      <vt:lpstr>Indledning</vt:lpstr>
      <vt:lpstr>Indledning</vt:lpstr>
      <vt:lpstr>Afsætning i SOP</vt:lpstr>
      <vt:lpstr>Afsætning</vt:lpstr>
      <vt:lpstr>Afsætning</vt:lpstr>
      <vt:lpstr>Afsætning</vt:lpstr>
      <vt:lpstr>Dansk i SOP</vt:lpstr>
      <vt:lpstr>Hvor kan dansk indgå?</vt:lpstr>
      <vt:lpstr>Dansk i SOP</vt:lpstr>
      <vt:lpstr>Væsentlighedspunkter</vt:lpstr>
      <vt:lpstr>Fagets metoder</vt:lpstr>
      <vt:lpstr>Den gode opgaveformulering:</vt:lpstr>
      <vt:lpstr>Dansk – forslag til overordnede temaer</vt:lpstr>
      <vt:lpstr>Fremmedsprog i SOP</vt:lpstr>
      <vt:lpstr>Fremmedsprog i SOP</vt:lpstr>
      <vt:lpstr>Opgaveformuleringer med fremmedsprog</vt:lpstr>
      <vt:lpstr>Eksempler på samspil med fremmedsprog</vt:lpstr>
      <vt:lpstr>Opfyldelse af sprogfagenes faglige mål i SOP </vt:lpstr>
      <vt:lpstr>Historie i SOP</vt:lpstr>
      <vt:lpstr>Historie</vt:lpstr>
      <vt:lpstr>Historie</vt:lpstr>
      <vt:lpstr>Historie</vt:lpstr>
      <vt:lpstr>International økonomi i SOP</vt:lpstr>
      <vt:lpstr>International økonomi</vt:lpstr>
      <vt:lpstr>International økonomi</vt:lpstr>
      <vt:lpstr>International økonomi</vt:lpstr>
      <vt:lpstr>Matematik i SOP</vt:lpstr>
      <vt:lpstr>Matematik</vt:lpstr>
      <vt:lpstr>Matematik</vt:lpstr>
      <vt:lpstr>Matematik</vt:lpstr>
      <vt:lpstr>Virksomhedsøkonomi i SOP</vt:lpstr>
      <vt:lpstr>Virksomhedsøkonomi</vt:lpstr>
      <vt:lpstr>Virksomhedsøkonomi</vt:lpstr>
      <vt:lpstr>Virksomhedsøkonomi</vt:lpstr>
      <vt:lpstr>Spørgsmål...</vt:lpstr>
      <vt:lpstr>De faglige mål i Studieområdet</vt:lpstr>
      <vt:lpstr>De faglige mål i Studieområdet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2019-10-07T08:03:05Z</dcterms:created>
  <dcterms:modified xsi:type="dcterms:W3CDTF">2020-01-07T16:24:56Z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