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61" r:id="rId3"/>
    <p:sldId id="265" r:id="rId4"/>
    <p:sldId id="257" r:id="rId5"/>
    <p:sldId id="258" r:id="rId6"/>
    <p:sldId id="259" r:id="rId7"/>
    <p:sldId id="262" r:id="rId8"/>
    <p:sldId id="264" r:id="rId9"/>
    <p:sldId id="260" r:id="rId10"/>
    <p:sldId id="266" r:id="rId11"/>
    <p:sldId id="267" r:id="rId12"/>
    <p:sldId id="263" r:id="rId13"/>
    <p:sldId id="268" r:id="rId14"/>
    <p:sldId id="273" r:id="rId15"/>
    <p:sldId id="272" r:id="rId16"/>
    <p:sldId id="269" r:id="rId17"/>
    <p:sldId id="274" r:id="rId18"/>
    <p:sldId id="271" r:id="rId19"/>
    <p:sldId id="270"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73" d="100"/>
          <a:sy n="73" d="100"/>
        </p:scale>
        <p:origin x="62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da-DK" smtClean="0"/>
              <a:t>Klik for at redigere i master</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a-DK" smtClean="0"/>
              <a:t>Klik for at redigere i master</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Vertical Text Placeholder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da-DK" smtClean="0"/>
              <a:t>Klik for at redigere i master</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Content Placeholder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fsnitsoverskrift">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da-DK" smtClean="0"/>
              <a:t>Klik for at redigere i master</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10/23/2019</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10/23/2019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a-DK" smtClean="0"/>
              <a:t>Klik for at redigere i master</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10/23/2019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da-DK" smtClean="0"/>
              <a:t>Klik for at redigere i master</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10/23/2019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10/23/2019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dhold med billedtekst">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da-DK" smtClean="0"/>
              <a:t>Klik for at redigere i master</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Date Placeholder 4"/>
          <p:cNvSpPr>
            <a:spLocks noGrp="1"/>
          </p:cNvSpPr>
          <p:nvPr>
            <p:ph type="dt" sz="half" idx="10"/>
          </p:nvPr>
        </p:nvSpPr>
        <p:spPr/>
        <p:txBody>
          <a:bodyPr/>
          <a:lstStyle/>
          <a:p>
            <a:fld id="{DA16AA21-1863-4931-97CB-99D0A168701B}" type="datetimeFigureOut">
              <a:rPr lang="en-US" dirty="0"/>
              <a:t>10/23/2019</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da-DK" smtClean="0"/>
              <a:t>Klik for at redigere i master</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Date Placeholder 4"/>
          <p:cNvSpPr>
            <a:spLocks noGrp="1"/>
          </p:cNvSpPr>
          <p:nvPr>
            <p:ph type="dt" sz="half" idx="10"/>
          </p:nvPr>
        </p:nvSpPr>
        <p:spPr/>
        <p:txBody>
          <a:bodyPr/>
          <a:lstStyle/>
          <a:p>
            <a:fld id="{3772C379-9A7C-4C87-A116-CBE9F58B04C5}" type="datetimeFigureOut">
              <a:rPr lang="en-US" dirty="0"/>
              <a:t>10/23/2019</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da-DK" smtClean="0"/>
              <a:t>Klik for at redigere i master</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10/23/2019</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s://emu.dk/hf/storre-skriftlig-opgave-sso/den-storre-skriftlige-opgave-sso/opgaveformuleringer-til-storr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sst.dk/da/udgivelser/2018/fysisk-aktivitet-haandbog-om-forebyggelse-og-behandlin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Den gode opgaveformulering</a:t>
            </a:r>
            <a:endParaRPr lang="da-DK" dirty="0"/>
          </a:p>
        </p:txBody>
      </p:sp>
      <p:sp>
        <p:nvSpPr>
          <p:cNvPr id="3" name="Undertitel 2"/>
          <p:cNvSpPr>
            <a:spLocks noGrp="1"/>
          </p:cNvSpPr>
          <p:nvPr>
            <p:ph type="subTitle" idx="1"/>
          </p:nvPr>
        </p:nvSpPr>
        <p:spPr>
          <a:xfrm>
            <a:off x="1069848" y="4389120"/>
            <a:ext cx="7891272" cy="1238948"/>
          </a:xfrm>
        </p:spPr>
        <p:txBody>
          <a:bodyPr>
            <a:normAutofit lnSpcReduction="10000"/>
          </a:bodyPr>
          <a:lstStyle/>
          <a:p>
            <a:r>
              <a:rPr lang="da-DK" dirty="0" smtClean="0"/>
              <a:t>FIP om Større Skriftlig Opgave – Odense, oktober 2019</a:t>
            </a:r>
          </a:p>
          <a:p>
            <a:endParaRPr lang="da-DK" dirty="0" smtClean="0"/>
          </a:p>
          <a:p>
            <a:r>
              <a:rPr lang="da-DK" sz="2000" dirty="0" smtClean="0"/>
              <a:t>Karen Steller Bjerregaard, Hvidovre Gymnasium &amp; HF</a:t>
            </a:r>
            <a:endParaRPr lang="da-DK" sz="2000" dirty="0"/>
          </a:p>
        </p:txBody>
      </p:sp>
    </p:spTree>
    <p:extLst>
      <p:ext uri="{BB962C8B-B14F-4D97-AF65-F5344CB8AC3E}">
        <p14:creationId xmlns:p14="http://schemas.microsoft.com/office/powerpoint/2010/main" val="28400562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69848" y="484632"/>
            <a:ext cx="10058400" cy="1150985"/>
          </a:xfrm>
        </p:spPr>
        <p:txBody>
          <a:bodyPr>
            <a:normAutofit fontScale="90000"/>
          </a:bodyPr>
          <a:lstStyle/>
          <a:p>
            <a:r>
              <a:rPr lang="da-DK" sz="4800" dirty="0" smtClean="0"/>
              <a:t>Emu-materiale med konkrete </a:t>
            </a:r>
            <a:br>
              <a:rPr lang="da-DK" sz="4800" dirty="0" smtClean="0"/>
            </a:br>
            <a:r>
              <a:rPr lang="da-DK" sz="4800" dirty="0" err="1" smtClean="0"/>
              <a:t>sso</a:t>
            </a:r>
            <a:r>
              <a:rPr lang="da-DK" sz="4800" dirty="0" smtClean="0"/>
              <a:t>-formuleringer</a:t>
            </a:r>
            <a:endParaRPr lang="da-DK" sz="4800" dirty="0"/>
          </a:p>
        </p:txBody>
      </p:sp>
      <p:sp>
        <p:nvSpPr>
          <p:cNvPr id="3" name="Pladsholder til indhold 2"/>
          <p:cNvSpPr>
            <a:spLocks noGrp="1"/>
          </p:cNvSpPr>
          <p:nvPr>
            <p:ph sz="half" idx="1"/>
          </p:nvPr>
        </p:nvSpPr>
        <p:spPr>
          <a:xfrm>
            <a:off x="1069848" y="1918952"/>
            <a:ext cx="4754880" cy="4417454"/>
          </a:xfrm>
        </p:spPr>
        <p:txBody>
          <a:bodyPr>
            <a:normAutofit fontScale="77500" lnSpcReduction="20000"/>
          </a:bodyPr>
          <a:lstStyle/>
          <a:p>
            <a:r>
              <a:rPr lang="da-DK" sz="2300" b="1" dirty="0">
                <a:solidFill>
                  <a:srgbClr val="C00000"/>
                </a:solidFill>
              </a:rPr>
              <a:t>Biologi B</a:t>
            </a:r>
          </a:p>
          <a:p>
            <a:r>
              <a:rPr lang="da-DK" sz="2300" b="1" dirty="0">
                <a:solidFill>
                  <a:srgbClr val="C00000"/>
                </a:solidFill>
              </a:rPr>
              <a:t>Biologi B &amp; Idræt B</a:t>
            </a:r>
          </a:p>
          <a:p>
            <a:r>
              <a:rPr lang="da-DK" sz="2300" b="1" dirty="0">
                <a:solidFill>
                  <a:srgbClr val="C00000"/>
                </a:solidFill>
              </a:rPr>
              <a:t>Dansk A</a:t>
            </a:r>
          </a:p>
          <a:p>
            <a:r>
              <a:rPr lang="da-DK" sz="2300" b="1" dirty="0">
                <a:solidFill>
                  <a:srgbClr val="C00000"/>
                </a:solidFill>
              </a:rPr>
              <a:t>Engelsk B</a:t>
            </a:r>
          </a:p>
          <a:p>
            <a:r>
              <a:rPr lang="da-DK" sz="2300" b="1" dirty="0">
                <a:solidFill>
                  <a:srgbClr val="C00000"/>
                </a:solidFill>
              </a:rPr>
              <a:t>Geografi B &amp; Biologi C</a:t>
            </a:r>
          </a:p>
          <a:p>
            <a:r>
              <a:rPr lang="da-DK" sz="2300" b="1" dirty="0">
                <a:solidFill>
                  <a:srgbClr val="C00000"/>
                </a:solidFill>
              </a:rPr>
              <a:t>Historie B</a:t>
            </a:r>
          </a:p>
          <a:p>
            <a:r>
              <a:rPr lang="da-DK" sz="2300" b="1" dirty="0">
                <a:solidFill>
                  <a:srgbClr val="C00000"/>
                </a:solidFill>
              </a:rPr>
              <a:t>Historie B &amp; Religion C</a:t>
            </a:r>
          </a:p>
          <a:p>
            <a:r>
              <a:rPr lang="da-DK" sz="2300" b="1" dirty="0">
                <a:solidFill>
                  <a:srgbClr val="C00000"/>
                </a:solidFill>
              </a:rPr>
              <a:t>Idræt B</a:t>
            </a:r>
          </a:p>
          <a:p>
            <a:r>
              <a:rPr lang="da-DK" sz="2300" b="1" dirty="0">
                <a:solidFill>
                  <a:srgbClr val="C00000"/>
                </a:solidFill>
              </a:rPr>
              <a:t>Kemi B</a:t>
            </a:r>
          </a:p>
          <a:p>
            <a:r>
              <a:rPr lang="da-DK" sz="2300" b="1" dirty="0">
                <a:solidFill>
                  <a:srgbClr val="C00000"/>
                </a:solidFill>
              </a:rPr>
              <a:t>Psykologi B</a:t>
            </a:r>
          </a:p>
          <a:p>
            <a:r>
              <a:rPr lang="da-DK" sz="2300" b="1" dirty="0">
                <a:solidFill>
                  <a:srgbClr val="C00000"/>
                </a:solidFill>
              </a:rPr>
              <a:t>Psykologi B &amp; Samfundsfag B</a:t>
            </a:r>
          </a:p>
          <a:p>
            <a:r>
              <a:rPr lang="da-DK" sz="2300" b="1" dirty="0">
                <a:solidFill>
                  <a:srgbClr val="C00000"/>
                </a:solidFill>
              </a:rPr>
              <a:t>Religion B</a:t>
            </a:r>
          </a:p>
          <a:p>
            <a:r>
              <a:rPr lang="da-DK" sz="2300" b="1" dirty="0">
                <a:solidFill>
                  <a:srgbClr val="C00000"/>
                </a:solidFill>
              </a:rPr>
              <a:t>Samfundsfag B</a:t>
            </a:r>
          </a:p>
          <a:p>
            <a:endParaRPr lang="da-DK" dirty="0"/>
          </a:p>
        </p:txBody>
      </p:sp>
      <p:sp>
        <p:nvSpPr>
          <p:cNvPr id="4" name="Pladsholder til indhold 3"/>
          <p:cNvSpPr>
            <a:spLocks noGrp="1"/>
          </p:cNvSpPr>
          <p:nvPr>
            <p:ph sz="half" idx="2"/>
          </p:nvPr>
        </p:nvSpPr>
        <p:spPr>
          <a:xfrm>
            <a:off x="6364224" y="1918952"/>
            <a:ext cx="4754880" cy="4417454"/>
          </a:xfrm>
        </p:spPr>
        <p:txBody>
          <a:bodyPr>
            <a:normAutofit fontScale="77500" lnSpcReduction="20000"/>
          </a:bodyPr>
          <a:lstStyle/>
          <a:p>
            <a:r>
              <a:rPr lang="da-DK" sz="2100" dirty="0" smtClean="0"/>
              <a:t>Ikke eksemplariske, men mange konkrete bud.</a:t>
            </a:r>
          </a:p>
          <a:p>
            <a:r>
              <a:rPr lang="da-DK" sz="2100" dirty="0" smtClean="0"/>
              <a:t>Flere forskellige bud indenfor hvert fag.</a:t>
            </a:r>
          </a:p>
          <a:p>
            <a:r>
              <a:rPr lang="da-DK" sz="2100" dirty="0" smtClean="0"/>
              <a:t>Ikke alle fag, men de mest anvendte SSO-fag er repræsenteret</a:t>
            </a:r>
          </a:p>
          <a:p>
            <a:r>
              <a:rPr lang="da-DK" sz="2100" dirty="0" smtClean="0"/>
              <a:t>Forskellige opgavetyper:</a:t>
            </a:r>
          </a:p>
          <a:p>
            <a:pPr lvl="1"/>
            <a:r>
              <a:rPr lang="da-DK" sz="2100" dirty="0" smtClean="0"/>
              <a:t>Både enkelt- og tværfaglige</a:t>
            </a:r>
          </a:p>
          <a:p>
            <a:pPr lvl="1"/>
            <a:r>
              <a:rPr lang="da-DK" sz="2100" dirty="0" smtClean="0"/>
              <a:t>Klassiske</a:t>
            </a:r>
          </a:p>
          <a:p>
            <a:pPr lvl="1"/>
            <a:r>
              <a:rPr lang="da-DK" sz="2100" dirty="0" smtClean="0"/>
              <a:t>Professionsrettede</a:t>
            </a:r>
          </a:p>
          <a:p>
            <a:pPr lvl="1"/>
            <a:r>
              <a:rPr lang="da-DK" sz="2100" dirty="0" smtClean="0"/>
              <a:t>Personligt forankrede</a:t>
            </a:r>
          </a:p>
          <a:p>
            <a:r>
              <a:rPr lang="da-DK" sz="2100" dirty="0" smtClean="0"/>
              <a:t>Forskellige formuleringsgenrer:</a:t>
            </a:r>
          </a:p>
          <a:p>
            <a:pPr lvl="1"/>
            <a:r>
              <a:rPr lang="da-DK" sz="2100" dirty="0" smtClean="0"/>
              <a:t>Tydelig taksonomi	</a:t>
            </a:r>
          </a:p>
          <a:p>
            <a:pPr lvl="1"/>
            <a:r>
              <a:rPr lang="da-DK" sz="2100" dirty="0" smtClean="0"/>
              <a:t>Undersøgende spørgeord</a:t>
            </a:r>
            <a:endParaRPr lang="da-DK" sz="2100" dirty="0"/>
          </a:p>
          <a:p>
            <a:r>
              <a:rPr lang="da-DK" sz="2100" dirty="0" smtClean="0"/>
              <a:t>Alle </a:t>
            </a:r>
            <a:r>
              <a:rPr lang="da-DK" sz="2100" dirty="0"/>
              <a:t>opgaveformuleringer er suppleret med ‘forfatterens’ overvejelser og kommentarer</a:t>
            </a:r>
            <a:r>
              <a:rPr lang="da-DK" sz="2100" dirty="0" smtClean="0"/>
              <a:t>.</a:t>
            </a:r>
          </a:p>
          <a:p>
            <a:r>
              <a:rPr lang="da-DK" sz="2100" dirty="0" smtClean="0"/>
              <a:t>Er tænkt som konkretiseret inspiration og åbning af feltet.</a:t>
            </a:r>
            <a:endParaRPr lang="da-DK" sz="2100" dirty="0"/>
          </a:p>
          <a:p>
            <a:pPr lvl="1"/>
            <a:endParaRPr lang="da-DK" dirty="0" smtClean="0"/>
          </a:p>
        </p:txBody>
      </p:sp>
    </p:spTree>
    <p:extLst>
      <p:ext uri="{BB962C8B-B14F-4D97-AF65-F5344CB8AC3E}">
        <p14:creationId xmlns:p14="http://schemas.microsoft.com/office/powerpoint/2010/main" val="3092334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arn(inVertical)">
                                      <p:cBhvr>
                                        <p:cTn id="10" dur="500"/>
                                        <p:tgtEl>
                                          <p:spTgt spid="4">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arn(inVertical)">
                                      <p:cBhvr>
                                        <p:cTn id="13" dur="5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barn(inVertical)">
                                      <p:cBhvr>
                                        <p:cTn id="18" dur="500"/>
                                        <p:tgtEl>
                                          <p:spTgt spid="4">
                                            <p:txEl>
                                              <p:pRg st="3" end="3"/>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barn(inVertical)">
                                      <p:cBhvr>
                                        <p:cTn id="21" dur="500"/>
                                        <p:tgtEl>
                                          <p:spTgt spid="4">
                                            <p:txEl>
                                              <p:pRg st="4" end="4"/>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barn(inVertical)">
                                      <p:cBhvr>
                                        <p:cTn id="24" dur="500"/>
                                        <p:tgtEl>
                                          <p:spTgt spid="4">
                                            <p:txEl>
                                              <p:pRg st="5" end="5"/>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barn(inVertical)">
                                      <p:cBhvr>
                                        <p:cTn id="27" dur="500"/>
                                        <p:tgtEl>
                                          <p:spTgt spid="4">
                                            <p:txEl>
                                              <p:pRg st="6" end="6"/>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4">
                                            <p:txEl>
                                              <p:pRg st="7" end="7"/>
                                            </p:txEl>
                                          </p:spTgt>
                                        </p:tgtEl>
                                        <p:attrNameLst>
                                          <p:attrName>style.visibility</p:attrName>
                                        </p:attrNameLst>
                                      </p:cBhvr>
                                      <p:to>
                                        <p:strVal val="visible"/>
                                      </p:to>
                                    </p:set>
                                    <p:animEffect transition="in" filter="barn(inVertical)">
                                      <p:cBhvr>
                                        <p:cTn id="30" dur="500"/>
                                        <p:tgtEl>
                                          <p:spTgt spid="4">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animEffect transition="in" filter="barn(inVertical)">
                                      <p:cBhvr>
                                        <p:cTn id="35" dur="500"/>
                                        <p:tgtEl>
                                          <p:spTgt spid="4">
                                            <p:txEl>
                                              <p:pRg st="8" end="8"/>
                                            </p:txEl>
                                          </p:spTgt>
                                        </p:tgtEl>
                                      </p:cBhvr>
                                    </p:animEffect>
                                  </p:childTnLst>
                                </p:cTn>
                              </p:par>
                              <p:par>
                                <p:cTn id="36" presetID="16" presetClass="entr" presetSubtype="21" fill="hold" nodeType="withEffect">
                                  <p:stCondLst>
                                    <p:cond delay="0"/>
                                  </p:stCondLst>
                                  <p:childTnLst>
                                    <p:set>
                                      <p:cBhvr>
                                        <p:cTn id="37" dur="1" fill="hold">
                                          <p:stCondLst>
                                            <p:cond delay="0"/>
                                          </p:stCondLst>
                                        </p:cTn>
                                        <p:tgtEl>
                                          <p:spTgt spid="4">
                                            <p:txEl>
                                              <p:pRg st="9" end="9"/>
                                            </p:txEl>
                                          </p:spTgt>
                                        </p:tgtEl>
                                        <p:attrNameLst>
                                          <p:attrName>style.visibility</p:attrName>
                                        </p:attrNameLst>
                                      </p:cBhvr>
                                      <p:to>
                                        <p:strVal val="visible"/>
                                      </p:to>
                                    </p:set>
                                    <p:animEffect transition="in" filter="barn(inVertical)">
                                      <p:cBhvr>
                                        <p:cTn id="38" dur="500"/>
                                        <p:tgtEl>
                                          <p:spTgt spid="4">
                                            <p:txEl>
                                              <p:pRg st="9" end="9"/>
                                            </p:txEl>
                                          </p:spTgt>
                                        </p:tgtEl>
                                      </p:cBhvr>
                                    </p:animEffect>
                                  </p:childTnLst>
                                </p:cTn>
                              </p:par>
                              <p:par>
                                <p:cTn id="39" presetID="16" presetClass="entr" presetSubtype="21" fill="hold" nodeType="withEffect">
                                  <p:stCondLst>
                                    <p:cond delay="0"/>
                                  </p:stCondLst>
                                  <p:childTnLst>
                                    <p:set>
                                      <p:cBhvr>
                                        <p:cTn id="40" dur="1" fill="hold">
                                          <p:stCondLst>
                                            <p:cond delay="0"/>
                                          </p:stCondLst>
                                        </p:cTn>
                                        <p:tgtEl>
                                          <p:spTgt spid="4">
                                            <p:txEl>
                                              <p:pRg st="10" end="10"/>
                                            </p:txEl>
                                          </p:spTgt>
                                        </p:tgtEl>
                                        <p:attrNameLst>
                                          <p:attrName>style.visibility</p:attrName>
                                        </p:attrNameLst>
                                      </p:cBhvr>
                                      <p:to>
                                        <p:strVal val="visible"/>
                                      </p:to>
                                    </p:set>
                                    <p:animEffect transition="in" filter="barn(inVertical)">
                                      <p:cBhvr>
                                        <p:cTn id="41" dur="500"/>
                                        <p:tgtEl>
                                          <p:spTgt spid="4">
                                            <p:txEl>
                                              <p:pRg st="10" end="1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4">
                                            <p:txEl>
                                              <p:pRg st="11" end="11"/>
                                            </p:txEl>
                                          </p:spTgt>
                                        </p:tgtEl>
                                        <p:attrNameLst>
                                          <p:attrName>style.visibility</p:attrName>
                                        </p:attrNameLst>
                                      </p:cBhvr>
                                      <p:to>
                                        <p:strVal val="visible"/>
                                      </p:to>
                                    </p:set>
                                    <p:animEffect transition="in" filter="barn(inVertical)">
                                      <p:cBhvr>
                                        <p:cTn id="46" dur="500"/>
                                        <p:tgtEl>
                                          <p:spTgt spid="4">
                                            <p:txEl>
                                              <p:pRg st="11" end="1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nodeType="clickEffect">
                                  <p:stCondLst>
                                    <p:cond delay="0"/>
                                  </p:stCondLst>
                                  <p:childTnLst>
                                    <p:set>
                                      <p:cBhvr>
                                        <p:cTn id="50" dur="1" fill="hold">
                                          <p:stCondLst>
                                            <p:cond delay="0"/>
                                          </p:stCondLst>
                                        </p:cTn>
                                        <p:tgtEl>
                                          <p:spTgt spid="4">
                                            <p:txEl>
                                              <p:pRg st="12" end="12"/>
                                            </p:txEl>
                                          </p:spTgt>
                                        </p:tgtEl>
                                        <p:attrNameLst>
                                          <p:attrName>style.visibility</p:attrName>
                                        </p:attrNameLst>
                                      </p:cBhvr>
                                      <p:to>
                                        <p:strVal val="visible"/>
                                      </p:to>
                                    </p:set>
                                    <p:animEffect transition="in" filter="barn(inVertical)">
                                      <p:cBhvr>
                                        <p:cTn id="51"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4800" dirty="0" smtClean="0"/>
              <a:t>nogle konkrete eksempler…</a:t>
            </a:r>
            <a:endParaRPr lang="da-DK" sz="4800" dirty="0"/>
          </a:p>
        </p:txBody>
      </p:sp>
      <p:sp>
        <p:nvSpPr>
          <p:cNvPr id="3" name="Pladsholder til indhold 2"/>
          <p:cNvSpPr>
            <a:spLocks noGrp="1"/>
          </p:cNvSpPr>
          <p:nvPr>
            <p:ph idx="1"/>
          </p:nvPr>
        </p:nvSpPr>
        <p:spPr>
          <a:xfrm>
            <a:off x="1069848" y="2121407"/>
            <a:ext cx="10058400" cy="4498333"/>
          </a:xfrm>
        </p:spPr>
        <p:txBody>
          <a:bodyPr>
            <a:normAutofit fontScale="85000" lnSpcReduction="20000"/>
          </a:bodyPr>
          <a:lstStyle/>
          <a:p>
            <a:r>
              <a:rPr lang="da-DK" sz="2300" b="1" dirty="0" smtClean="0"/>
              <a:t>Dansk A</a:t>
            </a:r>
          </a:p>
          <a:p>
            <a:r>
              <a:rPr lang="da-DK" sz="2300" b="1" dirty="0"/>
              <a:t>Historie B</a:t>
            </a:r>
          </a:p>
          <a:p>
            <a:r>
              <a:rPr lang="da-DK" sz="2300" b="1" dirty="0" smtClean="0"/>
              <a:t>Samfundsfag B</a:t>
            </a:r>
            <a:endParaRPr lang="da-DK" sz="2300" b="1" dirty="0"/>
          </a:p>
          <a:p>
            <a:r>
              <a:rPr lang="da-DK" sz="2300" b="1" dirty="0" smtClean="0"/>
              <a:t>Psykologi B</a:t>
            </a:r>
          </a:p>
          <a:p>
            <a:r>
              <a:rPr lang="da-DK" sz="2300" b="1" dirty="0"/>
              <a:t>Biologi B &amp; Idræt </a:t>
            </a:r>
            <a:r>
              <a:rPr lang="da-DK" sz="2300" b="1" dirty="0" smtClean="0"/>
              <a:t>B</a:t>
            </a:r>
          </a:p>
          <a:p>
            <a:r>
              <a:rPr lang="da-DK" sz="2300" b="1" dirty="0" smtClean="0"/>
              <a:t>Engelsk B</a:t>
            </a:r>
          </a:p>
          <a:p>
            <a:r>
              <a:rPr lang="da-DK" sz="2300" b="1" dirty="0" smtClean="0"/>
              <a:t>Kemi B</a:t>
            </a:r>
          </a:p>
          <a:p>
            <a:endParaRPr lang="da-DK" dirty="0"/>
          </a:p>
          <a:p>
            <a:r>
              <a:rPr lang="da-DK" dirty="0" smtClean="0"/>
              <a:t>Link til det </a:t>
            </a:r>
            <a:r>
              <a:rPr lang="da-DK" dirty="0"/>
              <a:t>samlede materiale: </a:t>
            </a:r>
            <a:r>
              <a:rPr lang="da-DK" dirty="0">
                <a:solidFill>
                  <a:srgbClr val="C00000"/>
                </a:solidFill>
                <a:hlinkClick r:id="rId2"/>
              </a:rPr>
              <a:t>https://</a:t>
            </a:r>
            <a:r>
              <a:rPr lang="da-DK" dirty="0" smtClean="0">
                <a:solidFill>
                  <a:srgbClr val="C00000"/>
                </a:solidFill>
                <a:hlinkClick r:id="rId2"/>
              </a:rPr>
              <a:t>emu.dk/hf/storre-skriftlig-opgave-sso/den-storre-skriftlige-opgave-sso/opgaveformuleringer-til-storre</a:t>
            </a:r>
            <a:r>
              <a:rPr lang="da-DK" dirty="0" smtClean="0">
                <a:solidFill>
                  <a:srgbClr val="C00000"/>
                </a:solidFill>
              </a:rPr>
              <a:t> </a:t>
            </a:r>
          </a:p>
          <a:p>
            <a:endParaRPr lang="da-DK" dirty="0">
              <a:solidFill>
                <a:srgbClr val="C00000"/>
              </a:solidFill>
            </a:endParaRPr>
          </a:p>
          <a:p>
            <a:r>
              <a:rPr lang="da-DK" dirty="0" smtClean="0"/>
              <a:t>Hvilke tanker gør I jer om disse formuleringer?</a:t>
            </a:r>
          </a:p>
          <a:p>
            <a:r>
              <a:rPr lang="da-DK" dirty="0" smtClean="0"/>
              <a:t>Hvordan kan de bruges som inspiration til jeres eget arbejde?</a:t>
            </a:r>
          </a:p>
          <a:p>
            <a:endParaRPr lang="da-DK" dirty="0"/>
          </a:p>
        </p:txBody>
      </p:sp>
    </p:spTree>
    <p:extLst>
      <p:ext uri="{BB962C8B-B14F-4D97-AF65-F5344CB8AC3E}">
        <p14:creationId xmlns:p14="http://schemas.microsoft.com/office/powerpoint/2010/main" val="39598109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69848" y="484632"/>
            <a:ext cx="10058400" cy="983560"/>
          </a:xfrm>
        </p:spPr>
        <p:txBody>
          <a:bodyPr>
            <a:normAutofit/>
          </a:bodyPr>
          <a:lstStyle/>
          <a:p>
            <a:r>
              <a:rPr lang="da-DK" sz="4800" dirty="0" smtClean="0"/>
              <a:t>Dansk A</a:t>
            </a:r>
            <a:endParaRPr lang="da-DK" sz="4800" dirty="0"/>
          </a:p>
        </p:txBody>
      </p:sp>
      <p:sp>
        <p:nvSpPr>
          <p:cNvPr id="3" name="Pladsholder til indhold 2"/>
          <p:cNvSpPr>
            <a:spLocks noGrp="1"/>
          </p:cNvSpPr>
          <p:nvPr>
            <p:ph idx="1"/>
          </p:nvPr>
        </p:nvSpPr>
        <p:spPr>
          <a:xfrm>
            <a:off x="1069848" y="1378039"/>
            <a:ext cx="10058400" cy="4868215"/>
          </a:xfrm>
        </p:spPr>
        <p:txBody>
          <a:bodyPr numCol="2">
            <a:normAutofit fontScale="85000" lnSpcReduction="10000"/>
          </a:bodyPr>
          <a:lstStyle/>
          <a:p>
            <a:pPr marL="0" indent="0">
              <a:buNone/>
            </a:pPr>
            <a:r>
              <a:rPr lang="da-DK" b="1" dirty="0" smtClean="0"/>
              <a:t>Område</a:t>
            </a:r>
            <a:r>
              <a:rPr lang="da-DK" b="1" dirty="0"/>
              <a:t>: Sociale miljøer i dokumentar og </a:t>
            </a:r>
            <a:r>
              <a:rPr lang="da-DK" b="1" dirty="0" smtClean="0"/>
              <a:t>reality</a:t>
            </a:r>
          </a:p>
          <a:p>
            <a:pPr marL="0" indent="0">
              <a:buNone/>
            </a:pPr>
            <a:endParaRPr lang="da-DK" dirty="0" smtClean="0"/>
          </a:p>
          <a:p>
            <a:pPr marL="0" indent="0">
              <a:buNone/>
            </a:pPr>
            <a:r>
              <a:rPr lang="da-DK" b="1" i="1" dirty="0" smtClean="0"/>
              <a:t>PF: Hvordan bruges filmiske virkemidler til vinkling og fremstilling af socialt udsatte grupper i dansk reality og dokumentar?</a:t>
            </a:r>
            <a:endParaRPr lang="da-DK" b="1" dirty="0" smtClean="0"/>
          </a:p>
          <a:p>
            <a:pPr marL="457200" lvl="0" indent="-457200">
              <a:buFont typeface="+mj-lt"/>
              <a:buAutoNum type="arabicPeriod"/>
            </a:pPr>
            <a:r>
              <a:rPr lang="da-DK" dirty="0" smtClean="0"/>
              <a:t>Redegør kort for henholdsvis dokumentar- og reality-genren.</a:t>
            </a:r>
          </a:p>
          <a:p>
            <a:pPr marL="457200" lvl="0" indent="-457200">
              <a:buFont typeface="+mj-lt"/>
              <a:buAutoNum type="arabicPeriod"/>
            </a:pPr>
            <a:r>
              <a:rPr lang="da-DK" dirty="0" smtClean="0"/>
              <a:t>Foretag en sammenlignende analyse og fortolkning af ”Prinsesserne på Blokken” og ”Blok på bistand” med fokus på fremstillingen af de medvirkende og de sociale og kulturelle miljøer, herunder hvordan de filmiske virkemidler understøtter denne fremstilling.</a:t>
            </a:r>
          </a:p>
          <a:p>
            <a:pPr marL="457200" lvl="0" indent="-457200">
              <a:buFont typeface="+mj-lt"/>
              <a:buAutoNum type="arabicPeriod"/>
            </a:pPr>
            <a:r>
              <a:rPr lang="da-DK" dirty="0" smtClean="0"/>
              <a:t>Diskuter hvordan de to programmer fremstiller de sociale og kulturelle miljøer, og hvilken betydning det har for vores opfattelse af dem. </a:t>
            </a:r>
          </a:p>
          <a:p>
            <a:pPr marL="457200" lvl="0" indent="-457200">
              <a:buFont typeface="+mj-lt"/>
              <a:buAutoNum type="arabicPeriod"/>
            </a:pPr>
            <a:endParaRPr lang="da-DK" dirty="0"/>
          </a:p>
          <a:p>
            <a:pPr marL="457200" lvl="0" indent="-457200">
              <a:buFont typeface="+mj-lt"/>
              <a:buAutoNum type="arabicPeriod"/>
            </a:pPr>
            <a:endParaRPr lang="da-DK" dirty="0" smtClean="0"/>
          </a:p>
          <a:p>
            <a:pPr marL="0" lvl="0" indent="0">
              <a:buNone/>
            </a:pPr>
            <a:r>
              <a:rPr lang="da-DK" dirty="0"/>
              <a:t> </a:t>
            </a:r>
          </a:p>
          <a:p>
            <a:pPr marL="0" indent="0">
              <a:buNone/>
            </a:pPr>
            <a:r>
              <a:rPr lang="da-DK" b="1" dirty="0" smtClean="0"/>
              <a:t>Kommentarer</a:t>
            </a:r>
            <a:r>
              <a:rPr lang="da-DK" b="1" dirty="0"/>
              <a:t>: </a:t>
            </a:r>
          </a:p>
          <a:p>
            <a:r>
              <a:rPr lang="da-DK" dirty="0"/>
              <a:t>Opgaveformuleringen er rettet mod kursister, der tager afsæt i personlig interesse for og indignation over mediernes fremstilling af en livsverden tæt på, men også forskellig fra deres egen. Med underspørgsmålene </a:t>
            </a:r>
            <a:r>
              <a:rPr lang="da-DK" dirty="0" smtClean="0"/>
              <a:t>sættes </a:t>
            </a:r>
            <a:r>
              <a:rPr lang="da-DK" dirty="0"/>
              <a:t>fokus på genre og dermed genreforventninger og der stille krav om næranalyse af udvalgte sekvenser. Til det diskuterende spørgsmål kunne vedlægges et debatindlæg, hvor et program kritiseres for at udstille de medvirkende eller roses for at give indblik i minoritetssamfund.</a:t>
            </a:r>
            <a:br>
              <a:rPr lang="da-DK" dirty="0"/>
            </a:br>
            <a:endParaRPr lang="da-DK" dirty="0"/>
          </a:p>
          <a:p>
            <a:endParaRPr lang="da-DK" dirty="0"/>
          </a:p>
        </p:txBody>
      </p:sp>
    </p:spTree>
    <p:extLst>
      <p:ext uri="{BB962C8B-B14F-4D97-AF65-F5344CB8AC3E}">
        <p14:creationId xmlns:p14="http://schemas.microsoft.com/office/powerpoint/2010/main" val="4271080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 calcmode="lin" valueType="num">
                                      <p:cBhvr>
                                        <p:cTn id="7"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8"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9" dur="500"/>
                                        <p:tgtEl>
                                          <p:spTgt spid="3">
                                            <p:txEl>
                                              <p:pRg st="9" end="9"/>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0" end="10"/>
                                            </p:txEl>
                                          </p:spTgt>
                                        </p:tgtEl>
                                        <p:attrNameLst>
                                          <p:attrName>style.visibility</p:attrName>
                                        </p:attrNameLst>
                                      </p:cBhvr>
                                      <p:to>
                                        <p:strVal val="visible"/>
                                      </p:to>
                                    </p:set>
                                    <p:anim calcmode="lin" valueType="num">
                                      <p:cBhvr>
                                        <p:cTn id="12"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1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69848" y="484632"/>
            <a:ext cx="10058400" cy="1215379"/>
          </a:xfrm>
        </p:spPr>
        <p:txBody>
          <a:bodyPr>
            <a:normAutofit/>
          </a:bodyPr>
          <a:lstStyle/>
          <a:p>
            <a:r>
              <a:rPr lang="da-DK" sz="4800" dirty="0" smtClean="0"/>
              <a:t>Historie B</a:t>
            </a:r>
            <a:endParaRPr lang="da-DK" sz="4800" dirty="0"/>
          </a:p>
        </p:txBody>
      </p:sp>
      <p:sp>
        <p:nvSpPr>
          <p:cNvPr id="3" name="Pladsholder til indhold 2"/>
          <p:cNvSpPr>
            <a:spLocks noGrp="1"/>
          </p:cNvSpPr>
          <p:nvPr>
            <p:ph idx="1"/>
          </p:nvPr>
        </p:nvSpPr>
        <p:spPr>
          <a:xfrm>
            <a:off x="1069848" y="1803041"/>
            <a:ext cx="10058400" cy="4881093"/>
          </a:xfrm>
        </p:spPr>
        <p:txBody>
          <a:bodyPr numCol="2">
            <a:normAutofit/>
          </a:bodyPr>
          <a:lstStyle/>
          <a:p>
            <a:pPr marL="0" indent="0">
              <a:buNone/>
            </a:pPr>
            <a:r>
              <a:rPr lang="da-DK" sz="1700" b="1" dirty="0"/>
              <a:t>Område: Besættelsestid </a:t>
            </a:r>
          </a:p>
          <a:p>
            <a:pPr marL="0" indent="0">
              <a:buNone/>
            </a:pPr>
            <a:r>
              <a:rPr lang="da-DK" sz="1700" b="1" i="1" dirty="0" smtClean="0"/>
              <a:t>PF: Hvordan </a:t>
            </a:r>
            <a:r>
              <a:rPr lang="da-DK" sz="1700" b="1" i="1" dirty="0"/>
              <a:t>opfattes Besættelsestiden (1940-1945) og hvorfor er skaber den fortsat offentlig debat</a:t>
            </a:r>
            <a:r>
              <a:rPr lang="da-DK" sz="1700" b="1" i="1" dirty="0" smtClean="0"/>
              <a:t>? </a:t>
            </a:r>
          </a:p>
          <a:p>
            <a:pPr marL="342900" indent="-342900">
              <a:buFont typeface="+mj-lt"/>
              <a:buAutoNum type="arabicPeriod"/>
            </a:pPr>
            <a:r>
              <a:rPr lang="da-DK" sz="1700" dirty="0" smtClean="0"/>
              <a:t>Redegør </a:t>
            </a:r>
            <a:r>
              <a:rPr lang="da-DK" sz="1700" dirty="0"/>
              <a:t>for begrebet kollektiv erindring og for hvilken betydning kollektiv erindring har for erindringsfællesskaber som fx den danske nationalstat. </a:t>
            </a:r>
          </a:p>
          <a:p>
            <a:pPr marL="342900" indent="-342900">
              <a:buFont typeface="+mj-lt"/>
              <a:buAutoNum type="arabicPeriod"/>
            </a:pPr>
            <a:r>
              <a:rPr lang="da-DK" sz="1700" dirty="0" smtClean="0"/>
              <a:t>Foretag </a:t>
            </a:r>
            <a:r>
              <a:rPr lang="da-DK" sz="1700" dirty="0"/>
              <a:t>en analyse af DR’s ”Historien om Danmark” afsnit 10 med fokus på, hvordan besættelsestiden fremstilles heri</a:t>
            </a:r>
            <a:r>
              <a:rPr lang="da-DK" sz="1700" dirty="0" smtClean="0"/>
              <a:t>. </a:t>
            </a:r>
          </a:p>
          <a:p>
            <a:pPr marL="342900" indent="-342900">
              <a:buFont typeface="+mj-lt"/>
              <a:buAutoNum type="arabicPeriod"/>
            </a:pPr>
            <a:r>
              <a:rPr lang="da-DK" sz="1700" dirty="0" smtClean="0"/>
              <a:t>Diskuter </a:t>
            </a:r>
            <a:r>
              <a:rPr lang="da-DK" sz="1700" dirty="0"/>
              <a:t>og </a:t>
            </a:r>
            <a:r>
              <a:rPr lang="da-DK" sz="1700" dirty="0" smtClean="0"/>
              <a:t>vurder, </a:t>
            </a:r>
            <a:r>
              <a:rPr lang="da-DK" sz="1700" dirty="0"/>
              <a:t>hvorfor den kollektive erindring om Besættelsestiden fortsat er til debat i nutiden. Inddrag i den forbindelse eksempler fra debatten om ”Historien om Danmark”, som udspillede sig i efteråret 2017. </a:t>
            </a:r>
            <a:endParaRPr lang="da-DK" sz="1700" dirty="0" smtClean="0"/>
          </a:p>
          <a:p>
            <a:pPr marL="0" indent="0">
              <a:buNone/>
            </a:pPr>
            <a:endParaRPr lang="da-DK" sz="1700" b="1" dirty="0" smtClean="0"/>
          </a:p>
          <a:p>
            <a:pPr marL="0" indent="0">
              <a:buNone/>
            </a:pPr>
            <a:endParaRPr lang="da-DK" sz="1700" b="1" dirty="0"/>
          </a:p>
          <a:p>
            <a:pPr marL="0" indent="0">
              <a:buNone/>
            </a:pPr>
            <a:r>
              <a:rPr lang="da-DK" sz="1700" b="1" dirty="0" smtClean="0"/>
              <a:t>Kommentarer</a:t>
            </a:r>
            <a:r>
              <a:rPr lang="da-DK" sz="1700" dirty="0"/>
              <a:t>: </a:t>
            </a:r>
            <a:endParaRPr lang="da-DK" sz="1700" dirty="0" smtClean="0"/>
          </a:p>
          <a:p>
            <a:pPr marL="0" indent="0">
              <a:buNone/>
            </a:pPr>
            <a:r>
              <a:rPr lang="da-DK" sz="1700" dirty="0" smtClean="0"/>
              <a:t>Besættelsestid </a:t>
            </a:r>
            <a:r>
              <a:rPr lang="da-DK" sz="1700" dirty="0"/>
              <a:t>er fortsat et emne nogle af eleverne/kursisterne finder interessant, særligt hvis det kan kobles til aktuelle diskussioner. I denne opgaveformulering er fokus på historiebrug med udgangspunkt i DR’s ”Historien om Danmark”, hvormed der åbnes for demonstration af en række relevante faglige mål i faget. </a:t>
            </a:r>
          </a:p>
        </p:txBody>
      </p:sp>
    </p:spTree>
    <p:extLst>
      <p:ext uri="{BB962C8B-B14F-4D97-AF65-F5344CB8AC3E}">
        <p14:creationId xmlns:p14="http://schemas.microsoft.com/office/powerpoint/2010/main" val="3399726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p:cTn id="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8"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9" dur="500"/>
                                        <p:tgtEl>
                                          <p:spTgt spid="3">
                                            <p:txEl>
                                              <p:pRg st="7" end="7"/>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 calcmode="lin" valueType="num">
                                      <p:cBhvr>
                                        <p:cTn id="12"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1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69848" y="484632"/>
            <a:ext cx="10058400" cy="790376"/>
          </a:xfrm>
        </p:spPr>
        <p:txBody>
          <a:bodyPr>
            <a:normAutofit/>
          </a:bodyPr>
          <a:lstStyle/>
          <a:p>
            <a:r>
              <a:rPr lang="da-DK" sz="4800" dirty="0" smtClean="0"/>
              <a:t>Samfundsfag b</a:t>
            </a:r>
            <a:endParaRPr lang="da-DK" sz="4800" dirty="0"/>
          </a:p>
        </p:txBody>
      </p:sp>
      <p:sp>
        <p:nvSpPr>
          <p:cNvPr id="3" name="Pladsholder til indhold 2"/>
          <p:cNvSpPr>
            <a:spLocks noGrp="1"/>
          </p:cNvSpPr>
          <p:nvPr>
            <p:ph idx="1"/>
          </p:nvPr>
        </p:nvSpPr>
        <p:spPr>
          <a:xfrm>
            <a:off x="1069848" y="1519707"/>
            <a:ext cx="10058400" cy="4652493"/>
          </a:xfrm>
        </p:spPr>
        <p:txBody>
          <a:bodyPr numCol="2">
            <a:normAutofit/>
          </a:bodyPr>
          <a:lstStyle/>
          <a:p>
            <a:pPr marL="0" indent="0">
              <a:buNone/>
            </a:pPr>
            <a:r>
              <a:rPr lang="da-DK" sz="1700" b="1" dirty="0"/>
              <a:t>Område: Social mobilitet </a:t>
            </a:r>
            <a:endParaRPr lang="da-DK" sz="1700" b="1" dirty="0" smtClean="0"/>
          </a:p>
          <a:p>
            <a:pPr marL="0" indent="0">
              <a:buNone/>
            </a:pPr>
            <a:r>
              <a:rPr lang="da-DK" sz="1700" b="1" i="1" dirty="0" smtClean="0"/>
              <a:t>PF: Kan </a:t>
            </a:r>
            <a:r>
              <a:rPr lang="da-DK" sz="1700" b="1" i="1" dirty="0"/>
              <a:t>folkeskolen bidrage til social </a:t>
            </a:r>
            <a:r>
              <a:rPr lang="da-DK" sz="1700" b="1" i="1" dirty="0" smtClean="0"/>
              <a:t>mobilitet?</a:t>
            </a:r>
          </a:p>
          <a:p>
            <a:pPr marL="457200" indent="-457200">
              <a:buFont typeface="+mj-lt"/>
              <a:buAutoNum type="arabicPeriod"/>
            </a:pPr>
            <a:r>
              <a:rPr lang="da-DK" sz="1700" dirty="0" smtClean="0"/>
              <a:t>Forklar </a:t>
            </a:r>
            <a:r>
              <a:rPr lang="da-DK" sz="1700" dirty="0"/>
              <a:t>årsagerne til social arv og social mobilitet. Du skal anvende sociologiske teorier i din redegørelse</a:t>
            </a:r>
            <a:r>
              <a:rPr lang="da-DK" sz="1700" dirty="0" smtClean="0"/>
              <a:t>. </a:t>
            </a:r>
          </a:p>
          <a:p>
            <a:pPr marL="457200" indent="-457200">
              <a:buFont typeface="+mj-lt"/>
              <a:buAutoNum type="arabicPeriod"/>
            </a:pPr>
            <a:r>
              <a:rPr lang="da-DK" sz="1700" dirty="0" smtClean="0"/>
              <a:t>Undersøg</a:t>
            </a:r>
            <a:r>
              <a:rPr lang="da-DK" sz="1700" dirty="0"/>
              <a:t>, hvordan social arv kommer til udtryk i folkeskolen, herunder, hvordan lærerne oplever dette. Du skal anvende både kvalitativ og kvantitativ empiri. </a:t>
            </a:r>
            <a:endParaRPr lang="da-DK" sz="1700" dirty="0" smtClean="0"/>
          </a:p>
          <a:p>
            <a:pPr marL="457200" indent="-457200">
              <a:buFont typeface="+mj-lt"/>
              <a:buAutoNum type="arabicPeriod"/>
            </a:pPr>
            <a:r>
              <a:rPr lang="da-DK" sz="1700" dirty="0" smtClean="0"/>
              <a:t> </a:t>
            </a:r>
            <a:r>
              <a:rPr lang="da-DK" sz="1700" dirty="0"/>
              <a:t>Diskuter, i hvilken grad det er muligt for folkeskolen at styrke indsatsen for øget social mobilitet. Du skal anvende sociologiske begreber i diskussionen. </a:t>
            </a:r>
            <a:endParaRPr lang="da-DK" sz="1700" dirty="0" smtClean="0"/>
          </a:p>
          <a:p>
            <a:pPr marL="0" indent="0">
              <a:buNone/>
            </a:pPr>
            <a:endParaRPr lang="da-DK" sz="1700" b="1" dirty="0" smtClean="0"/>
          </a:p>
          <a:p>
            <a:pPr marL="0" indent="0">
              <a:buNone/>
            </a:pPr>
            <a:endParaRPr lang="da-DK" sz="1700" b="1" dirty="0" smtClean="0"/>
          </a:p>
          <a:p>
            <a:pPr marL="0" indent="0">
              <a:buNone/>
            </a:pPr>
            <a:r>
              <a:rPr lang="da-DK" sz="1700" b="1" dirty="0" smtClean="0"/>
              <a:t>Kommentarer</a:t>
            </a:r>
            <a:r>
              <a:rPr lang="da-DK" sz="1700" dirty="0"/>
              <a:t>: </a:t>
            </a:r>
            <a:endParaRPr lang="da-DK" sz="1700" dirty="0" smtClean="0"/>
          </a:p>
          <a:p>
            <a:r>
              <a:rPr lang="da-DK" sz="1700" dirty="0" smtClean="0"/>
              <a:t>Opgaveformuleringen </a:t>
            </a:r>
            <a:r>
              <a:rPr lang="da-DK" sz="1700" dirty="0"/>
              <a:t>retter sig særligt til hf’ere der har været på praktikophold, eller blot har været ude på en skole og observere og måske interviewe folkeskolelærere. Dette </a:t>
            </a:r>
            <a:r>
              <a:rPr lang="da-DK" sz="1700" dirty="0" smtClean="0"/>
              <a:t>fremgår </a:t>
            </a:r>
            <a:r>
              <a:rPr lang="da-DK" sz="1700" dirty="0"/>
              <a:t>særligt af det undersøgende spørgsmål. Der er i den forklarende del fastholdt, at eleven/ kursisten skal bruge faglige begreber. I den diskuterende del lægges der op til, at eleven/ kursisten anvender sin faglighed på en konkret problemstilling. </a:t>
            </a:r>
            <a:endParaRPr lang="da-DK" sz="1700" dirty="0" smtClean="0"/>
          </a:p>
          <a:p>
            <a:r>
              <a:rPr lang="da-DK" sz="1700" dirty="0" smtClean="0"/>
              <a:t>Det </a:t>
            </a:r>
            <a:r>
              <a:rPr lang="da-DK" sz="1700" dirty="0"/>
              <a:t>er afgørende, at den professionsrettede opgaveformulering er en fagligt funderet opgave, der opfylder kriterierne for en SSO, og ikke en praktikrapport.</a:t>
            </a:r>
          </a:p>
        </p:txBody>
      </p:sp>
    </p:spTree>
    <p:extLst>
      <p:ext uri="{BB962C8B-B14F-4D97-AF65-F5344CB8AC3E}">
        <p14:creationId xmlns:p14="http://schemas.microsoft.com/office/powerpoint/2010/main" val="2745354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p:cTn id="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8"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9" dur="500"/>
                                        <p:tgtEl>
                                          <p:spTgt spid="3">
                                            <p:txEl>
                                              <p:pRg st="7" end="7"/>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 calcmode="lin" valueType="num">
                                      <p:cBhvr>
                                        <p:cTn id="12"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14" dur="500"/>
                                        <p:tgtEl>
                                          <p:spTgt spid="3">
                                            <p:txEl>
                                              <p:pRg st="8" end="8"/>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anim calcmode="lin" valueType="num">
                                      <p:cBhvr>
                                        <p:cTn id="17"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1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69848" y="484632"/>
            <a:ext cx="10058400" cy="983560"/>
          </a:xfrm>
        </p:spPr>
        <p:txBody>
          <a:bodyPr>
            <a:normAutofit/>
          </a:bodyPr>
          <a:lstStyle/>
          <a:p>
            <a:r>
              <a:rPr lang="da-DK" sz="4800" dirty="0" smtClean="0"/>
              <a:t>Psykologi B</a:t>
            </a:r>
            <a:endParaRPr lang="da-DK" sz="4800" dirty="0"/>
          </a:p>
        </p:txBody>
      </p:sp>
      <p:sp>
        <p:nvSpPr>
          <p:cNvPr id="3" name="Pladsholder til indhold 2"/>
          <p:cNvSpPr>
            <a:spLocks noGrp="1"/>
          </p:cNvSpPr>
          <p:nvPr>
            <p:ph idx="1"/>
          </p:nvPr>
        </p:nvSpPr>
        <p:spPr>
          <a:xfrm>
            <a:off x="1069848" y="1700011"/>
            <a:ext cx="10058400" cy="4855335"/>
          </a:xfrm>
        </p:spPr>
        <p:txBody>
          <a:bodyPr numCol="2">
            <a:normAutofit fontScale="85000" lnSpcReduction="10000"/>
          </a:bodyPr>
          <a:lstStyle/>
          <a:p>
            <a:pPr marL="0" indent="0">
              <a:buNone/>
            </a:pPr>
            <a:r>
              <a:rPr lang="da-DK" b="1" dirty="0"/>
              <a:t>Område: Stress Hvordan bekæmpes stress i </a:t>
            </a:r>
            <a:r>
              <a:rPr lang="da-DK" b="1" dirty="0" smtClean="0"/>
              <a:t>omsorgssektoren?</a:t>
            </a:r>
          </a:p>
          <a:p>
            <a:pPr marL="457200" indent="-457200">
              <a:buFont typeface="+mj-lt"/>
              <a:buAutoNum type="arabicPeriod"/>
            </a:pPr>
            <a:r>
              <a:rPr lang="da-DK" dirty="0" smtClean="0"/>
              <a:t>Redegør </a:t>
            </a:r>
            <a:r>
              <a:rPr lang="da-DK" dirty="0"/>
              <a:t>kort for fænomenet stress i forhold til udfordringerne på arbejdsmarkedet med særlig fokus på omsorgssektoren</a:t>
            </a:r>
            <a:r>
              <a:rPr lang="da-DK" dirty="0" smtClean="0"/>
              <a:t>.</a:t>
            </a:r>
          </a:p>
          <a:p>
            <a:pPr marL="457200" indent="-457200">
              <a:buFont typeface="+mj-lt"/>
              <a:buAutoNum type="arabicPeriod"/>
            </a:pPr>
            <a:r>
              <a:rPr lang="da-DK" dirty="0" smtClean="0"/>
              <a:t>Inddrag </a:t>
            </a:r>
            <a:r>
              <a:rPr lang="da-DK" dirty="0"/>
              <a:t>derudover relevant psykologisk viden med henblik på en undersøgelse </a:t>
            </a:r>
            <a:r>
              <a:rPr lang="da-DK" dirty="0" smtClean="0"/>
              <a:t>af, </a:t>
            </a:r>
            <a:r>
              <a:rPr lang="da-DK" dirty="0"/>
              <a:t>hvordan man kan undgå stress indenfor dette </a:t>
            </a:r>
            <a:r>
              <a:rPr lang="da-DK" dirty="0" smtClean="0"/>
              <a:t>område.</a:t>
            </a:r>
          </a:p>
          <a:p>
            <a:pPr marL="457200" indent="-457200">
              <a:buFont typeface="+mj-lt"/>
              <a:buAutoNum type="arabicPeriod"/>
            </a:pPr>
            <a:r>
              <a:rPr lang="da-DK" dirty="0" smtClean="0"/>
              <a:t>Inddrag </a:t>
            </a:r>
            <a:r>
              <a:rPr lang="da-DK" dirty="0"/>
              <a:t>din viden fra ovenstående i en undersøgelse </a:t>
            </a:r>
            <a:r>
              <a:rPr lang="da-DK" dirty="0" smtClean="0"/>
              <a:t>af, </a:t>
            </a:r>
            <a:r>
              <a:rPr lang="da-DK" dirty="0"/>
              <a:t>hvordan stress viser sig for patienter, pårørende og personale i den vedlagte empiri og hvordan de tre grupper kan overvinde stressen. </a:t>
            </a:r>
            <a:r>
              <a:rPr lang="da-DK" dirty="0" smtClean="0"/>
              <a:t>Vedlagt</a:t>
            </a:r>
            <a:r>
              <a:rPr lang="da-DK" dirty="0"/>
              <a:t>: ”Plejen på hospice set fra patienters, pårørendes og personalets perspektiv, fra fagbladet Sygeplejersken: </a:t>
            </a:r>
            <a:r>
              <a:rPr lang="da-DK" sz="1600" dirty="0">
                <a:solidFill>
                  <a:srgbClr val="C00000"/>
                </a:solidFill>
              </a:rPr>
              <a:t>https://</a:t>
            </a:r>
            <a:r>
              <a:rPr lang="da-DK" sz="1600" dirty="0" smtClean="0">
                <a:solidFill>
                  <a:srgbClr val="C00000"/>
                </a:solidFill>
              </a:rPr>
              <a:t>dsr.dk/sygeplejersken/arkiv/sy-nr-2014-13/plejen-pa-hospice-set-fra-patientersparorendes-og-personalets</a:t>
            </a:r>
            <a:r>
              <a:rPr lang="da-DK" dirty="0" smtClean="0"/>
              <a:t> </a:t>
            </a:r>
          </a:p>
          <a:p>
            <a:pPr marL="457200" indent="-457200">
              <a:buFont typeface="+mj-lt"/>
              <a:buAutoNum type="arabicPeriod"/>
            </a:pPr>
            <a:r>
              <a:rPr lang="da-DK" dirty="0" smtClean="0"/>
              <a:t>Vurder </a:t>
            </a:r>
            <a:r>
              <a:rPr lang="da-DK" dirty="0"/>
              <a:t>på baggrund af din undersøgelse</a:t>
            </a:r>
            <a:r>
              <a:rPr lang="da-DK" dirty="0" smtClean="0"/>
              <a:t>, om </a:t>
            </a:r>
            <a:r>
              <a:rPr lang="da-DK" dirty="0"/>
              <a:t>de stressbekæmpelsesstrategier, som du peger på i din undersøgelse kunne indføres generelt i omsorgssektoren. Inddrag vedlagte bilag: </a:t>
            </a:r>
            <a:r>
              <a:rPr lang="da-DK" sz="1600" dirty="0">
                <a:solidFill>
                  <a:srgbClr val="C00000"/>
                </a:solidFill>
              </a:rPr>
              <a:t>https://www.information.dk/debat/2015/09/trojanskhest-sundhedssektoren </a:t>
            </a:r>
            <a:endParaRPr lang="da-DK" sz="1600" dirty="0" smtClean="0">
              <a:solidFill>
                <a:srgbClr val="C00000"/>
              </a:solidFill>
            </a:endParaRPr>
          </a:p>
          <a:p>
            <a:pPr marL="0" indent="0">
              <a:buNone/>
            </a:pPr>
            <a:r>
              <a:rPr lang="da-DK" b="1" dirty="0" smtClean="0"/>
              <a:t>Kommentarer</a:t>
            </a:r>
            <a:r>
              <a:rPr lang="da-DK" dirty="0"/>
              <a:t>: </a:t>
            </a:r>
            <a:endParaRPr lang="da-DK" dirty="0" smtClean="0"/>
          </a:p>
          <a:p>
            <a:pPr marL="0" indent="0">
              <a:buNone/>
            </a:pPr>
            <a:r>
              <a:rPr lang="da-DK" dirty="0" smtClean="0"/>
              <a:t>I </a:t>
            </a:r>
            <a:r>
              <a:rPr lang="da-DK" dirty="0"/>
              <a:t>denne opgave er fokus på en konkret arbejdsplads og med et omfattende, let læst empirisk materiale, hvor arbejdet med stress bliver konkret og anvendes i en specifik og afgrænset sammenhæng med mulighed for faglig fordybelse. Der er mulighed for at bevæge sig ud over undervisningens fokus på stress, da kursisten kan inddrage mere eksistentiel psykologi og moderne resiliensforskning. Der er sikret en rød tråd i opgaveformuleringen, da opgavens tre led er centreret om en fokuseret problemstilling.</a:t>
            </a:r>
          </a:p>
        </p:txBody>
      </p:sp>
    </p:spTree>
    <p:extLst>
      <p:ext uri="{BB962C8B-B14F-4D97-AF65-F5344CB8AC3E}">
        <p14:creationId xmlns:p14="http://schemas.microsoft.com/office/powerpoint/2010/main" val="206320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9" dur="500"/>
                                        <p:tgtEl>
                                          <p:spTgt spid="3">
                                            <p:txEl>
                                              <p:pRg st="5" end="5"/>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 calcmode="lin" valueType="num">
                                      <p:cBhvr>
                                        <p:cTn id="1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1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69848" y="484632"/>
            <a:ext cx="10058400" cy="1369926"/>
          </a:xfrm>
        </p:spPr>
        <p:txBody>
          <a:bodyPr>
            <a:normAutofit fontScale="90000"/>
          </a:bodyPr>
          <a:lstStyle/>
          <a:p>
            <a:r>
              <a:rPr lang="da-DK" sz="5300" dirty="0" smtClean="0"/>
              <a:t>Biologi B og idræt B</a:t>
            </a:r>
            <a:r>
              <a:rPr lang="da-DK" b="1" dirty="0"/>
              <a:t/>
            </a:r>
            <a:br>
              <a:rPr lang="da-DK" b="1" dirty="0"/>
            </a:br>
            <a:endParaRPr lang="da-DK" dirty="0"/>
          </a:p>
        </p:txBody>
      </p:sp>
      <p:sp>
        <p:nvSpPr>
          <p:cNvPr id="3" name="Pladsholder til indhold 2"/>
          <p:cNvSpPr>
            <a:spLocks noGrp="1"/>
          </p:cNvSpPr>
          <p:nvPr>
            <p:ph idx="1"/>
          </p:nvPr>
        </p:nvSpPr>
        <p:spPr>
          <a:xfrm>
            <a:off x="1069848" y="1493949"/>
            <a:ext cx="10058400" cy="5190186"/>
          </a:xfrm>
        </p:spPr>
        <p:txBody>
          <a:bodyPr numCol="2">
            <a:normAutofit/>
          </a:bodyPr>
          <a:lstStyle/>
          <a:p>
            <a:pPr marL="0" indent="0">
              <a:buNone/>
            </a:pPr>
            <a:r>
              <a:rPr lang="da-DK" sz="1700" b="1" dirty="0" smtClean="0"/>
              <a:t>Område</a:t>
            </a:r>
            <a:r>
              <a:rPr lang="da-DK" sz="1700" b="1" dirty="0"/>
              <a:t>: </a:t>
            </a:r>
            <a:r>
              <a:rPr lang="da-DK" sz="1700" b="1" dirty="0" smtClean="0"/>
              <a:t>Lungesygdomme</a:t>
            </a:r>
            <a:endParaRPr lang="da-DK" sz="1700" b="1" dirty="0"/>
          </a:p>
          <a:p>
            <a:pPr marL="0" indent="0">
              <a:buNone/>
            </a:pPr>
            <a:r>
              <a:rPr lang="da-DK" sz="1700" b="1" i="1" dirty="0" smtClean="0"/>
              <a:t>PF: Hvordan </a:t>
            </a:r>
            <a:r>
              <a:rPr lang="da-DK" sz="1700" b="1" i="1" dirty="0"/>
              <a:t>kan man lindre og behandle lungesygdommen KOL?</a:t>
            </a:r>
          </a:p>
          <a:p>
            <a:pPr marL="457200" lvl="0" indent="-457200">
              <a:buFont typeface="+mj-lt"/>
              <a:buAutoNum type="arabicPeriod"/>
            </a:pPr>
            <a:r>
              <a:rPr lang="da-DK" sz="1700" dirty="0"/>
              <a:t>Redegør for lungernes opbygning og funktion. Udfør et forsøg, hvor du undersøger lungekapaciteten på rygere og ikke rygere. Vurder resultaterne.  </a:t>
            </a:r>
          </a:p>
          <a:p>
            <a:pPr marL="457200" lvl="0" indent="-457200">
              <a:buFont typeface="+mj-lt"/>
              <a:buAutoNum type="arabicPeriod"/>
            </a:pPr>
            <a:r>
              <a:rPr lang="da-DK" sz="1700" dirty="0"/>
              <a:t>Redegør for sygdommen KOL med hensyn til diagnose og sygdomsforløb. Diskuter årsager til KOL og forklar, hvordan KOL-medicin virker</a:t>
            </a:r>
          </a:p>
          <a:p>
            <a:pPr marL="457200" lvl="0" indent="-457200">
              <a:buFont typeface="+mj-lt"/>
              <a:buAutoNum type="arabicPeriod"/>
            </a:pPr>
            <a:r>
              <a:rPr lang="da-DK" sz="1700" dirty="0"/>
              <a:t>Vurder, med udgangspunkt i dit praktikophold på fysioterapiklinikken, hvordan man kan behandle og lindre KOL for forskellige typer af patienter.  Inddrag </a:t>
            </a:r>
            <a:r>
              <a:rPr lang="da-DK" sz="1700" dirty="0" err="1"/>
              <a:t>Sundhedstyrelsens</a:t>
            </a:r>
            <a:r>
              <a:rPr lang="da-DK" sz="1700" dirty="0"/>
              <a:t> håndbog om fysisk aktivitet – afsnit 3.18 </a:t>
            </a:r>
            <a:r>
              <a:rPr lang="da-DK" sz="1400" u="sng" dirty="0" smtClean="0">
                <a:solidFill>
                  <a:srgbClr val="C00000"/>
                </a:solidFill>
                <a:hlinkClick r:id="rId2"/>
              </a:rPr>
              <a:t>https</a:t>
            </a:r>
            <a:r>
              <a:rPr lang="da-DK" sz="1400" u="sng" dirty="0">
                <a:solidFill>
                  <a:srgbClr val="C00000"/>
                </a:solidFill>
                <a:hlinkClick r:id="rId2"/>
              </a:rPr>
              <a:t>://</a:t>
            </a:r>
            <a:r>
              <a:rPr lang="da-DK" sz="1400" u="sng" dirty="0" smtClean="0">
                <a:solidFill>
                  <a:srgbClr val="C00000"/>
                </a:solidFill>
                <a:hlinkClick r:id="rId2"/>
              </a:rPr>
              <a:t>www.sst.dk/da/udgivelser/2018/fysisk-aktivitet-haandbog-om-forebyggelse-og-behandling</a:t>
            </a:r>
            <a:endParaRPr lang="da-DK" sz="1400" b="1" dirty="0" smtClean="0">
              <a:solidFill>
                <a:srgbClr val="C00000"/>
              </a:solidFill>
            </a:endParaRPr>
          </a:p>
          <a:p>
            <a:pPr marL="0" indent="0">
              <a:buNone/>
            </a:pPr>
            <a:endParaRPr lang="da-DK" sz="1700" b="1" dirty="0" smtClean="0"/>
          </a:p>
          <a:p>
            <a:pPr marL="0" indent="0">
              <a:buNone/>
            </a:pPr>
            <a:endParaRPr lang="da-DK" sz="1700" b="1" dirty="0"/>
          </a:p>
          <a:p>
            <a:pPr marL="0" indent="0">
              <a:buNone/>
            </a:pPr>
            <a:r>
              <a:rPr lang="da-DK" sz="1700" b="1" dirty="0" smtClean="0"/>
              <a:t>Kommentarer</a:t>
            </a:r>
            <a:r>
              <a:rPr lang="da-DK" sz="1700" u="sng" dirty="0"/>
              <a:t>:</a:t>
            </a:r>
            <a:r>
              <a:rPr lang="da-DK" sz="1700" dirty="0"/>
              <a:t> </a:t>
            </a:r>
          </a:p>
          <a:p>
            <a:r>
              <a:rPr lang="da-DK" sz="1700" dirty="0"/>
              <a:t>Dette er en tværfaglig opgave, som tager udgangspunkt i et praktikophold på en fysioterapeutklinik, hvor man arbejder med KOL patienter. Inddragelse af eget eksperimentelt arbejde kan sikre, at eleven/kursisten lever op til de faglige mål i biologi B. Eleven/kursisten kan med fordel inddrage egne erfaringer og et interview med sundhedspersonalet på klinikken, men det er vigtigt at understrege overfor eleven/kursisten at man også skal inddrage artikler og lignende, som supplerer den praktiske erfaring. </a:t>
            </a:r>
          </a:p>
          <a:p>
            <a:endParaRPr lang="da-DK" dirty="0"/>
          </a:p>
        </p:txBody>
      </p:sp>
    </p:spTree>
    <p:extLst>
      <p:ext uri="{BB962C8B-B14F-4D97-AF65-F5344CB8AC3E}">
        <p14:creationId xmlns:p14="http://schemas.microsoft.com/office/powerpoint/2010/main" val="228616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p:cTn id="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8"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9" dur="500"/>
                                        <p:tgtEl>
                                          <p:spTgt spid="3">
                                            <p:txEl>
                                              <p:pRg st="7" end="7"/>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 calcmode="lin" valueType="num">
                                      <p:cBhvr>
                                        <p:cTn id="12"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1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69848" y="484632"/>
            <a:ext cx="10058400" cy="919165"/>
          </a:xfrm>
        </p:spPr>
        <p:txBody>
          <a:bodyPr>
            <a:normAutofit/>
          </a:bodyPr>
          <a:lstStyle/>
          <a:p>
            <a:r>
              <a:rPr lang="da-DK" sz="4800" dirty="0" smtClean="0"/>
              <a:t>Engelsk B</a:t>
            </a:r>
            <a:endParaRPr lang="da-DK" sz="4800" dirty="0"/>
          </a:p>
        </p:txBody>
      </p:sp>
      <p:sp>
        <p:nvSpPr>
          <p:cNvPr id="3" name="Pladsholder til indhold 2"/>
          <p:cNvSpPr>
            <a:spLocks noGrp="1"/>
          </p:cNvSpPr>
          <p:nvPr>
            <p:ph idx="1"/>
          </p:nvPr>
        </p:nvSpPr>
        <p:spPr>
          <a:xfrm>
            <a:off x="1069848" y="1403797"/>
            <a:ext cx="10058400" cy="5306096"/>
          </a:xfrm>
        </p:spPr>
        <p:txBody>
          <a:bodyPr numCol="2">
            <a:noAutofit/>
          </a:bodyPr>
          <a:lstStyle/>
          <a:p>
            <a:pPr marL="0" indent="0">
              <a:buNone/>
            </a:pPr>
            <a:r>
              <a:rPr lang="da-DK" sz="1700" b="1" dirty="0"/>
              <a:t>Område: Science fiction </a:t>
            </a:r>
            <a:endParaRPr lang="da-DK" sz="1700" b="1" dirty="0" smtClean="0"/>
          </a:p>
          <a:p>
            <a:pPr marL="0" indent="0">
              <a:buNone/>
            </a:pPr>
            <a:r>
              <a:rPr lang="da-DK" sz="1700" b="1" i="1" dirty="0" smtClean="0"/>
              <a:t>PF: På </a:t>
            </a:r>
            <a:r>
              <a:rPr lang="da-DK" sz="1700" b="1" i="1" dirty="0"/>
              <a:t>hvilken måde fremstilles ”AI” (kunstig intelligens) i filmen Ex Machina (Alex Garland, 2014) og hvad er filmens budskab? </a:t>
            </a:r>
            <a:endParaRPr lang="da-DK" sz="1700" b="1" i="1" dirty="0" smtClean="0"/>
          </a:p>
          <a:p>
            <a:pPr marL="0" indent="0">
              <a:buNone/>
            </a:pPr>
            <a:r>
              <a:rPr lang="da-DK" sz="1700" dirty="0" smtClean="0"/>
              <a:t>Din </a:t>
            </a:r>
            <a:r>
              <a:rPr lang="da-DK" sz="1700" dirty="0"/>
              <a:t>opgave skal indeholde følgende: </a:t>
            </a:r>
          </a:p>
          <a:p>
            <a:pPr marL="457200" indent="-457200">
              <a:buFont typeface="+mj-lt"/>
              <a:buAutoNum type="arabicPeriod"/>
            </a:pPr>
            <a:r>
              <a:rPr lang="da-DK" sz="1700" dirty="0" smtClean="0"/>
              <a:t>En </a:t>
            </a:r>
            <a:r>
              <a:rPr lang="da-DK" sz="1700" dirty="0"/>
              <a:t>kort redegørelse for science fiction som genre og hvordan filmen Ex Machina indskriver sig i denne genre. </a:t>
            </a:r>
          </a:p>
          <a:p>
            <a:pPr marL="457200" indent="-457200">
              <a:buFont typeface="+mj-lt"/>
              <a:buAutoNum type="arabicPeriod"/>
            </a:pPr>
            <a:r>
              <a:rPr lang="da-DK" sz="1700" dirty="0" smtClean="0"/>
              <a:t>En </a:t>
            </a:r>
            <a:r>
              <a:rPr lang="da-DK" sz="1700" dirty="0"/>
              <a:t>analyse og fortolkning af filmen med fokus på hvordan ”AI” (kunstig intelligens) fremstilles i filmen. I din analyse skal indgå en karakteristik af de vigtigste figurer og deres relationer, samt hvordan filmiske virkemidler </a:t>
            </a:r>
            <a:r>
              <a:rPr lang="da-DK" sz="1700" dirty="0" smtClean="0"/>
              <a:t>bruges.</a:t>
            </a:r>
          </a:p>
          <a:p>
            <a:pPr marL="457200" indent="-457200">
              <a:buFont typeface="+mj-lt"/>
              <a:buAutoNum type="arabicPeriod"/>
            </a:pPr>
            <a:r>
              <a:rPr lang="da-DK" sz="1700" dirty="0" smtClean="0"/>
              <a:t>En </a:t>
            </a:r>
            <a:r>
              <a:rPr lang="da-DK" sz="1700" dirty="0"/>
              <a:t>diskussion af filmens budskab med udgangspunkt i følgende artikel: Martin Robbins: </a:t>
            </a:r>
            <a:r>
              <a:rPr lang="da-DK" sz="1700" dirty="0" err="1"/>
              <a:t>Artificial</a:t>
            </a:r>
            <a:r>
              <a:rPr lang="da-DK" sz="1700" dirty="0"/>
              <a:t> Intelligence: Gods, egos and Ex Machina (The Guardian, </a:t>
            </a:r>
            <a:r>
              <a:rPr lang="da-DK" sz="1700" dirty="0" err="1"/>
              <a:t>January</a:t>
            </a:r>
            <a:r>
              <a:rPr lang="da-DK" sz="1700" dirty="0"/>
              <a:t>, 2016) </a:t>
            </a:r>
            <a:endParaRPr lang="da-DK" sz="1700" dirty="0" smtClean="0"/>
          </a:p>
          <a:p>
            <a:pPr marL="0" indent="0">
              <a:buNone/>
            </a:pPr>
            <a:r>
              <a:rPr lang="da-DK" sz="1700" b="1" dirty="0" smtClean="0"/>
              <a:t>Kommentarer</a:t>
            </a:r>
            <a:r>
              <a:rPr lang="da-DK" sz="1700" dirty="0"/>
              <a:t>: </a:t>
            </a:r>
            <a:endParaRPr lang="da-DK" sz="1700" dirty="0" smtClean="0"/>
          </a:p>
          <a:p>
            <a:pPr marL="0" indent="0">
              <a:buNone/>
            </a:pPr>
            <a:r>
              <a:rPr lang="da-DK" sz="1700" dirty="0" smtClean="0"/>
              <a:t>Redegørelsen </a:t>
            </a:r>
            <a:r>
              <a:rPr lang="da-DK" sz="1700" dirty="0"/>
              <a:t>i denne opgave lægger op til en fokuseret redegørelse for science fiction-genren og hvordan dette værk konkret læses ind i denne genrekontekst og fungerer som en kvalificeret overgang til en analyse af værket. Analysen er fokuseret på det centrale aspekt i problemformuleringen, nemlig hvordan ”AI” fremstilles, ved at angive to fokuspunkter; brugen af filmiske virkemidler, samt personkarakteristik af de vigtigste figurer og deres relationer – herved </a:t>
            </a:r>
            <a:r>
              <a:rPr lang="da-DK" sz="1700" dirty="0" err="1"/>
              <a:t>stilladseres</a:t>
            </a:r>
            <a:r>
              <a:rPr lang="da-DK" sz="1700" dirty="0"/>
              <a:t> analysen og fortolkningen. Opgavens diskuterende niveau lægger op til at kunne relatere værkets budskab til mere eller mindre abstrakte og etiske problemstillinger alt efter elevens/kursistens viden og abstraktionsniveau. Opgaveformuleringen er samtidigt forankret i engelskfagets kulturområder gennem aktiveringen af viden om engelsksproget kultur og litteratur.</a:t>
            </a:r>
          </a:p>
        </p:txBody>
      </p:sp>
    </p:spTree>
    <p:extLst>
      <p:ext uri="{BB962C8B-B14F-4D97-AF65-F5344CB8AC3E}">
        <p14:creationId xmlns:p14="http://schemas.microsoft.com/office/powerpoint/2010/main" val="341814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p:cTn id="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9" dur="500"/>
                                        <p:tgtEl>
                                          <p:spTgt spid="3">
                                            <p:txEl>
                                              <p:pRg st="6" end="6"/>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 calcmode="lin" valueType="num">
                                      <p:cBhvr>
                                        <p:cTn id="1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1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69848" y="484632"/>
            <a:ext cx="10058400" cy="854771"/>
          </a:xfrm>
        </p:spPr>
        <p:txBody>
          <a:bodyPr>
            <a:normAutofit/>
          </a:bodyPr>
          <a:lstStyle/>
          <a:p>
            <a:r>
              <a:rPr lang="da-DK" sz="4800" dirty="0" smtClean="0"/>
              <a:t>Kemi b</a:t>
            </a:r>
            <a:endParaRPr lang="da-DK" sz="4800" dirty="0"/>
          </a:p>
        </p:txBody>
      </p:sp>
      <p:sp>
        <p:nvSpPr>
          <p:cNvPr id="3" name="Pladsholder til indhold 2"/>
          <p:cNvSpPr>
            <a:spLocks noGrp="1"/>
          </p:cNvSpPr>
          <p:nvPr>
            <p:ph idx="1"/>
          </p:nvPr>
        </p:nvSpPr>
        <p:spPr>
          <a:xfrm>
            <a:off x="1069848" y="1339403"/>
            <a:ext cx="10058400" cy="5138670"/>
          </a:xfrm>
        </p:spPr>
        <p:txBody>
          <a:bodyPr numCol="2">
            <a:noAutofit/>
          </a:bodyPr>
          <a:lstStyle/>
          <a:p>
            <a:pPr marL="0" indent="0">
              <a:buNone/>
            </a:pPr>
            <a:r>
              <a:rPr lang="da-DK" sz="1700" b="1" dirty="0"/>
              <a:t>Område: Analytisk kemi - fødevareanalyser </a:t>
            </a:r>
            <a:endParaRPr lang="da-DK" sz="1700" b="1" dirty="0" smtClean="0"/>
          </a:p>
          <a:p>
            <a:pPr marL="0" indent="0">
              <a:buNone/>
            </a:pPr>
            <a:r>
              <a:rPr lang="da-DK" sz="1700" b="1" i="1" dirty="0" smtClean="0"/>
              <a:t>PF: Hvilke </a:t>
            </a:r>
            <a:r>
              <a:rPr lang="da-DK" sz="1700" b="1" i="1" dirty="0"/>
              <a:t>typer fødevarer indeholder meget C-vitamin</a:t>
            </a:r>
            <a:r>
              <a:rPr lang="da-DK" sz="1700" b="1" i="1" dirty="0" smtClean="0"/>
              <a:t>?</a:t>
            </a:r>
          </a:p>
          <a:p>
            <a:pPr marL="457200" indent="-457200">
              <a:buFont typeface="+mj-lt"/>
              <a:buAutoNum type="arabicPeriod"/>
            </a:pPr>
            <a:r>
              <a:rPr lang="da-DK" sz="1700" dirty="0" smtClean="0"/>
              <a:t>Redegør </a:t>
            </a:r>
            <a:r>
              <a:rPr lang="da-DK" sz="1700" dirty="0"/>
              <a:t>for askorbinsyres struktur og </a:t>
            </a:r>
            <a:r>
              <a:rPr lang="da-DK" sz="1700" dirty="0" smtClean="0"/>
              <a:t>egenskaber</a:t>
            </a:r>
          </a:p>
          <a:p>
            <a:pPr marL="457200" indent="-457200">
              <a:buFont typeface="+mj-lt"/>
              <a:buAutoNum type="arabicPeriod"/>
            </a:pPr>
            <a:r>
              <a:rPr lang="da-DK" sz="1700" dirty="0" smtClean="0"/>
              <a:t>Forklar</a:t>
            </a:r>
            <a:r>
              <a:rPr lang="da-DK" sz="1700" dirty="0"/>
              <a:t>, hvorfor det er vigtigt at indtage C-vitamin med kosten. Inddrag artiklen: ”Vitaminer til </a:t>
            </a:r>
            <a:r>
              <a:rPr lang="da-DK" sz="1700" dirty="0" smtClean="0"/>
              <a:t>hjernen”</a:t>
            </a:r>
          </a:p>
          <a:p>
            <a:pPr marL="457200" indent="-457200">
              <a:buFont typeface="+mj-lt"/>
              <a:buAutoNum type="arabicPeriod"/>
            </a:pPr>
            <a:r>
              <a:rPr lang="da-DK" sz="1700" dirty="0" smtClean="0"/>
              <a:t>Udfør </a:t>
            </a:r>
            <a:r>
              <a:rPr lang="da-DK" sz="1700" dirty="0"/>
              <a:t>kemiske analyser, hvor du undersøger forskellige typer fødevares indhold af C-vitamin. Forklar udførelse og resultater. Sammenlign resultater med </a:t>
            </a:r>
            <a:r>
              <a:rPr lang="da-DK" sz="1700" dirty="0" smtClean="0"/>
              <a:t>fødevaredatabaser.</a:t>
            </a:r>
          </a:p>
          <a:p>
            <a:pPr marL="457200" indent="-457200">
              <a:buFont typeface="+mj-lt"/>
              <a:buAutoNum type="arabicPeriod"/>
            </a:pPr>
            <a:r>
              <a:rPr lang="da-DK" sz="1700" dirty="0" smtClean="0"/>
              <a:t>Diskuter </a:t>
            </a:r>
            <a:r>
              <a:rPr lang="da-DK" sz="1700" dirty="0"/>
              <a:t>kort på baggrund af dine kemiske analyser, hvorfor skørbug er en sjælden sygdom i dag, men en meget almindelig sygdom blandt søfolk før 1700- tallet. Artikel: Vitaminer til hjernen. </a:t>
            </a:r>
            <a:r>
              <a:rPr lang="da-DK" sz="1700" dirty="0" err="1"/>
              <a:t>Tveden-Nybrog</a:t>
            </a:r>
            <a:r>
              <a:rPr lang="da-DK" sz="1700" dirty="0"/>
              <a:t> og </a:t>
            </a:r>
            <a:r>
              <a:rPr lang="da-DK" sz="1700" dirty="0" err="1" smtClean="0"/>
              <a:t>Lykkesfeldt</a:t>
            </a:r>
            <a:r>
              <a:rPr lang="da-DK" sz="1700" dirty="0" smtClean="0"/>
              <a:t>: </a:t>
            </a:r>
            <a:r>
              <a:rPr lang="da-DK" sz="1400" dirty="0">
                <a:solidFill>
                  <a:srgbClr val="C00000"/>
                </a:solidFill>
              </a:rPr>
              <a:t>https://aktuelnaturvidenskab.dk/fileadmin/Aktuel_Naturvidenskab/nr-4/AN4-2016chjerne.pdf </a:t>
            </a:r>
            <a:endParaRPr lang="da-DK" sz="1400" dirty="0" smtClean="0">
              <a:solidFill>
                <a:srgbClr val="C00000"/>
              </a:solidFill>
            </a:endParaRPr>
          </a:p>
          <a:p>
            <a:pPr marL="0" indent="0">
              <a:buNone/>
            </a:pPr>
            <a:endParaRPr lang="da-DK" sz="1700" dirty="0"/>
          </a:p>
          <a:p>
            <a:pPr marL="0" indent="0">
              <a:buNone/>
            </a:pPr>
            <a:r>
              <a:rPr lang="da-DK" sz="1700" b="1" dirty="0" smtClean="0"/>
              <a:t>Kommentar:</a:t>
            </a:r>
          </a:p>
          <a:p>
            <a:pPr marL="0" indent="0">
              <a:buNone/>
            </a:pPr>
            <a:r>
              <a:rPr lang="da-DK" sz="1700" dirty="0" smtClean="0"/>
              <a:t>I </a:t>
            </a:r>
            <a:r>
              <a:rPr lang="da-DK" sz="1700" dirty="0"/>
              <a:t>denne opgave skal er formidlingen af kemiske analyser for C-vitamin i forskellige fødevarer det helt centrale. Det forventes at både forsøg, efterbehandling og vurdering resultatet formidles grundigt. Eleven/kursisten skal desuden vise, at vedkommende forstår at formidle opbygning, kemiske og fysiske egenskaber for et organisk stof, kan forstå en artikel med et naturvidenskabeligt indhold og kan vurdere betydningen af de kemiske analyser i forhold til kost. </a:t>
            </a:r>
          </a:p>
        </p:txBody>
      </p:sp>
    </p:spTree>
    <p:extLst>
      <p:ext uri="{BB962C8B-B14F-4D97-AF65-F5344CB8AC3E}">
        <p14:creationId xmlns:p14="http://schemas.microsoft.com/office/powerpoint/2010/main" val="1981832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p:cTn id="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8"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9" dur="500"/>
                                        <p:tgtEl>
                                          <p:spTgt spid="3">
                                            <p:txEl>
                                              <p:pRg st="7" end="7"/>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 calcmode="lin" valueType="num">
                                      <p:cBhvr>
                                        <p:cTn id="12"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1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Gruppe/borddiskussion kl. 14.30</a:t>
            </a:r>
            <a:endParaRPr lang="da-DK" dirty="0"/>
          </a:p>
        </p:txBody>
      </p:sp>
      <p:sp>
        <p:nvSpPr>
          <p:cNvPr id="3" name="Pladsholder til indhold 2"/>
          <p:cNvSpPr>
            <a:spLocks noGrp="1"/>
          </p:cNvSpPr>
          <p:nvPr>
            <p:ph idx="1"/>
          </p:nvPr>
        </p:nvSpPr>
        <p:spPr/>
        <p:txBody>
          <a:bodyPr/>
          <a:lstStyle/>
          <a:p>
            <a:r>
              <a:rPr lang="da-DK" dirty="0" smtClean="0"/>
              <a:t>Hvordan kan I på baggrund af dette oplæg &amp; EMU-materialet…</a:t>
            </a:r>
          </a:p>
          <a:p>
            <a:pPr lvl="2"/>
            <a:r>
              <a:rPr lang="da-DK" dirty="0" smtClean="0"/>
              <a:t>Udvikle </a:t>
            </a:r>
          </a:p>
          <a:p>
            <a:pPr lvl="2"/>
            <a:r>
              <a:rPr lang="da-DK" dirty="0" smtClean="0"/>
              <a:t>Forbedre</a:t>
            </a:r>
          </a:p>
          <a:p>
            <a:pPr lvl="2"/>
            <a:r>
              <a:rPr lang="da-DK" dirty="0" smtClean="0"/>
              <a:t>Omformulere</a:t>
            </a:r>
          </a:p>
          <a:p>
            <a:pPr lvl="2"/>
            <a:r>
              <a:rPr lang="da-DK" dirty="0" smtClean="0"/>
              <a:t>Finpudse</a:t>
            </a:r>
          </a:p>
          <a:p>
            <a:pPr lvl="2"/>
            <a:r>
              <a:rPr lang="da-DK" dirty="0" smtClean="0"/>
              <a:t>Bekræfte / Fastholde</a:t>
            </a:r>
          </a:p>
          <a:p>
            <a:pPr marL="0" indent="0">
              <a:buNone/>
            </a:pPr>
            <a:r>
              <a:rPr lang="da-DK" dirty="0" smtClean="0"/>
              <a:t>… de SSO-formuleringer I allerede har liggende?</a:t>
            </a:r>
          </a:p>
          <a:p>
            <a:endParaRPr lang="da-DK" dirty="0"/>
          </a:p>
          <a:p>
            <a:r>
              <a:rPr lang="da-DK" dirty="0" smtClean="0"/>
              <a:t>Hvilke ideer til helt nye formuleringer har I fået, og hvordan kunne de se ud?</a:t>
            </a:r>
          </a:p>
          <a:p>
            <a:endParaRPr lang="da-DK" dirty="0"/>
          </a:p>
        </p:txBody>
      </p:sp>
    </p:spTree>
    <p:extLst>
      <p:ext uri="{BB962C8B-B14F-4D97-AF65-F5344CB8AC3E}">
        <p14:creationId xmlns:p14="http://schemas.microsoft.com/office/powerpoint/2010/main" val="16979037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Hvad skal vi rundt om?</a:t>
            </a:r>
            <a:endParaRPr lang="da-DK" dirty="0"/>
          </a:p>
        </p:txBody>
      </p:sp>
      <p:sp>
        <p:nvSpPr>
          <p:cNvPr id="3" name="Pladsholder til indhold 2"/>
          <p:cNvSpPr>
            <a:spLocks noGrp="1"/>
          </p:cNvSpPr>
          <p:nvPr>
            <p:ph idx="1"/>
          </p:nvPr>
        </p:nvSpPr>
        <p:spPr/>
        <p:txBody>
          <a:bodyPr/>
          <a:lstStyle/>
          <a:p>
            <a:r>
              <a:rPr lang="da-DK" dirty="0" smtClean="0"/>
              <a:t>Hvad er opgaveformuleringens funktion og hvilke (typer af) kriterier kan vi arbejde med, når vi skal kvalificere vores arbejde med dem?</a:t>
            </a:r>
          </a:p>
          <a:p>
            <a:pPr marL="274320" lvl="1" indent="0">
              <a:buNone/>
            </a:pPr>
            <a:endParaRPr lang="da-DK" dirty="0" smtClean="0"/>
          </a:p>
          <a:p>
            <a:pPr lvl="1"/>
            <a:r>
              <a:rPr lang="da-DK" dirty="0" smtClean="0"/>
              <a:t>Faglige mavefornemmelser</a:t>
            </a:r>
          </a:p>
          <a:p>
            <a:pPr lvl="1"/>
            <a:r>
              <a:rPr lang="da-DK" dirty="0" smtClean="0"/>
              <a:t>Læreplanen</a:t>
            </a:r>
          </a:p>
          <a:p>
            <a:pPr lvl="1"/>
            <a:r>
              <a:rPr lang="da-DK" dirty="0" smtClean="0"/>
              <a:t>Vejlederens opmærksomhedspunkter før og efter elevens/ kursistens valg af område/fag</a:t>
            </a:r>
          </a:p>
          <a:p>
            <a:pPr lvl="1"/>
            <a:r>
              <a:rPr lang="da-DK" dirty="0" smtClean="0"/>
              <a:t>Ledelsens opmærksomhedspunkter</a:t>
            </a:r>
          </a:p>
          <a:p>
            <a:pPr lvl="1"/>
            <a:endParaRPr lang="da-DK" dirty="0" smtClean="0"/>
          </a:p>
          <a:p>
            <a:pPr lvl="1"/>
            <a:endParaRPr lang="da-DK" dirty="0" smtClean="0"/>
          </a:p>
          <a:p>
            <a:r>
              <a:rPr lang="da-DK" dirty="0" smtClean="0"/>
              <a:t>Præsentation af EMU-materiale – et forsøg på konkretiseret inspiration til SSO-formuleringsarbejdet</a:t>
            </a:r>
            <a:endParaRPr lang="da-DK" dirty="0"/>
          </a:p>
        </p:txBody>
      </p:sp>
    </p:spTree>
    <p:extLst>
      <p:ext uri="{BB962C8B-B14F-4D97-AF65-F5344CB8AC3E}">
        <p14:creationId xmlns:p14="http://schemas.microsoft.com/office/powerpoint/2010/main" val="2777161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ipe(down)">
                                      <p:cBhvr>
                                        <p:cTn id="10" dur="500"/>
                                        <p:tgtEl>
                                          <p:spTgt spid="3">
                                            <p:txEl>
                                              <p:pRg st="3" end="3"/>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ipe(down)">
                                      <p:cBhvr>
                                        <p:cTn id="13" dur="500"/>
                                        <p:tgtEl>
                                          <p:spTgt spid="3">
                                            <p:txEl>
                                              <p:pRg st="4" end="4"/>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wipe(down)">
                                      <p:cBhvr>
                                        <p:cTn id="16" dur="500"/>
                                        <p:tgtEl>
                                          <p:spTgt spid="3">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wipe(down)">
                                      <p:cBhvr>
                                        <p:cTn id="2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Men først… Det særlige ved SSO</a:t>
            </a:r>
            <a:endParaRPr lang="da-DK" dirty="0"/>
          </a:p>
        </p:txBody>
      </p:sp>
      <p:sp>
        <p:nvSpPr>
          <p:cNvPr id="3" name="Pladsholder til indhold 2"/>
          <p:cNvSpPr>
            <a:spLocks noGrp="1"/>
          </p:cNvSpPr>
          <p:nvPr>
            <p:ph idx="1"/>
          </p:nvPr>
        </p:nvSpPr>
        <p:spPr/>
        <p:txBody>
          <a:bodyPr>
            <a:normAutofit/>
          </a:bodyPr>
          <a:lstStyle/>
          <a:p>
            <a:r>
              <a:rPr lang="da-DK" dirty="0"/>
              <a:t>Mangfoldige elev/kursistgrupper – alder, livshorisonter, </a:t>
            </a:r>
            <a:r>
              <a:rPr lang="da-DK" dirty="0" smtClean="0"/>
              <a:t>skoleerfaringer</a:t>
            </a:r>
          </a:p>
          <a:p>
            <a:pPr marL="0" indent="0">
              <a:buNone/>
            </a:pPr>
            <a:endParaRPr lang="da-DK" dirty="0"/>
          </a:p>
          <a:p>
            <a:r>
              <a:rPr lang="da-DK" dirty="0" smtClean="0"/>
              <a:t>Den eneste selvstændige opgave, der skal vurderes alene på baggrund af det skriftlige produkt</a:t>
            </a:r>
          </a:p>
          <a:p>
            <a:pPr marL="0" indent="0">
              <a:buNone/>
            </a:pPr>
            <a:endParaRPr lang="da-DK" dirty="0" smtClean="0"/>
          </a:p>
          <a:p>
            <a:r>
              <a:rPr lang="da-DK" dirty="0" smtClean="0"/>
              <a:t>Flere opgavemuligheder: klassiske, professionsorienterede, personligt forankrede (men alle faglige!) </a:t>
            </a:r>
          </a:p>
          <a:p>
            <a:pPr marL="0" indent="0">
              <a:buNone/>
            </a:pPr>
            <a:endParaRPr lang="da-DK" dirty="0" smtClean="0"/>
          </a:p>
          <a:p>
            <a:r>
              <a:rPr lang="da-DK" dirty="0" smtClean="0"/>
              <a:t>Mulighed for fordybelse og spændende faglige bekendtskaber &amp; risiko for kuldsejling</a:t>
            </a:r>
            <a:endParaRPr lang="da-DK" dirty="0"/>
          </a:p>
        </p:txBody>
      </p:sp>
    </p:spTree>
    <p:extLst>
      <p:ext uri="{BB962C8B-B14F-4D97-AF65-F5344CB8AC3E}">
        <p14:creationId xmlns:p14="http://schemas.microsoft.com/office/powerpoint/2010/main" val="32953415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69847" y="484632"/>
            <a:ext cx="10559775" cy="1609344"/>
          </a:xfrm>
        </p:spPr>
        <p:txBody>
          <a:bodyPr>
            <a:normAutofit/>
          </a:bodyPr>
          <a:lstStyle/>
          <a:p>
            <a:r>
              <a:rPr lang="da-DK" sz="4800" dirty="0" smtClean="0"/>
              <a:t>Hvorfor er opgaveformuleringen så vigtig?</a:t>
            </a:r>
            <a:endParaRPr lang="da-DK" sz="4800" dirty="0"/>
          </a:p>
        </p:txBody>
      </p:sp>
      <p:sp>
        <p:nvSpPr>
          <p:cNvPr id="3" name="Pladsholder til indhold 2"/>
          <p:cNvSpPr>
            <a:spLocks noGrp="1"/>
          </p:cNvSpPr>
          <p:nvPr>
            <p:ph idx="1"/>
          </p:nvPr>
        </p:nvSpPr>
        <p:spPr/>
        <p:txBody>
          <a:bodyPr>
            <a:normAutofit/>
          </a:bodyPr>
          <a:lstStyle/>
          <a:p>
            <a:r>
              <a:rPr lang="da-DK" dirty="0" smtClean="0"/>
              <a:t>Den udgør det styreinstrument eleven/kursisten skal kunne vende løbende tilbage til undervejs i skriveprocessen – og således komme på ret kurs igen.</a:t>
            </a:r>
          </a:p>
          <a:p>
            <a:pPr marL="0" indent="0">
              <a:buNone/>
            </a:pPr>
            <a:endParaRPr lang="da-DK" dirty="0" smtClean="0"/>
          </a:p>
          <a:p>
            <a:r>
              <a:rPr lang="da-DK" dirty="0" smtClean="0"/>
              <a:t>Det er et centralt fagligt mål for SSO, at eleven kan besvare en stillet opgave i overensstemmelse med netop opgaveformuleringen.</a:t>
            </a:r>
          </a:p>
          <a:p>
            <a:pPr marL="274320" lvl="1" indent="0">
              <a:buNone/>
            </a:pPr>
            <a:endParaRPr lang="da-DK" dirty="0" smtClean="0"/>
          </a:p>
          <a:p>
            <a:r>
              <a:rPr lang="da-DK" dirty="0" smtClean="0"/>
              <a:t> Alle elever skal være stillet i en rimelig startposition og have mulighed for at forstå og besvare den stillede opgave.</a:t>
            </a:r>
          </a:p>
          <a:p>
            <a:endParaRPr lang="da-DK" dirty="0"/>
          </a:p>
          <a:p>
            <a:r>
              <a:rPr lang="da-DK" dirty="0" smtClean="0"/>
              <a:t>Det er vores ansvar som vejledere at udforme dem.</a:t>
            </a:r>
          </a:p>
          <a:p>
            <a:pPr marL="274320" lvl="1" indent="0">
              <a:buNone/>
            </a:pPr>
            <a:endParaRPr lang="da-DK" dirty="0"/>
          </a:p>
        </p:txBody>
      </p:sp>
    </p:spTree>
    <p:extLst>
      <p:ext uri="{BB962C8B-B14F-4D97-AF65-F5344CB8AC3E}">
        <p14:creationId xmlns:p14="http://schemas.microsoft.com/office/powerpoint/2010/main" val="2164110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Hvad er kriterierne for en god opgaveformulering til en </a:t>
            </a:r>
            <a:r>
              <a:rPr lang="da-DK" dirty="0" err="1" smtClean="0"/>
              <a:t>sso</a:t>
            </a:r>
            <a:r>
              <a:rPr lang="da-DK" dirty="0" smtClean="0"/>
              <a:t>?</a:t>
            </a:r>
            <a:endParaRPr lang="da-DK" dirty="0"/>
          </a:p>
        </p:txBody>
      </p:sp>
      <p:sp>
        <p:nvSpPr>
          <p:cNvPr id="3" name="Pladsholder til indhold 2"/>
          <p:cNvSpPr>
            <a:spLocks noGrp="1"/>
          </p:cNvSpPr>
          <p:nvPr>
            <p:ph idx="1"/>
          </p:nvPr>
        </p:nvSpPr>
        <p:spPr/>
        <p:txBody>
          <a:bodyPr/>
          <a:lstStyle/>
          <a:p>
            <a:endParaRPr lang="da-DK" dirty="0" smtClean="0"/>
          </a:p>
          <a:p>
            <a:endParaRPr lang="da-DK" dirty="0"/>
          </a:p>
          <a:p>
            <a:endParaRPr lang="da-DK" dirty="0" smtClean="0"/>
          </a:p>
          <a:p>
            <a:endParaRPr lang="da-DK" dirty="0"/>
          </a:p>
          <a:p>
            <a:endParaRPr lang="da-DK" dirty="0" smtClean="0"/>
          </a:p>
          <a:p>
            <a:r>
              <a:rPr lang="da-DK" dirty="0" smtClean="0"/>
              <a:t>Overvej spørgsmålet med en sidemakker eller to…</a:t>
            </a:r>
          </a:p>
          <a:p>
            <a:endParaRPr lang="da-DK" dirty="0"/>
          </a:p>
          <a:p>
            <a:r>
              <a:rPr lang="da-DK" dirty="0" smtClean="0"/>
              <a:t>Vi hører nogle bud og drøfter sagerne i fællesskab</a:t>
            </a:r>
            <a:endParaRPr lang="da-DK" dirty="0"/>
          </a:p>
        </p:txBody>
      </p:sp>
    </p:spTree>
    <p:extLst>
      <p:ext uri="{BB962C8B-B14F-4D97-AF65-F5344CB8AC3E}">
        <p14:creationId xmlns:p14="http://schemas.microsoft.com/office/powerpoint/2010/main" val="41329852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4800" dirty="0" smtClean="0"/>
              <a:t>Kriterier ifølge læreplanen (stk.5)</a:t>
            </a:r>
            <a:endParaRPr lang="da-DK" sz="4800" dirty="0"/>
          </a:p>
        </p:txBody>
      </p:sp>
      <p:sp>
        <p:nvSpPr>
          <p:cNvPr id="3" name="Pladsholder til indhold 2"/>
          <p:cNvSpPr>
            <a:spLocks noGrp="1"/>
          </p:cNvSpPr>
          <p:nvPr>
            <p:ph idx="1"/>
          </p:nvPr>
        </p:nvSpPr>
        <p:spPr>
          <a:xfrm>
            <a:off x="1069848" y="1790163"/>
            <a:ext cx="10058400" cy="4829578"/>
          </a:xfrm>
        </p:spPr>
        <p:txBody>
          <a:bodyPr>
            <a:normAutofit lnSpcReduction="10000"/>
          </a:bodyPr>
          <a:lstStyle/>
          <a:p>
            <a:r>
              <a:rPr lang="da-DK" sz="1700" i="1" dirty="0"/>
              <a:t>“Den skal rumme </a:t>
            </a:r>
            <a:r>
              <a:rPr lang="da-DK" sz="1700" dirty="0">
                <a:solidFill>
                  <a:srgbClr val="FF0000"/>
                </a:solidFill>
              </a:rPr>
              <a:t>præcise faglige krav</a:t>
            </a:r>
            <a:r>
              <a:rPr lang="da-DK" sz="1700" i="1" dirty="0"/>
              <a:t>. I det tilfælde opgaven skrives i to fag, skal det flerfaglige aspekt af opgaven klart formuleres. Opgaveformuleringen skal være </a:t>
            </a:r>
            <a:r>
              <a:rPr lang="da-DK" sz="1700" dirty="0">
                <a:solidFill>
                  <a:srgbClr val="FF0000"/>
                </a:solidFill>
              </a:rPr>
              <a:t>konkret og afgrænset</a:t>
            </a:r>
            <a:r>
              <a:rPr lang="da-DK" sz="1700" i="1" dirty="0"/>
              <a:t>, og den skal </a:t>
            </a:r>
            <a:r>
              <a:rPr lang="da-DK" sz="1700" dirty="0">
                <a:solidFill>
                  <a:srgbClr val="FF0000"/>
                </a:solidFill>
              </a:rPr>
              <a:t>præcist angive, hvad der kræves af eleven</a:t>
            </a:r>
            <a:r>
              <a:rPr lang="da-DK" sz="1700" i="1" dirty="0"/>
              <a:t>. Den skal </a:t>
            </a:r>
            <a:r>
              <a:rPr lang="da-DK" sz="1700" dirty="0">
                <a:solidFill>
                  <a:srgbClr val="FF0000"/>
                </a:solidFill>
              </a:rPr>
              <a:t>inddrage nye aspekter eller være ledsaget af bilag</a:t>
            </a:r>
            <a:r>
              <a:rPr lang="da-DK" sz="1700" i="1" dirty="0"/>
              <a:t>, der ikke er blevet drøftet under vejledningen, således at eleven ikke på forhånd kan udarbejde detaljerede dele af den endelige besvarelse. Opgaveformuleringen skal </a:t>
            </a:r>
            <a:r>
              <a:rPr lang="da-DK" sz="1700" dirty="0">
                <a:solidFill>
                  <a:srgbClr val="FF0000"/>
                </a:solidFill>
              </a:rPr>
              <a:t>tage hensyn til de overvejelser, eleven har gjort sig </a:t>
            </a:r>
            <a:r>
              <a:rPr lang="da-DK" sz="1700" i="1" dirty="0"/>
              <a:t>om opgaven i forbindelse med vejledningen. Elever, der har valgt samme område, skal have forskellige opgaveformuleringer. </a:t>
            </a:r>
          </a:p>
          <a:p>
            <a:r>
              <a:rPr lang="da-DK" sz="1700" i="1" dirty="0"/>
              <a:t>5.2. Opgaveformuleringen skal indeholde </a:t>
            </a:r>
            <a:r>
              <a:rPr lang="da-DK" sz="1700" dirty="0">
                <a:solidFill>
                  <a:srgbClr val="FF0000"/>
                </a:solidFill>
              </a:rPr>
              <a:t>krav til fordybelse, der på væsentlige punkter ligger ud over arbejdet i de(t) pågældende fag</a:t>
            </a:r>
            <a:r>
              <a:rPr lang="da-DK" sz="1700" i="1" dirty="0"/>
              <a:t>. Opgaveformuleringen kan udarbejdes i </a:t>
            </a:r>
            <a:r>
              <a:rPr lang="da-DK" sz="1700" dirty="0">
                <a:solidFill>
                  <a:srgbClr val="FF0000"/>
                </a:solidFill>
              </a:rPr>
              <a:t>forlængelse</a:t>
            </a:r>
            <a:r>
              <a:rPr lang="da-DK" sz="1700" i="1" dirty="0">
                <a:solidFill>
                  <a:srgbClr val="FF0000"/>
                </a:solidFill>
              </a:rPr>
              <a:t> </a:t>
            </a:r>
            <a:r>
              <a:rPr lang="da-DK" sz="1700" dirty="0">
                <a:solidFill>
                  <a:srgbClr val="FF0000"/>
                </a:solidFill>
              </a:rPr>
              <a:t>af faglig viden og metoder</a:t>
            </a:r>
            <a:r>
              <a:rPr lang="da-DK" sz="1700" i="1" dirty="0"/>
              <a:t>, som er indgået i den enkelte elevs undervisning i de(t) fag, som den større skriftlige opgave omfatter. Dog kan opgaveformuleringen ikke udelukkende bygge på den del af fagenes stof, der allerede er indgået i den enkelte elevs undervisning i det pågældende hf-forløb, idet </a:t>
            </a:r>
            <a:r>
              <a:rPr lang="da-DK" sz="1700" dirty="0">
                <a:solidFill>
                  <a:srgbClr val="FF0000"/>
                </a:solidFill>
              </a:rPr>
              <a:t>der skal indgå faglig fordybelse i form af nyt materiale, nye faglige vinkler eller et nyt fagligt område</a:t>
            </a:r>
            <a:r>
              <a:rPr lang="da-DK" sz="1700" i="1" dirty="0"/>
              <a:t>. Opgaveformuleringen skal vedlægges opgavebesvarelsen. </a:t>
            </a:r>
          </a:p>
          <a:p>
            <a:r>
              <a:rPr lang="da-DK" sz="1700" i="1" dirty="0"/>
              <a:t>Ved større skriftlige opgaver, hvori et eller flere </a:t>
            </a:r>
            <a:r>
              <a:rPr lang="da-DK" sz="1700" dirty="0">
                <a:solidFill>
                  <a:srgbClr val="FF0000"/>
                </a:solidFill>
              </a:rPr>
              <a:t>fremmedsprog</a:t>
            </a:r>
            <a:r>
              <a:rPr lang="da-DK" sz="1700" i="1" dirty="0"/>
              <a:t> indgår, skal en del af det anvendte materiale være på det/de pågældende sprog. </a:t>
            </a:r>
          </a:p>
          <a:p>
            <a:r>
              <a:rPr lang="da-DK" sz="1700" i="1" dirty="0"/>
              <a:t>5.3. Skrives opgaven i et fag med </a:t>
            </a:r>
            <a:r>
              <a:rPr lang="da-DK" sz="1700" dirty="0">
                <a:solidFill>
                  <a:srgbClr val="FF0000"/>
                </a:solidFill>
              </a:rPr>
              <a:t>praktisk islæt</a:t>
            </a:r>
            <a:r>
              <a:rPr lang="da-DK" sz="1700" i="1" dirty="0"/>
              <a:t>, skal det af </a:t>
            </a:r>
            <a:r>
              <a:rPr lang="da-DK" sz="1700" dirty="0">
                <a:solidFill>
                  <a:srgbClr val="FF0000"/>
                </a:solidFill>
              </a:rPr>
              <a:t>opgaveformuleringen klart fremgå</a:t>
            </a:r>
            <a:r>
              <a:rPr lang="da-DK" sz="1700" i="1" dirty="0"/>
              <a:t>, at der er tale om </a:t>
            </a:r>
            <a:r>
              <a:rPr lang="da-DK" sz="1700" dirty="0">
                <a:solidFill>
                  <a:srgbClr val="FF0000"/>
                </a:solidFill>
              </a:rPr>
              <a:t>en faglig opgave</a:t>
            </a:r>
            <a:r>
              <a:rPr lang="da-DK" sz="1700" i="1" dirty="0"/>
              <a:t>, der skal give mulighed for at honorere de faglige mål for den større skriftlige opgave, jf. pkt. 2.1. </a:t>
            </a:r>
          </a:p>
          <a:p>
            <a:pPr marL="0" indent="0">
              <a:buNone/>
            </a:pPr>
            <a:endParaRPr lang="da-DK" dirty="0"/>
          </a:p>
        </p:txBody>
      </p:sp>
    </p:spTree>
    <p:extLst>
      <p:ext uri="{BB962C8B-B14F-4D97-AF65-F5344CB8AC3E}">
        <p14:creationId xmlns:p14="http://schemas.microsoft.com/office/powerpoint/2010/main" val="33468035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69848" y="484632"/>
            <a:ext cx="10058400" cy="2219931"/>
          </a:xfrm>
        </p:spPr>
        <p:txBody>
          <a:bodyPr>
            <a:noAutofit/>
          </a:bodyPr>
          <a:lstStyle/>
          <a:p>
            <a:r>
              <a:rPr lang="da-DK" sz="4000" dirty="0" smtClean="0"/>
              <a:t>Kriterier…</a:t>
            </a:r>
            <a:br>
              <a:rPr lang="da-DK" sz="4000" dirty="0" smtClean="0"/>
            </a:br>
            <a:r>
              <a:rPr lang="da-DK" sz="4000" dirty="0" smtClean="0"/>
              <a:t>vejlederens opmærksomhedspunkter</a:t>
            </a:r>
            <a:br>
              <a:rPr lang="da-DK" sz="4000" dirty="0" smtClean="0"/>
            </a:br>
            <a:r>
              <a:rPr lang="da-DK" sz="4000" u="sng" dirty="0" smtClean="0"/>
              <a:t>Før</a:t>
            </a:r>
            <a:r>
              <a:rPr lang="da-DK" sz="4000" dirty="0" smtClean="0"/>
              <a:t> </a:t>
            </a:r>
            <a:r>
              <a:rPr lang="da-DK" sz="4000" dirty="0"/>
              <a:t>godkendelse af en elevs/kursist område: </a:t>
            </a:r>
            <a:br>
              <a:rPr lang="da-DK" sz="4000" dirty="0"/>
            </a:br>
            <a:endParaRPr lang="da-DK" sz="4000" dirty="0"/>
          </a:p>
        </p:txBody>
      </p:sp>
      <p:sp>
        <p:nvSpPr>
          <p:cNvPr id="3" name="Pladsholder til indhold 2"/>
          <p:cNvSpPr>
            <a:spLocks noGrp="1"/>
          </p:cNvSpPr>
          <p:nvPr>
            <p:ph idx="1"/>
          </p:nvPr>
        </p:nvSpPr>
        <p:spPr>
          <a:xfrm>
            <a:off x="1069848" y="2704563"/>
            <a:ext cx="10058400" cy="4031088"/>
          </a:xfrm>
        </p:spPr>
        <p:txBody>
          <a:bodyPr numCol="2">
            <a:noAutofit/>
          </a:bodyPr>
          <a:lstStyle/>
          <a:p>
            <a:pPr marL="0" indent="0">
              <a:buNone/>
            </a:pPr>
            <a:endParaRPr lang="da-DK" sz="1300" dirty="0" smtClean="0"/>
          </a:p>
          <a:p>
            <a:pPr lvl="1"/>
            <a:r>
              <a:rPr lang="da-DK" dirty="0" smtClean="0"/>
              <a:t>Er det </a:t>
            </a:r>
            <a:r>
              <a:rPr lang="da-DK" dirty="0"/>
              <a:t>muligt </a:t>
            </a:r>
            <a:r>
              <a:rPr lang="da-DK" dirty="0" smtClean="0"/>
              <a:t>at lave en opgaveformulering, der lever op til kravene, inden for området? </a:t>
            </a:r>
          </a:p>
          <a:p>
            <a:pPr marL="274320" lvl="1" indent="0">
              <a:buNone/>
            </a:pPr>
            <a:endParaRPr lang="da-DK" dirty="0" smtClean="0"/>
          </a:p>
          <a:p>
            <a:pPr lvl="1"/>
            <a:r>
              <a:rPr lang="da-DK" dirty="0" smtClean="0"/>
              <a:t>Indbyder området til inddragelse af mere end et fag?</a:t>
            </a:r>
          </a:p>
          <a:p>
            <a:pPr marL="274320" lvl="1" indent="0">
              <a:buNone/>
            </a:pPr>
            <a:endParaRPr lang="da-DK" dirty="0" smtClean="0"/>
          </a:p>
          <a:p>
            <a:pPr lvl="1"/>
            <a:r>
              <a:rPr lang="da-DK" dirty="0" smtClean="0"/>
              <a:t>Bør opgaven formuleres og skrives i et andet fag, end eleven/kursisten umiddelbart havde forestillet sig?</a:t>
            </a:r>
          </a:p>
          <a:p>
            <a:pPr lvl="1"/>
            <a:endParaRPr lang="da-DK" dirty="0" smtClean="0"/>
          </a:p>
          <a:p>
            <a:pPr lvl="1"/>
            <a:r>
              <a:rPr lang="da-DK" dirty="0" smtClean="0"/>
              <a:t>Bør projektet helt afvises?</a:t>
            </a:r>
          </a:p>
          <a:p>
            <a:pPr marL="274320" lvl="1" indent="0">
              <a:buNone/>
            </a:pPr>
            <a:endParaRPr lang="da-DK" sz="1300" dirty="0"/>
          </a:p>
          <a:p>
            <a:pPr marL="0" lvl="0" indent="0">
              <a:buNone/>
            </a:pPr>
            <a:endParaRPr lang="da-DK" sz="1300" dirty="0"/>
          </a:p>
        </p:txBody>
      </p:sp>
    </p:spTree>
    <p:extLst>
      <p:ext uri="{BB962C8B-B14F-4D97-AF65-F5344CB8AC3E}">
        <p14:creationId xmlns:p14="http://schemas.microsoft.com/office/powerpoint/2010/main" val="4211677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circle(in)">
                                      <p:cBhvr>
                                        <p:cTn id="17" dur="20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circle(in)">
                                      <p:cBhvr>
                                        <p:cTn id="2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69848" y="837126"/>
            <a:ext cx="10058400" cy="862885"/>
          </a:xfrm>
        </p:spPr>
        <p:txBody>
          <a:bodyPr>
            <a:normAutofit fontScale="90000"/>
          </a:bodyPr>
          <a:lstStyle/>
          <a:p>
            <a:r>
              <a:rPr lang="da-DK" dirty="0"/>
              <a:t>…</a:t>
            </a:r>
            <a:r>
              <a:rPr lang="da-DK" sz="5300" dirty="0"/>
              <a:t>Og </a:t>
            </a:r>
            <a:r>
              <a:rPr lang="da-DK" sz="5300" u="sng" dirty="0"/>
              <a:t>efter</a:t>
            </a:r>
            <a:r>
              <a:rPr lang="da-DK" sz="5300" dirty="0"/>
              <a:t> områdegodkendelse – den konkrete formulering:</a:t>
            </a:r>
            <a:br>
              <a:rPr lang="da-DK" sz="5300" dirty="0"/>
            </a:br>
            <a:endParaRPr lang="da-DK" sz="5300" dirty="0"/>
          </a:p>
        </p:txBody>
      </p:sp>
      <p:sp>
        <p:nvSpPr>
          <p:cNvPr id="3" name="Pladsholder til indhold 2"/>
          <p:cNvSpPr>
            <a:spLocks noGrp="1"/>
          </p:cNvSpPr>
          <p:nvPr>
            <p:ph idx="1"/>
          </p:nvPr>
        </p:nvSpPr>
        <p:spPr>
          <a:xfrm>
            <a:off x="1069848" y="1790162"/>
            <a:ext cx="10058400" cy="5067837"/>
          </a:xfrm>
        </p:spPr>
        <p:txBody>
          <a:bodyPr numCol="2">
            <a:normAutofit/>
          </a:bodyPr>
          <a:lstStyle/>
          <a:p>
            <a:pPr marL="0" lvl="0" indent="0">
              <a:buNone/>
            </a:pPr>
            <a:endParaRPr lang="da-DK" sz="1300" b="1" dirty="0"/>
          </a:p>
          <a:p>
            <a:pPr lvl="1"/>
            <a:r>
              <a:rPr lang="da-DK" sz="1400" dirty="0"/>
              <a:t>Er opgaven sprogligt præcist formuleret?</a:t>
            </a:r>
          </a:p>
          <a:p>
            <a:pPr lvl="1"/>
            <a:r>
              <a:rPr lang="da-DK" sz="1400" dirty="0"/>
              <a:t>Har opgaven en klar retning / et klart perspektiv?</a:t>
            </a:r>
          </a:p>
          <a:p>
            <a:pPr lvl="1"/>
            <a:r>
              <a:rPr lang="da-DK" sz="1400" dirty="0"/>
              <a:t>Er der klare krav til materiale, metode og teori? </a:t>
            </a:r>
          </a:p>
          <a:p>
            <a:pPr lvl="1"/>
            <a:r>
              <a:rPr lang="da-DK" sz="1400" dirty="0"/>
              <a:t>Er tilstrækkeligt mange faglige mål/kompetencer i spil?</a:t>
            </a:r>
          </a:p>
          <a:p>
            <a:pPr lvl="1"/>
            <a:r>
              <a:rPr lang="da-DK" sz="1400" dirty="0"/>
              <a:t>Er der flere underordnede problemstillinger, der </a:t>
            </a:r>
            <a:r>
              <a:rPr lang="da-DK" sz="1400" dirty="0" smtClean="0"/>
              <a:t>kan strukturere opfyldelsen af de </a:t>
            </a:r>
            <a:r>
              <a:rPr lang="da-DK" sz="1400" dirty="0"/>
              <a:t>faglige mål?</a:t>
            </a:r>
          </a:p>
          <a:p>
            <a:pPr lvl="1"/>
            <a:r>
              <a:rPr lang="da-DK" sz="1400" dirty="0"/>
              <a:t>Er der valgt den mest velegnede taksonomi? Her tænkes fx på Bloom og SOLO.</a:t>
            </a:r>
          </a:p>
          <a:p>
            <a:pPr lvl="1"/>
            <a:r>
              <a:rPr lang="da-DK" sz="1400" dirty="0"/>
              <a:t>Hvordan passer opgaveformuleringen til den tid og længde opgaven må have? </a:t>
            </a:r>
          </a:p>
          <a:p>
            <a:pPr lvl="1"/>
            <a:r>
              <a:rPr lang="da-DK" sz="1400" dirty="0"/>
              <a:t>Er opgaven </a:t>
            </a:r>
            <a:r>
              <a:rPr lang="da-DK" sz="1400" dirty="0" err="1"/>
              <a:t>stilladseret</a:t>
            </a:r>
            <a:r>
              <a:rPr lang="da-DK" sz="1400" dirty="0"/>
              <a:t> passende i forhold til disposition og omfang og den elev/kursist, der skal besvare den?</a:t>
            </a:r>
          </a:p>
          <a:p>
            <a:pPr lvl="1"/>
            <a:r>
              <a:rPr lang="da-DK" sz="1400" dirty="0"/>
              <a:t>Er det muligt at anskaffe og anvende relevante materialer på et rimeligt niveau</a:t>
            </a:r>
            <a:r>
              <a:rPr lang="da-DK" sz="1400" dirty="0" smtClean="0"/>
              <a:t>?</a:t>
            </a:r>
          </a:p>
          <a:p>
            <a:pPr marL="274320" lvl="1" indent="0">
              <a:buNone/>
            </a:pPr>
            <a:endParaRPr lang="da-DK" sz="1400" dirty="0" smtClean="0"/>
          </a:p>
          <a:p>
            <a:pPr marL="274320" lvl="1" indent="0">
              <a:buNone/>
            </a:pPr>
            <a:endParaRPr lang="da-DK" sz="1400" dirty="0"/>
          </a:p>
          <a:p>
            <a:pPr lvl="1"/>
            <a:endParaRPr lang="da-DK" sz="1400" dirty="0" smtClean="0"/>
          </a:p>
          <a:p>
            <a:pPr marL="274320" lvl="1" indent="0">
              <a:buNone/>
            </a:pPr>
            <a:endParaRPr lang="da-DK" sz="1400" dirty="0" smtClean="0"/>
          </a:p>
          <a:p>
            <a:pPr lvl="1"/>
            <a:r>
              <a:rPr lang="da-DK" sz="1400" dirty="0" smtClean="0"/>
              <a:t>Har </a:t>
            </a:r>
            <a:r>
              <a:rPr lang="da-DK" sz="1400" dirty="0"/>
              <a:t>opgaveformuleringen tilstrækkelig sammenhængskraft? Dette kan evt. sikres gennem en overordnet problemformulering/ et klart emne /en rød tråd, der binder opgaven sammen.</a:t>
            </a:r>
          </a:p>
          <a:p>
            <a:pPr lvl="1"/>
            <a:r>
              <a:rPr lang="da-DK" sz="1400" dirty="0"/>
              <a:t>Kan de enkelte dele af opgaveformuleringen omformuleres til et spørgsmål, der kan besvares? (de behøver ikke være formuleret som spørgsmål i den endelige udgave, men kan de det </a:t>
            </a:r>
            <a:r>
              <a:rPr lang="da-DK" sz="1400" u="sng" dirty="0"/>
              <a:t>ikke</a:t>
            </a:r>
            <a:r>
              <a:rPr lang="da-DK" sz="1400" dirty="0"/>
              <a:t>, er det ofte et tegn på, at opgavedelen er formuleret upræcist)</a:t>
            </a:r>
          </a:p>
          <a:p>
            <a:pPr lvl="1"/>
            <a:r>
              <a:rPr lang="da-DK" sz="1400" dirty="0"/>
              <a:t>Er der tale om en ’</a:t>
            </a:r>
            <a:r>
              <a:rPr lang="da-DK" sz="1400" dirty="0" err="1"/>
              <a:t>standard’-opgave</a:t>
            </a:r>
            <a:r>
              <a:rPr lang="da-DK" sz="1400" dirty="0"/>
              <a:t>, hvor analyser/ undersøgelser alt for nemt kan findes på internettet? Hvis det er tilfældet, bør opgaveformuleringen laves om, da det kan ødelægge elevens/ kursistens muligheder for at vise selvstændighed.</a:t>
            </a:r>
          </a:p>
          <a:p>
            <a:pPr lvl="1"/>
            <a:r>
              <a:rPr lang="da-DK" sz="1400" dirty="0"/>
              <a:t>Er den meget personlige opgaveformulering sikret den nødvendige faglighed?</a:t>
            </a:r>
          </a:p>
          <a:p>
            <a:pPr lvl="1"/>
            <a:r>
              <a:rPr lang="da-DK" sz="1400" dirty="0"/>
              <a:t>Er den professionsrettede opgaveformulering sikret den nødvendige faglighed?</a:t>
            </a:r>
          </a:p>
          <a:p>
            <a:pPr lvl="1"/>
            <a:r>
              <a:rPr lang="da-DK" sz="1400" dirty="0"/>
              <a:t>SSO med to fag: Er opgaven vægtet hensigtsmæssigt mellem fagene?</a:t>
            </a:r>
          </a:p>
          <a:p>
            <a:pPr lvl="1"/>
            <a:r>
              <a:rPr lang="da-DK" sz="1400" dirty="0"/>
              <a:t>Hvad mener fagkollegerne om </a:t>
            </a:r>
            <a:r>
              <a:rPr lang="da-DK" sz="1400" dirty="0" err="1"/>
              <a:t>opgavefomuleringen</a:t>
            </a:r>
            <a:r>
              <a:rPr lang="da-DK" sz="1400" dirty="0"/>
              <a:t>?</a:t>
            </a:r>
          </a:p>
        </p:txBody>
      </p:sp>
    </p:spTree>
    <p:extLst>
      <p:ext uri="{BB962C8B-B14F-4D97-AF65-F5344CB8AC3E}">
        <p14:creationId xmlns:p14="http://schemas.microsoft.com/office/powerpoint/2010/main" val="1774723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anim calcmode="lin" valueType="num">
                                      <p:cBhvr additive="base">
                                        <p:cTn id="49"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15" end="15"/>
                                            </p:txEl>
                                          </p:spTgt>
                                        </p:tgtEl>
                                        <p:attrNameLst>
                                          <p:attrName>style.visibility</p:attrName>
                                        </p:attrNameLst>
                                      </p:cBhvr>
                                      <p:to>
                                        <p:strVal val="visible"/>
                                      </p:to>
                                    </p:set>
                                    <p:anim calcmode="lin" valueType="num">
                                      <p:cBhvr additive="base">
                                        <p:cTn id="53"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3">
                                            <p:txEl>
                                              <p:pRg st="16" end="16"/>
                                            </p:txEl>
                                          </p:spTgt>
                                        </p:tgtEl>
                                        <p:attrNameLst>
                                          <p:attrName>style.visibility</p:attrName>
                                        </p:attrNameLst>
                                      </p:cBhvr>
                                      <p:to>
                                        <p:strVal val="visible"/>
                                      </p:to>
                                    </p:set>
                                    <p:anim calcmode="lin" valueType="num">
                                      <p:cBhvr additive="base">
                                        <p:cTn id="59"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3">
                                            <p:txEl>
                                              <p:pRg st="17" end="17"/>
                                            </p:txEl>
                                          </p:spTgt>
                                        </p:tgtEl>
                                        <p:attrNameLst>
                                          <p:attrName>style.visibility</p:attrName>
                                        </p:attrNameLst>
                                      </p:cBhvr>
                                      <p:to>
                                        <p:strVal val="visible"/>
                                      </p:to>
                                    </p:set>
                                    <p:anim calcmode="lin" valueType="num">
                                      <p:cBhvr additive="base">
                                        <p:cTn id="65"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7" end="17"/>
                                            </p:txEl>
                                          </p:spTgt>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3">
                                            <p:txEl>
                                              <p:pRg st="18" end="18"/>
                                            </p:txEl>
                                          </p:spTgt>
                                        </p:tgtEl>
                                        <p:attrNameLst>
                                          <p:attrName>style.visibility</p:attrName>
                                        </p:attrNameLst>
                                      </p:cBhvr>
                                      <p:to>
                                        <p:strVal val="visible"/>
                                      </p:to>
                                    </p:set>
                                    <p:anim calcmode="lin" valueType="num">
                                      <p:cBhvr additive="base">
                                        <p:cTn id="69" dur="500" fill="hold"/>
                                        <p:tgtEl>
                                          <p:spTgt spid="3">
                                            <p:txEl>
                                              <p:pRg st="18" end="18"/>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3">
                                            <p:txEl>
                                              <p:pRg st="18" end="18"/>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3">
                                            <p:txEl>
                                              <p:pRg st="19" end="19"/>
                                            </p:txEl>
                                          </p:spTgt>
                                        </p:tgtEl>
                                        <p:attrNameLst>
                                          <p:attrName>style.visibility</p:attrName>
                                        </p:attrNameLst>
                                      </p:cBhvr>
                                      <p:to>
                                        <p:strVal val="visible"/>
                                      </p:to>
                                    </p:set>
                                    <p:anim calcmode="lin" valueType="num">
                                      <p:cBhvr additive="base">
                                        <p:cTn id="75" dur="500" fill="hold"/>
                                        <p:tgtEl>
                                          <p:spTgt spid="3">
                                            <p:txEl>
                                              <p:pRg st="19" end="19"/>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3">
                                            <p:txEl>
                                              <p:pRg st="19" end="19"/>
                                            </p:txEl>
                                          </p:spTgt>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nodeType="clickEffect">
                                  <p:stCondLst>
                                    <p:cond delay="0"/>
                                  </p:stCondLst>
                                  <p:childTnLst>
                                    <p:set>
                                      <p:cBhvr>
                                        <p:cTn id="80" dur="1" fill="hold">
                                          <p:stCondLst>
                                            <p:cond delay="0"/>
                                          </p:stCondLst>
                                        </p:cTn>
                                        <p:tgtEl>
                                          <p:spTgt spid="3">
                                            <p:txEl>
                                              <p:pRg st="20" end="20"/>
                                            </p:txEl>
                                          </p:spTgt>
                                        </p:tgtEl>
                                        <p:attrNameLst>
                                          <p:attrName>style.visibility</p:attrName>
                                        </p:attrNameLst>
                                      </p:cBhvr>
                                      <p:to>
                                        <p:strVal val="visible"/>
                                      </p:to>
                                    </p:set>
                                    <p:anim calcmode="lin" valueType="num">
                                      <p:cBhvr additive="base">
                                        <p:cTn id="81" dur="500" fill="hold"/>
                                        <p:tgtEl>
                                          <p:spTgt spid="3">
                                            <p:txEl>
                                              <p:pRg st="20" end="20"/>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3">
                                            <p:txEl>
                                              <p:pRg st="20" end="2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69848" y="304328"/>
            <a:ext cx="10058400" cy="1609344"/>
          </a:xfrm>
        </p:spPr>
        <p:txBody>
          <a:bodyPr>
            <a:normAutofit/>
          </a:bodyPr>
          <a:lstStyle/>
          <a:p>
            <a:r>
              <a:rPr lang="da-DK" sz="4800" dirty="0" smtClean="0"/>
              <a:t>Opgaveformulerings</a:t>
            </a:r>
            <a:r>
              <a:rPr lang="da-DK" sz="4800" i="1" dirty="0" smtClean="0"/>
              <a:t>processen</a:t>
            </a:r>
            <a:r>
              <a:rPr lang="da-DK" sz="4800" dirty="0" smtClean="0"/>
              <a:t> – ledelsens opmærksomhedspunkter</a:t>
            </a:r>
            <a:endParaRPr lang="da-DK" sz="4800" dirty="0"/>
          </a:p>
        </p:txBody>
      </p:sp>
      <p:sp>
        <p:nvSpPr>
          <p:cNvPr id="3" name="Pladsholder til indhold 2"/>
          <p:cNvSpPr>
            <a:spLocks noGrp="1"/>
          </p:cNvSpPr>
          <p:nvPr>
            <p:ph idx="1"/>
          </p:nvPr>
        </p:nvSpPr>
        <p:spPr>
          <a:xfrm>
            <a:off x="1069848" y="1913672"/>
            <a:ext cx="10058400" cy="5079556"/>
          </a:xfrm>
        </p:spPr>
        <p:txBody>
          <a:bodyPr>
            <a:noAutofit/>
          </a:bodyPr>
          <a:lstStyle/>
          <a:p>
            <a:r>
              <a:rPr lang="da-DK" sz="1800" dirty="0" smtClean="0"/>
              <a:t>Hvordan kan elever/ kursister i tide blive orienteret om faglige krav og muligheder (fx professionsorienteringen) og de mulige fag?</a:t>
            </a:r>
          </a:p>
          <a:p>
            <a:pPr marL="0" indent="0">
              <a:buNone/>
            </a:pPr>
            <a:endParaRPr lang="da-DK" sz="1800" dirty="0" smtClean="0"/>
          </a:p>
          <a:p>
            <a:r>
              <a:rPr lang="da-DK" sz="1800" dirty="0" smtClean="0"/>
              <a:t>Hvordan kan det sikres, at lærerne i de mulige fag kan afklare muligheder og drøfte projekter med elever/ kursister?</a:t>
            </a:r>
          </a:p>
          <a:p>
            <a:pPr marL="0" indent="0">
              <a:buNone/>
            </a:pPr>
            <a:endParaRPr lang="da-DK" sz="1800" dirty="0" smtClean="0"/>
          </a:p>
          <a:p>
            <a:r>
              <a:rPr lang="da-DK" sz="1800" dirty="0" smtClean="0"/>
              <a:t>Hvordan kan man skabe rammer, der inddrager elever og kursister i opgaveformuleringsprocessen?</a:t>
            </a:r>
          </a:p>
          <a:p>
            <a:pPr marL="0" indent="0">
              <a:buNone/>
            </a:pPr>
            <a:endParaRPr lang="da-DK" sz="1800" dirty="0" smtClean="0"/>
          </a:p>
          <a:p>
            <a:r>
              <a:rPr lang="da-DK" sz="1800" dirty="0" smtClean="0"/>
              <a:t>Hvordan kan man skabe rammer, der muliggør, at vejlederne i tide (før endeligt fagvalg) kan afvise umulige projekter?</a:t>
            </a:r>
          </a:p>
          <a:p>
            <a:pPr marL="0" indent="0">
              <a:buNone/>
            </a:pPr>
            <a:endParaRPr lang="da-DK" sz="1800" dirty="0" smtClean="0"/>
          </a:p>
          <a:p>
            <a:r>
              <a:rPr lang="da-DK" sz="1800" dirty="0" smtClean="0"/>
              <a:t>Hvordan kan man skabe rammer, der giver vejlederne muligheder for at drøfte opgaveformuleringer med hinanden inden udlevering til elever/ kursister?</a:t>
            </a:r>
            <a:endParaRPr lang="da-DK" sz="1800" dirty="0"/>
          </a:p>
        </p:txBody>
      </p:sp>
    </p:spTree>
    <p:extLst>
      <p:ext uri="{BB962C8B-B14F-4D97-AF65-F5344CB8AC3E}">
        <p14:creationId xmlns:p14="http://schemas.microsoft.com/office/powerpoint/2010/main" val="870405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æ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TM03090434[[fn=Trætype]]</Template>
  <TotalTime>599</TotalTime>
  <Words>2180</Words>
  <Application>Microsoft Office PowerPoint</Application>
  <PresentationFormat>Widescreen</PresentationFormat>
  <Paragraphs>205</Paragraphs>
  <Slides>19</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19</vt:i4>
      </vt:variant>
    </vt:vector>
  </HeadingPairs>
  <TitlesOfParts>
    <vt:vector size="23" baseType="lpstr">
      <vt:lpstr>Rockwell</vt:lpstr>
      <vt:lpstr>Rockwell Condensed</vt:lpstr>
      <vt:lpstr>Wingdings</vt:lpstr>
      <vt:lpstr>Trætype</vt:lpstr>
      <vt:lpstr>Den gode opgaveformulering</vt:lpstr>
      <vt:lpstr>Hvad skal vi rundt om?</vt:lpstr>
      <vt:lpstr>Men først… Det særlige ved SSO</vt:lpstr>
      <vt:lpstr>Hvorfor er opgaveformuleringen så vigtig?</vt:lpstr>
      <vt:lpstr>Hvad er kriterierne for en god opgaveformulering til en sso?</vt:lpstr>
      <vt:lpstr>Kriterier ifølge læreplanen (stk.5)</vt:lpstr>
      <vt:lpstr>Kriterier… vejlederens opmærksomhedspunkter Før godkendelse af en elevs/kursist område:  </vt:lpstr>
      <vt:lpstr>…Og efter områdegodkendelse – den konkrete formulering: </vt:lpstr>
      <vt:lpstr>Opgaveformuleringsprocessen – ledelsens opmærksomhedspunkter</vt:lpstr>
      <vt:lpstr>Emu-materiale med konkrete  sso-formuleringer</vt:lpstr>
      <vt:lpstr>nogle konkrete eksempler…</vt:lpstr>
      <vt:lpstr>Dansk A</vt:lpstr>
      <vt:lpstr>Historie B</vt:lpstr>
      <vt:lpstr>Samfundsfag b</vt:lpstr>
      <vt:lpstr>Psykologi B</vt:lpstr>
      <vt:lpstr>Biologi B og idræt B </vt:lpstr>
      <vt:lpstr>Engelsk B</vt:lpstr>
      <vt:lpstr>Kemi b</vt:lpstr>
      <vt:lpstr>Gruppe/borddiskussion kl. 14.30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 gode opgaveformulering</dc:title>
  <dc:creator>Karen Steller Bjerregaard</dc:creator>
  <cp:lastModifiedBy>serviceadm</cp:lastModifiedBy>
  <cp:revision>37</cp:revision>
  <dcterms:created xsi:type="dcterms:W3CDTF">2019-10-15T08:07:07Z</dcterms:created>
  <dcterms:modified xsi:type="dcterms:W3CDTF">2019-10-23T07:35:41Z</dcterms:modified>
</cp:coreProperties>
</file>