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5" r:id="rId2"/>
  </p:sldMasterIdLst>
  <p:notesMasterIdLst>
    <p:notesMasterId r:id="rId24"/>
  </p:notesMasterIdLst>
  <p:handoutMasterIdLst>
    <p:handoutMasterId r:id="rId25"/>
  </p:handoutMasterIdLst>
  <p:sldIdLst>
    <p:sldId id="325" r:id="rId3"/>
    <p:sldId id="335" r:id="rId4"/>
    <p:sldId id="351" r:id="rId5"/>
    <p:sldId id="342" r:id="rId6"/>
    <p:sldId id="336" r:id="rId7"/>
    <p:sldId id="343" r:id="rId8"/>
    <p:sldId id="317" r:id="rId9"/>
    <p:sldId id="344" r:id="rId10"/>
    <p:sldId id="337" r:id="rId11"/>
    <p:sldId id="345" r:id="rId12"/>
    <p:sldId id="339" r:id="rId13"/>
    <p:sldId id="346" r:id="rId14"/>
    <p:sldId id="352" r:id="rId15"/>
    <p:sldId id="347" r:id="rId16"/>
    <p:sldId id="353" r:id="rId17"/>
    <p:sldId id="348" r:id="rId18"/>
    <p:sldId id="349" r:id="rId19"/>
    <p:sldId id="350" r:id="rId20"/>
    <p:sldId id="341" r:id="rId21"/>
    <p:sldId id="329" r:id="rId22"/>
    <p:sldId id="311" r:id="rId23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7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ne Bohm" initials="S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282"/>
    <a:srgbClr val="000000"/>
    <a:srgbClr val="35E3FF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6" autoAdjust="0"/>
    <p:restoredTop sz="90765" autoAdjust="0"/>
  </p:normalViewPr>
  <p:slideViewPr>
    <p:cSldViewPr snapToGrid="0">
      <p:cViewPr varScale="1">
        <p:scale>
          <a:sx n="144" d="100"/>
          <a:sy n="144" d="100"/>
        </p:scale>
        <p:origin x="1230" y="114"/>
      </p:cViewPr>
      <p:guideLst>
        <p:guide orient="horz" pos="754"/>
        <p:guide pos="756"/>
      </p:guideLst>
    </p:cSldViewPr>
  </p:slideViewPr>
  <p:outlineViewPr>
    <p:cViewPr>
      <p:scale>
        <a:sx n="33" d="100"/>
        <a:sy n="33" d="100"/>
      </p:scale>
      <p:origin x="0" y="420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48" d="100"/>
          <a:sy n="148" d="100"/>
        </p:scale>
        <p:origin x="5160" y="2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B7208-92AD-E142-83DB-7C076C9FD3F2}" type="datetimeFigureOut">
              <a:rPr lang="da-DK" smtClean="0"/>
              <a:t>22-11-2019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94025-CFE5-0143-9E4A-6ECDDAA34B4D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44059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6CDE4-60F1-4BBD-A57F-6F1F6E3D1200}" type="datetimeFigureOut">
              <a:rPr lang="da-DK" smtClean="0"/>
              <a:t>22-11-2019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E0795-81AF-489A-9A37-F3A7D904ADF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1571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at kunne afspille de film, som er indlagt i denne PowerPoint-præsentation, skal præsentationen vises i fuld skærm. Vær opmærksom på, at afspilning af filmene kræver internet.*</a:t>
            </a:r>
          </a:p>
          <a:p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9027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054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0147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4000" y="846000"/>
            <a:ext cx="10366679" cy="902134"/>
          </a:xfrm>
        </p:spPr>
        <p:txBody>
          <a:bodyPr/>
          <a:lstStyle>
            <a:lvl1pPr>
              <a:defRPr sz="2800" b="0">
                <a:latin typeface="+mj-lt"/>
                <a:ea typeface="SegoeUIB" charset="0"/>
                <a:cs typeface="SegoeUIB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1A7DA12-F1F9-43F2-A12A-1E9EF0E92BD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Pladsholder til tekst 2"/>
          <p:cNvSpPr>
            <a:spLocks noGrp="1"/>
          </p:cNvSpPr>
          <p:nvPr>
            <p:ph idx="1"/>
          </p:nvPr>
        </p:nvSpPr>
        <p:spPr>
          <a:xfrm>
            <a:off x="1224000" y="2052000"/>
            <a:ext cx="10361600" cy="4176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>
                <a:latin typeface="+mn-lt"/>
                <a:ea typeface="SegoeUI" charset="0"/>
                <a:cs typeface="SegoeUI" charset="0"/>
              </a:defRPr>
            </a:lvl1pPr>
            <a:lvl2pPr>
              <a:buClr>
                <a:schemeClr val="tx1"/>
              </a:buClr>
              <a:defRPr>
                <a:latin typeface="+mn-lt"/>
                <a:ea typeface="SegoeUI" charset="0"/>
                <a:cs typeface="SegoeUI" charset="0"/>
              </a:defRPr>
            </a:lvl2pPr>
            <a:lvl3pPr>
              <a:buClr>
                <a:schemeClr val="tx1"/>
              </a:buClr>
              <a:defRPr>
                <a:latin typeface="+mn-lt"/>
                <a:ea typeface="SegoeUI" charset="0"/>
                <a:cs typeface="SegoeUI" charset="0"/>
              </a:defRPr>
            </a:lvl3pPr>
            <a:lvl4pPr>
              <a:buClr>
                <a:schemeClr val="tx1"/>
              </a:buClr>
              <a:defRPr>
                <a:latin typeface="+mn-lt"/>
                <a:ea typeface="SegoeUI" charset="0"/>
                <a:cs typeface="SegoeUI" charset="0"/>
              </a:defRPr>
            </a:lvl4pPr>
            <a:lvl5pPr>
              <a:buClr>
                <a:schemeClr val="tx1"/>
              </a:buClr>
              <a:defRPr>
                <a:latin typeface="+mn-lt"/>
                <a:ea typeface="SegoeUI" charset="0"/>
                <a:cs typeface="SegoeUI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63728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8487866" y="7242660"/>
            <a:ext cx="2224343" cy="144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1219200" y="7254319"/>
            <a:ext cx="7200000" cy="1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>
          <a:xfrm>
            <a:off x="768001" y="7254000"/>
            <a:ext cx="446120" cy="144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19825F-29BB-4732-BA9F-3E6DF890735E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Pladsholder til medieklip 7"/>
          <p:cNvSpPr>
            <a:spLocks noGrp="1"/>
          </p:cNvSpPr>
          <p:nvPr>
            <p:ph type="media" sz="quarter" idx="16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Træk film til pladsholder, eller klik på symbol for at tilføje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Digital stø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41" y="118216"/>
            <a:ext cx="11916238" cy="6598981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01"/>
            <a:ext cx="1461511" cy="208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621"/>
            <a:ext cx="846555" cy="1317600"/>
          </a:xfrm>
          <a:prstGeom prst="rect">
            <a:avLst/>
          </a:prstGeom>
        </p:spPr>
      </p:pic>
      <p:sp>
        <p:nvSpPr>
          <p:cNvPr id="7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219200" y="6533084"/>
            <a:ext cx="7200000" cy="130909"/>
          </a:xfrm>
        </p:spPr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68001" y="6533084"/>
            <a:ext cx="446120" cy="130909"/>
          </a:xfrm>
        </p:spPr>
        <p:txBody>
          <a:bodyPr/>
          <a:lstStyle/>
          <a:p>
            <a:fld id="{61A7DA12-F1F9-43F2-A12A-1E9EF0E92BD7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600" y="119878"/>
            <a:ext cx="11928751" cy="6275615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00"/>
            <a:ext cx="922264" cy="1317600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CCEA0E61-1FB3-9A4D-AD1D-6351276C1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4000" y="846000"/>
            <a:ext cx="10366679" cy="902134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latin typeface="+mj-lt"/>
                <a:ea typeface="SegoeUIB" charset="0"/>
                <a:cs typeface="SegoeUIB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14" name="Pladsholder til tekst 2">
            <a:extLst>
              <a:ext uri="{FF2B5EF4-FFF2-40B4-BE49-F238E27FC236}">
                <a16:creationId xmlns:a16="http://schemas.microsoft.com/office/drawing/2014/main" id="{90521553-E054-B049-9843-32F9528DD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600" y="2160000"/>
            <a:ext cx="10361600" cy="4176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1463" indent="-271463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  <a:tabLst/>
              <a:defRPr sz="1800">
                <a:latin typeface="+mn-lt"/>
                <a:ea typeface="SegoeUI" charset="0"/>
                <a:cs typeface="SegoeUI" charset="0"/>
              </a:defRPr>
            </a:lvl1pPr>
            <a:lvl2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2pPr>
            <a:lvl3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3pPr>
            <a:lvl4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4pPr>
            <a:lvl5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621"/>
            <a:ext cx="846555" cy="1317600"/>
          </a:xfrm>
          <a:prstGeom prst="rect">
            <a:avLst/>
          </a:prstGeom>
        </p:spPr>
      </p:pic>
      <p:sp>
        <p:nvSpPr>
          <p:cNvPr id="7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219200" y="6533084"/>
            <a:ext cx="7200000" cy="130909"/>
          </a:xfrm>
        </p:spPr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68001" y="6533084"/>
            <a:ext cx="446120" cy="130909"/>
          </a:xfrm>
        </p:spPr>
        <p:txBody>
          <a:bodyPr/>
          <a:lstStyle/>
          <a:p>
            <a:fld id="{61A7DA12-F1F9-43F2-A12A-1E9EF0E92BD7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4335" y="122642"/>
            <a:ext cx="11918247" cy="6270089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00"/>
            <a:ext cx="922264" cy="1317600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71A2FBC6-E778-AB4D-BCF1-9BB7D8B02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5600" y="874800"/>
            <a:ext cx="10366679" cy="902134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latin typeface="+mj-lt"/>
                <a:ea typeface="SegoeUIB" charset="0"/>
                <a:cs typeface="SegoeUIB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14" name="Pladsholder til tekst 2">
            <a:extLst>
              <a:ext uri="{FF2B5EF4-FFF2-40B4-BE49-F238E27FC236}">
                <a16:creationId xmlns:a16="http://schemas.microsoft.com/office/drawing/2014/main" id="{C9C903EE-EA72-6A48-87EF-2532C1A53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600" y="2170800"/>
            <a:ext cx="6840000" cy="4176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sz="1800">
                <a:latin typeface="+mn-lt"/>
                <a:ea typeface="SegoeUI" charset="0"/>
                <a:cs typeface="SegoeUI" charset="0"/>
              </a:defRPr>
            </a:lvl1pPr>
            <a:lvl2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2pPr>
            <a:lvl3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3pPr>
            <a:lvl4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4pPr>
            <a:lvl5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621"/>
            <a:ext cx="846555" cy="1317600"/>
          </a:xfrm>
          <a:prstGeom prst="rect">
            <a:avLst/>
          </a:prstGeom>
        </p:spPr>
      </p:pic>
      <p:sp>
        <p:nvSpPr>
          <p:cNvPr id="7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219200" y="6533084"/>
            <a:ext cx="7200000" cy="130909"/>
          </a:xfrm>
        </p:spPr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68001" y="6533084"/>
            <a:ext cx="446120" cy="130909"/>
          </a:xfrm>
        </p:spPr>
        <p:txBody>
          <a:bodyPr/>
          <a:lstStyle/>
          <a:p>
            <a:fld id="{61A7DA12-F1F9-43F2-A12A-1E9EF0E92BD7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101" y="123044"/>
            <a:ext cx="11916717" cy="6269284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00"/>
            <a:ext cx="922264" cy="1317600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445F93CB-3B88-A246-8E41-B58E5A6503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4000" y="846000"/>
            <a:ext cx="10366679" cy="902134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latin typeface="+mj-lt"/>
                <a:ea typeface="SegoeUIB" charset="0"/>
                <a:cs typeface="SegoeUIB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14" name="Pladsholder til tekst 2">
            <a:extLst>
              <a:ext uri="{FF2B5EF4-FFF2-40B4-BE49-F238E27FC236}">
                <a16:creationId xmlns:a16="http://schemas.microsoft.com/office/drawing/2014/main" id="{0F0F4461-FF27-8040-95F7-1EC313169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000" y="2160000"/>
            <a:ext cx="6840000" cy="4176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sz="1800">
                <a:latin typeface="+mn-lt"/>
                <a:ea typeface="SegoeUI" charset="0"/>
                <a:cs typeface="SegoeUI" charset="0"/>
              </a:defRPr>
            </a:lvl1pPr>
            <a:lvl2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2pPr>
            <a:lvl3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3pPr>
            <a:lvl4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4pPr>
            <a:lvl5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621"/>
            <a:ext cx="846555" cy="1317600"/>
          </a:xfrm>
          <a:prstGeom prst="rect">
            <a:avLst/>
          </a:prstGeom>
        </p:spPr>
      </p:pic>
      <p:sp>
        <p:nvSpPr>
          <p:cNvPr id="7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219200" y="6533084"/>
            <a:ext cx="7200000" cy="130909"/>
          </a:xfrm>
        </p:spPr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68001" y="6533084"/>
            <a:ext cx="446120" cy="130909"/>
          </a:xfrm>
        </p:spPr>
        <p:txBody>
          <a:bodyPr/>
          <a:lstStyle/>
          <a:p>
            <a:fld id="{61A7DA12-F1F9-43F2-A12A-1E9EF0E92BD7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350" y="125805"/>
            <a:ext cx="11906219" cy="6263762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00"/>
            <a:ext cx="922264" cy="1317600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7F7624F4-BFDE-B14E-9D83-78E654F30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4000" y="846000"/>
            <a:ext cx="10366679" cy="902134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latin typeface="+mj-lt"/>
                <a:ea typeface="SegoeUIB" charset="0"/>
                <a:cs typeface="SegoeUIB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14" name="Pladsholder til tekst 2">
            <a:extLst>
              <a:ext uri="{FF2B5EF4-FFF2-40B4-BE49-F238E27FC236}">
                <a16:creationId xmlns:a16="http://schemas.microsoft.com/office/drawing/2014/main" id="{586A9F87-26DA-1144-8414-06077255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000" y="2160000"/>
            <a:ext cx="6840000" cy="4176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sz="1800">
                <a:latin typeface="+mn-lt"/>
                <a:ea typeface="SegoeUI" charset="0"/>
                <a:cs typeface="SegoeUI" charset="0"/>
              </a:defRPr>
            </a:lvl1pPr>
            <a:lvl2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2pPr>
            <a:lvl3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3pPr>
            <a:lvl4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4pPr>
            <a:lvl5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6963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sk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621"/>
            <a:ext cx="846555" cy="1317600"/>
          </a:xfrm>
          <a:prstGeom prst="rect">
            <a:avLst/>
          </a:prstGeom>
        </p:spPr>
      </p:pic>
      <p:sp>
        <p:nvSpPr>
          <p:cNvPr id="7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219200" y="6533084"/>
            <a:ext cx="7200000" cy="130909"/>
          </a:xfrm>
        </p:spPr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68001" y="6533084"/>
            <a:ext cx="446120" cy="130909"/>
          </a:xfrm>
        </p:spPr>
        <p:txBody>
          <a:bodyPr/>
          <a:lstStyle/>
          <a:p>
            <a:fld id="{61A7DA12-F1F9-43F2-A12A-1E9EF0E92BD7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081" y="119878"/>
            <a:ext cx="11928755" cy="6275617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00"/>
            <a:ext cx="922264" cy="1317600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79923F54-A100-EE4E-9E18-641B033F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4000" y="846000"/>
            <a:ext cx="10366679" cy="902134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latin typeface="+mj-lt"/>
                <a:ea typeface="SegoeUIB" charset="0"/>
                <a:cs typeface="SegoeUIB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16" name="Pladsholder til tekst 2">
            <a:extLst>
              <a:ext uri="{FF2B5EF4-FFF2-40B4-BE49-F238E27FC236}">
                <a16:creationId xmlns:a16="http://schemas.microsoft.com/office/drawing/2014/main" id="{B213F485-8656-7C48-A904-4702F85D2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000" y="2160000"/>
            <a:ext cx="10361600" cy="4176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sz="1800">
                <a:latin typeface="+mn-lt"/>
                <a:ea typeface="SegoeUI" charset="0"/>
                <a:cs typeface="SegoeUI" charset="0"/>
              </a:defRPr>
            </a:lvl1pPr>
            <a:lvl2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2pPr>
            <a:lvl3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3pPr>
            <a:lvl4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4pPr>
            <a:lvl5pPr>
              <a:buClr>
                <a:schemeClr val="tx1"/>
              </a:buClr>
              <a:defRPr sz="1600">
                <a:latin typeface="+mn-lt"/>
                <a:ea typeface="SegoeUI" charset="0"/>
                <a:cs typeface="SegoeUI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58932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Øvrige elem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621"/>
            <a:ext cx="846555" cy="1317600"/>
          </a:xfrm>
          <a:prstGeom prst="rect">
            <a:avLst/>
          </a:prstGeom>
        </p:spPr>
      </p:pic>
      <p:sp>
        <p:nvSpPr>
          <p:cNvPr id="7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219200" y="6533084"/>
            <a:ext cx="7200000" cy="130909"/>
          </a:xfrm>
        </p:spPr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68001" y="6533084"/>
            <a:ext cx="446120" cy="130909"/>
          </a:xfrm>
        </p:spPr>
        <p:txBody>
          <a:bodyPr/>
          <a:lstStyle/>
          <a:p>
            <a:fld id="{61A7DA12-F1F9-43F2-A12A-1E9EF0E92BD7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103" y="123044"/>
            <a:ext cx="11916710" cy="6269281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00"/>
            <a:ext cx="922264" cy="1317600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EEE9B44C-D3B1-8E42-9774-7AEC108280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4000" y="846000"/>
            <a:ext cx="10366679" cy="902134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>
                <a:latin typeface="+mj-lt"/>
                <a:ea typeface="SegoeUIB" charset="0"/>
                <a:cs typeface="SegoeUIB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621"/>
            <a:ext cx="846555" cy="1317600"/>
          </a:xfrm>
          <a:prstGeom prst="rect">
            <a:avLst/>
          </a:prstGeom>
        </p:spPr>
      </p:pic>
      <p:sp>
        <p:nvSpPr>
          <p:cNvPr id="7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219200" y="6533084"/>
            <a:ext cx="7200000" cy="130909"/>
          </a:xfrm>
        </p:spPr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68001" y="6533084"/>
            <a:ext cx="446120" cy="130909"/>
          </a:xfrm>
        </p:spPr>
        <p:txBody>
          <a:bodyPr/>
          <a:lstStyle/>
          <a:p>
            <a:fld id="{61A7DA12-F1F9-43F2-A12A-1E9EF0E92BD7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101" y="123044"/>
            <a:ext cx="11916717" cy="6269284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00"/>
            <a:ext cx="922264" cy="13176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0547" y="127731"/>
            <a:ext cx="11930904" cy="6280269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224000" y="846000"/>
            <a:ext cx="10361600" cy="9021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24000" y="2160000"/>
            <a:ext cx="10361600" cy="4176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219200" y="6533084"/>
            <a:ext cx="7200000" cy="130909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68001" y="6533084"/>
            <a:ext cx="446120" cy="130909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1A7DA12-F1F9-43F2-A12A-1E9EF0E92BD7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192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i="0" kern="1200" spc="0" baseline="0">
          <a:solidFill>
            <a:schemeClr val="tx1"/>
          </a:solidFill>
          <a:latin typeface="+mj-lt"/>
          <a:ea typeface="Arial" charset="0"/>
          <a:cs typeface="Arial" charset="0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2"/>
        </a:buClr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538163" indent="-27305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2"/>
        </a:buClr>
        <a:buFont typeface="Arial" panose="020B0604020202020204" pitchFamily="34" charset="0"/>
        <a:buChar char="–"/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809625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2"/>
        </a:buClr>
        <a:buFont typeface="Arial" panose="020B0604020202020204" pitchFamily="34" charset="0"/>
        <a:buChar char="–"/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074738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2"/>
        </a:buClr>
        <a:buFont typeface="Arial" panose="020B0604020202020204" pitchFamily="34" charset="0"/>
        <a:buChar char="–"/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347788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2"/>
        </a:buClr>
        <a:buFont typeface="Arial" panose="020B0604020202020204" pitchFamily="34" charset="0"/>
        <a:buChar char="–"/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219200" y="6534000"/>
            <a:ext cx="7200000" cy="144000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a-DK" sz="800" b="0" smtClean="0"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68001" y="6534000"/>
            <a:ext cx="446120" cy="144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319825F-29BB-4732-BA9F-3E6DF890735E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D0F871B-CF35-E040-BDF1-4DAA0C98EEC4}"/>
              </a:ext>
            </a:extLst>
          </p:cNvPr>
          <p:cNvSpPr txBox="1">
            <a:spLocks/>
          </p:cNvSpPr>
          <p:nvPr userDrawn="1"/>
        </p:nvSpPr>
        <p:spPr>
          <a:xfrm>
            <a:off x="1224000" y="846000"/>
            <a:ext cx="10366679" cy="902134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solidFill>
                  <a:schemeClr val="tx1"/>
                </a:solidFill>
                <a:latin typeface="+mj-lt"/>
                <a:ea typeface="SegoeUIB" charset="0"/>
                <a:cs typeface="SegoeUIB" charset="0"/>
              </a:defRPr>
            </a:lvl1pPr>
          </a:lstStyle>
          <a:p>
            <a:r>
              <a:rPr lang="da-DK" sz="2800" dirty="0"/>
              <a:t>Klik for at redigere i masteren</a:t>
            </a:r>
          </a:p>
        </p:txBody>
      </p:sp>
      <p:sp>
        <p:nvSpPr>
          <p:cNvPr id="7" name="Pladsholder til tekst 2">
            <a:extLst>
              <a:ext uri="{FF2B5EF4-FFF2-40B4-BE49-F238E27FC236}">
                <a16:creationId xmlns:a16="http://schemas.microsoft.com/office/drawing/2014/main" id="{DC141786-B8B8-0B42-AED7-926D3B200C0E}"/>
              </a:ext>
            </a:extLst>
          </p:cNvPr>
          <p:cNvSpPr txBox="1">
            <a:spLocks/>
          </p:cNvSpPr>
          <p:nvPr userDrawn="1"/>
        </p:nvSpPr>
        <p:spPr>
          <a:xfrm>
            <a:off x="1224000" y="2160000"/>
            <a:ext cx="10361600" cy="4176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5113" indent="-2651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SegoeUI" charset="0"/>
                <a:cs typeface="SegoeUI" charset="0"/>
              </a:defRPr>
            </a:lvl1pPr>
            <a:lvl2pPr marL="538163" indent="-2730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SegoeUI" charset="0"/>
                <a:cs typeface="SegoeUI" charset="0"/>
              </a:defRPr>
            </a:lvl2pPr>
            <a:lvl3pPr marL="809625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SegoeUI" charset="0"/>
                <a:cs typeface="SegoeUI" charset="0"/>
              </a:defRPr>
            </a:lvl3pPr>
            <a:lvl4pPr marL="1074738" indent="-2651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SegoeUI" charset="0"/>
                <a:cs typeface="SegoeUI" charset="0"/>
              </a:defRPr>
            </a:lvl4pPr>
            <a:lvl5pPr marL="1347788" indent="-274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SegoeUI" charset="0"/>
                <a:cs typeface="SegoeUI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800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2106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2" r:id="rId2"/>
    <p:sldLayoutId id="2147483689" r:id="rId3"/>
    <p:sldLayoutId id="2147483704" r:id="rId4"/>
    <p:sldLayoutId id="2147483709" r:id="rId5"/>
    <p:sldLayoutId id="2147483711" r:id="rId6"/>
    <p:sldLayoutId id="2147483708" r:id="rId7"/>
    <p:sldLayoutId id="2147483691" r:id="rId8"/>
    <p:sldLayoutId id="2147483701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6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4355D14E-3E06-6A4F-8509-97C780BDD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94BDC75D-B9A0-C740-B0AE-417FF345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10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87D216E-2D40-C34F-B4C7-8C852E34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Opbyg elevernes viden om konsekvenser </a:t>
            </a:r>
            <a:br>
              <a:rPr lang="da-DK" dirty="0"/>
            </a:br>
            <a:r>
              <a:rPr lang="da-DK" dirty="0"/>
              <a:t>ved digitale vaner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2D7A08F5-7D34-C544-9369-5CCA14557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Det kan mindske digital støj, når … </a:t>
            </a:r>
          </a:p>
          <a:p>
            <a:r>
              <a:rPr lang="da-DK" dirty="0"/>
              <a:t>skolen oplyser eleverne om konsekvenserne ved digital støj </a:t>
            </a:r>
            <a:br>
              <a:rPr lang="da-DK" dirty="0"/>
            </a:br>
            <a:r>
              <a:rPr lang="da-DK" dirty="0"/>
              <a:t>og forklarer, hvilken indvirkning det har på dem, deres </a:t>
            </a:r>
            <a:br>
              <a:rPr lang="da-DK" dirty="0"/>
            </a:br>
            <a:r>
              <a:rPr lang="da-DK" dirty="0"/>
              <a:t>indlæring og deres omgivelser. </a:t>
            </a:r>
          </a:p>
          <a:p>
            <a:r>
              <a:rPr lang="da-DK" dirty="0"/>
              <a:t>skolen giver eleverne konkrete erfaringer, hvor det bliver </a:t>
            </a:r>
            <a:br>
              <a:rPr lang="da-DK" dirty="0"/>
            </a:br>
            <a:r>
              <a:rPr lang="da-DK" dirty="0"/>
              <a:t>tydeligt, hvordan digitale enheder forstyrrer og påvirker </a:t>
            </a:r>
            <a:br>
              <a:rPr lang="da-DK" dirty="0"/>
            </a:br>
            <a:r>
              <a:rPr lang="da-DK" dirty="0"/>
              <a:t>dem selv og deres interaktion med andre.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4376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2E3CBB5-4CDE-1741-AC36-7EEF4381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F706CF6-49EC-5046-AFD4-F262583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11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ED95B41-7CF6-B44F-B1B4-6FB9B5A24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846000"/>
            <a:ext cx="8824672" cy="1451711"/>
          </a:xfrm>
        </p:spPr>
        <p:txBody>
          <a:bodyPr/>
          <a:lstStyle/>
          <a:p>
            <a:r>
              <a:rPr lang="da-DK" b="1" dirty="0"/>
              <a:t>Redskab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Sikr, at digitale redskaber understøtter skolens </a:t>
            </a:r>
            <a:br>
              <a:rPr lang="da-DK" dirty="0"/>
            </a:br>
            <a:r>
              <a:rPr lang="da-DK" dirty="0"/>
              <a:t>fælles pædagogiske didaktiske arbejde og strategi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568DA7F1-80DC-D04C-9FBE-42024657D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000" y="2520000"/>
            <a:ext cx="10361600" cy="3608344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Redskabet er bygget op om tre trin:</a:t>
            </a:r>
          </a:p>
          <a:p>
            <a:pPr marL="0" indent="0">
              <a:buNone/>
            </a:pPr>
            <a:r>
              <a:rPr lang="da-DK" b="1" dirty="0"/>
              <a:t>Trin 1:  </a:t>
            </a:r>
            <a:r>
              <a:rPr lang="da-DK" dirty="0"/>
              <a:t>Beskrivelse af jeres nuværende digitale praksis i undervisningen</a:t>
            </a:r>
          </a:p>
          <a:p>
            <a:pPr marL="0" indent="0">
              <a:buNone/>
            </a:pPr>
            <a:r>
              <a:rPr lang="da-DK" b="1" dirty="0"/>
              <a:t>Trin 2:  </a:t>
            </a:r>
            <a:r>
              <a:rPr lang="da-DK" dirty="0"/>
              <a:t>Forslag til justering af digital praksis i undervisningen</a:t>
            </a:r>
          </a:p>
          <a:p>
            <a:pPr marL="0" indent="0">
              <a:buNone/>
            </a:pPr>
            <a:r>
              <a:rPr lang="da-DK" b="1" dirty="0"/>
              <a:t>Trin 3:  </a:t>
            </a:r>
            <a:r>
              <a:rPr lang="da-DK" dirty="0"/>
              <a:t>Mål for ny digital praksis i undervisningen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Hvert trin består af en række arbejdsspørgsmål. Ved hjælp af trin </a:t>
            </a:r>
            <a:br>
              <a:rPr lang="da-DK" dirty="0"/>
            </a:br>
            <a:r>
              <a:rPr lang="da-DK" dirty="0"/>
              <a:t>og arbejdsspørgsmål kommer I omkring det væsentlige i jeres arbejde </a:t>
            </a:r>
            <a:br>
              <a:rPr lang="da-DK" dirty="0"/>
            </a:br>
            <a:r>
              <a:rPr lang="da-DK" dirty="0"/>
              <a:t>med at reducere digital støj i undervisningen. 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709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F75C094F-1D9A-F642-9575-89A172CF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36F881E7-096F-8E48-8E04-78C35BED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12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1AA6F69-3CFB-0648-A297-08B4C448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Trin 1. </a:t>
            </a:r>
            <a:r>
              <a:rPr lang="da-DK" dirty="0"/>
              <a:t>Beskrivelse af jeres nuværende </a:t>
            </a:r>
            <a:br>
              <a:rPr lang="da-DK" dirty="0"/>
            </a:br>
            <a:r>
              <a:rPr lang="da-DK" dirty="0"/>
              <a:t>digitale praksis i undervisningen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EE69E1D-870D-1E47-A352-1231F13C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000" y="2047358"/>
            <a:ext cx="10361600" cy="4176337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Tag udgangspunkt i følgende spørgsmål:</a:t>
            </a:r>
          </a:p>
          <a:p>
            <a:r>
              <a:rPr lang="da-DK" sz="1600" dirty="0"/>
              <a:t>Hvordan og hvornår styrker digitale enheder kvaliteten af undervisningen?</a:t>
            </a:r>
          </a:p>
          <a:p>
            <a:r>
              <a:rPr lang="da-DK" sz="1600" dirty="0"/>
              <a:t>Hvordan hænger brugen af digitale enheder i undervisningen sammen med </a:t>
            </a:r>
            <a:br>
              <a:rPr lang="da-DK" sz="1600" dirty="0"/>
            </a:br>
            <a:r>
              <a:rPr lang="da-DK" sz="1600" dirty="0"/>
              <a:t>vores konkrete læringsmål for eleverne?</a:t>
            </a:r>
          </a:p>
          <a:p>
            <a:r>
              <a:rPr lang="da-DK" sz="1600" dirty="0"/>
              <a:t>Hvordan hænger brugen af digitale enheder sammen med vores pædagogiske </a:t>
            </a:r>
            <a:br>
              <a:rPr lang="da-DK" sz="1600" dirty="0"/>
            </a:br>
            <a:r>
              <a:rPr lang="da-DK" sz="1600" dirty="0"/>
              <a:t>didaktiske arbejde?</a:t>
            </a:r>
          </a:p>
          <a:p>
            <a:r>
              <a:rPr lang="da-DK" sz="1600" dirty="0"/>
              <a:t>Hvordan er sammenhængen mellem vores skoles digitale praksis og vores øvrige </a:t>
            </a:r>
            <a:br>
              <a:rPr lang="da-DK" sz="1600" dirty="0"/>
            </a:br>
            <a:r>
              <a:rPr lang="da-DK" sz="1600" dirty="0"/>
              <a:t>strategier, fx strategi for kompetenceudvikling?</a:t>
            </a:r>
          </a:p>
          <a:p>
            <a:r>
              <a:rPr lang="da-DK" sz="1600" dirty="0"/>
              <a:t>Hvordan understøtter vi skolens arbejde med at anvende digitale enheder på en måde, </a:t>
            </a:r>
            <a:br>
              <a:rPr lang="da-DK" sz="1600" dirty="0"/>
            </a:br>
            <a:r>
              <a:rPr lang="da-DK" sz="1600" dirty="0"/>
              <a:t>som bidrager til at løse pædagogisk didaktiske udfordringer og fremmer læring?</a:t>
            </a:r>
          </a:p>
          <a:p>
            <a:r>
              <a:rPr lang="da-DK" sz="1600" dirty="0"/>
              <a:t>Hvordan inddrager vi eleverne og forældre? </a:t>
            </a:r>
          </a:p>
          <a:p>
            <a:r>
              <a:rPr lang="da-DK" sz="1600" dirty="0"/>
              <a:t>Hvilke eksisterende regler og retningslinjer skal vi forholde os til i vores overvejelser</a:t>
            </a:r>
            <a:br>
              <a:rPr lang="da-DK" sz="1600" dirty="0"/>
            </a:br>
            <a:r>
              <a:rPr lang="da-DK" sz="1600" dirty="0"/>
              <a:t>om brug af digitale enheder på nuværende tidspunkt?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950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61C84-37A6-5D45-A79D-CA532284F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Denne slide er til eget brug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84CF723-B584-2745-9289-F614CE0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F094133-E238-5841-874B-8A4F98B8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B02ECBFD-B01D-854B-8D49-BCDCA5AD7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Noter</a:t>
            </a:r>
          </a:p>
        </p:txBody>
      </p:sp>
    </p:spTree>
    <p:extLst>
      <p:ext uri="{BB962C8B-B14F-4D97-AF65-F5344CB8AC3E}">
        <p14:creationId xmlns:p14="http://schemas.microsoft.com/office/powerpoint/2010/main" val="3689776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D7A2755A-5858-4844-B59A-A69CC8C3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11AE71BD-D17B-364B-9479-3F8BEFE6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14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FC95105-E732-D74D-964B-D401AAC4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Trin 2. </a:t>
            </a:r>
            <a:r>
              <a:rPr lang="da-DK" dirty="0"/>
              <a:t>Forslag til justering af digital praksis </a:t>
            </a:r>
            <a:br>
              <a:rPr lang="da-DK" dirty="0"/>
            </a:br>
            <a:r>
              <a:rPr lang="da-DK" dirty="0"/>
              <a:t>i undervisningen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AEC0436C-1C05-2746-A0F1-317FF8F14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Tag afsæt i jeres beskrivelser fra første trin for at foretage en analyse. </a:t>
            </a:r>
            <a:br>
              <a:rPr lang="da-DK" b="1" dirty="0"/>
            </a:br>
            <a:r>
              <a:rPr lang="da-DK" b="1" dirty="0"/>
              <a:t>Hvad hæfter I jer særligt ved? Hvorfor ser jeres praksis ud, som den gør?</a:t>
            </a:r>
          </a:p>
          <a:p>
            <a:pPr marL="0" indent="0">
              <a:buNone/>
            </a:pPr>
            <a:r>
              <a:rPr lang="da-DK" dirty="0"/>
              <a:t>Kom fx ind på følgende:</a:t>
            </a:r>
          </a:p>
          <a:p>
            <a:r>
              <a:rPr lang="da-DK" dirty="0"/>
              <a:t>Hvad lægger I særligt mærke til i jeres beskrivelser? </a:t>
            </a:r>
          </a:p>
          <a:p>
            <a:pPr lvl="1"/>
            <a:r>
              <a:rPr lang="da-DK" dirty="0"/>
              <a:t>Hvad overrasker jer i jeres beskrivelser – og hvorfor?</a:t>
            </a:r>
          </a:p>
          <a:p>
            <a:pPr lvl="1"/>
            <a:r>
              <a:rPr lang="da-DK" dirty="0"/>
              <a:t>Hvilke vilkår, rammer og strukturer herunder kompetencer, vaner </a:t>
            </a:r>
            <a:br>
              <a:rPr lang="da-DK" dirty="0"/>
            </a:br>
            <a:r>
              <a:rPr lang="da-DK" dirty="0"/>
              <a:t>eller traditioner har betydning for de måder, I arbejder på?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967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61C84-37A6-5D45-A79D-CA532284F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Denne slide er til eget brug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84CF723-B584-2745-9289-F614CE0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F094133-E238-5841-874B-8A4F98B8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B02ECBFD-B01D-854B-8D49-BCDCA5AD7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Noter</a:t>
            </a:r>
          </a:p>
        </p:txBody>
      </p:sp>
    </p:spTree>
    <p:extLst>
      <p:ext uri="{BB962C8B-B14F-4D97-AF65-F5344CB8AC3E}">
        <p14:creationId xmlns:p14="http://schemas.microsoft.com/office/powerpoint/2010/main" val="119314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E53460CA-02A8-FF43-B16C-1EB1014B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45547D2-806B-424D-8586-031D17C9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16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2C281D-65BE-CA4C-AE8B-39DB6BD5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Trin 3. </a:t>
            </a:r>
            <a:r>
              <a:rPr lang="da-DK" dirty="0"/>
              <a:t>Mål for ny digital praksis i undervisningen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013BD224-C3C1-1A42-B61A-36A46C081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Med afsæt i jeres beskrivelser fra trin 1 og 2 skal I anvende </a:t>
            </a:r>
            <a:br>
              <a:rPr lang="da-DK" b="1" dirty="0"/>
            </a:br>
            <a:r>
              <a:rPr lang="da-DK" b="1" dirty="0" err="1"/>
              <a:t>vidensnotatets</a:t>
            </a:r>
            <a:r>
              <a:rPr lang="da-DK" b="1" dirty="0"/>
              <a:t> pointer til at prioritere og begrunde de vigtigste </a:t>
            </a:r>
            <a:br>
              <a:rPr lang="da-DK" b="1" dirty="0"/>
            </a:br>
            <a:r>
              <a:rPr lang="da-DK" b="1" dirty="0"/>
              <a:t>fokuspunkter for jeres videre arbejde</a:t>
            </a:r>
          </a:p>
          <a:p>
            <a:pPr marL="0" indent="0">
              <a:buNone/>
            </a:pPr>
            <a:r>
              <a:rPr lang="da-DK" dirty="0"/>
              <a:t>Tag afsæt i følgende spørgsmål, når I skal prioritere:</a:t>
            </a:r>
          </a:p>
          <a:p>
            <a:r>
              <a:rPr lang="da-DK" dirty="0"/>
              <a:t>Hvilke elementer af jeres nuværende praksis er vigtige at fastholde?</a:t>
            </a:r>
          </a:p>
          <a:p>
            <a:r>
              <a:rPr lang="da-DK" dirty="0"/>
              <a:t>Inden for hvilke af de tre aspekter, som fremgår af </a:t>
            </a:r>
            <a:r>
              <a:rPr lang="da-DK" dirty="0" err="1"/>
              <a:t>vidensnotatet</a:t>
            </a:r>
            <a:r>
              <a:rPr lang="da-DK" dirty="0"/>
              <a:t>, </a:t>
            </a:r>
            <a:br>
              <a:rPr lang="da-DK" dirty="0"/>
            </a:br>
            <a:r>
              <a:rPr lang="da-DK" dirty="0"/>
              <a:t>ser I behov for at udvikle jeres praksis?</a:t>
            </a:r>
          </a:p>
          <a:p>
            <a:r>
              <a:rPr lang="da-DK" dirty="0"/>
              <a:t>Hvilke elementer vil I prioritere at tage fat på i det kommende </a:t>
            </a:r>
            <a:br>
              <a:rPr lang="da-DK" dirty="0"/>
            </a:br>
            <a:r>
              <a:rPr lang="da-DK" dirty="0"/>
              <a:t>udviklingsarbejde?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032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F4A67073-6C6D-3946-AC76-CA8FA516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A6C9F238-45A7-F64F-9834-13DED7E3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17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E3DE32E-2A08-7F44-8DCF-525C4818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Trin 3. </a:t>
            </a:r>
            <a:r>
              <a:rPr lang="da-DK" dirty="0"/>
              <a:t>Mål for ny digital praksis i undervisningen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0DD9598F-3C50-3E44-B333-4F456B455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Herfra skal I lægge en plan:</a:t>
            </a:r>
          </a:p>
          <a:p>
            <a:r>
              <a:rPr lang="da-DK" dirty="0"/>
              <a:t>Hvordan vil I konkret organisere en udviklingsproces?</a:t>
            </a:r>
          </a:p>
          <a:p>
            <a:r>
              <a:rPr lang="da-DK" dirty="0"/>
              <a:t>Hvem vil I involvere i udviklingsarbejdet? Fx elever, lærere, forældre og bestyrelse?</a:t>
            </a:r>
          </a:p>
          <a:p>
            <a:r>
              <a:rPr lang="da-DK" dirty="0"/>
              <a:t>Hvordan vil I inddrage de involverede?</a:t>
            </a:r>
          </a:p>
          <a:p>
            <a:r>
              <a:rPr lang="da-DK" dirty="0"/>
              <a:t>Hvordan vil I løbende følge op på, at I udvikler det, I gerne vil?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4041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DE5B8B3F-F7C8-5B40-96D4-72921931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9A11B3A2-3B36-0B46-BA36-82F2C41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18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2ED969A-37B2-184A-85FA-5A499B47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Trin 3. </a:t>
            </a:r>
            <a:r>
              <a:rPr lang="da-DK" dirty="0"/>
              <a:t>Mål for ny digital praksis i undervisningen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59339ABB-EC1C-8A4F-9D54-10DB93097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Hvem gør hvad?</a:t>
            </a:r>
          </a:p>
          <a:p>
            <a:r>
              <a:rPr lang="da-DK" dirty="0"/>
              <a:t>Udpeg den eller de ansvarlige for det videre arbejde.</a:t>
            </a:r>
          </a:p>
          <a:p>
            <a:r>
              <a:rPr lang="da-DK" dirty="0"/>
              <a:t>Aftal, hvordan og hvornår I vil følge op på aftaler og resultater </a:t>
            </a:r>
            <a:br>
              <a:rPr lang="da-DK" dirty="0"/>
            </a:br>
            <a:r>
              <a:rPr lang="da-DK" dirty="0"/>
              <a:t>og løbende justere jeres udviklingsproces.</a:t>
            </a:r>
          </a:p>
          <a:p>
            <a:r>
              <a:rPr lang="da-DK" dirty="0"/>
              <a:t>Aftal, hvem der skal inddrages i processen, fx teams, elever, </a:t>
            </a:r>
            <a:br>
              <a:rPr lang="da-DK" dirty="0"/>
            </a:br>
            <a:r>
              <a:rPr lang="da-DK" dirty="0"/>
              <a:t>forældre eller skolens bestyrelse.</a:t>
            </a:r>
          </a:p>
        </p:txBody>
      </p:sp>
    </p:spTree>
    <p:extLst>
      <p:ext uri="{BB962C8B-B14F-4D97-AF65-F5344CB8AC3E}">
        <p14:creationId xmlns:p14="http://schemas.microsoft.com/office/powerpoint/2010/main" val="3446495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15D588-DC20-2548-9CE1-157007C61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charset="0"/>
                <a:ea typeface="Arial" charset="0"/>
                <a:cs typeface="Arial" charset="0"/>
              </a:rPr>
              <a:t>Denne slide er til eget brug</a:t>
            </a:r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5A78DCF-4796-1641-BFF2-C9FEFEC8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89A2D22-C04A-4B44-8B4C-4346D704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pPr/>
              <a:t>19</a:t>
            </a:fld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DF29E07-C577-F343-9F3E-7ED958B6F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Noter</a:t>
            </a:r>
          </a:p>
        </p:txBody>
      </p:sp>
    </p:spTree>
    <p:extLst>
      <p:ext uri="{BB962C8B-B14F-4D97-AF65-F5344CB8AC3E}">
        <p14:creationId xmlns:p14="http://schemas.microsoft.com/office/powerpoint/2010/main" val="69560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2</a:t>
            </a:fld>
            <a:endParaRPr lang="da-DK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85FA827-ECCC-874B-850B-94D72F12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E587DAD-0BA2-3E42-A95F-EF55E5623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000" y="2160000"/>
            <a:ext cx="10361600" cy="4176337"/>
          </a:xfrm>
        </p:spPr>
        <p:txBody>
          <a:bodyPr/>
          <a:lstStyle/>
          <a:p>
            <a:r>
              <a:rPr lang="da-DK" sz="2400" dirty="0"/>
              <a:t>Tre væsentlige aspekter som bidrager til at reducere</a:t>
            </a:r>
            <a:br>
              <a:rPr lang="da-DK" sz="2400" dirty="0"/>
            </a:br>
            <a:r>
              <a:rPr lang="da-DK" sz="2400" dirty="0"/>
              <a:t>digital støj i undervisningen</a:t>
            </a:r>
          </a:p>
          <a:p>
            <a:pPr lvl="1"/>
            <a:r>
              <a:rPr lang="da-DK" sz="2400" dirty="0"/>
              <a:t>Gennemgang af forskning og viden om digital støj</a:t>
            </a:r>
          </a:p>
          <a:p>
            <a:r>
              <a:rPr lang="da-DK" sz="2400" dirty="0"/>
              <a:t>Proces for at styrke vores digitale praksis i undervisningen</a:t>
            </a:r>
          </a:p>
        </p:txBody>
      </p:sp>
    </p:spTree>
    <p:extLst>
      <p:ext uri="{BB962C8B-B14F-4D97-AF65-F5344CB8AC3E}">
        <p14:creationId xmlns:p14="http://schemas.microsoft.com/office/powerpoint/2010/main" val="1653484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20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755568D-0738-074C-8034-89A76848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Viden om digital støj i undervisningen</a:t>
            </a:r>
            <a:br>
              <a:rPr lang="da-DK" dirty="0"/>
            </a:br>
            <a:r>
              <a:rPr lang="da-DK" sz="1800" dirty="0"/>
              <a:t>Du står med en del af en samlet </a:t>
            </a:r>
            <a:r>
              <a:rPr lang="da-DK" sz="1800" dirty="0" err="1"/>
              <a:t>videnspakke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1798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987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3</a:t>
            </a:fld>
            <a:endParaRPr lang="da-DK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85FA827-ECCC-874B-850B-94D72F12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Definition</a:t>
            </a:r>
            <a:r>
              <a:rPr lang="en-GB" dirty="0"/>
              <a:t> - </a:t>
            </a:r>
            <a:r>
              <a:rPr lang="en-GB" dirty="0" err="1"/>
              <a:t>hvad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digital </a:t>
            </a:r>
            <a:r>
              <a:rPr lang="en-GB" dirty="0" err="1"/>
              <a:t>støj</a:t>
            </a:r>
            <a:r>
              <a:rPr lang="en-GB" dirty="0"/>
              <a:t>?</a:t>
            </a:r>
            <a:endParaRPr lang="da-DK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E587DAD-0BA2-3E42-A95F-EF55E5623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/>
              <a:t>Digital støj forstås i denne sammenhæng som forstyrrelser, </a:t>
            </a:r>
            <a:br>
              <a:rPr lang="da-DK" sz="2400" dirty="0"/>
            </a:br>
            <a:r>
              <a:rPr lang="da-DK" sz="2400" dirty="0"/>
              <a:t>distraktioner, manglende koncentration, manglende engagement, manglende deltagelse eller asocial og fraværende adfærd </a:t>
            </a:r>
            <a:br>
              <a:rPr lang="da-DK" sz="2400" dirty="0"/>
            </a:br>
            <a:r>
              <a:rPr lang="da-DK" sz="2400" dirty="0"/>
              <a:t>blandt elever, der er foranlediget af elevens egen eller en </a:t>
            </a:r>
            <a:br>
              <a:rPr lang="da-DK" sz="2400" dirty="0"/>
            </a:br>
            <a:r>
              <a:rPr lang="da-DK" sz="2400" dirty="0"/>
              <a:t>klassekammerats brug af digitale enheder. </a:t>
            </a:r>
          </a:p>
          <a:p>
            <a:pPr marL="0" indent="0">
              <a:buNone/>
            </a:pPr>
            <a:r>
              <a:rPr lang="da-DK" sz="2400" dirty="0"/>
              <a:t>Digital støj er i denne forbindelse begrænset til at omhandle de forstyrrelser, </a:t>
            </a:r>
            <a:br>
              <a:rPr lang="da-DK" sz="2400" dirty="0"/>
            </a:br>
            <a:r>
              <a:rPr lang="da-DK" sz="2400" dirty="0"/>
              <a:t>der opstår i en skole- og undervisningssammenhæng.</a:t>
            </a:r>
            <a:endParaRPr lang="en-GB" sz="24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006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574635A7-AFC4-ED47-9CE8-0C3EE561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423C090E-1A66-B34D-A534-AD2D3A12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4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442D121-96D2-2B4F-8EDF-80F5A8DB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Tre væsentlige aspekter som bidrager </a:t>
            </a:r>
            <a:br>
              <a:rPr lang="da-DK" dirty="0"/>
            </a:br>
            <a:r>
              <a:rPr lang="da-DK" dirty="0"/>
              <a:t>til at reducere digital støj i undervisningen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CAAF8981-D578-1E49-84A3-13967B0FA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b="1" dirty="0"/>
              <a:t>Udarbejd retningslinjer med blik for inddragelse </a:t>
            </a:r>
            <a:br>
              <a:rPr lang="da-DK" sz="2400" b="1" dirty="0"/>
            </a:br>
            <a:r>
              <a:rPr lang="da-DK" sz="2400" b="1" dirty="0"/>
              <a:t>og differentiering</a:t>
            </a:r>
          </a:p>
          <a:p>
            <a:r>
              <a:rPr lang="da-DK" sz="2400" b="1" dirty="0"/>
              <a:t>Anvend didaktik og klasserumsledelse til at skabe </a:t>
            </a:r>
            <a:br>
              <a:rPr lang="da-DK" sz="2400" b="1" dirty="0"/>
            </a:br>
            <a:r>
              <a:rPr lang="da-DK" sz="2400" b="1" dirty="0"/>
              <a:t>et klart formål med brug af digitale enheder</a:t>
            </a:r>
          </a:p>
          <a:p>
            <a:r>
              <a:rPr lang="da-DK" sz="2400" b="1" dirty="0"/>
              <a:t>Opbyg elevernes viden om konsekvenser ved </a:t>
            </a:r>
            <a:br>
              <a:rPr lang="da-DK" sz="2400" b="1" dirty="0"/>
            </a:br>
            <a:r>
              <a:rPr lang="da-DK" sz="2400" b="1" dirty="0"/>
              <a:t>digitale vaner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503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DE472135-1FCD-D14F-B7BE-30ACF696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DC9A0B3E-97AD-534D-88A4-09E88B57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5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8C06F84-FDFF-0543-A3FA-02F3C099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846000"/>
            <a:ext cx="10366679" cy="902134"/>
          </a:xfrm>
        </p:spPr>
        <p:txBody>
          <a:bodyPr/>
          <a:lstStyle/>
          <a:p>
            <a:r>
              <a:rPr lang="da-DK" dirty="0"/>
              <a:t>Udarbejd retningslinjer med blik for </a:t>
            </a:r>
            <a:br>
              <a:rPr lang="da-DK" dirty="0"/>
            </a:br>
            <a:r>
              <a:rPr lang="da-DK" dirty="0"/>
              <a:t>inddragelse og differentiering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68010BD-6B54-B348-8F9C-B45FC25A7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000" y="2160000"/>
            <a:ext cx="6840000" cy="4176337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Regler og retningslinjer for brug af digitale enheder bidrager </a:t>
            </a:r>
            <a:br>
              <a:rPr lang="da-DK" dirty="0"/>
            </a:br>
            <a:r>
              <a:rPr lang="da-DK" dirty="0"/>
              <a:t>til at mindske digital støj, når de udarbejdes med blik for de forskelligartede udfordringer, den enkelte skolen står overfor. </a:t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r>
              <a:rPr lang="da-DK" dirty="0"/>
              <a:t>På tværs af grundskolen, gymnasier og erhvervsuddannelser </a:t>
            </a:r>
            <a:br>
              <a:rPr lang="da-DK" dirty="0"/>
            </a:br>
            <a:r>
              <a:rPr lang="da-DK" dirty="0"/>
              <a:t>er det vigtigt at inddrage eleverne i arbejdet med at udforme </a:t>
            </a:r>
            <a:br>
              <a:rPr lang="da-DK" dirty="0"/>
            </a:br>
            <a:r>
              <a:rPr lang="da-DK" dirty="0"/>
              <a:t>regler, mens forældre til elever i grundskolen også med </a:t>
            </a:r>
            <a:br>
              <a:rPr lang="da-DK" dirty="0"/>
            </a:br>
            <a:r>
              <a:rPr lang="da-DK" dirty="0"/>
              <a:t>fordel kan inddrages i dialoger om regler.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959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5028C6A9-FAFF-3047-94CD-3E7A5EF6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0DDDEB4-F60D-D442-B6AD-4A737B71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6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C276B24-DD4F-384A-866E-795693207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00" y="846000"/>
            <a:ext cx="10366679" cy="902134"/>
          </a:xfrm>
        </p:spPr>
        <p:txBody>
          <a:bodyPr/>
          <a:lstStyle/>
          <a:p>
            <a:r>
              <a:rPr lang="da-DK" dirty="0"/>
              <a:t>Udarbejd retningslinjer med blik for </a:t>
            </a:r>
            <a:br>
              <a:rPr lang="da-DK" dirty="0"/>
            </a:br>
            <a:r>
              <a:rPr lang="da-DK" dirty="0"/>
              <a:t>inddragelse og differentiering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9E4AE445-38ED-C848-AE81-60C3E034E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000" y="2160000"/>
            <a:ext cx="6840000" cy="4176337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Det kan mindske digital støj, når … </a:t>
            </a:r>
          </a:p>
          <a:p>
            <a:r>
              <a:rPr lang="da-DK" dirty="0"/>
              <a:t>skolen starter med at afdække omfanget af digital støj, </a:t>
            </a:r>
            <a:br>
              <a:rPr lang="da-DK" dirty="0"/>
            </a:br>
            <a:r>
              <a:rPr lang="da-DK" dirty="0"/>
              <a:t>før der udarbejdes regler og retningslinjer. </a:t>
            </a:r>
          </a:p>
          <a:p>
            <a:r>
              <a:rPr lang="da-DK" dirty="0"/>
              <a:t>skolen inddrager forældre og elever i udarbejdelsen af regler, </a:t>
            </a:r>
            <a:br>
              <a:rPr lang="da-DK" dirty="0"/>
            </a:br>
            <a:r>
              <a:rPr lang="da-DK" dirty="0"/>
              <a:t>så de oplever et medejerskab og en forståelse for </a:t>
            </a:r>
            <a:br>
              <a:rPr lang="da-DK" dirty="0"/>
            </a:br>
            <a:r>
              <a:rPr lang="da-DK" dirty="0"/>
              <a:t>overvejelserne bag reglerne. </a:t>
            </a:r>
          </a:p>
          <a:p>
            <a:r>
              <a:rPr lang="da-DK" dirty="0"/>
              <a:t>skoleledelsen overvejer, om retningslinjerne og reglerne skal gøre sig gældende på tværs af hele skolen.</a:t>
            </a:r>
          </a:p>
          <a:p>
            <a:r>
              <a:rPr lang="da-DK" dirty="0"/>
              <a:t>skoleledelsen overvejer, om der skal være retningslinjer for </a:t>
            </a:r>
            <a:br>
              <a:rPr lang="da-DK" dirty="0"/>
            </a:br>
            <a:r>
              <a:rPr lang="da-DK" dirty="0"/>
              <a:t>brug af digitale enheder i bestemte områder på skolen, hvor eleverne fx opfordres til ikke at bruge deres mobiltelefoner.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329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7</a:t>
            </a:fld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A24B2F-0F99-EC4B-9560-2E7840FE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Anvend didaktik og klasserumsledelse til at skabe </a:t>
            </a:r>
            <a:br>
              <a:rPr lang="da-DK" dirty="0"/>
            </a:br>
            <a:r>
              <a:rPr lang="da-DK" dirty="0"/>
              <a:t>et klart formål med brug af digitale enheder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8E0BEE6-4659-AE4B-A712-2FB0096C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Som led i tilrettelæggelsen af undervisningen kan </a:t>
            </a:r>
            <a:br>
              <a:rPr lang="da-DK" dirty="0"/>
            </a:br>
            <a:r>
              <a:rPr lang="da-DK" dirty="0"/>
              <a:t>det pædagogiske personale overveje, hvordan digitale </a:t>
            </a:r>
            <a:br>
              <a:rPr lang="da-DK" dirty="0"/>
            </a:br>
            <a:r>
              <a:rPr lang="da-DK" dirty="0"/>
              <a:t>teknologier kan anvendes på en didaktisk hensigtsmæssig </a:t>
            </a:r>
            <a:br>
              <a:rPr lang="da-DK" dirty="0"/>
            </a:br>
            <a:r>
              <a:rPr lang="da-DK" dirty="0"/>
              <a:t>måde, så teknologierne styrker kvaliteten af undervisningen. Samtidig kan anvendelsen af tydelig klasseledelsespraksis </a:t>
            </a:r>
            <a:br>
              <a:rPr lang="da-DK" dirty="0"/>
            </a:br>
            <a:r>
              <a:rPr lang="da-DK" dirty="0"/>
              <a:t>bidrage til, at digitale enheder anvendes til gavn for </a:t>
            </a:r>
            <a:br>
              <a:rPr lang="da-DK" dirty="0"/>
            </a:br>
            <a:r>
              <a:rPr lang="da-DK" dirty="0"/>
              <a:t>elevernes læring.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651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A4F553EC-CDAB-8141-A67C-ED6C4E39C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51C01F81-6449-E34A-8A5F-BAC824BFF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8</a:t>
            </a:fld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5FB2CA9-9B98-4348-8724-2A4D53AEE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Anvend didaktik og klasserumsledelse til at skabe </a:t>
            </a:r>
            <a:br>
              <a:rPr lang="da-DK" dirty="0"/>
            </a:br>
            <a:r>
              <a:rPr lang="da-DK" dirty="0"/>
              <a:t>et klart formål med brug af digitale enheder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6440BF0-8A6C-C844-9252-8FCC953C7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Det kan mindske digital støj, når …  </a:t>
            </a:r>
          </a:p>
          <a:p>
            <a:r>
              <a:rPr lang="da-DK" dirty="0"/>
              <a:t>det pædagogiske personale har den nødvendige </a:t>
            </a:r>
            <a:r>
              <a:rPr lang="da-DK" i="1" dirty="0"/>
              <a:t>viden</a:t>
            </a:r>
            <a:r>
              <a:rPr lang="da-DK" dirty="0"/>
              <a:t> om </a:t>
            </a:r>
            <a:br>
              <a:rPr lang="da-DK" dirty="0"/>
            </a:br>
            <a:r>
              <a:rPr lang="da-DK" dirty="0"/>
              <a:t>og </a:t>
            </a:r>
            <a:r>
              <a:rPr lang="da-DK" i="1" dirty="0"/>
              <a:t>kompetencer</a:t>
            </a:r>
            <a:r>
              <a:rPr lang="da-DK" dirty="0"/>
              <a:t> til at reflektere over, hvordan digitale enheder inddrages på en didaktisk og pædagogisk funderet måde. </a:t>
            </a:r>
          </a:p>
          <a:p>
            <a:r>
              <a:rPr lang="da-DK" dirty="0"/>
              <a:t>det pædagogiske personale </a:t>
            </a:r>
            <a:r>
              <a:rPr lang="da-DK" i="1" dirty="0"/>
              <a:t>anvender</a:t>
            </a:r>
            <a:r>
              <a:rPr lang="da-DK" dirty="0"/>
              <a:t> denne viden og </a:t>
            </a:r>
            <a:br>
              <a:rPr lang="da-DK" dirty="0"/>
            </a:br>
            <a:r>
              <a:rPr lang="da-DK" dirty="0"/>
              <a:t>disse kompetencer i overvejelserne om, hvornår og hvordan </a:t>
            </a:r>
            <a:br>
              <a:rPr lang="da-DK" dirty="0"/>
            </a:br>
            <a:r>
              <a:rPr lang="da-DK" dirty="0"/>
              <a:t>digitale enheder inddrages i undervisningen. </a:t>
            </a:r>
          </a:p>
          <a:p>
            <a:r>
              <a:rPr lang="da-DK" dirty="0"/>
              <a:t>eleverne inddrages i de didaktiske og pædagogiske </a:t>
            </a:r>
            <a:br>
              <a:rPr lang="da-DK" dirty="0"/>
            </a:br>
            <a:r>
              <a:rPr lang="da-DK" dirty="0"/>
              <a:t>overvejelser og på den måde bliver opmærksomme på, </a:t>
            </a:r>
            <a:br>
              <a:rPr lang="da-DK" dirty="0"/>
            </a:br>
            <a:r>
              <a:rPr lang="da-DK" dirty="0"/>
              <a:t>hvordan digitale enheder er et arbejdsredskab </a:t>
            </a:r>
            <a:br>
              <a:rPr lang="da-DK" dirty="0"/>
            </a:br>
            <a:r>
              <a:rPr lang="da-DK" dirty="0"/>
              <a:t>i undervisningen. 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8285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0E59F065-18EC-854E-B9F6-72DEEFB6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Digital støj i undervisningen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7505130B-2255-C247-B414-C337F68A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DA12-F1F9-43F2-A12A-1E9EF0E92BD7}" type="slidenum">
              <a:rPr lang="da-DK" smtClean="0"/>
              <a:t>9</a:t>
            </a:fld>
            <a:endParaRPr lang="da-DK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7EA5FC4-4685-6A47-98E3-DC8F852D5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Opbyg elevernes viden om konsekvenser </a:t>
            </a:r>
            <a:br>
              <a:rPr lang="da-DK" dirty="0"/>
            </a:br>
            <a:r>
              <a:rPr lang="da-DK" dirty="0"/>
              <a:t>ved digitale vaner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9E19FD61-EF57-8848-9B2F-2B08758AE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Det er vigtigt at involvere eleverne i skolens arbejde med </a:t>
            </a:r>
            <a:br>
              <a:rPr lang="da-DK" dirty="0"/>
            </a:br>
            <a:r>
              <a:rPr lang="da-DK" dirty="0"/>
              <a:t>at mindske digital støj. Inddragelse bidrager til en oplevelse af medbestemmelse og medejerskab og øger sandsynligheden </a:t>
            </a:r>
            <a:br>
              <a:rPr lang="da-DK" dirty="0"/>
            </a:br>
            <a:r>
              <a:rPr lang="da-DK" dirty="0"/>
              <a:t>for, at eleverne støtter op om nye regler og retningslinjer. </a:t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r>
              <a:rPr lang="da-DK" dirty="0"/>
              <a:t>En konstruktiv dialog mellem skolens pædagogiske personale, ledelsen og eleverne forudsætter imidlertid, at eleverne er </a:t>
            </a:r>
            <a:br>
              <a:rPr lang="da-DK" dirty="0"/>
            </a:br>
            <a:r>
              <a:rPr lang="da-DK" dirty="0"/>
              <a:t>bevidste om deres digitale vaner og de afledte konsekvenser, </a:t>
            </a:r>
            <a:br>
              <a:rPr lang="da-DK" dirty="0"/>
            </a:br>
            <a:r>
              <a:rPr lang="da-DK" dirty="0"/>
              <a:t>det kan have. Elevernes viden om konsekvenser ved digital </a:t>
            </a:r>
            <a:br>
              <a:rPr lang="da-DK" dirty="0"/>
            </a:br>
            <a:r>
              <a:rPr lang="da-DK" dirty="0"/>
              <a:t>støj kan fx opbygges gennem øvelser, der illustrerer, hvordan forstyrrelserne påvirker elevernes faglige udbytte af undervisningen. </a:t>
            </a:r>
          </a:p>
        </p:txBody>
      </p:sp>
    </p:spTree>
    <p:extLst>
      <p:ext uri="{BB962C8B-B14F-4D97-AF65-F5344CB8AC3E}">
        <p14:creationId xmlns:p14="http://schemas.microsoft.com/office/powerpoint/2010/main" val="2395819697"/>
      </p:ext>
    </p:extLst>
  </p:cSld>
  <p:clrMapOvr>
    <a:masterClrMapping/>
  </p:clrMapOvr>
</p:sld>
</file>

<file path=ppt/theme/theme1.xml><?xml version="1.0" encoding="utf-8"?>
<a:theme xmlns:a="http://schemas.openxmlformats.org/drawingml/2006/main" name="Tekst_master">
  <a:themeElements>
    <a:clrScheme name="Brugerdefineret 10">
      <a:dk1>
        <a:srgbClr val="000000"/>
      </a:dk1>
      <a:lt1>
        <a:srgbClr val="FFFFFF"/>
      </a:lt1>
      <a:dk2>
        <a:srgbClr val="706F6F"/>
      </a:dk2>
      <a:lt2>
        <a:srgbClr val="E2E2E2"/>
      </a:lt2>
      <a:accent1>
        <a:srgbClr val="EA5045"/>
      </a:accent1>
      <a:accent2>
        <a:srgbClr val="AFAE82"/>
      </a:accent2>
      <a:accent3>
        <a:srgbClr val="80C2B2"/>
      </a:accent3>
      <a:accent4>
        <a:srgbClr val="EE6F5E"/>
      </a:accent4>
      <a:accent5>
        <a:srgbClr val="C1BF99"/>
      </a:accent5>
      <a:accent6>
        <a:srgbClr val="A0D3CA"/>
      </a:accent6>
      <a:hlink>
        <a:srgbClr val="5996D7"/>
      </a:hlink>
      <a:folHlink>
        <a:srgbClr val="6B59AB"/>
      </a:folHlink>
    </a:clrScheme>
    <a:fontScheme name="Viden 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iden om Uddannelsediff_PPT_EUD_KM1" id="{FD4DB30C-4DB3-4E17-A704-9521C8291E90}" vid="{339760E3-F6A4-4E2D-8B3B-A9210A5B5BCC}"/>
    </a:ext>
  </a:extLst>
</a:theme>
</file>

<file path=ppt/theme/theme2.xml><?xml version="1.0" encoding="utf-8"?>
<a:theme xmlns:a="http://schemas.openxmlformats.org/drawingml/2006/main" name="1_UU_PowerPoint">
  <a:themeElements>
    <a:clrScheme name="Brugerdefineret 11">
      <a:dk1>
        <a:srgbClr val="000000"/>
      </a:dk1>
      <a:lt1>
        <a:srgbClr val="FFFFFF"/>
      </a:lt1>
      <a:dk2>
        <a:srgbClr val="3A937A"/>
      </a:dk2>
      <a:lt2>
        <a:srgbClr val="AFD9CB"/>
      </a:lt2>
      <a:accent1>
        <a:srgbClr val="DF554B"/>
      </a:accent1>
      <a:accent2>
        <a:srgbClr val="000000"/>
      </a:accent2>
      <a:accent3>
        <a:srgbClr val="515151"/>
      </a:accent3>
      <a:accent4>
        <a:srgbClr val="919191"/>
      </a:accent4>
      <a:accent5>
        <a:srgbClr val="CACACA"/>
      </a:accent5>
      <a:accent6>
        <a:srgbClr val="000000"/>
      </a:accent6>
      <a:hlink>
        <a:srgbClr val="515151"/>
      </a:hlink>
      <a:folHlink>
        <a:srgbClr val="919191"/>
      </a:folHlink>
    </a:clrScheme>
    <a:fontScheme name="Viden 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iden om Uddannelsediff_PPT_EUD_KM1" id="{FD4DB30C-4DB3-4E17-A704-9521C8291E90}" vid="{15D51CFC-F086-4718-AF6B-7BE9401DA7F2}"/>
    </a:ext>
  </a:extLst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Viden om Uddannelsediff_PPT_EUD_KM1</Template>
  <TotalTime>240</TotalTime>
  <Words>539</Words>
  <Application>Microsoft Office PowerPoint</Application>
  <PresentationFormat>Widescreen</PresentationFormat>
  <Paragraphs>126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Tekst_master</vt:lpstr>
      <vt:lpstr>1_UU_PowerPoint</vt:lpstr>
      <vt:lpstr>PowerPoint Presentation</vt:lpstr>
      <vt:lpstr>Dagsorden</vt:lpstr>
      <vt:lpstr>Definition - hvad er digital støj?</vt:lpstr>
      <vt:lpstr>Tre væsentlige aspekter som bidrager  til at reducere digital støj i undervisningen </vt:lpstr>
      <vt:lpstr>Udarbejd retningslinjer med blik for  inddragelse og differentiering</vt:lpstr>
      <vt:lpstr>Udarbejd retningslinjer med blik for  inddragelse og differentiering</vt:lpstr>
      <vt:lpstr>Anvend didaktik og klasserumsledelse til at skabe  et klart formål med brug af digitale enheder</vt:lpstr>
      <vt:lpstr>Anvend didaktik og klasserumsledelse til at skabe  et klart formål med brug af digitale enheder</vt:lpstr>
      <vt:lpstr>Opbyg elevernes viden om konsekvenser  ved digitale vaner</vt:lpstr>
      <vt:lpstr>Opbyg elevernes viden om konsekvenser  ved digitale vaner</vt:lpstr>
      <vt:lpstr>Redskab  Sikr, at digitale redskaber understøtter skolens  fælles pædagogiske didaktiske arbejde og strategi</vt:lpstr>
      <vt:lpstr>Trin 1. Beskrivelse af jeres nuværende  digitale praksis i undervisningen</vt:lpstr>
      <vt:lpstr>Denne slide er til eget brug</vt:lpstr>
      <vt:lpstr>Trin 2. Forslag til justering af digital praksis  i undervisningen</vt:lpstr>
      <vt:lpstr>Denne slide er til eget brug</vt:lpstr>
      <vt:lpstr>Trin 3. Mål for ny digital praksis i undervisningen</vt:lpstr>
      <vt:lpstr>Trin 3. Mål for ny digital praksis i undervisningen</vt:lpstr>
      <vt:lpstr>Trin 3. Mål for ny digital praksis i undervisningen</vt:lpstr>
      <vt:lpstr>Denne slide er til eget brug</vt:lpstr>
      <vt:lpstr>Viden om digital støj i undervisningen Du står med en del af en samlet videnspakke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 Office-bruger</dc:creator>
  <cp:lastModifiedBy>Emil Bjørn Ørskov</cp:lastModifiedBy>
  <cp:revision>46</cp:revision>
  <cp:lastPrinted>2017-06-16T13:06:34Z</cp:lastPrinted>
  <dcterms:created xsi:type="dcterms:W3CDTF">2017-10-06T08:33:50Z</dcterms:created>
  <dcterms:modified xsi:type="dcterms:W3CDTF">2019-11-22T09:31:18Z</dcterms:modified>
</cp:coreProperties>
</file>