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59" r:id="rId7"/>
    <p:sldId id="265" r:id="rId8"/>
    <p:sldId id="266" r:id="rId9"/>
    <p:sldId id="263" r:id="rId10"/>
    <p:sldId id="267" r:id="rId11"/>
    <p:sldId id="268" r:id="rId12"/>
    <p:sldId id="269" r:id="rId13"/>
    <p:sldId id="264" r:id="rId14"/>
    <p:sldId id="270" r:id="rId15"/>
    <p:sldId id="271" r:id="rId16"/>
    <p:sldId id="272" r:id="rId17"/>
    <p:sldId id="273" r:id="rId18"/>
    <p:sldId id="274" r:id="rId19"/>
    <p:sldId id="275" r:id="rId20"/>
    <p:sldId id="276"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6291"/>
  </p:normalViewPr>
  <p:slideViewPr>
    <p:cSldViewPr snapToGrid="0" snapToObjects="1">
      <p:cViewPr varScale="1">
        <p:scale>
          <a:sx n="84" d="100"/>
          <a:sy n="84" d="100"/>
        </p:scale>
        <p:origin x="62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60DAE-0257-0245-8A2D-D38E9418EA2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BB8478E-1CD4-5741-B340-A246FF6A8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B22FCD-5B56-2249-A49C-0CA55C6532E7}"/>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5" name="Pladsholder til sidefod 4">
            <a:extLst>
              <a:ext uri="{FF2B5EF4-FFF2-40B4-BE49-F238E27FC236}">
                <a16:creationId xmlns:a16="http://schemas.microsoft.com/office/drawing/2014/main" id="{68AF5A6D-75CC-6445-8D57-03002DBC862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8B8AFFD-BB5C-BC46-BDB3-091AAE8766BF}"/>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284795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E5BCB-2406-EF4C-A596-363D280B7AE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3B6E04E-1161-8845-BEC2-F25912A03F3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1A205F9-2140-C44A-A22D-4B086D6D6445}"/>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5" name="Pladsholder til sidefod 4">
            <a:extLst>
              <a:ext uri="{FF2B5EF4-FFF2-40B4-BE49-F238E27FC236}">
                <a16:creationId xmlns:a16="http://schemas.microsoft.com/office/drawing/2014/main" id="{CE1D00E7-D4DF-5E4D-9932-BF495B91E1D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1270541-2014-4E43-8E7A-5BAA34ED59CE}"/>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178173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2BF6DB2-04F0-2342-A719-2F4535CF613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36DD019-3820-CE48-AD22-C3B16ED5D9A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E7622B7-1724-A149-8BBE-24D054E99DFB}"/>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5" name="Pladsholder til sidefod 4">
            <a:extLst>
              <a:ext uri="{FF2B5EF4-FFF2-40B4-BE49-F238E27FC236}">
                <a16:creationId xmlns:a16="http://schemas.microsoft.com/office/drawing/2014/main" id="{0FE68209-D61A-4D44-8EFD-5F715FFD8DB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9105C1-8686-904D-AD9B-A5D5E5C52218}"/>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27501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8D9E8-3051-4C4B-AC00-39AA63B046A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7C9465D-322E-5F47-9999-4C5A199CB04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41B9D49-31F9-4047-84A8-35B2220A50AC}"/>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5" name="Pladsholder til sidefod 4">
            <a:extLst>
              <a:ext uri="{FF2B5EF4-FFF2-40B4-BE49-F238E27FC236}">
                <a16:creationId xmlns:a16="http://schemas.microsoft.com/office/drawing/2014/main" id="{8A39226E-DC61-054A-91BB-907FA12A278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2F8D22-58E1-ED43-ADED-DF6AA4E1B7AB}"/>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270117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4ADE0-8FC7-7B40-A452-5EDF26D8CC9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CDA6D90-23E4-EF48-B9D1-E26469935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9C7DCCE-F7D6-AE4C-AC8E-3B96E90FE163}"/>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5" name="Pladsholder til sidefod 4">
            <a:extLst>
              <a:ext uri="{FF2B5EF4-FFF2-40B4-BE49-F238E27FC236}">
                <a16:creationId xmlns:a16="http://schemas.microsoft.com/office/drawing/2014/main" id="{1C4BD3BB-453B-3746-9CA8-C990C554754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608803-3396-B945-84FA-867D68E3B791}"/>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353200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4A3B8-5DC2-3240-AD9D-7DEDBDD1E0A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7F7A7D6-305B-B846-8CFC-8E7DE979C92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6635B10-14A0-814B-B630-40ED942E03F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7BE225F-BC1B-AF40-A9AE-6731992E97AA}"/>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6" name="Pladsholder til sidefod 5">
            <a:extLst>
              <a:ext uri="{FF2B5EF4-FFF2-40B4-BE49-F238E27FC236}">
                <a16:creationId xmlns:a16="http://schemas.microsoft.com/office/drawing/2014/main" id="{69931A7F-EB8D-8F48-B0BE-15C5362C82D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F149072-EC5A-3B45-A074-B82A0B633E4D}"/>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157746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D5FFA-7DDE-6A49-8AF4-8124E69CF62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F65EF45-3740-B644-8111-BD7103F718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A8F695E-8064-7A4F-BE85-03C1E9EFE39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E4EE1E0-E7EF-7141-BEA0-F5CFC68F0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8EBC454-60C1-374B-B6E9-A319B1FEEEC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1AB724D-58B9-5549-885A-17B23D7D251D}"/>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8" name="Pladsholder til sidefod 7">
            <a:extLst>
              <a:ext uri="{FF2B5EF4-FFF2-40B4-BE49-F238E27FC236}">
                <a16:creationId xmlns:a16="http://schemas.microsoft.com/office/drawing/2014/main" id="{89DB34F3-B3FC-D548-85FE-4545A333D86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37516D9-99CA-B243-87E4-F285952F1DCE}"/>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91118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1A8D8-7572-3944-BC9B-B52E2927684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B1FD0E7-BAF1-1645-87A4-A480332B92ED}"/>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4" name="Pladsholder til sidefod 3">
            <a:extLst>
              <a:ext uri="{FF2B5EF4-FFF2-40B4-BE49-F238E27FC236}">
                <a16:creationId xmlns:a16="http://schemas.microsoft.com/office/drawing/2014/main" id="{4A5AFF3B-DD90-614F-B303-FFCE87F9611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143F0C6-CAD3-C043-8FBB-AA898A78F288}"/>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426405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48E1AB1-075D-D644-B8E7-4B864096913F}"/>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3" name="Pladsholder til sidefod 2">
            <a:extLst>
              <a:ext uri="{FF2B5EF4-FFF2-40B4-BE49-F238E27FC236}">
                <a16:creationId xmlns:a16="http://schemas.microsoft.com/office/drawing/2014/main" id="{4D06EF4B-9E14-1242-831C-BE28C024B60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CF1358B-49B9-EF45-918A-76BF0298DE6B}"/>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65328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C335D-6E69-0E45-9B2A-9251E7F79A4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0A13661-AC0B-4D49-89BE-BC68593B8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CE0D14E-C725-4B4E-891A-E86114ED3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0E943C9-1445-7B45-A554-D2443DB4C42C}"/>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6" name="Pladsholder til sidefod 5">
            <a:extLst>
              <a:ext uri="{FF2B5EF4-FFF2-40B4-BE49-F238E27FC236}">
                <a16:creationId xmlns:a16="http://schemas.microsoft.com/office/drawing/2014/main" id="{BAADF2A4-501C-7846-B0EF-BAC8903719E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E5A9C21-72BD-7B46-9E30-DB64E9C319FA}"/>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302600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91B3C-1A97-4C4A-BC64-26A0083A840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AAB3AEC-43C3-9642-AAF7-E6FBF0605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97B0E2B-3F1E-FF4F-AE50-8F8DEB52C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5D2E783-29C6-F042-937D-CB6145A79AD5}"/>
              </a:ext>
            </a:extLst>
          </p:cNvPr>
          <p:cNvSpPr>
            <a:spLocks noGrp="1"/>
          </p:cNvSpPr>
          <p:nvPr>
            <p:ph type="dt" sz="half" idx="10"/>
          </p:nvPr>
        </p:nvSpPr>
        <p:spPr/>
        <p:txBody>
          <a:bodyPr/>
          <a:lstStyle/>
          <a:p>
            <a:fld id="{3241A082-3A3A-9B43-A96F-314EC3E67C93}" type="datetimeFigureOut">
              <a:rPr lang="da-DK" smtClean="0"/>
              <a:t>07-04-2020</a:t>
            </a:fld>
            <a:endParaRPr lang="da-DK"/>
          </a:p>
        </p:txBody>
      </p:sp>
      <p:sp>
        <p:nvSpPr>
          <p:cNvPr id="6" name="Pladsholder til sidefod 5">
            <a:extLst>
              <a:ext uri="{FF2B5EF4-FFF2-40B4-BE49-F238E27FC236}">
                <a16:creationId xmlns:a16="http://schemas.microsoft.com/office/drawing/2014/main" id="{8CB9E246-2184-6842-96BC-944E8ED4381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B5EDFE2-247B-2B49-8383-5FFB65F91085}"/>
              </a:ext>
            </a:extLst>
          </p:cNvPr>
          <p:cNvSpPr>
            <a:spLocks noGrp="1"/>
          </p:cNvSpPr>
          <p:nvPr>
            <p:ph type="sldNum" sz="quarter" idx="12"/>
          </p:nvPr>
        </p:nvSpPr>
        <p:spPr/>
        <p:txBody>
          <a:bodyPr/>
          <a:lstStyle/>
          <a:p>
            <a:fld id="{DC809B19-C32E-0647-8FA9-844463ED635C}" type="slidenum">
              <a:rPr lang="da-DK" smtClean="0"/>
              <a:t>‹nr.›</a:t>
            </a:fld>
            <a:endParaRPr lang="da-DK"/>
          </a:p>
        </p:txBody>
      </p:sp>
    </p:spTree>
    <p:extLst>
      <p:ext uri="{BB962C8B-B14F-4D97-AF65-F5344CB8AC3E}">
        <p14:creationId xmlns:p14="http://schemas.microsoft.com/office/powerpoint/2010/main" val="228590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3BD881A-76DD-FD47-A247-C1C41AF13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F9C474A-7137-D549-BF3F-4EDF6B5F69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2B7A449-E26D-594F-8708-445CC27EC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1A082-3A3A-9B43-A96F-314EC3E67C93}" type="datetimeFigureOut">
              <a:rPr lang="da-DK" smtClean="0"/>
              <a:t>07-04-2020</a:t>
            </a:fld>
            <a:endParaRPr lang="da-DK"/>
          </a:p>
        </p:txBody>
      </p:sp>
      <p:sp>
        <p:nvSpPr>
          <p:cNvPr id="5" name="Pladsholder til sidefod 4">
            <a:extLst>
              <a:ext uri="{FF2B5EF4-FFF2-40B4-BE49-F238E27FC236}">
                <a16:creationId xmlns:a16="http://schemas.microsoft.com/office/drawing/2014/main" id="{B87BFC71-3875-A945-9C9D-139DC0382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DE516FA-71F0-EE47-BCAD-7BF4E0C75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09B19-C32E-0647-8FA9-844463ED635C}" type="slidenum">
              <a:rPr lang="da-DK" smtClean="0"/>
              <a:t>‹nr.›</a:t>
            </a:fld>
            <a:endParaRPr lang="da-DK"/>
          </a:p>
        </p:txBody>
      </p:sp>
    </p:spTree>
    <p:extLst>
      <p:ext uri="{BB962C8B-B14F-4D97-AF65-F5344CB8AC3E}">
        <p14:creationId xmlns:p14="http://schemas.microsoft.com/office/powerpoint/2010/main" val="861112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omlinjen.dk/luxwood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omlinjen.dk/realdeal3/product/beani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tudio.code.org/projects/applab/XSSqTGHYcdgOnRhPVeLStw47pPR0NHs5YSrome39ZD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cEVLS_qvazQ?start=148&amp;feature=oembed"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7CAB1-C0B6-6E40-85C2-50A78BD8D964}"/>
              </a:ext>
            </a:extLst>
          </p:cNvPr>
          <p:cNvSpPr>
            <a:spLocks noGrp="1"/>
          </p:cNvSpPr>
          <p:nvPr>
            <p:ph type="ctrTitle"/>
          </p:nvPr>
        </p:nvSpPr>
        <p:spPr/>
        <p:txBody>
          <a:bodyPr/>
          <a:lstStyle/>
          <a:p>
            <a:r>
              <a:rPr lang="da-DK" dirty="0"/>
              <a:t>Workshop FIP</a:t>
            </a:r>
          </a:p>
        </p:txBody>
      </p:sp>
      <p:sp>
        <p:nvSpPr>
          <p:cNvPr id="3" name="Undertitel 2">
            <a:extLst>
              <a:ext uri="{FF2B5EF4-FFF2-40B4-BE49-F238E27FC236}">
                <a16:creationId xmlns:a16="http://schemas.microsoft.com/office/drawing/2014/main" id="{2EA83F0C-5DCC-994D-BDB6-D70CF0F946C8}"/>
              </a:ext>
            </a:extLst>
          </p:cNvPr>
          <p:cNvSpPr>
            <a:spLocks noGrp="1"/>
          </p:cNvSpPr>
          <p:nvPr>
            <p:ph type="subTitle" idx="1"/>
          </p:nvPr>
        </p:nvSpPr>
        <p:spPr/>
        <p:txBody>
          <a:bodyPr/>
          <a:lstStyle/>
          <a:p>
            <a:r>
              <a:rPr lang="da-DK" dirty="0"/>
              <a:t>Erhvervsområdet og informatik B – erfaringer og forhåbentlig nye idéer</a:t>
            </a:r>
          </a:p>
        </p:txBody>
      </p:sp>
    </p:spTree>
    <p:extLst>
      <p:ext uri="{BB962C8B-B14F-4D97-AF65-F5344CB8AC3E}">
        <p14:creationId xmlns:p14="http://schemas.microsoft.com/office/powerpoint/2010/main" val="410182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854CD-DA58-C941-837B-ED4C71111037}"/>
              </a:ext>
            </a:extLst>
          </p:cNvPr>
          <p:cNvSpPr>
            <a:spLocks noGrp="1"/>
          </p:cNvSpPr>
          <p:nvPr>
            <p:ph type="title"/>
          </p:nvPr>
        </p:nvSpPr>
        <p:spPr/>
        <p:txBody>
          <a:bodyPr/>
          <a:lstStyle/>
          <a:p>
            <a:r>
              <a:rPr lang="da-DK" dirty="0" err="1"/>
              <a:t>Luxwood</a:t>
            </a:r>
            <a:endParaRPr lang="da-DK" dirty="0"/>
          </a:p>
        </p:txBody>
      </p:sp>
      <p:sp>
        <p:nvSpPr>
          <p:cNvPr id="3" name="Pladsholder til indhold 2">
            <a:extLst>
              <a:ext uri="{FF2B5EF4-FFF2-40B4-BE49-F238E27FC236}">
                <a16:creationId xmlns:a16="http://schemas.microsoft.com/office/drawing/2014/main" id="{4354EA8F-3EEF-AA4B-AFBB-4B9F5523993D}"/>
              </a:ext>
            </a:extLst>
          </p:cNvPr>
          <p:cNvSpPr>
            <a:spLocks noGrp="1"/>
          </p:cNvSpPr>
          <p:nvPr>
            <p:ph idx="1"/>
          </p:nvPr>
        </p:nvSpPr>
        <p:spPr>
          <a:xfrm>
            <a:off x="838200" y="5465379"/>
            <a:ext cx="10515600" cy="711584"/>
          </a:xfrm>
        </p:spPr>
        <p:txBody>
          <a:bodyPr/>
          <a:lstStyle/>
          <a:p>
            <a:r>
              <a:rPr lang="da-DK" dirty="0">
                <a:hlinkClick r:id="rId2"/>
              </a:rPr>
              <a:t>https://www.komlinjen.dk/luxwood1/</a:t>
            </a:r>
            <a:endParaRPr lang="da-DK" dirty="0"/>
          </a:p>
        </p:txBody>
      </p:sp>
      <p:pic>
        <p:nvPicPr>
          <p:cNvPr id="5" name="Billede 4">
            <a:extLst>
              <a:ext uri="{FF2B5EF4-FFF2-40B4-BE49-F238E27FC236}">
                <a16:creationId xmlns:a16="http://schemas.microsoft.com/office/drawing/2014/main" id="{52CC6B3B-EB99-D144-9D5A-B98CA4E33B64}"/>
              </a:ext>
            </a:extLst>
          </p:cNvPr>
          <p:cNvPicPr>
            <a:picLocks noChangeAspect="1"/>
          </p:cNvPicPr>
          <p:nvPr/>
        </p:nvPicPr>
        <p:blipFill>
          <a:blip r:embed="rId3"/>
          <a:stretch>
            <a:fillRect/>
          </a:stretch>
        </p:blipFill>
        <p:spPr>
          <a:xfrm>
            <a:off x="4141076" y="681037"/>
            <a:ext cx="6844862" cy="4457265"/>
          </a:xfrm>
          <a:prstGeom prst="rect">
            <a:avLst/>
          </a:prstGeom>
        </p:spPr>
      </p:pic>
    </p:spTree>
    <p:extLst>
      <p:ext uri="{BB962C8B-B14F-4D97-AF65-F5344CB8AC3E}">
        <p14:creationId xmlns:p14="http://schemas.microsoft.com/office/powerpoint/2010/main" val="296015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854CD-DA58-C941-837B-ED4C71111037}"/>
              </a:ext>
            </a:extLst>
          </p:cNvPr>
          <p:cNvSpPr>
            <a:spLocks noGrp="1"/>
          </p:cNvSpPr>
          <p:nvPr>
            <p:ph type="title"/>
          </p:nvPr>
        </p:nvSpPr>
        <p:spPr/>
        <p:txBody>
          <a:bodyPr/>
          <a:lstStyle/>
          <a:p>
            <a:r>
              <a:rPr lang="da-DK" dirty="0" err="1"/>
              <a:t>RealDeal</a:t>
            </a:r>
            <a:r>
              <a:rPr lang="da-DK" dirty="0"/>
              <a:t> Shoppen</a:t>
            </a:r>
          </a:p>
        </p:txBody>
      </p:sp>
      <p:sp>
        <p:nvSpPr>
          <p:cNvPr id="3" name="Pladsholder til indhold 2">
            <a:extLst>
              <a:ext uri="{FF2B5EF4-FFF2-40B4-BE49-F238E27FC236}">
                <a16:creationId xmlns:a16="http://schemas.microsoft.com/office/drawing/2014/main" id="{4354EA8F-3EEF-AA4B-AFBB-4B9F5523993D}"/>
              </a:ext>
            </a:extLst>
          </p:cNvPr>
          <p:cNvSpPr>
            <a:spLocks noGrp="1"/>
          </p:cNvSpPr>
          <p:nvPr>
            <p:ph idx="1"/>
          </p:nvPr>
        </p:nvSpPr>
        <p:spPr/>
        <p:txBody>
          <a:bodyPr/>
          <a:lstStyle/>
          <a:p>
            <a:r>
              <a:rPr lang="da-DK" dirty="0"/>
              <a:t>Hvordan kan </a:t>
            </a:r>
            <a:r>
              <a:rPr lang="da-DK" dirty="0" err="1"/>
              <a:t>RealDeal</a:t>
            </a:r>
            <a:r>
              <a:rPr lang="da-DK" dirty="0"/>
              <a:t> Shoppen lave en pop-up webshop op til højtider og øge deres salg?</a:t>
            </a:r>
          </a:p>
          <a:p>
            <a:endParaRPr lang="da-DK" b="1" dirty="0"/>
          </a:p>
          <a:p>
            <a:r>
              <a:rPr lang="da-DK" dirty="0"/>
              <a:t>Kørt som EO2 med fagene AØ, VØ, DA, EN og Informatik</a:t>
            </a:r>
          </a:p>
          <a:p>
            <a:endParaRPr lang="da-DK" dirty="0"/>
          </a:p>
          <a:p>
            <a:r>
              <a:rPr lang="da-DK" dirty="0"/>
              <a:t>Eleverne laver en rapport med de analyser og konklusioner der ligger til grund for den webshop som de udvikler</a:t>
            </a:r>
          </a:p>
          <a:p>
            <a:endParaRPr lang="da-DK" dirty="0"/>
          </a:p>
        </p:txBody>
      </p:sp>
    </p:spTree>
    <p:extLst>
      <p:ext uri="{BB962C8B-B14F-4D97-AF65-F5344CB8AC3E}">
        <p14:creationId xmlns:p14="http://schemas.microsoft.com/office/powerpoint/2010/main" val="246366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854CD-DA58-C941-837B-ED4C71111037}"/>
              </a:ext>
            </a:extLst>
          </p:cNvPr>
          <p:cNvSpPr>
            <a:spLocks noGrp="1"/>
          </p:cNvSpPr>
          <p:nvPr>
            <p:ph type="title"/>
          </p:nvPr>
        </p:nvSpPr>
        <p:spPr/>
        <p:txBody>
          <a:bodyPr/>
          <a:lstStyle/>
          <a:p>
            <a:r>
              <a:rPr lang="da-DK" dirty="0" err="1"/>
              <a:t>RealDealShop</a:t>
            </a:r>
            <a:endParaRPr lang="da-DK" dirty="0"/>
          </a:p>
        </p:txBody>
      </p:sp>
      <p:pic>
        <p:nvPicPr>
          <p:cNvPr id="5" name="Pladsholder til indhold 4">
            <a:extLst>
              <a:ext uri="{FF2B5EF4-FFF2-40B4-BE49-F238E27FC236}">
                <a16:creationId xmlns:a16="http://schemas.microsoft.com/office/drawing/2014/main" id="{4F60D154-8602-0147-90CE-374F33AE70A9}"/>
              </a:ext>
            </a:extLst>
          </p:cNvPr>
          <p:cNvPicPr>
            <a:picLocks noGrp="1" noChangeAspect="1"/>
          </p:cNvPicPr>
          <p:nvPr>
            <p:ph idx="1"/>
          </p:nvPr>
        </p:nvPicPr>
        <p:blipFill>
          <a:blip r:embed="rId2"/>
          <a:stretch>
            <a:fillRect/>
          </a:stretch>
        </p:blipFill>
        <p:spPr>
          <a:xfrm>
            <a:off x="838200" y="1387367"/>
            <a:ext cx="8505497" cy="4403892"/>
          </a:xfrm>
        </p:spPr>
      </p:pic>
      <p:sp>
        <p:nvSpPr>
          <p:cNvPr id="6" name="Tekstfelt 5">
            <a:extLst>
              <a:ext uri="{FF2B5EF4-FFF2-40B4-BE49-F238E27FC236}">
                <a16:creationId xmlns:a16="http://schemas.microsoft.com/office/drawing/2014/main" id="{FDF1FD17-D2B6-634E-8E89-9D6625249571}"/>
              </a:ext>
            </a:extLst>
          </p:cNvPr>
          <p:cNvSpPr txBox="1"/>
          <p:nvPr/>
        </p:nvSpPr>
        <p:spPr>
          <a:xfrm>
            <a:off x="1208690" y="5906813"/>
            <a:ext cx="6159062" cy="369332"/>
          </a:xfrm>
          <a:prstGeom prst="rect">
            <a:avLst/>
          </a:prstGeom>
          <a:noFill/>
        </p:spPr>
        <p:txBody>
          <a:bodyPr wrap="square" rtlCol="0">
            <a:spAutoFit/>
          </a:bodyPr>
          <a:lstStyle/>
          <a:p>
            <a:r>
              <a:rPr lang="da-DK" dirty="0">
                <a:hlinkClick r:id="rId3"/>
              </a:rPr>
              <a:t>https://www.komlinjen.dk/realdeal3/product/beanie/</a:t>
            </a:r>
            <a:endParaRPr lang="da-DK" dirty="0"/>
          </a:p>
        </p:txBody>
      </p:sp>
    </p:spTree>
    <p:extLst>
      <p:ext uri="{BB962C8B-B14F-4D97-AF65-F5344CB8AC3E}">
        <p14:creationId xmlns:p14="http://schemas.microsoft.com/office/powerpoint/2010/main" val="272185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E6A39-2543-A242-BC14-28748C51D77E}"/>
              </a:ext>
            </a:extLst>
          </p:cNvPr>
          <p:cNvSpPr>
            <a:spLocks noGrp="1"/>
          </p:cNvSpPr>
          <p:nvPr>
            <p:ph type="title"/>
          </p:nvPr>
        </p:nvSpPr>
        <p:spPr/>
        <p:txBody>
          <a:bodyPr/>
          <a:lstStyle/>
          <a:p>
            <a:r>
              <a:rPr lang="da-DK" dirty="0"/>
              <a:t>DB </a:t>
            </a:r>
            <a:r>
              <a:rPr lang="da-DK" dirty="0" err="1"/>
              <a:t>Schenker</a:t>
            </a:r>
            <a:endParaRPr lang="da-DK" dirty="0"/>
          </a:p>
        </p:txBody>
      </p:sp>
      <p:sp>
        <p:nvSpPr>
          <p:cNvPr id="3" name="Pladsholder til indhold 2">
            <a:extLst>
              <a:ext uri="{FF2B5EF4-FFF2-40B4-BE49-F238E27FC236}">
                <a16:creationId xmlns:a16="http://schemas.microsoft.com/office/drawing/2014/main" id="{63EEC5B6-E7C1-CB43-83FF-A9CEE44B63D1}"/>
              </a:ext>
            </a:extLst>
          </p:cNvPr>
          <p:cNvSpPr>
            <a:spLocks noGrp="1"/>
          </p:cNvSpPr>
          <p:nvPr>
            <p:ph idx="1"/>
          </p:nvPr>
        </p:nvSpPr>
        <p:spPr/>
        <p:txBody>
          <a:bodyPr>
            <a:normAutofit fontScale="92500" lnSpcReduction="10000"/>
          </a:bodyPr>
          <a:lstStyle/>
          <a:p>
            <a:r>
              <a:rPr lang="da-DK" dirty="0"/>
              <a:t>Hvordan kan DB </a:t>
            </a:r>
            <a:r>
              <a:rPr lang="da-DK" dirty="0" err="1"/>
              <a:t>Schenker</a:t>
            </a:r>
            <a:r>
              <a:rPr lang="da-DK" dirty="0"/>
              <a:t> </a:t>
            </a:r>
            <a:r>
              <a:rPr lang="da-DK" dirty="0" err="1"/>
              <a:t>vækste</a:t>
            </a:r>
            <a:r>
              <a:rPr lang="da-DK" dirty="0"/>
              <a:t> indenfor multimodal transport?</a:t>
            </a:r>
          </a:p>
          <a:p>
            <a:endParaRPr lang="da-DK" dirty="0"/>
          </a:p>
          <a:p>
            <a:r>
              <a:rPr lang="da-DK" dirty="0"/>
              <a:t>Kører lige nu som EO3 med fagene AØ, VØ, DA, EN og Informatik</a:t>
            </a:r>
          </a:p>
          <a:p>
            <a:endParaRPr lang="da-DK" dirty="0"/>
          </a:p>
          <a:p>
            <a:r>
              <a:rPr lang="da-DK" dirty="0"/>
              <a:t>Eleverne skal lave en markedsundersøgelse og finde kritiske succesfaktorer og ikke mindst komme med handlingsforslag. De skal komme med forslag til hvordan IT kan spille en rolle</a:t>
            </a:r>
          </a:p>
          <a:p>
            <a:endParaRPr lang="da-DK" dirty="0"/>
          </a:p>
          <a:p>
            <a:r>
              <a:rPr lang="da-DK" dirty="0"/>
              <a:t>En gruppes foreløbige prototype:</a:t>
            </a:r>
            <a:br>
              <a:rPr lang="da-DK" dirty="0"/>
            </a:br>
            <a:r>
              <a:rPr lang="da-DK" dirty="0">
                <a:hlinkClick r:id="rId2"/>
              </a:rPr>
              <a:t>https://studio.code.org/projects/applab/XSSqTGHYcdgOnRhPVeLStw47pPR0NHs5YSrome39ZDg</a:t>
            </a:r>
            <a:r>
              <a:rPr lang="da-DK" dirty="0"/>
              <a:t> </a:t>
            </a:r>
          </a:p>
        </p:txBody>
      </p:sp>
    </p:spTree>
    <p:extLst>
      <p:ext uri="{BB962C8B-B14F-4D97-AF65-F5344CB8AC3E}">
        <p14:creationId xmlns:p14="http://schemas.microsoft.com/office/powerpoint/2010/main" val="295939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83263-D3A9-2840-BD33-B6FA41C4DE78}"/>
              </a:ext>
            </a:extLst>
          </p:cNvPr>
          <p:cNvSpPr>
            <a:spLocks noGrp="1"/>
          </p:cNvSpPr>
          <p:nvPr>
            <p:ph type="title"/>
          </p:nvPr>
        </p:nvSpPr>
        <p:spPr/>
        <p:txBody>
          <a:bodyPr/>
          <a:lstStyle/>
          <a:p>
            <a:r>
              <a:rPr lang="da-DK" dirty="0"/>
              <a:t>EOP</a:t>
            </a:r>
          </a:p>
        </p:txBody>
      </p:sp>
      <p:sp>
        <p:nvSpPr>
          <p:cNvPr id="3" name="Pladsholder til indhold 2">
            <a:extLst>
              <a:ext uri="{FF2B5EF4-FFF2-40B4-BE49-F238E27FC236}">
                <a16:creationId xmlns:a16="http://schemas.microsoft.com/office/drawing/2014/main" id="{2B41DC05-6376-534B-8CFF-76B88F0CE3C6}"/>
              </a:ext>
            </a:extLst>
          </p:cNvPr>
          <p:cNvSpPr>
            <a:spLocks noGrp="1"/>
          </p:cNvSpPr>
          <p:nvPr>
            <p:ph idx="1"/>
          </p:nvPr>
        </p:nvSpPr>
        <p:spPr/>
        <p:txBody>
          <a:bodyPr/>
          <a:lstStyle/>
          <a:p>
            <a:r>
              <a:rPr lang="da-DK" dirty="0"/>
              <a:t>Informatik betragtes som merkantilt fag og kan kobles med alle de andre fag</a:t>
            </a:r>
          </a:p>
          <a:p>
            <a:endParaRPr lang="da-DK" dirty="0"/>
          </a:p>
          <a:p>
            <a:r>
              <a:rPr lang="da-DK" dirty="0"/>
              <a:t>Mulighed for at lave et produkt der ”tæller med”</a:t>
            </a:r>
          </a:p>
          <a:p>
            <a:endParaRPr lang="da-DK" dirty="0"/>
          </a:p>
          <a:p>
            <a:r>
              <a:rPr lang="da-DK" dirty="0"/>
              <a:t>Mange muligheder. </a:t>
            </a:r>
            <a:br>
              <a:rPr lang="da-DK" dirty="0"/>
            </a:br>
            <a:r>
              <a:rPr lang="da-DK" dirty="0"/>
              <a:t>Jeg prøvede </a:t>
            </a:r>
            <a:r>
              <a:rPr lang="da-DK" dirty="0" err="1"/>
              <a:t>Inf</a:t>
            </a:r>
            <a:r>
              <a:rPr lang="da-DK" dirty="0"/>
              <a:t>/VØ, </a:t>
            </a:r>
            <a:r>
              <a:rPr lang="da-DK" dirty="0" err="1"/>
              <a:t>Inf</a:t>
            </a:r>
            <a:r>
              <a:rPr lang="da-DK" dirty="0"/>
              <a:t>/AØ, </a:t>
            </a:r>
            <a:r>
              <a:rPr lang="da-DK" dirty="0" err="1"/>
              <a:t>Inf</a:t>
            </a:r>
            <a:r>
              <a:rPr lang="da-DK" dirty="0"/>
              <a:t>/DA, </a:t>
            </a:r>
            <a:r>
              <a:rPr lang="da-DK" dirty="0" err="1"/>
              <a:t>Inf</a:t>
            </a:r>
            <a:r>
              <a:rPr lang="da-DK" dirty="0"/>
              <a:t>/EN og </a:t>
            </a:r>
            <a:r>
              <a:rPr lang="da-DK" dirty="0" err="1"/>
              <a:t>Inf</a:t>
            </a:r>
            <a:r>
              <a:rPr lang="da-DK" dirty="0"/>
              <a:t>/kulturforståelse</a:t>
            </a:r>
          </a:p>
        </p:txBody>
      </p:sp>
    </p:spTree>
    <p:extLst>
      <p:ext uri="{BB962C8B-B14F-4D97-AF65-F5344CB8AC3E}">
        <p14:creationId xmlns:p14="http://schemas.microsoft.com/office/powerpoint/2010/main" val="69729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FD087-43FA-9F4E-83EA-B13314247F40}"/>
              </a:ext>
            </a:extLst>
          </p:cNvPr>
          <p:cNvSpPr>
            <a:spLocks noGrp="1"/>
          </p:cNvSpPr>
          <p:nvPr>
            <p:ph type="title"/>
          </p:nvPr>
        </p:nvSpPr>
        <p:spPr/>
        <p:txBody>
          <a:bodyPr/>
          <a:lstStyle/>
          <a:p>
            <a:r>
              <a:rPr lang="da-DK" dirty="0"/>
              <a:t>Eksempler på problemformuleringer</a:t>
            </a:r>
          </a:p>
        </p:txBody>
      </p:sp>
      <p:sp>
        <p:nvSpPr>
          <p:cNvPr id="3" name="Pladsholder til indhold 2">
            <a:extLst>
              <a:ext uri="{FF2B5EF4-FFF2-40B4-BE49-F238E27FC236}">
                <a16:creationId xmlns:a16="http://schemas.microsoft.com/office/drawing/2014/main" id="{F0788728-3D91-264D-83A4-FBF9A9585B92}"/>
              </a:ext>
            </a:extLst>
          </p:cNvPr>
          <p:cNvSpPr>
            <a:spLocks noGrp="1"/>
          </p:cNvSpPr>
          <p:nvPr>
            <p:ph idx="1"/>
          </p:nvPr>
        </p:nvSpPr>
        <p:spPr/>
        <p:txBody>
          <a:bodyPr>
            <a:normAutofit/>
          </a:bodyPr>
          <a:lstStyle/>
          <a:p>
            <a:r>
              <a:rPr lang="da-DK" dirty="0"/>
              <a:t>Informatik og Engelsk:</a:t>
            </a:r>
            <a:br>
              <a:rPr lang="da-DK" dirty="0"/>
            </a:br>
            <a:r>
              <a:rPr lang="da-DK" dirty="0"/>
              <a:t>Redegør for hvordan virksomheder beskytter sig mod hacking og nedbrud af deres hjemmesider.</a:t>
            </a:r>
            <a:br>
              <a:rPr lang="da-DK" dirty="0"/>
            </a:br>
            <a:r>
              <a:rPr lang="da-DK" dirty="0"/>
              <a:t/>
            </a:r>
            <a:br>
              <a:rPr lang="da-DK" dirty="0"/>
            </a:br>
            <a:r>
              <a:rPr lang="da-DK" dirty="0"/>
              <a:t>Analyser to artikler på engelsk der omhandler hacking og industri spionage af amerikanske virksomheder.</a:t>
            </a:r>
            <a:br>
              <a:rPr lang="da-DK" dirty="0"/>
            </a:br>
            <a:r>
              <a:rPr lang="da-DK" dirty="0"/>
              <a:t/>
            </a:r>
            <a:br>
              <a:rPr lang="da-DK" dirty="0"/>
            </a:br>
            <a:r>
              <a:rPr lang="da-DK" dirty="0"/>
              <a:t>Diskuter hvordan nedbrud og hacking har konsekvenser for virksomheder og samfund.</a:t>
            </a:r>
          </a:p>
          <a:p>
            <a:endParaRPr lang="da-DK" dirty="0"/>
          </a:p>
        </p:txBody>
      </p:sp>
    </p:spTree>
    <p:extLst>
      <p:ext uri="{BB962C8B-B14F-4D97-AF65-F5344CB8AC3E}">
        <p14:creationId xmlns:p14="http://schemas.microsoft.com/office/powerpoint/2010/main" val="305377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FD087-43FA-9F4E-83EA-B13314247F40}"/>
              </a:ext>
            </a:extLst>
          </p:cNvPr>
          <p:cNvSpPr>
            <a:spLocks noGrp="1"/>
          </p:cNvSpPr>
          <p:nvPr>
            <p:ph type="title"/>
          </p:nvPr>
        </p:nvSpPr>
        <p:spPr/>
        <p:txBody>
          <a:bodyPr/>
          <a:lstStyle/>
          <a:p>
            <a:r>
              <a:rPr lang="da-DK" dirty="0"/>
              <a:t>Eksempler på problemformuleringer</a:t>
            </a:r>
          </a:p>
        </p:txBody>
      </p:sp>
      <p:sp>
        <p:nvSpPr>
          <p:cNvPr id="3" name="Pladsholder til indhold 2">
            <a:extLst>
              <a:ext uri="{FF2B5EF4-FFF2-40B4-BE49-F238E27FC236}">
                <a16:creationId xmlns:a16="http://schemas.microsoft.com/office/drawing/2014/main" id="{F0788728-3D91-264D-83A4-FBF9A9585B92}"/>
              </a:ext>
            </a:extLst>
          </p:cNvPr>
          <p:cNvSpPr>
            <a:spLocks noGrp="1"/>
          </p:cNvSpPr>
          <p:nvPr>
            <p:ph idx="1"/>
          </p:nvPr>
        </p:nvSpPr>
        <p:spPr/>
        <p:txBody>
          <a:bodyPr>
            <a:normAutofit/>
          </a:bodyPr>
          <a:lstStyle/>
          <a:p>
            <a:r>
              <a:rPr lang="da-DK" dirty="0"/>
              <a:t>Informatik og Engelsk:</a:t>
            </a:r>
            <a:br>
              <a:rPr lang="da-DK" dirty="0"/>
            </a:br>
            <a:r>
              <a:rPr lang="da-DK" dirty="0"/>
              <a:t>Redegør for begrebet kunstig intelligens (AI) og de forskellige former.</a:t>
            </a:r>
            <a:br>
              <a:rPr lang="da-DK" dirty="0"/>
            </a:br>
            <a:r>
              <a:rPr lang="da-DK" dirty="0"/>
              <a:t/>
            </a:r>
            <a:br>
              <a:rPr lang="da-DK" dirty="0"/>
            </a:br>
            <a:r>
              <a:rPr lang="da-DK" dirty="0"/>
              <a:t>Analyser en selvvalgt reklame for et AI produkt, hvori du analyserer sproget, målgruppe og filmiske virkemidler. Analyser ydermere interaktionsdesignet på produktet.</a:t>
            </a:r>
            <a:br>
              <a:rPr lang="da-DK" dirty="0"/>
            </a:br>
            <a:r>
              <a:rPr lang="da-DK" dirty="0"/>
              <a:t/>
            </a:r>
            <a:br>
              <a:rPr lang="da-DK" dirty="0"/>
            </a:br>
            <a:r>
              <a:rPr lang="da-DK" dirty="0"/>
              <a:t>Diskuter hvordan AI giver indsigt i brugerens liv og hvordan det kan anvendes.</a:t>
            </a:r>
          </a:p>
          <a:p>
            <a:pPr marL="0" indent="0">
              <a:buNone/>
            </a:pPr>
            <a:endParaRPr lang="da-DK" dirty="0"/>
          </a:p>
        </p:txBody>
      </p:sp>
    </p:spTree>
    <p:extLst>
      <p:ext uri="{BB962C8B-B14F-4D97-AF65-F5344CB8AC3E}">
        <p14:creationId xmlns:p14="http://schemas.microsoft.com/office/powerpoint/2010/main" val="16525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FD087-43FA-9F4E-83EA-B13314247F40}"/>
              </a:ext>
            </a:extLst>
          </p:cNvPr>
          <p:cNvSpPr>
            <a:spLocks noGrp="1"/>
          </p:cNvSpPr>
          <p:nvPr>
            <p:ph type="title"/>
          </p:nvPr>
        </p:nvSpPr>
        <p:spPr/>
        <p:txBody>
          <a:bodyPr/>
          <a:lstStyle/>
          <a:p>
            <a:r>
              <a:rPr lang="da-DK" dirty="0"/>
              <a:t>Eksempler på problemformuleringer</a:t>
            </a:r>
          </a:p>
        </p:txBody>
      </p:sp>
      <p:sp>
        <p:nvSpPr>
          <p:cNvPr id="3" name="Pladsholder til indhold 2">
            <a:extLst>
              <a:ext uri="{FF2B5EF4-FFF2-40B4-BE49-F238E27FC236}">
                <a16:creationId xmlns:a16="http://schemas.microsoft.com/office/drawing/2014/main" id="{F0788728-3D91-264D-83A4-FBF9A9585B92}"/>
              </a:ext>
            </a:extLst>
          </p:cNvPr>
          <p:cNvSpPr>
            <a:spLocks noGrp="1"/>
          </p:cNvSpPr>
          <p:nvPr>
            <p:ph idx="1"/>
          </p:nvPr>
        </p:nvSpPr>
        <p:spPr/>
        <p:txBody>
          <a:bodyPr>
            <a:normAutofit/>
          </a:bodyPr>
          <a:lstStyle/>
          <a:p>
            <a:r>
              <a:rPr lang="da-DK" dirty="0"/>
              <a:t>Informatik og Engelsk:</a:t>
            </a:r>
            <a:br>
              <a:rPr lang="da-DK" dirty="0"/>
            </a:br>
            <a:r>
              <a:rPr lang="da-DK" dirty="0"/>
              <a:t>Præsenter kort virksomheden Amazon</a:t>
            </a:r>
            <a:br>
              <a:rPr lang="da-DK" dirty="0"/>
            </a:br>
            <a:r>
              <a:rPr lang="da-DK" dirty="0"/>
              <a:t/>
            </a:r>
            <a:br>
              <a:rPr lang="da-DK" dirty="0"/>
            </a:br>
            <a:r>
              <a:rPr lang="da-DK" dirty="0"/>
              <a:t>Redegør for udviklingen i e-handel i USA de sidste 15 år, med fokus på den anvendte teknologi og nye innovationer</a:t>
            </a:r>
            <a:br>
              <a:rPr lang="da-DK" dirty="0"/>
            </a:br>
            <a:r>
              <a:rPr lang="da-DK" dirty="0"/>
              <a:t/>
            </a:r>
            <a:br>
              <a:rPr lang="da-DK" dirty="0"/>
            </a:br>
            <a:r>
              <a:rPr lang="da-DK" dirty="0"/>
              <a:t>Analyser </a:t>
            </a:r>
            <a:r>
              <a:rPr lang="da-DK" dirty="0" err="1"/>
              <a:t>amazons</a:t>
            </a:r>
            <a:r>
              <a:rPr lang="da-DK" dirty="0"/>
              <a:t> markedsføring med fokus på kommunikation</a:t>
            </a:r>
            <a:br>
              <a:rPr lang="da-DK" dirty="0"/>
            </a:br>
            <a:r>
              <a:rPr lang="da-DK" dirty="0"/>
              <a:t/>
            </a:r>
            <a:br>
              <a:rPr lang="da-DK" dirty="0"/>
            </a:br>
            <a:r>
              <a:rPr lang="da-DK" dirty="0"/>
              <a:t>Diskuter hvorvidt Amazon skal ændre deres fremgangsmåde for at komme ind på det danske marked</a:t>
            </a:r>
          </a:p>
          <a:p>
            <a:pPr marL="0" indent="0">
              <a:buNone/>
            </a:pPr>
            <a:endParaRPr lang="da-DK" dirty="0"/>
          </a:p>
        </p:txBody>
      </p:sp>
    </p:spTree>
    <p:extLst>
      <p:ext uri="{BB962C8B-B14F-4D97-AF65-F5344CB8AC3E}">
        <p14:creationId xmlns:p14="http://schemas.microsoft.com/office/powerpoint/2010/main" val="247868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FD087-43FA-9F4E-83EA-B13314247F40}"/>
              </a:ext>
            </a:extLst>
          </p:cNvPr>
          <p:cNvSpPr>
            <a:spLocks noGrp="1"/>
          </p:cNvSpPr>
          <p:nvPr>
            <p:ph type="title"/>
          </p:nvPr>
        </p:nvSpPr>
        <p:spPr/>
        <p:txBody>
          <a:bodyPr/>
          <a:lstStyle/>
          <a:p>
            <a:r>
              <a:rPr lang="da-DK" dirty="0"/>
              <a:t>Eksempler på problemformuleringer</a:t>
            </a:r>
          </a:p>
        </p:txBody>
      </p:sp>
      <p:sp>
        <p:nvSpPr>
          <p:cNvPr id="3" name="Pladsholder til indhold 2">
            <a:extLst>
              <a:ext uri="{FF2B5EF4-FFF2-40B4-BE49-F238E27FC236}">
                <a16:creationId xmlns:a16="http://schemas.microsoft.com/office/drawing/2014/main" id="{F0788728-3D91-264D-83A4-FBF9A9585B92}"/>
              </a:ext>
            </a:extLst>
          </p:cNvPr>
          <p:cNvSpPr>
            <a:spLocks noGrp="1"/>
          </p:cNvSpPr>
          <p:nvPr>
            <p:ph idx="1"/>
          </p:nvPr>
        </p:nvSpPr>
        <p:spPr/>
        <p:txBody>
          <a:bodyPr>
            <a:normAutofit/>
          </a:bodyPr>
          <a:lstStyle/>
          <a:p>
            <a:r>
              <a:rPr lang="da-DK" dirty="0"/>
              <a:t>Informatik og Kulturforståelse:</a:t>
            </a:r>
            <a:br>
              <a:rPr lang="da-DK" dirty="0"/>
            </a:br>
            <a:r>
              <a:rPr lang="da-DK" dirty="0"/>
              <a:t>Redegør for indvandreres situation på arbejdsmarkedet i Danmark</a:t>
            </a:r>
            <a:br>
              <a:rPr lang="da-DK" dirty="0"/>
            </a:br>
            <a:r>
              <a:rPr lang="da-DK" dirty="0"/>
              <a:t/>
            </a:r>
            <a:br>
              <a:rPr lang="da-DK" dirty="0"/>
            </a:br>
            <a:r>
              <a:rPr lang="da-DK" dirty="0"/>
              <a:t>Analyser hvordan en </a:t>
            </a:r>
            <a:r>
              <a:rPr lang="da-DK" dirty="0" err="1"/>
              <a:t>app</a:t>
            </a:r>
            <a:r>
              <a:rPr lang="da-DK" dirty="0"/>
              <a:t> der skal kunne fremme integration i virksomheder kan opbygges og hvilke funktioner den skal indeholde</a:t>
            </a:r>
            <a:br>
              <a:rPr lang="da-DK" dirty="0"/>
            </a:br>
            <a:r>
              <a:rPr lang="da-DK" dirty="0"/>
              <a:t/>
            </a:r>
            <a:br>
              <a:rPr lang="da-DK" dirty="0"/>
            </a:br>
            <a:r>
              <a:rPr lang="da-DK" dirty="0"/>
              <a:t>Udarbejd en prototype af en </a:t>
            </a:r>
            <a:r>
              <a:rPr lang="da-DK" dirty="0" err="1"/>
              <a:t>app</a:t>
            </a:r>
            <a:r>
              <a:rPr lang="da-DK" dirty="0"/>
              <a:t/>
            </a:r>
            <a:br>
              <a:rPr lang="da-DK" dirty="0"/>
            </a:br>
            <a:r>
              <a:rPr lang="da-DK" dirty="0"/>
              <a:t/>
            </a:r>
            <a:br>
              <a:rPr lang="da-DK" dirty="0"/>
            </a:br>
            <a:r>
              <a:rPr lang="da-DK" dirty="0"/>
              <a:t>Diskuter hvordan integration kan forbedres ved hjælp af teknologi</a:t>
            </a:r>
          </a:p>
          <a:p>
            <a:pPr marL="0" indent="0">
              <a:buNone/>
            </a:pPr>
            <a:endParaRPr lang="da-DK" dirty="0"/>
          </a:p>
        </p:txBody>
      </p:sp>
    </p:spTree>
    <p:extLst>
      <p:ext uri="{BB962C8B-B14F-4D97-AF65-F5344CB8AC3E}">
        <p14:creationId xmlns:p14="http://schemas.microsoft.com/office/powerpoint/2010/main" val="148573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FD087-43FA-9F4E-83EA-B13314247F40}"/>
              </a:ext>
            </a:extLst>
          </p:cNvPr>
          <p:cNvSpPr>
            <a:spLocks noGrp="1"/>
          </p:cNvSpPr>
          <p:nvPr>
            <p:ph type="title"/>
          </p:nvPr>
        </p:nvSpPr>
        <p:spPr/>
        <p:txBody>
          <a:bodyPr/>
          <a:lstStyle/>
          <a:p>
            <a:r>
              <a:rPr lang="da-DK" dirty="0"/>
              <a:t>Eksempler på problemformuleringer</a:t>
            </a:r>
          </a:p>
        </p:txBody>
      </p:sp>
      <p:sp>
        <p:nvSpPr>
          <p:cNvPr id="3" name="Pladsholder til indhold 2">
            <a:extLst>
              <a:ext uri="{FF2B5EF4-FFF2-40B4-BE49-F238E27FC236}">
                <a16:creationId xmlns:a16="http://schemas.microsoft.com/office/drawing/2014/main" id="{F0788728-3D91-264D-83A4-FBF9A9585B92}"/>
              </a:ext>
            </a:extLst>
          </p:cNvPr>
          <p:cNvSpPr>
            <a:spLocks noGrp="1"/>
          </p:cNvSpPr>
          <p:nvPr>
            <p:ph idx="1"/>
          </p:nvPr>
        </p:nvSpPr>
        <p:spPr/>
        <p:txBody>
          <a:bodyPr>
            <a:normAutofit lnSpcReduction="10000"/>
          </a:bodyPr>
          <a:lstStyle/>
          <a:p>
            <a:r>
              <a:rPr lang="da-DK" dirty="0"/>
              <a:t>Informatik og VØ:</a:t>
            </a:r>
            <a:br>
              <a:rPr lang="da-DK" dirty="0"/>
            </a:br>
            <a:r>
              <a:rPr lang="da-DK" dirty="0"/>
              <a:t>Redegør for situationen omkring Idémøblers navneskifte til Ilva</a:t>
            </a:r>
            <a:br>
              <a:rPr lang="da-DK" dirty="0"/>
            </a:br>
            <a:r>
              <a:rPr lang="da-DK" dirty="0"/>
              <a:t/>
            </a:r>
            <a:br>
              <a:rPr lang="da-DK" dirty="0"/>
            </a:br>
            <a:r>
              <a:rPr lang="da-DK" dirty="0"/>
              <a:t>Lav en regnskabsanalyse for </a:t>
            </a:r>
            <a:r>
              <a:rPr lang="da-DK" dirty="0" err="1"/>
              <a:t>IDdesign</a:t>
            </a:r>
            <a:r>
              <a:rPr lang="da-DK" dirty="0"/>
              <a:t> </a:t>
            </a:r>
            <a:br>
              <a:rPr lang="da-DK" dirty="0"/>
            </a:br>
            <a:r>
              <a:rPr lang="da-DK" dirty="0"/>
              <a:t/>
            </a:r>
            <a:br>
              <a:rPr lang="da-DK" dirty="0"/>
            </a:br>
            <a:r>
              <a:rPr lang="da-DK" dirty="0"/>
              <a:t>Analysere hvordan man kan udvikle en </a:t>
            </a:r>
            <a:r>
              <a:rPr lang="da-DK" dirty="0" err="1"/>
              <a:t>app</a:t>
            </a:r>
            <a:r>
              <a:rPr lang="da-DK" dirty="0"/>
              <a:t> til at øge kundetilfredsheden</a:t>
            </a:r>
            <a:br>
              <a:rPr lang="da-DK" dirty="0"/>
            </a:br>
            <a:r>
              <a:rPr lang="da-DK" dirty="0"/>
              <a:t/>
            </a:r>
            <a:br>
              <a:rPr lang="da-DK" dirty="0"/>
            </a:br>
            <a:r>
              <a:rPr lang="da-DK" dirty="0"/>
              <a:t>Produkt - Udvikle en prototype på </a:t>
            </a:r>
            <a:r>
              <a:rPr lang="da-DK" dirty="0" err="1"/>
              <a:t>app’en</a:t>
            </a:r>
            <a:r>
              <a:rPr lang="da-DK" dirty="0"/>
              <a:t/>
            </a:r>
            <a:br>
              <a:rPr lang="da-DK" dirty="0"/>
            </a:br>
            <a:r>
              <a:rPr lang="da-DK" dirty="0"/>
              <a:t/>
            </a:r>
            <a:br>
              <a:rPr lang="da-DK" dirty="0"/>
            </a:br>
            <a:r>
              <a:rPr lang="da-DK" dirty="0"/>
              <a:t>Diskuter hvordan teknologiske løsninger kan optimere virksomheders økonomi og påvirker strategien</a:t>
            </a:r>
          </a:p>
          <a:p>
            <a:pPr marL="0" indent="0">
              <a:buNone/>
            </a:pPr>
            <a:endParaRPr lang="da-DK" dirty="0"/>
          </a:p>
        </p:txBody>
      </p:sp>
    </p:spTree>
    <p:extLst>
      <p:ext uri="{BB962C8B-B14F-4D97-AF65-F5344CB8AC3E}">
        <p14:creationId xmlns:p14="http://schemas.microsoft.com/office/powerpoint/2010/main" val="75730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AD396-AB94-9842-9B60-7BB42F709623}"/>
              </a:ext>
            </a:extLst>
          </p:cNvPr>
          <p:cNvSpPr>
            <a:spLocks noGrp="1"/>
          </p:cNvSpPr>
          <p:nvPr>
            <p:ph type="title"/>
          </p:nvPr>
        </p:nvSpPr>
        <p:spPr/>
        <p:txBody>
          <a:bodyPr/>
          <a:lstStyle/>
          <a:p>
            <a:r>
              <a:rPr lang="da-DK" dirty="0"/>
              <a:t>Anders Lindskjold</a:t>
            </a:r>
          </a:p>
        </p:txBody>
      </p:sp>
      <p:sp>
        <p:nvSpPr>
          <p:cNvPr id="3" name="Pladsholder til indhold 2">
            <a:extLst>
              <a:ext uri="{FF2B5EF4-FFF2-40B4-BE49-F238E27FC236}">
                <a16:creationId xmlns:a16="http://schemas.microsoft.com/office/drawing/2014/main" id="{4EA6710A-AC9E-284E-AA0B-911CE486FFC7}"/>
              </a:ext>
            </a:extLst>
          </p:cNvPr>
          <p:cNvSpPr>
            <a:spLocks noGrp="1"/>
          </p:cNvSpPr>
          <p:nvPr>
            <p:ph idx="1"/>
          </p:nvPr>
        </p:nvSpPr>
        <p:spPr/>
        <p:txBody>
          <a:bodyPr/>
          <a:lstStyle/>
          <a:p>
            <a:r>
              <a:rPr lang="da-DK" dirty="0"/>
              <a:t>Underviser på EUX og HHX på Campus Vejle</a:t>
            </a:r>
          </a:p>
          <a:p>
            <a:endParaRPr lang="da-DK" dirty="0"/>
          </a:p>
          <a:p>
            <a:r>
              <a:rPr lang="da-DK" dirty="0"/>
              <a:t>Medforfatter på lærerplaner og vejledninger på informatik C-B-A</a:t>
            </a:r>
          </a:p>
          <a:p>
            <a:endParaRPr lang="da-DK" dirty="0"/>
          </a:p>
          <a:p>
            <a:endParaRPr lang="da-DK" dirty="0"/>
          </a:p>
        </p:txBody>
      </p:sp>
    </p:spTree>
    <p:extLst>
      <p:ext uri="{BB962C8B-B14F-4D97-AF65-F5344CB8AC3E}">
        <p14:creationId xmlns:p14="http://schemas.microsoft.com/office/powerpoint/2010/main" val="158447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FD087-43FA-9F4E-83EA-B13314247F40}"/>
              </a:ext>
            </a:extLst>
          </p:cNvPr>
          <p:cNvSpPr>
            <a:spLocks noGrp="1"/>
          </p:cNvSpPr>
          <p:nvPr>
            <p:ph type="title"/>
          </p:nvPr>
        </p:nvSpPr>
        <p:spPr/>
        <p:txBody>
          <a:bodyPr/>
          <a:lstStyle/>
          <a:p>
            <a:r>
              <a:rPr lang="da-DK" dirty="0"/>
              <a:t>Eksempler på problemformuleringer</a:t>
            </a:r>
          </a:p>
        </p:txBody>
      </p:sp>
      <p:sp>
        <p:nvSpPr>
          <p:cNvPr id="3" name="Pladsholder til indhold 2">
            <a:extLst>
              <a:ext uri="{FF2B5EF4-FFF2-40B4-BE49-F238E27FC236}">
                <a16:creationId xmlns:a16="http://schemas.microsoft.com/office/drawing/2014/main" id="{F0788728-3D91-264D-83A4-FBF9A9585B92}"/>
              </a:ext>
            </a:extLst>
          </p:cNvPr>
          <p:cNvSpPr>
            <a:spLocks noGrp="1"/>
          </p:cNvSpPr>
          <p:nvPr>
            <p:ph idx="1"/>
          </p:nvPr>
        </p:nvSpPr>
        <p:spPr/>
        <p:txBody>
          <a:bodyPr>
            <a:normAutofit/>
          </a:bodyPr>
          <a:lstStyle/>
          <a:p>
            <a:r>
              <a:rPr lang="da-DK" dirty="0"/>
              <a:t>Informatik og AØ:</a:t>
            </a:r>
            <a:br>
              <a:rPr lang="da-DK" dirty="0"/>
            </a:br>
            <a:r>
              <a:rPr lang="da-DK" dirty="0"/>
              <a:t>Redegør for udviklingen i nethandlen i Danmark og hvordan </a:t>
            </a:r>
            <a:r>
              <a:rPr lang="da-DK" dirty="0" err="1"/>
              <a:t>big</a:t>
            </a:r>
            <a:r>
              <a:rPr lang="da-DK" dirty="0"/>
              <a:t> data anvendes i webshops </a:t>
            </a:r>
            <a:br>
              <a:rPr lang="da-DK" dirty="0"/>
            </a:br>
            <a:r>
              <a:rPr lang="da-DK" dirty="0"/>
              <a:t/>
            </a:r>
            <a:br>
              <a:rPr lang="da-DK" dirty="0"/>
            </a:br>
            <a:r>
              <a:rPr lang="da-DK" dirty="0"/>
              <a:t>Analyser konkurrencesituationen for </a:t>
            </a:r>
            <a:r>
              <a:rPr lang="da-DK" dirty="0" err="1"/>
              <a:t>flowr.dk</a:t>
            </a:r>
            <a:r>
              <a:rPr lang="da-DK" dirty="0"/>
              <a:t> og analyser </a:t>
            </a:r>
            <a:r>
              <a:rPr lang="da-DK" dirty="0" err="1"/>
              <a:t>Flowr.dk’s</a:t>
            </a:r>
            <a:r>
              <a:rPr lang="da-DK" dirty="0"/>
              <a:t> webshop ud fra </a:t>
            </a:r>
            <a:r>
              <a:rPr lang="da-DK" dirty="0" err="1"/>
              <a:t>både</a:t>
            </a:r>
            <a:r>
              <a:rPr lang="da-DK" dirty="0"/>
              <a:t> et it og afsætningsmæssigt perspektiv </a:t>
            </a:r>
            <a:br>
              <a:rPr lang="da-DK" dirty="0"/>
            </a:br>
            <a:r>
              <a:rPr lang="da-DK" dirty="0"/>
              <a:t/>
            </a:r>
            <a:br>
              <a:rPr lang="da-DK" dirty="0"/>
            </a:br>
            <a:r>
              <a:rPr lang="da-DK" dirty="0"/>
              <a:t>Diskuter hvordan en udvidet brug af </a:t>
            </a:r>
            <a:r>
              <a:rPr lang="da-DK" dirty="0" err="1"/>
              <a:t>big</a:t>
            </a:r>
            <a:r>
              <a:rPr lang="da-DK" dirty="0"/>
              <a:t> data og algoritmer vil </a:t>
            </a:r>
            <a:r>
              <a:rPr lang="da-DK" dirty="0" err="1"/>
              <a:t>påvirke</a:t>
            </a:r>
            <a:r>
              <a:rPr lang="da-DK" dirty="0"/>
              <a:t> nethandlen </a:t>
            </a:r>
            <a:endParaRPr lang="da-DK" dirty="0">
              <a:effectLst/>
            </a:endParaRPr>
          </a:p>
          <a:p>
            <a:pPr marL="0" indent="0">
              <a:buNone/>
            </a:pPr>
            <a:endParaRPr lang="da-DK" dirty="0"/>
          </a:p>
        </p:txBody>
      </p:sp>
    </p:spTree>
    <p:extLst>
      <p:ext uri="{BB962C8B-B14F-4D97-AF65-F5344CB8AC3E}">
        <p14:creationId xmlns:p14="http://schemas.microsoft.com/office/powerpoint/2010/main" val="207913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D1DE6-CA13-2845-84A5-2DE50FA383BB}"/>
              </a:ext>
            </a:extLst>
          </p:cNvPr>
          <p:cNvSpPr>
            <a:spLocks noGrp="1"/>
          </p:cNvSpPr>
          <p:nvPr>
            <p:ph type="title"/>
          </p:nvPr>
        </p:nvSpPr>
        <p:spPr/>
        <p:txBody>
          <a:bodyPr/>
          <a:lstStyle/>
          <a:p>
            <a:r>
              <a:rPr lang="da-DK" dirty="0"/>
              <a:t>Disposition</a:t>
            </a:r>
          </a:p>
        </p:txBody>
      </p:sp>
      <p:sp>
        <p:nvSpPr>
          <p:cNvPr id="3" name="Pladsholder til indhold 2">
            <a:extLst>
              <a:ext uri="{FF2B5EF4-FFF2-40B4-BE49-F238E27FC236}">
                <a16:creationId xmlns:a16="http://schemas.microsoft.com/office/drawing/2014/main" id="{48F7F21A-888B-AB4D-92CD-8AED2B9C5283}"/>
              </a:ext>
            </a:extLst>
          </p:cNvPr>
          <p:cNvSpPr>
            <a:spLocks noGrp="1"/>
          </p:cNvSpPr>
          <p:nvPr>
            <p:ph idx="1"/>
          </p:nvPr>
        </p:nvSpPr>
        <p:spPr/>
        <p:txBody>
          <a:bodyPr/>
          <a:lstStyle/>
          <a:p>
            <a:r>
              <a:rPr lang="da-DK" dirty="0"/>
              <a:t>Erhvervsområdet</a:t>
            </a:r>
          </a:p>
          <a:p>
            <a:endParaRPr lang="da-DK" dirty="0"/>
          </a:p>
          <a:p>
            <a:r>
              <a:rPr lang="da-DK" dirty="0"/>
              <a:t>Erfaringer med informatik og EO</a:t>
            </a:r>
          </a:p>
          <a:p>
            <a:endParaRPr lang="da-DK" dirty="0"/>
          </a:p>
          <a:p>
            <a:r>
              <a:rPr lang="da-DK" dirty="0"/>
              <a:t>Erfaringer med informatik og EOP</a:t>
            </a:r>
          </a:p>
        </p:txBody>
      </p:sp>
    </p:spTree>
    <p:extLst>
      <p:ext uri="{BB962C8B-B14F-4D97-AF65-F5344CB8AC3E}">
        <p14:creationId xmlns:p14="http://schemas.microsoft.com/office/powerpoint/2010/main" val="392195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358B3-522D-0248-875A-9E26F9674D87}"/>
              </a:ext>
            </a:extLst>
          </p:cNvPr>
          <p:cNvSpPr>
            <a:spLocks noGrp="1"/>
          </p:cNvSpPr>
          <p:nvPr>
            <p:ph type="title"/>
          </p:nvPr>
        </p:nvSpPr>
        <p:spPr/>
        <p:txBody>
          <a:bodyPr/>
          <a:lstStyle/>
          <a:p>
            <a:r>
              <a:rPr lang="da-DK" dirty="0"/>
              <a:t>Erhvervsområdet</a:t>
            </a:r>
          </a:p>
        </p:txBody>
      </p:sp>
      <p:sp>
        <p:nvSpPr>
          <p:cNvPr id="3" name="Pladsholder til indhold 2">
            <a:extLst>
              <a:ext uri="{FF2B5EF4-FFF2-40B4-BE49-F238E27FC236}">
                <a16:creationId xmlns:a16="http://schemas.microsoft.com/office/drawing/2014/main" id="{4A0E5DA4-77FA-754E-B742-6C1483B11F16}"/>
              </a:ext>
            </a:extLst>
          </p:cNvPr>
          <p:cNvSpPr>
            <a:spLocks noGrp="1"/>
          </p:cNvSpPr>
          <p:nvPr>
            <p:ph idx="1"/>
          </p:nvPr>
        </p:nvSpPr>
        <p:spPr/>
        <p:txBody>
          <a:bodyPr>
            <a:normAutofit/>
          </a:bodyPr>
          <a:lstStyle/>
          <a:p>
            <a:r>
              <a:rPr lang="da-DK" dirty="0"/>
              <a:t>I det merkantile erhvervsområde arbejder eleverne med virkelighedsnære problemstillinger, der bidrager til deres almene dannelse og erhvervsfaglige viden og som overskrider de enkelte fag. Eleverne undersøger og behandler virkelighedsnære problemstillinger ved hjælp af de indgående fag og faglige metoder med tilknytning til praksis. </a:t>
            </a:r>
          </a:p>
          <a:p>
            <a:endParaRPr lang="da-DK" dirty="0"/>
          </a:p>
          <a:p>
            <a:endParaRPr lang="da-DK" dirty="0"/>
          </a:p>
        </p:txBody>
      </p:sp>
    </p:spTree>
    <p:extLst>
      <p:ext uri="{BB962C8B-B14F-4D97-AF65-F5344CB8AC3E}">
        <p14:creationId xmlns:p14="http://schemas.microsoft.com/office/powerpoint/2010/main" val="83529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83F0E-D1A6-4B42-BFC8-D932EC7C4F30}"/>
              </a:ext>
            </a:extLst>
          </p:cNvPr>
          <p:cNvSpPr>
            <a:spLocks noGrp="1"/>
          </p:cNvSpPr>
          <p:nvPr>
            <p:ph type="title"/>
          </p:nvPr>
        </p:nvSpPr>
        <p:spPr/>
        <p:txBody>
          <a:bodyPr/>
          <a:lstStyle/>
          <a:p>
            <a:r>
              <a:rPr lang="da-DK" dirty="0"/>
              <a:t>Eksempler fra vejledningen</a:t>
            </a:r>
          </a:p>
        </p:txBody>
      </p:sp>
      <p:pic>
        <p:nvPicPr>
          <p:cNvPr id="5" name="Pladsholder til indhold 4">
            <a:extLst>
              <a:ext uri="{FF2B5EF4-FFF2-40B4-BE49-F238E27FC236}">
                <a16:creationId xmlns:a16="http://schemas.microsoft.com/office/drawing/2014/main" id="{3250ADFD-D824-6E4D-8989-53CA511B5B63}"/>
              </a:ext>
            </a:extLst>
          </p:cNvPr>
          <p:cNvPicPr>
            <a:picLocks noGrp="1" noChangeAspect="1"/>
          </p:cNvPicPr>
          <p:nvPr>
            <p:ph idx="1"/>
          </p:nvPr>
        </p:nvPicPr>
        <p:blipFill>
          <a:blip r:embed="rId2"/>
          <a:stretch>
            <a:fillRect/>
          </a:stretch>
        </p:blipFill>
        <p:spPr>
          <a:xfrm>
            <a:off x="1677045" y="1394701"/>
            <a:ext cx="8837909" cy="4351338"/>
          </a:xfrm>
        </p:spPr>
      </p:pic>
      <p:pic>
        <p:nvPicPr>
          <p:cNvPr id="7" name="Billede 6">
            <a:extLst>
              <a:ext uri="{FF2B5EF4-FFF2-40B4-BE49-F238E27FC236}">
                <a16:creationId xmlns:a16="http://schemas.microsoft.com/office/drawing/2014/main" id="{3D4C3AB6-F809-B946-9FF6-C60F5857601C}"/>
              </a:ext>
            </a:extLst>
          </p:cNvPr>
          <p:cNvPicPr>
            <a:picLocks noChangeAspect="1"/>
          </p:cNvPicPr>
          <p:nvPr/>
        </p:nvPicPr>
        <p:blipFill>
          <a:blip r:embed="rId3"/>
          <a:stretch>
            <a:fillRect/>
          </a:stretch>
        </p:blipFill>
        <p:spPr>
          <a:xfrm>
            <a:off x="2457449" y="5514975"/>
            <a:ext cx="7277100" cy="977900"/>
          </a:xfrm>
          <a:prstGeom prst="rect">
            <a:avLst/>
          </a:prstGeom>
        </p:spPr>
      </p:pic>
    </p:spTree>
    <p:extLst>
      <p:ext uri="{BB962C8B-B14F-4D97-AF65-F5344CB8AC3E}">
        <p14:creationId xmlns:p14="http://schemas.microsoft.com/office/powerpoint/2010/main" val="246752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DA7C2-0B47-9C44-8817-F6B467BA49E9}"/>
              </a:ext>
            </a:extLst>
          </p:cNvPr>
          <p:cNvSpPr>
            <a:spLocks noGrp="1"/>
          </p:cNvSpPr>
          <p:nvPr>
            <p:ph type="title"/>
          </p:nvPr>
        </p:nvSpPr>
        <p:spPr/>
        <p:txBody>
          <a:bodyPr/>
          <a:lstStyle/>
          <a:p>
            <a:r>
              <a:rPr lang="da-DK" dirty="0"/>
              <a:t>Hvad gør vi på Campus Vejle</a:t>
            </a:r>
          </a:p>
        </p:txBody>
      </p:sp>
      <p:sp>
        <p:nvSpPr>
          <p:cNvPr id="3" name="Pladsholder til indhold 2">
            <a:extLst>
              <a:ext uri="{FF2B5EF4-FFF2-40B4-BE49-F238E27FC236}">
                <a16:creationId xmlns:a16="http://schemas.microsoft.com/office/drawing/2014/main" id="{C0BEFDCF-F5CC-4446-81D4-293321C43668}"/>
              </a:ext>
            </a:extLst>
          </p:cNvPr>
          <p:cNvSpPr>
            <a:spLocks noGrp="1"/>
          </p:cNvSpPr>
          <p:nvPr>
            <p:ph idx="1"/>
          </p:nvPr>
        </p:nvSpPr>
        <p:spPr/>
        <p:txBody>
          <a:bodyPr/>
          <a:lstStyle/>
          <a:p>
            <a:r>
              <a:rPr lang="da-DK" dirty="0"/>
              <a:t>Fokus på at lave et egentligt produkt. Informatik er et skaber fag</a:t>
            </a:r>
          </a:p>
          <a:p>
            <a:endParaRPr lang="da-DK" dirty="0"/>
          </a:p>
          <a:p>
            <a:r>
              <a:rPr lang="da-DK" dirty="0"/>
              <a:t>I </a:t>
            </a:r>
            <a:r>
              <a:rPr lang="da-DK" dirty="0" err="1"/>
              <a:t>EOP’en</a:t>
            </a:r>
            <a:r>
              <a:rPr lang="da-DK" dirty="0"/>
              <a:t> kan man aflevere et produkt som del af besvarelsen. Det øver vi gennem arbejdet med Erhvervsområdet. </a:t>
            </a:r>
          </a:p>
        </p:txBody>
      </p:sp>
    </p:spTree>
    <p:extLst>
      <p:ext uri="{BB962C8B-B14F-4D97-AF65-F5344CB8AC3E}">
        <p14:creationId xmlns:p14="http://schemas.microsoft.com/office/powerpoint/2010/main" val="16515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FF279-69A5-394C-972A-A0E3EE285C91}"/>
              </a:ext>
            </a:extLst>
          </p:cNvPr>
          <p:cNvSpPr>
            <a:spLocks noGrp="1"/>
          </p:cNvSpPr>
          <p:nvPr>
            <p:ph type="title"/>
          </p:nvPr>
        </p:nvSpPr>
        <p:spPr/>
        <p:txBody>
          <a:bodyPr/>
          <a:lstStyle/>
          <a:p>
            <a:r>
              <a:rPr lang="da-DK" dirty="0"/>
              <a:t>Skab din egen virksomhed</a:t>
            </a:r>
          </a:p>
        </p:txBody>
      </p:sp>
      <p:sp>
        <p:nvSpPr>
          <p:cNvPr id="3" name="Pladsholder til indhold 2">
            <a:extLst>
              <a:ext uri="{FF2B5EF4-FFF2-40B4-BE49-F238E27FC236}">
                <a16:creationId xmlns:a16="http://schemas.microsoft.com/office/drawing/2014/main" id="{C7504CD7-9C8C-1040-ACB1-35652B6FBD87}"/>
              </a:ext>
            </a:extLst>
          </p:cNvPr>
          <p:cNvSpPr>
            <a:spLocks noGrp="1"/>
          </p:cNvSpPr>
          <p:nvPr>
            <p:ph idx="1"/>
          </p:nvPr>
        </p:nvSpPr>
        <p:spPr/>
        <p:txBody>
          <a:bodyPr>
            <a:normAutofit lnSpcReduction="10000"/>
          </a:bodyPr>
          <a:lstStyle/>
          <a:p>
            <a:r>
              <a:rPr lang="da-DK" dirty="0"/>
              <a:t>Skab en virksomhed hvor genbrug og/eller bæredygtighed er en væsentlig del af forretningsidéen</a:t>
            </a:r>
          </a:p>
          <a:p>
            <a:endParaRPr lang="da-DK" dirty="0"/>
          </a:p>
          <a:p>
            <a:r>
              <a:rPr lang="da-DK" dirty="0"/>
              <a:t>Kørt som EO1 med fagene AØ, VØ, DA, EN og Informatik</a:t>
            </a:r>
          </a:p>
          <a:p>
            <a:endParaRPr lang="da-DK" dirty="0"/>
          </a:p>
          <a:p>
            <a:r>
              <a:rPr lang="da-DK" dirty="0"/>
              <a:t>Eleverne afleverer en forretningsplan og skal </a:t>
            </a:r>
            <a:r>
              <a:rPr lang="da-DK" dirty="0" err="1"/>
              <a:t>pitche</a:t>
            </a:r>
            <a:r>
              <a:rPr lang="da-DK" dirty="0"/>
              <a:t> til Young Enterprise</a:t>
            </a:r>
          </a:p>
          <a:p>
            <a:endParaRPr lang="da-DK" dirty="0"/>
          </a:p>
          <a:p>
            <a:r>
              <a:rPr lang="da-DK" dirty="0"/>
              <a:t>Informatik bidrager ved at eleverne skal lave en prototype på en hjemmeside eller </a:t>
            </a:r>
            <a:r>
              <a:rPr lang="da-DK" dirty="0" err="1"/>
              <a:t>app</a:t>
            </a:r>
            <a:r>
              <a:rPr lang="da-DK" dirty="0"/>
              <a:t> </a:t>
            </a:r>
          </a:p>
        </p:txBody>
      </p:sp>
    </p:spTree>
    <p:extLst>
      <p:ext uri="{BB962C8B-B14F-4D97-AF65-F5344CB8AC3E}">
        <p14:creationId xmlns:p14="http://schemas.microsoft.com/office/powerpoint/2010/main" val="416149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FF279-69A5-394C-972A-A0E3EE285C91}"/>
              </a:ext>
            </a:extLst>
          </p:cNvPr>
          <p:cNvSpPr>
            <a:spLocks noGrp="1"/>
          </p:cNvSpPr>
          <p:nvPr>
            <p:ph type="title"/>
          </p:nvPr>
        </p:nvSpPr>
        <p:spPr/>
        <p:txBody>
          <a:bodyPr/>
          <a:lstStyle/>
          <a:p>
            <a:r>
              <a:rPr lang="da-DK" dirty="0"/>
              <a:t>Skab din egen virksomhed</a:t>
            </a:r>
          </a:p>
        </p:txBody>
      </p:sp>
      <p:pic>
        <p:nvPicPr>
          <p:cNvPr id="13" name="Billede 12">
            <a:extLst>
              <a:ext uri="{FF2B5EF4-FFF2-40B4-BE49-F238E27FC236}">
                <a16:creationId xmlns:a16="http://schemas.microsoft.com/office/drawing/2014/main" id="{F8F9B8F2-52E1-774F-AF65-5EE74AF27036}"/>
              </a:ext>
            </a:extLst>
          </p:cNvPr>
          <p:cNvPicPr>
            <a:picLocks noChangeAspect="1"/>
          </p:cNvPicPr>
          <p:nvPr/>
        </p:nvPicPr>
        <p:blipFill>
          <a:blip r:embed="rId3"/>
          <a:stretch>
            <a:fillRect/>
          </a:stretch>
        </p:blipFill>
        <p:spPr>
          <a:xfrm>
            <a:off x="253201" y="1336137"/>
            <a:ext cx="3204703" cy="5364207"/>
          </a:xfrm>
          <a:prstGeom prst="rect">
            <a:avLst/>
          </a:prstGeom>
        </p:spPr>
      </p:pic>
      <p:pic>
        <p:nvPicPr>
          <p:cNvPr id="15" name="Billede 14">
            <a:extLst>
              <a:ext uri="{FF2B5EF4-FFF2-40B4-BE49-F238E27FC236}">
                <a16:creationId xmlns:a16="http://schemas.microsoft.com/office/drawing/2014/main" id="{C04264B4-F03A-C847-AA76-B58661691076}"/>
              </a:ext>
            </a:extLst>
          </p:cNvPr>
          <p:cNvPicPr>
            <a:picLocks noChangeAspect="1"/>
          </p:cNvPicPr>
          <p:nvPr/>
        </p:nvPicPr>
        <p:blipFill>
          <a:blip r:embed="rId4"/>
          <a:stretch>
            <a:fillRect/>
          </a:stretch>
        </p:blipFill>
        <p:spPr>
          <a:xfrm>
            <a:off x="3699641" y="1331406"/>
            <a:ext cx="3342596" cy="5368938"/>
          </a:xfrm>
          <a:prstGeom prst="rect">
            <a:avLst/>
          </a:prstGeom>
        </p:spPr>
      </p:pic>
      <p:pic>
        <p:nvPicPr>
          <p:cNvPr id="18" name="Onlinemedier 17" descr="NIPELIMA">
            <a:hlinkClick r:id="" action="ppaction://media"/>
            <a:extLst>
              <a:ext uri="{FF2B5EF4-FFF2-40B4-BE49-F238E27FC236}">
                <a16:creationId xmlns:a16="http://schemas.microsoft.com/office/drawing/2014/main" id="{14E7FAEE-E584-AD4D-9735-5328EE757EC4}"/>
              </a:ext>
            </a:extLst>
          </p:cNvPr>
          <p:cNvPicPr>
            <a:picLocks noRot="1" noChangeAspect="1"/>
          </p:cNvPicPr>
          <p:nvPr>
            <a:videoFile r:link="rId1"/>
          </p:nvPr>
        </p:nvPicPr>
        <p:blipFill>
          <a:blip r:embed="rId5"/>
          <a:stretch>
            <a:fillRect/>
          </a:stretch>
        </p:blipFill>
        <p:spPr>
          <a:xfrm>
            <a:off x="7206568" y="2277337"/>
            <a:ext cx="4808118" cy="2704566"/>
          </a:xfrm>
          <a:prstGeom prst="rect">
            <a:avLst/>
          </a:prstGeom>
        </p:spPr>
      </p:pic>
    </p:spTree>
    <p:extLst>
      <p:ext uri="{BB962C8B-B14F-4D97-AF65-F5344CB8AC3E}">
        <p14:creationId xmlns:p14="http://schemas.microsoft.com/office/powerpoint/2010/main" val="397811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854CD-DA58-C941-837B-ED4C71111037}"/>
              </a:ext>
            </a:extLst>
          </p:cNvPr>
          <p:cNvSpPr>
            <a:spLocks noGrp="1"/>
          </p:cNvSpPr>
          <p:nvPr>
            <p:ph type="title"/>
          </p:nvPr>
        </p:nvSpPr>
        <p:spPr/>
        <p:txBody>
          <a:bodyPr/>
          <a:lstStyle/>
          <a:p>
            <a:r>
              <a:rPr lang="da-DK" dirty="0" err="1"/>
              <a:t>Luxwood</a:t>
            </a:r>
            <a:endParaRPr lang="da-DK" dirty="0"/>
          </a:p>
        </p:txBody>
      </p:sp>
      <p:sp>
        <p:nvSpPr>
          <p:cNvPr id="3" name="Pladsholder til indhold 2">
            <a:extLst>
              <a:ext uri="{FF2B5EF4-FFF2-40B4-BE49-F238E27FC236}">
                <a16:creationId xmlns:a16="http://schemas.microsoft.com/office/drawing/2014/main" id="{4354EA8F-3EEF-AA4B-AFBB-4B9F5523993D}"/>
              </a:ext>
            </a:extLst>
          </p:cNvPr>
          <p:cNvSpPr>
            <a:spLocks noGrp="1"/>
          </p:cNvSpPr>
          <p:nvPr>
            <p:ph idx="1"/>
          </p:nvPr>
        </p:nvSpPr>
        <p:spPr/>
        <p:txBody>
          <a:bodyPr/>
          <a:lstStyle/>
          <a:p>
            <a:r>
              <a:rPr lang="da-DK" dirty="0"/>
              <a:t>Hvordan kan </a:t>
            </a:r>
            <a:r>
              <a:rPr lang="da-DK" dirty="0" err="1"/>
              <a:t>Luxwood</a:t>
            </a:r>
            <a:r>
              <a:rPr lang="da-DK" dirty="0"/>
              <a:t> forsætte sin vækst og starte en digital platform for salg?</a:t>
            </a:r>
          </a:p>
          <a:p>
            <a:endParaRPr lang="da-DK" b="1" dirty="0"/>
          </a:p>
          <a:p>
            <a:r>
              <a:rPr lang="da-DK" dirty="0"/>
              <a:t>Kørt som EO2 med fagene AØ, VØ, DA, EN og Informatik</a:t>
            </a:r>
          </a:p>
          <a:p>
            <a:endParaRPr lang="da-DK" dirty="0"/>
          </a:p>
          <a:p>
            <a:r>
              <a:rPr lang="da-DK" dirty="0"/>
              <a:t>Eleverne laver en rapport med de analyser og konklusioner der ligger til grund for den webshop som de udvikler</a:t>
            </a:r>
          </a:p>
          <a:p>
            <a:endParaRPr lang="da-DK" dirty="0"/>
          </a:p>
        </p:txBody>
      </p:sp>
    </p:spTree>
    <p:extLst>
      <p:ext uri="{BB962C8B-B14F-4D97-AF65-F5344CB8AC3E}">
        <p14:creationId xmlns:p14="http://schemas.microsoft.com/office/powerpoint/2010/main" val="35212740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3995</TotalTime>
  <Words>755</Words>
  <Application>Microsoft Office PowerPoint</Application>
  <PresentationFormat>Widescreen</PresentationFormat>
  <Paragraphs>70</Paragraphs>
  <Slides>20</Slides>
  <Notes>0</Notes>
  <HiddenSlides>0</HiddenSlides>
  <MMClips>1</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Calibri Light</vt:lpstr>
      <vt:lpstr>Office-tema</vt:lpstr>
      <vt:lpstr>Workshop FIP</vt:lpstr>
      <vt:lpstr>Anders Lindskjold</vt:lpstr>
      <vt:lpstr>Disposition</vt:lpstr>
      <vt:lpstr>Erhvervsområdet</vt:lpstr>
      <vt:lpstr>Eksempler fra vejledningen</vt:lpstr>
      <vt:lpstr>Hvad gør vi på Campus Vejle</vt:lpstr>
      <vt:lpstr>Skab din egen virksomhed</vt:lpstr>
      <vt:lpstr>Skab din egen virksomhed</vt:lpstr>
      <vt:lpstr>Luxwood</vt:lpstr>
      <vt:lpstr>Luxwood</vt:lpstr>
      <vt:lpstr>RealDeal Shoppen</vt:lpstr>
      <vt:lpstr>RealDealShop</vt:lpstr>
      <vt:lpstr>DB Schenker</vt:lpstr>
      <vt:lpstr>EOP</vt:lpstr>
      <vt:lpstr>Eksempler på problemformuleringer</vt:lpstr>
      <vt:lpstr>Eksempler på problemformuleringer</vt:lpstr>
      <vt:lpstr>Eksempler på problemformuleringer</vt:lpstr>
      <vt:lpstr>Eksempler på problemformuleringer</vt:lpstr>
      <vt:lpstr>Eksempler på problemformuleringer</vt:lpstr>
      <vt:lpstr>Eksempler på problemformuleringer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FIP</dc:title>
  <dc:creator>Anders Lindskjold</dc:creator>
  <cp:lastModifiedBy>Sandra Warming</cp:lastModifiedBy>
  <cp:revision>13</cp:revision>
  <dcterms:created xsi:type="dcterms:W3CDTF">2020-03-08T18:52:14Z</dcterms:created>
  <dcterms:modified xsi:type="dcterms:W3CDTF">2020-04-07T12:30:24Z</dcterms:modified>
</cp:coreProperties>
</file>