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4060A-D608-4440-9DD6-4A821C5DC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720CF6-8ADE-4615-BDCF-8B79A5B56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BF8277B-2D86-4F55-A1FD-51B555DD9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7B339C-70F9-443A-A33F-43192058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9D469F-0E40-4109-B849-ED6F3ADB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  <p:pic>
        <p:nvPicPr>
          <p:cNvPr id="1026" name="Billede 1" descr="signature_871511079">
            <a:extLst>
              <a:ext uri="{FF2B5EF4-FFF2-40B4-BE49-F238E27FC236}">
                <a16:creationId xmlns:a16="http://schemas.microsoft.com/office/drawing/2014/main" id="{D6E62E06-3ED3-4A54-B6FE-7E03A41061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9" y="85725"/>
            <a:ext cx="19431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5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297E6-5EDB-4E64-BD57-54461B58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DEC57AE-CB20-4FA1-A1C6-4B32B45E5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CB642C-A98B-494A-A4CF-8709CFE3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EE5690-B08A-4C55-B9CB-37CE9CF6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EA2500C-B852-4B92-BC81-5D316C54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02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ADE7429-3045-4A0E-9B6C-8CC2F85B4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568C879-4664-4A96-9BEC-7D0FF85E3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394EC5-56EF-4ECB-A788-214B44C1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6A8626-9758-4EB9-8B09-16193400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8E5625-23C2-43BE-BAFA-E1038219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213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CC011-7B3C-44B2-96B1-D5B2B76A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D22DB4-4D58-420B-BEE0-DA98E334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F952A1-B87C-4440-8433-FF2FBA2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4E5B1FA-D39A-4B65-81F5-45279061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C8194D-6428-4DE8-ABEA-7B586924A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24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D57ED-D46F-4C6B-ACC5-B56BF61B4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5AF983F-D9D9-49CE-836C-34547F618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16F33F-999A-400A-8ED2-C9E6B5B2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8ADCAF-7EC9-4126-8918-81F414A1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7B7E33-D085-452C-AA99-0912E26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82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8843AA-6E1A-4291-9E31-C03994F7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AA800C-94D4-46D6-AB61-838708204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F609E26-B227-4822-8FF4-B4DD3EC33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B8B0A6B-5C79-453C-BBA8-840887A2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08341B8-DA4D-4333-B8EA-11484DED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0BCA04A-8895-427D-8F68-116191B5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15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DEE1B-A291-41D8-B9BF-B3CFC24E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8090A48-7180-4E23-AC32-06FDA9A78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918CE40-72A8-4ABE-83D4-D8C14D0CD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C0C1441-263C-4838-8FAA-83CD4DF87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89CF253-8039-43BA-9809-72026B75E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6CFA77E-B726-4F99-B0E9-45B92726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C40CB9F-BE56-4D1C-B5F6-82D5BF11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3988004-9E08-43A3-96EE-7510DDDE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86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8FB7D-0C84-4D64-8B62-DDBB86D6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680F2F6-B77F-432E-B5AE-DD120848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627E31A-D0D8-457A-87F4-ECDC1BB7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2B7C013-2B9E-4DB6-8082-3B87E783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699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22C0AB8-AE3D-48B2-B20E-A8DA1C25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B01F6E2-E417-4F6B-BDC8-7119C2A3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0F974A-3707-4B33-90C6-11C827C9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45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7BE16-F920-4A50-BAC1-10A0FF27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6D09A6-9BCE-43D3-98D1-52A01ECD9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312AB5-C2A3-4F47-9F80-13B3E401A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17B4CC-E8A3-4A51-99C1-96762963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5EE6B82-98DF-4C20-926E-1FCAF06D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EF6CF3C-C52E-46BD-86AE-87CFE6D2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477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FBEB5-4E02-49AD-BB2A-EB151E55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299E2C3-500C-42C5-AC05-C663D2492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152A8F4-88D6-4EEF-B437-E6FFA8928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CD8256-4A2A-4BEE-A3FC-A869DCEA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47F2143-4CB5-4ACA-A552-B7D57E71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CF3EFB3-E1C9-4434-9673-D3938279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67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957609F-439D-409E-ACBE-DE96EF775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0C1D380-758C-4D68-A831-307194320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A2F1D67-C779-46ED-B6B4-A7B107B04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D09FB-5F99-4971-83AC-78C869AEE04A}" type="datetimeFigureOut">
              <a:rPr lang="da-DK" smtClean="0"/>
              <a:t>25-08-2020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865E3C-8871-4164-9A51-61769A27E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859F178-2EB7-4686-A89D-D62382C56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E35C-7FDC-4806-98AA-64D8B6A7C4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713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43615-8C28-47A7-A0B9-14EDB3F0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FF0000"/>
                </a:solidFill>
              </a:rPr>
              <a:t>TIP til underviser: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C5F791D-66C4-4D72-9782-726A10EF3EE0}"/>
              </a:ext>
            </a:extLst>
          </p:cNvPr>
          <p:cNvSpPr/>
          <p:nvPr/>
        </p:nvSpPr>
        <p:spPr>
          <a:xfrm>
            <a:off x="838200" y="1855433"/>
            <a:ext cx="10515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/>
              <a:t>Undervisere kan forklare trelagsarkitekturen som:</a:t>
            </a:r>
          </a:p>
          <a:p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/>
              <a:t>Bruger (Skærm - tastatur)</a:t>
            </a:r>
            <a:br>
              <a:rPr lang="da-DK" sz="2000" dirty="0"/>
            </a:br>
            <a:r>
              <a:rPr lang="da-DK" sz="2000" dirty="0"/>
              <a:t>Program</a:t>
            </a:r>
            <a:br>
              <a:rPr lang="da-DK" sz="2000" dirty="0"/>
            </a:br>
            <a:r>
              <a:rPr lang="da-DK" sz="2000" dirty="0"/>
              <a:t>Kode</a:t>
            </a:r>
          </a:p>
          <a:p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Underviseren kan eksemplificere trelagsarkitekturen ved fx: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at </a:t>
            </a:r>
            <a:r>
              <a:rPr lang="da-DK" sz="2000" dirty="0"/>
              <a:t>genere en hjemmeside i en web-editor og vise den underliggende </a:t>
            </a:r>
            <a:r>
              <a:rPr lang="da-DK" sz="2000" dirty="0" smtClean="0"/>
              <a:t>html-kode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at </a:t>
            </a:r>
            <a:r>
              <a:rPr lang="da-DK" sz="2000" dirty="0"/>
              <a:t>vise en forespørgsel i QBE-gitteret med svar og vise den underliggende </a:t>
            </a:r>
            <a:r>
              <a:rPr lang="da-DK" sz="2000" dirty="0" smtClean="0"/>
              <a:t>SQL-kode.</a:t>
            </a:r>
            <a:endParaRPr lang="da-DK" sz="2000" dirty="0"/>
          </a:p>
          <a:p>
            <a:r>
              <a:rPr lang="da-DK" sz="2000" dirty="0" smtClean="0"/>
              <a:t>(Se </a:t>
            </a:r>
            <a:r>
              <a:rPr lang="da-DK" sz="2000" dirty="0"/>
              <a:t>slide </a:t>
            </a:r>
            <a:r>
              <a:rPr lang="da-DK" sz="2000" dirty="0" smtClean="0"/>
              <a:t>7-9)</a:t>
            </a:r>
            <a:endParaRPr lang="da-DK" sz="2000" dirty="0"/>
          </a:p>
          <a:p>
            <a:endParaRPr lang="da-DK" sz="2000" dirty="0"/>
          </a:p>
          <a:p>
            <a:r>
              <a:rPr lang="da-DK" sz="1200" dirty="0" smtClean="0"/>
              <a:t>NB. Modellerne </a:t>
            </a:r>
            <a:r>
              <a:rPr lang="da-DK" sz="1200" dirty="0"/>
              <a:t>og teksten i Slide 1-5 er gengivet fra </a:t>
            </a:r>
            <a:r>
              <a:rPr lang="da-DK" sz="1200" dirty="0" err="1"/>
              <a:t>InformatikBog</a:t>
            </a:r>
            <a:r>
              <a:rPr lang="da-DK" sz="1200" dirty="0"/>
              <a:t> med tilladelse fra Morten Tranekær </a:t>
            </a:r>
            <a:r>
              <a:rPr lang="da-DK" sz="1200" dirty="0" smtClean="0"/>
              <a:t>Nielsen. Slide </a:t>
            </a:r>
            <a:r>
              <a:rPr lang="da-DK" sz="1200" dirty="0"/>
              <a:t>6-9 er fra materiale udviklet af Poul Følbæk, Campus Vejle for ”Viden om Data</a:t>
            </a:r>
            <a:r>
              <a:rPr lang="da-DK" sz="1200" dirty="0" smtClean="0"/>
              <a:t>”.</a:t>
            </a:r>
            <a:endParaRPr lang="da-DK" sz="1200" dirty="0"/>
          </a:p>
        </p:txBody>
      </p:sp>
      <p:pic>
        <p:nvPicPr>
          <p:cNvPr id="5" name="Billede 1" descr="signature_871511079">
            <a:extLst>
              <a:ext uri="{FF2B5EF4-FFF2-40B4-BE49-F238E27FC236}">
                <a16:creationId xmlns:a16="http://schemas.microsoft.com/office/drawing/2014/main" id="{E3A0F867-774D-4CCF-B879-77AC50A7B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01" y="6179897"/>
            <a:ext cx="19431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88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40A35-30F7-4E94-8FFF-833832F9E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5012"/>
          </a:xfrm>
        </p:spPr>
        <p:txBody>
          <a:bodyPr/>
          <a:lstStyle/>
          <a:p>
            <a:r>
              <a:rPr lang="da-DK" b="1" dirty="0"/>
              <a:t>Tre-lags-arkitektur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BE86399-4E76-404D-BB2E-A9859B9D0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51068"/>
            <a:ext cx="9144000" cy="1706732"/>
          </a:xfrm>
        </p:spPr>
        <p:txBody>
          <a:bodyPr>
            <a:normAutofit lnSpcReduction="10000"/>
          </a:bodyPr>
          <a:lstStyle/>
          <a:p>
            <a:r>
              <a:rPr lang="da-DK" dirty="0"/>
              <a:t>Hjemmesider, som har en kontaktformular, webshop eller andet</a:t>
            </a:r>
          </a:p>
          <a:p>
            <a:r>
              <a:rPr lang="da-DK" dirty="0"/>
              <a:t>dynamiske udvidelser tilkoblet, er afhængig af at kunne kommunikere</a:t>
            </a:r>
          </a:p>
          <a:p>
            <a:r>
              <a:rPr lang="da-DK" dirty="0"/>
              <a:t>med en database for at vide hvilke data, som enten skal sendes,</a:t>
            </a:r>
          </a:p>
          <a:p>
            <a:r>
              <a:rPr lang="da-DK" dirty="0"/>
              <a:t>gemmes eller behandles.</a:t>
            </a:r>
          </a:p>
        </p:txBody>
      </p:sp>
    </p:spTree>
    <p:extLst>
      <p:ext uri="{BB962C8B-B14F-4D97-AF65-F5344CB8AC3E}">
        <p14:creationId xmlns:p14="http://schemas.microsoft.com/office/powerpoint/2010/main" val="143140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87248-70D8-406C-A6E0-A8ECF744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Præsentationslag: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B31F04-0D84-43A7-A543-A123BC73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                                    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87E15B-9E03-496D-A42E-E3A1A8F4A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a-DK" sz="2000" dirty="0"/>
              <a:t>Dette lag er det visuelle, der er blevet designet ift. et </a:t>
            </a:r>
            <a:r>
              <a:rPr lang="da-DK" sz="2000" dirty="0" smtClean="0"/>
              <a:t>computerspil eller </a:t>
            </a:r>
            <a:r>
              <a:rPr lang="da-DK" sz="2000" dirty="0"/>
              <a:t>et website. </a:t>
            </a:r>
            <a:endParaRPr lang="da-DK" sz="2000" dirty="0" smtClean="0"/>
          </a:p>
          <a:p>
            <a:r>
              <a:rPr lang="da-DK" sz="2000" dirty="0" smtClean="0"/>
              <a:t>Laget </a:t>
            </a:r>
            <a:r>
              <a:rPr lang="da-DK" sz="2000" dirty="0"/>
              <a:t>benytter kodesprog som HTML, CSS </a:t>
            </a:r>
            <a:r>
              <a:rPr lang="da-DK" sz="2000" dirty="0" smtClean="0"/>
              <a:t>og </a:t>
            </a:r>
            <a:r>
              <a:rPr lang="da-DK" sz="2000" dirty="0" err="1" smtClean="0"/>
              <a:t>Javascript</a:t>
            </a:r>
            <a:r>
              <a:rPr lang="da-DK" sz="2000" dirty="0"/>
              <a:t>.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3A64678-795F-4E8D-8E48-F497E0B8F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87" y="2057399"/>
            <a:ext cx="6154600" cy="327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3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87248-70D8-406C-A6E0-A8ECF744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Logiklag / applikationslag: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B31F04-0D84-43A7-A543-A123BC73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                                    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87E15B-9E03-496D-A42E-E3A1A8F4A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a-DK" sz="2000" dirty="0"/>
              <a:t>Dette lag er det visuelle, der er blevet designet ift. et </a:t>
            </a:r>
            <a:r>
              <a:rPr lang="da-DK" sz="2000" dirty="0" smtClean="0"/>
              <a:t>computerspil eller </a:t>
            </a:r>
            <a:r>
              <a:rPr lang="da-DK" sz="2000" dirty="0"/>
              <a:t>et website. </a:t>
            </a:r>
            <a:endParaRPr lang="da-DK" sz="2000" dirty="0" smtClean="0"/>
          </a:p>
          <a:p>
            <a:r>
              <a:rPr lang="da-DK" sz="2000" dirty="0" smtClean="0"/>
              <a:t>Laget </a:t>
            </a:r>
            <a:r>
              <a:rPr lang="da-DK" sz="2000" dirty="0"/>
              <a:t>benytter kodesprog som HTML, CSS </a:t>
            </a:r>
            <a:r>
              <a:rPr lang="da-DK" sz="2000" dirty="0" smtClean="0"/>
              <a:t>og </a:t>
            </a:r>
            <a:r>
              <a:rPr lang="da-DK" sz="2000" dirty="0" err="1" smtClean="0"/>
              <a:t>Javascript</a:t>
            </a:r>
            <a:r>
              <a:rPr lang="da-DK" sz="2000" dirty="0"/>
              <a:t>.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DCDAB03-8B6A-4603-AD46-229507D8A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239" y="2057400"/>
            <a:ext cx="6336974" cy="343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7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87248-70D8-406C-A6E0-A8ECF744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 err="1"/>
              <a:t>Datalag</a:t>
            </a:r>
            <a:r>
              <a:rPr lang="da-DK" sz="4000" b="1" dirty="0"/>
              <a:t>: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B31F04-0D84-43A7-A543-A123BC73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                                    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87E15B-9E03-496D-A42E-E3A1A8F4A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a-DK" sz="2000" dirty="0"/>
              <a:t>Dette lag gemmer og bearbejder data. </a:t>
            </a:r>
            <a:endParaRPr lang="da-DK" sz="2000" dirty="0" smtClean="0"/>
          </a:p>
          <a:p>
            <a:r>
              <a:rPr lang="da-DK" sz="2000" dirty="0" smtClean="0"/>
              <a:t>Laget </a:t>
            </a:r>
            <a:r>
              <a:rPr lang="da-DK" sz="2000" dirty="0"/>
              <a:t>taler kun </a:t>
            </a:r>
            <a:r>
              <a:rPr lang="da-DK" sz="2000" dirty="0" smtClean="0"/>
              <a:t>sammen med </a:t>
            </a:r>
            <a:r>
              <a:rPr lang="da-DK" sz="2000" dirty="0"/>
              <a:t>kodesproget fra logiklaget og sender relevante data </a:t>
            </a:r>
            <a:r>
              <a:rPr lang="da-DK" sz="2000" dirty="0" smtClean="0"/>
              <a:t>til logiklaget. </a:t>
            </a:r>
          </a:p>
          <a:p>
            <a:r>
              <a:rPr lang="da-DK" sz="2000" dirty="0" smtClean="0"/>
              <a:t>Laget </a:t>
            </a:r>
            <a:r>
              <a:rPr lang="da-DK" sz="2000" dirty="0"/>
              <a:t>benytter kodesprog som MySQL, Oracle, SQL</a:t>
            </a:r>
            <a:r>
              <a:rPr lang="da-DK" sz="2000" dirty="0" smtClean="0"/>
              <a:t>, m.fl..</a:t>
            </a:r>
            <a:endParaRPr lang="da-DK" sz="2000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8D42FD3-21FC-4165-A63B-C930FCDF9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057400"/>
            <a:ext cx="5286953" cy="169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2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87248-70D8-406C-A6E0-A8ECF744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Tre-lags-arkitektur:</a:t>
            </a:r>
            <a:endParaRPr lang="da-DK" sz="4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B31F04-0D84-43A7-A543-A123BC73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                                    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87E15B-9E03-496D-A42E-E3A1A8F4A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a-DK" sz="2000" dirty="0"/>
              <a:t>Computerprogrammer eller internetsider kan derfor siges at bygge </a:t>
            </a:r>
            <a:r>
              <a:rPr lang="da-DK" sz="2000" dirty="0" smtClean="0"/>
              <a:t>på de </a:t>
            </a:r>
            <a:r>
              <a:rPr lang="da-DK" sz="2000" dirty="0"/>
              <a:t>tre lag i </a:t>
            </a:r>
            <a:r>
              <a:rPr lang="da-DK" sz="2000" dirty="0" smtClean="0"/>
              <a:t>modellen. </a:t>
            </a:r>
          </a:p>
          <a:p>
            <a:r>
              <a:rPr lang="da-DK" sz="2000" b="1" dirty="0" smtClean="0"/>
              <a:t>Præsentationslaget</a:t>
            </a:r>
            <a:r>
              <a:rPr lang="da-DK" sz="2000" dirty="0" smtClean="0"/>
              <a:t> </a:t>
            </a:r>
            <a:r>
              <a:rPr lang="da-DK" sz="2000" dirty="0"/>
              <a:t>giver besked til </a:t>
            </a:r>
            <a:r>
              <a:rPr lang="da-DK" sz="2000" b="1" dirty="0" smtClean="0"/>
              <a:t>logiklaget</a:t>
            </a:r>
            <a:r>
              <a:rPr lang="da-DK" sz="2000" dirty="0" smtClean="0"/>
              <a:t>. </a:t>
            </a:r>
          </a:p>
          <a:p>
            <a:r>
              <a:rPr lang="da-DK" sz="2000" b="1" dirty="0" smtClean="0"/>
              <a:t>Logiklaget</a:t>
            </a:r>
            <a:r>
              <a:rPr lang="da-DK" sz="2000" dirty="0" smtClean="0"/>
              <a:t> henter </a:t>
            </a:r>
            <a:r>
              <a:rPr lang="da-DK" sz="2000" dirty="0"/>
              <a:t>forskellige data fra </a:t>
            </a:r>
            <a:r>
              <a:rPr lang="da-DK" sz="2000" b="1" dirty="0"/>
              <a:t>datalaget</a:t>
            </a:r>
            <a:r>
              <a:rPr lang="da-DK" sz="2000" dirty="0"/>
              <a:t> og sender det hele </a:t>
            </a:r>
            <a:r>
              <a:rPr lang="da-DK" sz="2000" dirty="0" smtClean="0"/>
              <a:t>retur til </a:t>
            </a:r>
            <a:r>
              <a:rPr lang="da-DK" sz="2000" b="1" dirty="0" smtClean="0"/>
              <a:t>præsentationslaget</a:t>
            </a:r>
            <a:r>
              <a:rPr lang="da-DK" sz="2000" dirty="0" smtClean="0"/>
              <a:t>, hvor det vises, f.eks</a:t>
            </a:r>
            <a:r>
              <a:rPr lang="da-DK" sz="2000" dirty="0"/>
              <a:t>. </a:t>
            </a:r>
            <a:r>
              <a:rPr lang="da-DK" sz="2000" dirty="0" smtClean="0"/>
              <a:t>På en </a:t>
            </a:r>
            <a:r>
              <a:rPr lang="da-DK" sz="2000" dirty="0"/>
              <a:t>skærm.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7FCFCB1-994E-42A3-A771-C53B0A399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57200"/>
            <a:ext cx="4191631" cy="601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4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41343-462C-45E0-9C00-9F9C357D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/>
              <a:t>Forespørgsel via</a:t>
            </a:r>
            <a:br>
              <a:rPr lang="da-DK" dirty="0"/>
            </a:br>
            <a:r>
              <a:rPr lang="da-DK" dirty="0"/>
              <a:t>QBE-Gitter:</a:t>
            </a:r>
            <a:br>
              <a:rPr lang="da-DK" dirty="0"/>
            </a:br>
            <a:r>
              <a:rPr lang="da-DK" dirty="0"/>
              <a:t>(Query By </a:t>
            </a:r>
            <a:r>
              <a:rPr lang="da-DK" dirty="0" err="1" smtClean="0"/>
              <a:t>Example</a:t>
            </a:r>
            <a:r>
              <a:rPr lang="da-DK" dirty="0"/>
              <a:t>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C3E93598-7EC0-4808-86C0-39FF985A9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291328"/>
            <a:ext cx="6172200" cy="4265819"/>
          </a:xfrm>
          <a:prstGeom prst="rect">
            <a:avLst/>
          </a:prstGeo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8432A55-CFF9-4B16-9DE2-7D0D3390A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 dirty="0" smtClean="0"/>
              <a:t>- Brugeren </a:t>
            </a:r>
            <a:r>
              <a:rPr lang="da-DK" dirty="0"/>
              <a:t>klikker de relevante tabeller ind i </a:t>
            </a:r>
            <a:r>
              <a:rPr lang="da-DK" dirty="0" smtClean="0"/>
              <a:t>forespørgslen.</a:t>
            </a:r>
            <a:endParaRPr lang="da-DK" dirty="0"/>
          </a:p>
          <a:p>
            <a:r>
              <a:rPr lang="da-DK" dirty="0"/>
              <a:t>– klikker de relevante felter </a:t>
            </a:r>
            <a:r>
              <a:rPr lang="da-DK" dirty="0" smtClean="0"/>
              <a:t>i </a:t>
            </a:r>
            <a:r>
              <a:rPr lang="da-DK" dirty="0"/>
              <a:t>QBE-gitteret</a:t>
            </a:r>
          </a:p>
          <a:p>
            <a:r>
              <a:rPr lang="da-DK" dirty="0"/>
              <a:t>– </a:t>
            </a:r>
            <a:r>
              <a:rPr lang="da-DK" dirty="0" smtClean="0"/>
              <a:t>indtaster </a:t>
            </a:r>
            <a:r>
              <a:rPr lang="da-DK" dirty="0"/>
              <a:t>de ønskede søgeord/-tal </a:t>
            </a:r>
            <a:r>
              <a:rPr lang="da-DK" dirty="0" smtClean="0"/>
              <a:t>under </a:t>
            </a:r>
            <a:r>
              <a:rPr lang="da-DK" dirty="0"/>
              <a:t>”Kriterier” </a:t>
            </a:r>
            <a:endParaRPr lang="da-DK" dirty="0" smtClean="0"/>
          </a:p>
          <a:p>
            <a:r>
              <a:rPr lang="da-DK" dirty="0" smtClean="0"/>
              <a:t>- klikker </a:t>
            </a:r>
            <a:r>
              <a:rPr lang="da-DK" dirty="0"/>
              <a:t>på </a:t>
            </a:r>
            <a:r>
              <a:rPr lang="da-DK" dirty="0" err="1"/>
              <a:t>Menuknappen</a:t>
            </a:r>
            <a:r>
              <a:rPr lang="da-DK" dirty="0"/>
              <a:t> ”!Kør”</a:t>
            </a:r>
          </a:p>
          <a:p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9D068F8-3161-43ED-9925-21922E89E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994" y="3481255"/>
            <a:ext cx="4476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2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9FFB8-AC24-42F0-BAA6-3837A8AE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/>
              <a:t>Dataarkvisning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11612E2-6D06-48A6-8227-8CDDCCBA4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a-DK" dirty="0"/>
              <a:t>Resultatet af </a:t>
            </a:r>
            <a:r>
              <a:rPr lang="da-DK" dirty="0" smtClean="0"/>
              <a:t>brugerens </a:t>
            </a:r>
            <a:r>
              <a:rPr lang="da-DK" dirty="0"/>
              <a:t>forespørgsel efter klik på ”!Kør”</a:t>
            </a:r>
          </a:p>
        </p:txBody>
      </p:sp>
      <p:pic>
        <p:nvPicPr>
          <p:cNvPr id="10" name="Pladsholder til indhold 9">
            <a:extLst>
              <a:ext uri="{FF2B5EF4-FFF2-40B4-BE49-F238E27FC236}">
                <a16:creationId xmlns:a16="http://schemas.microsoft.com/office/drawing/2014/main" id="{42E98C80-3C0E-46D0-8615-39535CE9C6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2141871"/>
            <a:ext cx="6172200" cy="256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8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9FFB8-AC24-42F0-BAA6-3837A8AE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/>
              <a:t>SQL-visning:</a:t>
            </a:r>
            <a:br>
              <a:rPr lang="da-DK" dirty="0"/>
            </a:br>
            <a:r>
              <a:rPr lang="da-DK" dirty="0"/>
              <a:t>(</a:t>
            </a:r>
            <a:r>
              <a:rPr lang="da-DK" dirty="0" err="1"/>
              <a:t>Structured</a:t>
            </a:r>
            <a:r>
              <a:rPr lang="da-DK" dirty="0"/>
              <a:t> Query Language)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67C91C2-7474-46F5-AD7C-002F17483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2122400"/>
            <a:ext cx="6172200" cy="2603675"/>
          </a:xfrm>
          <a:prstGeom prst="rect">
            <a:avLst/>
          </a:prstGeo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11612E2-6D06-48A6-8227-8CDDCCBA4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a-DK" dirty="0"/>
              <a:t>QBE-gitteret vist som </a:t>
            </a:r>
            <a:r>
              <a:rPr lang="da-DK" dirty="0" smtClean="0"/>
              <a:t>SQL-sprog.</a:t>
            </a:r>
            <a:endParaRPr lang="da-DK" dirty="0"/>
          </a:p>
          <a:p>
            <a:r>
              <a:rPr lang="da-DK" dirty="0"/>
              <a:t>Det </a:t>
            </a:r>
            <a:r>
              <a:rPr lang="da-DK" dirty="0" smtClean="0"/>
              <a:t>kodesprog, som </a:t>
            </a:r>
            <a:r>
              <a:rPr lang="da-DK" dirty="0"/>
              <a:t>brugeren ikke behøver </a:t>
            </a:r>
            <a:r>
              <a:rPr lang="da-DK" dirty="0" smtClean="0"/>
              <a:t>at beherske pga. </a:t>
            </a:r>
            <a:r>
              <a:rPr lang="da-DK" dirty="0"/>
              <a:t>t</a:t>
            </a:r>
            <a:r>
              <a:rPr lang="da-DK" dirty="0" smtClean="0"/>
              <a:t>re-lags-arkitekturen</a:t>
            </a:r>
            <a:r>
              <a:rPr lang="da-D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3717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368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TIP til underviser:</vt:lpstr>
      <vt:lpstr>Tre-lags-arkitektur</vt:lpstr>
      <vt:lpstr>Præsentationslag:</vt:lpstr>
      <vt:lpstr>Logiklag / applikationslag:</vt:lpstr>
      <vt:lpstr>Datalag:</vt:lpstr>
      <vt:lpstr>Tre-lags-arkitektur:</vt:lpstr>
      <vt:lpstr>Forespørgsel via QBE-Gitter: (Query By Example)</vt:lpstr>
      <vt:lpstr>Dataarkvisning</vt:lpstr>
      <vt:lpstr>SQL-visning: (Structured Query Language)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Tre-lags-arkitektur</dc:title>
  <dc:creator>Poul Lauridsen Følbæk</dc:creator>
  <cp:lastModifiedBy>Pia Zeidler</cp:lastModifiedBy>
  <cp:revision>18</cp:revision>
  <dcterms:created xsi:type="dcterms:W3CDTF">2020-03-14T22:27:07Z</dcterms:created>
  <dcterms:modified xsi:type="dcterms:W3CDTF">2020-08-25T14:04:17Z</dcterms:modified>
</cp:coreProperties>
</file>