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D76FF-8923-47C4-AFFA-A3A34C2793E0}" type="datetimeFigureOut">
              <a:rPr lang="da-DK" smtClean="0"/>
              <a:t>24-08-2020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89995-24EB-44FD-AE0A-B4D3A38F69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961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0376-0071-4468-8614-55E5F055BF9F}" type="datetime1">
              <a:rPr lang="da-DK" smtClean="0"/>
              <a:t>24-08-2020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70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17F8-80EB-4BF8-B80A-2051E380B247}" type="datetime1">
              <a:rPr lang="da-DK" smtClean="0"/>
              <a:t>24-08-2020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909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8A7E-C4D6-4EA1-8F8C-E47CB8D5D336}" type="datetime1">
              <a:rPr lang="da-DK" smtClean="0"/>
              <a:t>24-08-2020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331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C9B8-C098-4ACD-BBF9-4246B3520DE4}" type="datetime1">
              <a:rPr lang="da-DK" smtClean="0"/>
              <a:t>24-08-2020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629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5C26-C8AE-4BCF-B0BB-870888F47765}" type="datetime1">
              <a:rPr lang="da-DK" smtClean="0"/>
              <a:t>24-08-2020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636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3760-37AE-4DB9-B8BF-39914003D12E}" type="datetime1">
              <a:rPr lang="da-DK" smtClean="0"/>
              <a:t>24-08-2020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839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B111-D984-4B18-8F55-004F6A6B6BCF}" type="datetime1">
              <a:rPr lang="da-DK" smtClean="0"/>
              <a:t>24-08-2020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80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6022-52A8-4909-9A41-2644CBC11AC1}" type="datetime1">
              <a:rPr lang="da-DK" smtClean="0"/>
              <a:t>24-08-2020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708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4C26-ABEC-4BB1-8276-EF0428950712}" type="datetime1">
              <a:rPr lang="da-DK" smtClean="0"/>
              <a:t>24-08-2020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303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8ACB-C80A-4A71-9327-252C54FA98B6}" type="datetime1">
              <a:rPr lang="da-DK" smtClean="0"/>
              <a:t>24-08-2020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826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0232-21E4-42B8-96E7-508412EEE2FD}" type="datetime1">
              <a:rPr lang="da-DK" smtClean="0"/>
              <a:t>24-08-2020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100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1E00-8071-4451-9476-96DF1986672D}" type="datetime1">
              <a:rPr lang="da-DK" smtClean="0"/>
              <a:t>24-08-2020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Viden om Data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10D66-4A42-4166-9C45-8803FC3AE0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355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anne@live.dk" TargetMode="External"/><Relationship Id="rId7" Type="http://schemas.openxmlformats.org/officeDocument/2006/relationships/hyperlink" Target="mailto:JEJE@tdc.dk" TargetMode="External"/><Relationship Id="rId2" Type="http://schemas.openxmlformats.org/officeDocument/2006/relationships/hyperlink" Target="mailto:plf@campuvejle.d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arlV@sonofon.dk" TargetMode="External"/><Relationship Id="rId5" Type="http://schemas.openxmlformats.org/officeDocument/2006/relationships/hyperlink" Target="mailto:SOE@telenor.sk" TargetMode="External"/><Relationship Id="rId4" Type="http://schemas.openxmlformats.org/officeDocument/2006/relationships/hyperlink" Target="mailto:jens@hotmail.d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anne@live.dk" TargetMode="External"/><Relationship Id="rId7" Type="http://schemas.openxmlformats.org/officeDocument/2006/relationships/hyperlink" Target="mailto:JEJE@tdc.dk" TargetMode="External"/><Relationship Id="rId2" Type="http://schemas.openxmlformats.org/officeDocument/2006/relationships/hyperlink" Target="mailto:plf@campuvejle.d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arlV@sonofon.dk" TargetMode="External"/><Relationship Id="rId5" Type="http://schemas.openxmlformats.org/officeDocument/2006/relationships/hyperlink" Target="mailto:SOE@telenor.sk" TargetMode="External"/><Relationship Id="rId4" Type="http://schemas.openxmlformats.org/officeDocument/2006/relationships/hyperlink" Target="mailto:jens@hotmail.d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anne@live.dk" TargetMode="External"/><Relationship Id="rId7" Type="http://schemas.openxmlformats.org/officeDocument/2006/relationships/hyperlink" Target="mailto:JEJE@tdc.dk" TargetMode="External"/><Relationship Id="rId2" Type="http://schemas.openxmlformats.org/officeDocument/2006/relationships/hyperlink" Target="mailto:plf@campuvejle.d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arlV@sonofon.dk" TargetMode="External"/><Relationship Id="rId5" Type="http://schemas.openxmlformats.org/officeDocument/2006/relationships/hyperlink" Target="mailto:SOE@telenor.sk" TargetMode="External"/><Relationship Id="rId4" Type="http://schemas.openxmlformats.org/officeDocument/2006/relationships/hyperlink" Target="mailto:jens@hotmail.dk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da-DK" dirty="0">
                <a:solidFill>
                  <a:srgbClr val="0066CC"/>
                </a:solidFill>
              </a:rPr>
              <a:t>Normalisering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LUPUS dyrlægerne</a:t>
            </a:r>
          </a:p>
        </p:txBody>
      </p:sp>
    </p:spTree>
    <p:extLst>
      <p:ext uri="{BB962C8B-B14F-4D97-AF65-F5344CB8AC3E}">
        <p14:creationId xmlns:p14="http://schemas.microsoft.com/office/powerpoint/2010/main" val="785496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2. Normalform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altLang="da-DK" dirty="0"/>
              <a:t>Løsningen er oftest at danne nye tabeller, hvor den ”mindst mulige” nøgle bruges.</a:t>
            </a:r>
          </a:p>
          <a:p>
            <a:r>
              <a:rPr lang="da-DK" altLang="da-DK" dirty="0"/>
              <a:t>Eksempel: </a:t>
            </a:r>
            <a:r>
              <a:rPr lang="da-DK" altLang="da-DK" dirty="0">
                <a:solidFill>
                  <a:srgbClr val="CC0000"/>
                </a:solidFill>
              </a:rPr>
              <a:t>By</a:t>
            </a:r>
            <a:r>
              <a:rPr lang="da-DK" altLang="da-DK" dirty="0"/>
              <a:t> udpeges entydigt af </a:t>
            </a:r>
            <a:r>
              <a:rPr lang="da-DK" altLang="da-DK" dirty="0">
                <a:solidFill>
                  <a:srgbClr val="CC0000"/>
                </a:solidFill>
              </a:rPr>
              <a:t>Postnummer</a:t>
            </a:r>
            <a:r>
              <a:rPr lang="da-DK" altLang="da-DK" dirty="0"/>
              <a:t>. Dan en tabel med kun </a:t>
            </a:r>
            <a:r>
              <a:rPr lang="da-DK" altLang="da-DK" dirty="0">
                <a:solidFill>
                  <a:srgbClr val="CC0000"/>
                </a:solidFill>
              </a:rPr>
              <a:t>Postnummer</a:t>
            </a:r>
            <a:r>
              <a:rPr lang="da-DK" altLang="da-DK" dirty="0"/>
              <a:t> som nøgle.</a:t>
            </a:r>
          </a:p>
          <a:p>
            <a:endParaRPr lang="da-DK" altLang="da-DK" dirty="0"/>
          </a:p>
          <a:p>
            <a:endParaRPr lang="da-DK" altLang="da-DK" dirty="0"/>
          </a:p>
          <a:p>
            <a:endParaRPr lang="da-DK" altLang="da-DK" dirty="0"/>
          </a:p>
          <a:p>
            <a:endParaRPr lang="da-DK" alt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10</a:t>
            </a:fld>
            <a:endParaRPr lang="da-DK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867345"/>
              </p:ext>
            </p:extLst>
          </p:nvPr>
        </p:nvGraphicFramePr>
        <p:xfrm>
          <a:off x="1183502" y="3581083"/>
          <a:ext cx="61069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63">
                  <a:extLst>
                    <a:ext uri="{9D8B030D-6E8A-4147-A177-3AD203B41FA5}">
                      <a16:colId xmlns:a16="http://schemas.microsoft.com/office/drawing/2014/main" val="362636059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116329599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5081660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54838617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9900834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1432331664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1825469963"/>
                    </a:ext>
                  </a:extLst>
                </a:gridCol>
                <a:gridCol w="693608">
                  <a:extLst>
                    <a:ext uri="{9D8B030D-6E8A-4147-A177-3AD203B41FA5}">
                      <a16:colId xmlns:a16="http://schemas.microsoft.com/office/drawing/2014/main" val="1686866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Kundenummer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Fornavn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Efternavn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Postnummer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Nyhedsbrev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876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Følbæk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Siljeager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20893400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plf@campuvejle.dk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2297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Østergade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hanne@live.dk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1966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Vestergade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23456789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jens@hotmail.dk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0024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Østergaard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Nørregade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34567890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SOE@telenor.sk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2726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Vestergaard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Søndergade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45678901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karlV@sonofon.dk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949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Brinken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56789012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JEJE@tdc.dk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8480595"/>
                  </a:ext>
                </a:extLst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33974"/>
              </p:ext>
            </p:extLst>
          </p:nvPr>
        </p:nvGraphicFramePr>
        <p:xfrm>
          <a:off x="9569621" y="3581083"/>
          <a:ext cx="12137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588">
                  <a:extLst>
                    <a:ext uri="{9D8B030D-6E8A-4147-A177-3AD203B41FA5}">
                      <a16:colId xmlns:a16="http://schemas.microsoft.com/office/drawing/2014/main" val="3148348313"/>
                    </a:ext>
                  </a:extLst>
                </a:gridCol>
                <a:gridCol w="450120">
                  <a:extLst>
                    <a:ext uri="{9D8B030D-6E8A-4147-A177-3AD203B41FA5}">
                      <a16:colId xmlns:a16="http://schemas.microsoft.com/office/drawing/2014/main" val="3674437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Postnummer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509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Jelling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872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Vejle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6881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36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2. Normalform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997291"/>
              </p:ext>
            </p:extLst>
          </p:nvPr>
        </p:nvGraphicFramePr>
        <p:xfrm>
          <a:off x="932934" y="2220058"/>
          <a:ext cx="3295136" cy="3837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957">
                  <a:extLst>
                    <a:ext uri="{9D8B030D-6E8A-4147-A177-3AD203B41FA5}">
                      <a16:colId xmlns:a16="http://schemas.microsoft.com/office/drawing/2014/main" val="384646861"/>
                    </a:ext>
                  </a:extLst>
                </a:gridCol>
                <a:gridCol w="587649">
                  <a:extLst>
                    <a:ext uri="{9D8B030D-6E8A-4147-A177-3AD203B41FA5}">
                      <a16:colId xmlns:a16="http://schemas.microsoft.com/office/drawing/2014/main" val="3703546618"/>
                    </a:ext>
                  </a:extLst>
                </a:gridCol>
                <a:gridCol w="968082">
                  <a:extLst>
                    <a:ext uri="{9D8B030D-6E8A-4147-A177-3AD203B41FA5}">
                      <a16:colId xmlns:a16="http://schemas.microsoft.com/office/drawing/2014/main" val="2864560605"/>
                    </a:ext>
                  </a:extLst>
                </a:gridCol>
                <a:gridCol w="936448">
                  <a:extLst>
                    <a:ext uri="{9D8B030D-6E8A-4147-A177-3AD203B41FA5}">
                      <a16:colId xmlns:a16="http://schemas.microsoft.com/office/drawing/2014/main" val="2343506183"/>
                    </a:ext>
                  </a:extLst>
                </a:gridCol>
              </a:tblGrid>
              <a:tr h="274113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Dyrenummer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Dyrenavn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Dyreartnummer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Kundenummer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2201660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Stampe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9964057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Whiskey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342307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7336890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Floffy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7032664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5309894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Pipper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0346342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Bailey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7710435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9912522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Pjuske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3472599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1501555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Minnie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2362857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Mickey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5684717"/>
                  </a:ext>
                </a:extLst>
              </a:tr>
              <a:tr h="274113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Rollo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0156709"/>
                  </a:ext>
                </a:extLst>
              </a:tr>
            </a:tbl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11</a:t>
            </a:fld>
            <a:endParaRPr lang="da-DK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8280"/>
              </p:ext>
            </p:extLst>
          </p:nvPr>
        </p:nvGraphicFramePr>
        <p:xfrm>
          <a:off x="4590621" y="3605053"/>
          <a:ext cx="1505379" cy="149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325">
                  <a:extLst>
                    <a:ext uri="{9D8B030D-6E8A-4147-A177-3AD203B41FA5}">
                      <a16:colId xmlns:a16="http://schemas.microsoft.com/office/drawing/2014/main" val="1270040239"/>
                    </a:ext>
                  </a:extLst>
                </a:gridCol>
                <a:gridCol w="556054">
                  <a:extLst>
                    <a:ext uri="{9D8B030D-6E8A-4147-A177-3AD203B41FA5}">
                      <a16:colId xmlns:a16="http://schemas.microsoft.com/office/drawing/2014/main" val="2171593530"/>
                    </a:ext>
                  </a:extLst>
                </a:gridCol>
              </a:tblGrid>
              <a:tr h="298941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Dyreartnummer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Dyreart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4269603"/>
                  </a:ext>
                </a:extLst>
              </a:tr>
              <a:tr h="298941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Hund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632597"/>
                  </a:ext>
                </a:extLst>
              </a:tr>
              <a:tr h="298941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33705433"/>
                  </a:ext>
                </a:extLst>
              </a:tr>
              <a:tr h="298941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Kanin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3912163"/>
                  </a:ext>
                </a:extLst>
              </a:tr>
              <a:tr h="298941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Undulat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5467890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4469969" y="2220058"/>
            <a:ext cx="65769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altLang="da-DK" sz="2800" dirty="0"/>
              <a:t>Eksempel: </a:t>
            </a:r>
            <a:r>
              <a:rPr lang="da-DK" altLang="da-DK" sz="2800" dirty="0">
                <a:solidFill>
                  <a:srgbClr val="CC0000"/>
                </a:solidFill>
              </a:rPr>
              <a:t>Dyreart</a:t>
            </a:r>
            <a:r>
              <a:rPr lang="da-DK" altLang="da-DK" sz="2800" dirty="0"/>
              <a:t> afhænger ikke entydigt af dyrenummer. Dan en tabel med kun </a:t>
            </a:r>
            <a:r>
              <a:rPr lang="da-DK" altLang="da-DK" sz="2800" dirty="0" err="1">
                <a:solidFill>
                  <a:srgbClr val="CC0000"/>
                </a:solidFill>
              </a:rPr>
              <a:t>Dyreartnummer</a:t>
            </a:r>
            <a:r>
              <a:rPr lang="da-DK" altLang="da-DK" sz="2800" dirty="0"/>
              <a:t> som nøgle.</a:t>
            </a:r>
          </a:p>
        </p:txBody>
      </p:sp>
      <p:sp>
        <p:nvSpPr>
          <p:cNvPr id="9" name="Rektangel 8"/>
          <p:cNvSpPr/>
          <p:nvPr/>
        </p:nvSpPr>
        <p:spPr>
          <a:xfrm>
            <a:off x="4590621" y="5174056"/>
            <a:ext cx="514519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altLang="da-DK" sz="2800" dirty="0">
                <a:solidFill>
                  <a:srgbClr val="CC0000"/>
                </a:solidFill>
              </a:rPr>
              <a:t>By og dyreart</a:t>
            </a:r>
            <a:r>
              <a:rPr lang="da-DK" altLang="da-DK" sz="2800" dirty="0"/>
              <a:t> fjernes derfor fra</a:t>
            </a:r>
            <a:br>
              <a:rPr lang="da-DK" altLang="da-DK" sz="2800" dirty="0"/>
            </a:br>
            <a:r>
              <a:rPr lang="da-DK" altLang="da-DK" sz="2800" dirty="0"/>
              <a:t>den oprindelige tabel.</a:t>
            </a:r>
          </a:p>
        </p:txBody>
      </p:sp>
    </p:spTree>
    <p:extLst>
      <p:ext uri="{BB962C8B-B14F-4D97-AF65-F5344CB8AC3E}">
        <p14:creationId xmlns:p14="http://schemas.microsoft.com/office/powerpoint/2010/main" val="1406003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3. Normalform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da-DK" altLang="da-DK" sz="2800" dirty="0"/>
          </a:p>
          <a:p>
            <a:pPr lvl="1"/>
            <a:r>
              <a:rPr lang="da-DK" altLang="da-DK" sz="2800" dirty="0"/>
              <a:t>Alle felter, der afhænger af andet end nøgle-feltet, splittes ud i andre tabeller.</a:t>
            </a:r>
          </a:p>
          <a:p>
            <a:pPr lvl="1"/>
            <a:endParaRPr lang="da-DK" altLang="da-DK" sz="2800" dirty="0"/>
          </a:p>
          <a:p>
            <a:pPr lvl="1"/>
            <a:r>
              <a:rPr lang="da-DK" altLang="da-DK" sz="2800" dirty="0"/>
              <a:t>LUPUS dyrlægernes </a:t>
            </a:r>
            <a:r>
              <a:rPr lang="da-DK" altLang="da-DK" sz="2800"/>
              <a:t>database overholder </a:t>
            </a:r>
            <a:r>
              <a:rPr lang="da-DK" altLang="da-DK" sz="2800" dirty="0"/>
              <a:t>3. normalform.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5249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Opsummering: Normalisering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/>
              <a:t>Normalisering eliminerer </a:t>
            </a:r>
            <a:r>
              <a:rPr lang="da-DK" altLang="da-DK" u="sng" dirty="0"/>
              <a:t>redundans</a:t>
            </a:r>
            <a:r>
              <a:rPr lang="da-DK" altLang="da-DK" dirty="0"/>
              <a:t> og </a:t>
            </a:r>
            <a:r>
              <a:rPr lang="da-DK" altLang="da-DK" u="sng" dirty="0"/>
              <a:t>inkonsistens</a:t>
            </a:r>
            <a:r>
              <a:rPr lang="da-DK" altLang="da-DK" dirty="0"/>
              <a:t> i databasen.</a:t>
            </a:r>
          </a:p>
          <a:p>
            <a:endParaRPr lang="da-DK" altLang="da-DK" dirty="0"/>
          </a:p>
          <a:p>
            <a:r>
              <a:rPr lang="da-DK" altLang="da-DK" dirty="0"/>
              <a:t>Vær opmærksom, hvis den samme information forekommer mange gange – er det nødvendigt…?</a:t>
            </a:r>
          </a:p>
          <a:p>
            <a:endParaRPr lang="da-DK" altLang="da-DK" dirty="0"/>
          </a:p>
          <a:p>
            <a:r>
              <a:rPr lang="da-DK" altLang="da-DK" dirty="0"/>
              <a:t>Brug normalisering som et ”sundhedstjek” for databasens design.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7634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LUPUS Dyrlægerne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Nu er dyrlægernes regneark normaliseret.</a:t>
            </a:r>
          </a:p>
          <a:p>
            <a:endParaRPr lang="da-DK" dirty="0"/>
          </a:p>
          <a:p>
            <a:r>
              <a:rPr lang="da-DK" dirty="0"/>
              <a:t>Herefter skal vi oprette databasen i et databaseprogram,</a:t>
            </a:r>
            <a:br>
              <a:rPr lang="da-DK" dirty="0"/>
            </a:br>
            <a:r>
              <a:rPr lang="da-DK" dirty="0" err="1"/>
              <a:t>f.eks</a:t>
            </a:r>
            <a:r>
              <a:rPr lang="da-DK" dirty="0"/>
              <a:t> Microsoft Access.</a:t>
            </a:r>
          </a:p>
          <a:p>
            <a:endParaRPr lang="da-DK" dirty="0"/>
          </a:p>
          <a:p>
            <a:r>
              <a:rPr lang="da-DK" dirty="0"/>
              <a:t>E/R-Diagrammet for databasen kan ses i næste slide.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226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E/R-Diagram i ACCESS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15</a:t>
            </a:fld>
            <a:endParaRPr lang="da-DK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02" y="1533649"/>
            <a:ext cx="10273796" cy="4578826"/>
          </a:xfrm>
        </p:spPr>
      </p:pic>
    </p:spTree>
    <p:extLst>
      <p:ext uri="{BB962C8B-B14F-4D97-AF65-F5344CB8AC3E}">
        <p14:creationId xmlns:p14="http://schemas.microsoft.com/office/powerpoint/2010/main" val="60036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Fra Database til CRM-System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dyrlægerne ønsker databasen udvidet til et</a:t>
            </a:r>
            <a:br>
              <a:rPr lang="da-DK" dirty="0"/>
            </a:br>
            <a:r>
              <a:rPr lang="da-DK" dirty="0"/>
              <a:t>Customer Relations Management system,</a:t>
            </a:r>
            <a:br>
              <a:rPr lang="da-DK" dirty="0"/>
            </a:br>
            <a:r>
              <a:rPr lang="da-DK" dirty="0"/>
              <a:t>skal de ønskede informationer i princippet ”bare” tilføjes den eksisterende database – se oversigt i næste slide.</a:t>
            </a:r>
          </a:p>
          <a:p>
            <a:endParaRPr lang="da-DK" dirty="0"/>
          </a:p>
          <a:p>
            <a:r>
              <a:rPr lang="da-DK" dirty="0"/>
              <a:t>Husk dog fortsat at overholde normalformerne!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4545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CRM-System</a:t>
            </a:r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927" y="1825625"/>
            <a:ext cx="9734145" cy="4351338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431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solidFill>
                  <a:srgbClr val="0066CC"/>
                </a:solidFill>
              </a:rPr>
              <a:t>Normalisering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altLang="da-DK" dirty="0"/>
              <a:t>Normalisering er en metode til at forbedre et database-design for at undgå:</a:t>
            </a:r>
          </a:p>
          <a:p>
            <a:endParaRPr lang="da-DK" altLang="da-DK" dirty="0"/>
          </a:p>
          <a:p>
            <a:pPr lvl="1"/>
            <a:r>
              <a:rPr lang="da-DK" altLang="da-DK" b="1" dirty="0"/>
              <a:t>Redundans</a:t>
            </a:r>
            <a:r>
              <a:rPr lang="da-DK" altLang="da-DK" dirty="0"/>
              <a:t>: At data forekommer mere end én gang.</a:t>
            </a:r>
          </a:p>
          <a:p>
            <a:pPr lvl="1"/>
            <a:r>
              <a:rPr lang="da-DK" altLang="da-DK" b="1" dirty="0"/>
              <a:t>Inkonsistens: </a:t>
            </a:r>
            <a:r>
              <a:rPr lang="da-DK" altLang="da-DK" dirty="0"/>
              <a:t> At noget data er i modstrid med andet data.</a:t>
            </a:r>
          </a:p>
          <a:p>
            <a:endParaRPr lang="da-DK" altLang="da-DK" dirty="0"/>
          </a:p>
          <a:p>
            <a:r>
              <a:rPr lang="da-DK" altLang="da-DK" dirty="0"/>
              <a:t>Hvis man er god til database-design, og følger reglerne, vil man ofte ende med en normaliseret database uden at tænke over det.</a:t>
            </a:r>
          </a:p>
          <a:p>
            <a:endParaRPr lang="da-DK" altLang="da-DK" dirty="0"/>
          </a:p>
          <a:p>
            <a:r>
              <a:rPr lang="da-DK" altLang="da-DK" dirty="0"/>
              <a:t>Normalisering er en slags ”sundhedstjek” af dit database-design.</a:t>
            </a:r>
          </a:p>
          <a:p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071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 Normalformer	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904653"/>
              </p:ext>
            </p:extLst>
          </p:nvPr>
        </p:nvGraphicFramePr>
        <p:xfrm>
          <a:off x="838200" y="1387367"/>
          <a:ext cx="10166131" cy="2663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816">
                  <a:extLst>
                    <a:ext uri="{9D8B030D-6E8A-4147-A177-3AD203B41FA5}">
                      <a16:colId xmlns:a16="http://schemas.microsoft.com/office/drawing/2014/main" val="3780137964"/>
                    </a:ext>
                  </a:extLst>
                </a:gridCol>
                <a:gridCol w="862051">
                  <a:extLst>
                    <a:ext uri="{9D8B030D-6E8A-4147-A177-3AD203B41FA5}">
                      <a16:colId xmlns:a16="http://schemas.microsoft.com/office/drawing/2014/main" val="1554508877"/>
                    </a:ext>
                  </a:extLst>
                </a:gridCol>
                <a:gridCol w="972181">
                  <a:extLst>
                    <a:ext uri="{9D8B030D-6E8A-4147-A177-3AD203B41FA5}">
                      <a16:colId xmlns:a16="http://schemas.microsoft.com/office/drawing/2014/main" val="1358080512"/>
                    </a:ext>
                  </a:extLst>
                </a:gridCol>
                <a:gridCol w="379758">
                  <a:extLst>
                    <a:ext uri="{9D8B030D-6E8A-4147-A177-3AD203B41FA5}">
                      <a16:colId xmlns:a16="http://schemas.microsoft.com/office/drawing/2014/main" val="1207472698"/>
                    </a:ext>
                  </a:extLst>
                </a:gridCol>
                <a:gridCol w="453812">
                  <a:extLst>
                    <a:ext uri="{9D8B030D-6E8A-4147-A177-3AD203B41FA5}">
                      <a16:colId xmlns:a16="http://schemas.microsoft.com/office/drawing/2014/main" val="1669330989"/>
                    </a:ext>
                  </a:extLst>
                </a:gridCol>
                <a:gridCol w="721541">
                  <a:extLst>
                    <a:ext uri="{9D8B030D-6E8A-4147-A177-3AD203B41FA5}">
                      <a16:colId xmlns:a16="http://schemas.microsoft.com/office/drawing/2014/main" val="145348275"/>
                    </a:ext>
                  </a:extLst>
                </a:gridCol>
                <a:gridCol w="1348142">
                  <a:extLst>
                    <a:ext uri="{9D8B030D-6E8A-4147-A177-3AD203B41FA5}">
                      <a16:colId xmlns:a16="http://schemas.microsoft.com/office/drawing/2014/main" val="2955884113"/>
                    </a:ext>
                  </a:extLst>
                </a:gridCol>
                <a:gridCol w="269628">
                  <a:extLst>
                    <a:ext uri="{9D8B030D-6E8A-4147-A177-3AD203B41FA5}">
                      <a16:colId xmlns:a16="http://schemas.microsoft.com/office/drawing/2014/main" val="1609438767"/>
                    </a:ext>
                  </a:extLst>
                </a:gridCol>
                <a:gridCol w="575334">
                  <a:extLst>
                    <a:ext uri="{9D8B030D-6E8A-4147-A177-3AD203B41FA5}">
                      <a16:colId xmlns:a16="http://schemas.microsoft.com/office/drawing/2014/main" val="4289493340"/>
                    </a:ext>
                  </a:extLst>
                </a:gridCol>
                <a:gridCol w="417734">
                  <a:extLst>
                    <a:ext uri="{9D8B030D-6E8A-4147-A177-3AD203B41FA5}">
                      <a16:colId xmlns:a16="http://schemas.microsoft.com/office/drawing/2014/main" val="79882504"/>
                    </a:ext>
                  </a:extLst>
                </a:gridCol>
                <a:gridCol w="611411">
                  <a:extLst>
                    <a:ext uri="{9D8B030D-6E8A-4147-A177-3AD203B41FA5}">
                      <a16:colId xmlns:a16="http://schemas.microsoft.com/office/drawing/2014/main" val="4015516225"/>
                    </a:ext>
                  </a:extLst>
                </a:gridCol>
                <a:gridCol w="579132">
                  <a:extLst>
                    <a:ext uri="{9D8B030D-6E8A-4147-A177-3AD203B41FA5}">
                      <a16:colId xmlns:a16="http://schemas.microsoft.com/office/drawing/2014/main" val="2218454831"/>
                    </a:ext>
                  </a:extLst>
                </a:gridCol>
                <a:gridCol w="562042">
                  <a:extLst>
                    <a:ext uri="{9D8B030D-6E8A-4147-A177-3AD203B41FA5}">
                      <a16:colId xmlns:a16="http://schemas.microsoft.com/office/drawing/2014/main" val="4188925402"/>
                    </a:ext>
                  </a:extLst>
                </a:gridCol>
                <a:gridCol w="579132">
                  <a:extLst>
                    <a:ext uri="{9D8B030D-6E8A-4147-A177-3AD203B41FA5}">
                      <a16:colId xmlns:a16="http://schemas.microsoft.com/office/drawing/2014/main" val="241163695"/>
                    </a:ext>
                  </a:extLst>
                </a:gridCol>
                <a:gridCol w="444317">
                  <a:extLst>
                    <a:ext uri="{9D8B030D-6E8A-4147-A177-3AD203B41FA5}">
                      <a16:colId xmlns:a16="http://schemas.microsoft.com/office/drawing/2014/main" val="158167602"/>
                    </a:ext>
                  </a:extLst>
                </a:gridCol>
                <a:gridCol w="786100">
                  <a:extLst>
                    <a:ext uri="{9D8B030D-6E8A-4147-A177-3AD203B41FA5}">
                      <a16:colId xmlns:a16="http://schemas.microsoft.com/office/drawing/2014/main" val="2758094783"/>
                    </a:ext>
                  </a:extLst>
                </a:gridCol>
              </a:tblGrid>
              <a:tr h="443883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Følbæk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Siljeager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Jelling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20893400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plf@campuvejle.dk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Stampe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Whiskey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9805171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Østergade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Vejle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hanne@live.dk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57262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Vestergade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Jelling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23456789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jens@hotmail.dk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Floffy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Pipper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Undulat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Bailey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Hund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943931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Østergaard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Nørregade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Vejle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34567890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SOE@telenor.sk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Pjuske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Undulat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18051776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Vestergaard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Søndergade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Vejle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45678901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karlV@sonofon.dk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Minnie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Mickey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0249917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Brinken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Vejle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56789012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JEJE@tdc.dk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Rollo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51253413"/>
                  </a:ext>
                </a:extLst>
              </a:tr>
            </a:tbl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3</a:t>
            </a:fld>
            <a:endParaRPr lang="da-DK"/>
          </a:p>
        </p:txBody>
      </p:sp>
      <p:sp>
        <p:nvSpPr>
          <p:cNvPr id="7" name="Tekstfelt 6"/>
          <p:cNvSpPr txBox="1"/>
          <p:nvPr/>
        </p:nvSpPr>
        <p:spPr>
          <a:xfrm>
            <a:off x="838200" y="4416357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LUPUS dyrlægerne opdaterer deres kundeoplysninger i et regneark, som ovenstående.</a:t>
            </a:r>
          </a:p>
          <a:p>
            <a:r>
              <a:rPr lang="da-DK" sz="2800" dirty="0"/>
              <a:t>Dette regneark skal vi nu konvertere til en database i Access.</a:t>
            </a:r>
          </a:p>
        </p:txBody>
      </p:sp>
    </p:spTree>
    <p:extLst>
      <p:ext uri="{BB962C8B-B14F-4D97-AF65-F5344CB8AC3E}">
        <p14:creationId xmlns:p14="http://schemas.microsoft.com/office/powerpoint/2010/main" val="225438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1. Normalform</a:t>
            </a:r>
            <a:br>
              <a:rPr lang="da-DK" alt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altLang="da-DK" dirty="0"/>
          </a:p>
          <a:p>
            <a:pPr lvl="1"/>
            <a:r>
              <a:rPr lang="da-DK" altLang="da-DK" sz="2800" dirty="0"/>
              <a:t>Alle poster har en unik </a:t>
            </a:r>
            <a:r>
              <a:rPr lang="da-DK" altLang="da-DK" sz="2800" dirty="0" smtClean="0"/>
              <a:t>(entydig</a:t>
            </a:r>
            <a:r>
              <a:rPr lang="da-DK" altLang="da-DK" sz="2800" dirty="0"/>
              <a:t>) nøgle.</a:t>
            </a:r>
          </a:p>
          <a:p>
            <a:pPr lvl="1"/>
            <a:endParaRPr lang="da-DK" altLang="da-DK" sz="2800" dirty="0"/>
          </a:p>
          <a:p>
            <a:pPr lvl="1"/>
            <a:r>
              <a:rPr lang="da-DK" altLang="da-DK" sz="2800" dirty="0"/>
              <a:t>Alle poster er lige lange.</a:t>
            </a:r>
          </a:p>
          <a:p>
            <a:pPr lvl="1"/>
            <a:endParaRPr lang="da-DK" altLang="da-DK" sz="2800" dirty="0"/>
          </a:p>
          <a:p>
            <a:pPr lvl="1"/>
            <a:r>
              <a:rPr lang="da-DK" altLang="da-DK" sz="2800" dirty="0"/>
              <a:t>Alle felter indeholder samme type information.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416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1. Normalform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altLang="da-DK" dirty="0"/>
              <a:t>Hvorfor skal en post have en nøgle?</a:t>
            </a:r>
          </a:p>
          <a:p>
            <a:pPr lvl="1"/>
            <a:r>
              <a:rPr lang="da-DK" altLang="da-DK" dirty="0"/>
              <a:t>Hvis en post ikke har en nøgle, kan vi ikke </a:t>
            </a:r>
            <a:r>
              <a:rPr lang="da-DK" altLang="da-DK" dirty="0" smtClean="0"/>
              <a:t>vide, </a:t>
            </a:r>
            <a:r>
              <a:rPr lang="da-DK" altLang="da-DK" dirty="0"/>
              <a:t>hvad data egentlig refererer til (tvetydighed).</a:t>
            </a:r>
          </a:p>
          <a:p>
            <a:r>
              <a:rPr lang="da-DK" altLang="da-DK" dirty="0"/>
              <a:t>Hvorfor skal posterne være lige lange?</a:t>
            </a:r>
          </a:p>
          <a:p>
            <a:pPr lvl="1"/>
            <a:r>
              <a:rPr lang="da-DK" altLang="da-DK" dirty="0"/>
              <a:t>For at undgå spild af plads.</a:t>
            </a:r>
          </a:p>
          <a:p>
            <a:r>
              <a:rPr lang="da-DK" altLang="da-DK" dirty="0"/>
              <a:t>Typisk struktur:</a:t>
            </a:r>
          </a:p>
          <a:p>
            <a:pPr lvl="1"/>
            <a:r>
              <a:rPr lang="da-DK" altLang="da-DK" dirty="0"/>
              <a:t>nøglefelt</a:t>
            </a:r>
          </a:p>
          <a:p>
            <a:pPr lvl="1"/>
            <a:r>
              <a:rPr lang="da-DK" altLang="da-DK" dirty="0"/>
              <a:t>variabelt antal felter.</a:t>
            </a:r>
          </a:p>
          <a:p>
            <a:r>
              <a:rPr lang="da-DK" altLang="da-DK" dirty="0"/>
              <a:t>Dette giver en tabel med felter som: </a:t>
            </a:r>
            <a:r>
              <a:rPr lang="da-DK" altLang="da-DK" dirty="0">
                <a:solidFill>
                  <a:srgbClr val="CC0000"/>
                </a:solidFill>
              </a:rPr>
              <a:t>Kundenummer, navn …..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23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1. Normalform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altLang="da-DK" dirty="0"/>
              <a:t>Hvordan gør vi så …..?</a:t>
            </a:r>
          </a:p>
          <a:p>
            <a:pPr marL="0" indent="0">
              <a:buNone/>
            </a:pPr>
            <a:endParaRPr lang="da-DK" altLang="da-DK" dirty="0"/>
          </a:p>
          <a:p>
            <a:r>
              <a:rPr lang="da-DK" altLang="da-DK" dirty="0"/>
              <a:t>Trin 1: Vi opretter en nøgle</a:t>
            </a:r>
          </a:p>
          <a:p>
            <a:pPr lvl="1"/>
            <a:r>
              <a:rPr lang="da-DK" altLang="da-DK" dirty="0"/>
              <a:t>Ofte er ét felt nok til at skabe en entydig identifikation, ellers</a:t>
            </a:r>
          </a:p>
          <a:p>
            <a:pPr lvl="1"/>
            <a:r>
              <a:rPr lang="da-DK" altLang="da-DK" dirty="0"/>
              <a:t>Inkludér nok felter til at nøglen er entydig</a:t>
            </a:r>
          </a:p>
          <a:p>
            <a:pPr lvl="1"/>
            <a:r>
              <a:rPr lang="da-DK" altLang="da-DK" dirty="0"/>
              <a:t>Opfind evt. selv en nøgle, f.eks. et løbenummer </a:t>
            </a:r>
            <a:r>
              <a:rPr lang="da-DK" altLang="da-DK" dirty="0" err="1"/>
              <a:t>vha</a:t>
            </a:r>
            <a:r>
              <a:rPr lang="da-DK" altLang="da-DK" dirty="0"/>
              <a:t> ”Autonummerering”</a:t>
            </a:r>
          </a:p>
          <a:p>
            <a:pPr marL="457200" lvl="1" indent="0">
              <a:buNone/>
            </a:pPr>
            <a:endParaRPr lang="da-DK" altLang="da-DK" dirty="0"/>
          </a:p>
          <a:p>
            <a:r>
              <a:rPr lang="da-DK" altLang="da-DK" dirty="0"/>
              <a:t>Trin 2: Indfør tabeller med fast længde</a:t>
            </a:r>
          </a:p>
          <a:p>
            <a:pPr lvl="1"/>
            <a:r>
              <a:rPr lang="da-DK" altLang="da-DK" dirty="0"/>
              <a:t>Ofte ændres </a:t>
            </a:r>
            <a:r>
              <a:rPr lang="da-DK" altLang="da-DK" dirty="0">
                <a:solidFill>
                  <a:srgbClr val="CC0000"/>
                </a:solidFill>
              </a:rPr>
              <a:t>Nøgle</a:t>
            </a:r>
            <a:r>
              <a:rPr lang="da-DK" altLang="da-DK" dirty="0"/>
              <a:t>, </a:t>
            </a:r>
            <a:r>
              <a:rPr lang="da-DK" altLang="da-DK" dirty="0">
                <a:solidFill>
                  <a:srgbClr val="CC0000"/>
                </a:solidFill>
              </a:rPr>
              <a:t>Felt1</a:t>
            </a:r>
            <a:r>
              <a:rPr lang="da-DK" altLang="da-DK" dirty="0"/>
              <a:t>, </a:t>
            </a:r>
            <a:r>
              <a:rPr lang="da-DK" altLang="da-DK" dirty="0">
                <a:solidFill>
                  <a:srgbClr val="CC0000"/>
                </a:solidFill>
              </a:rPr>
              <a:t>Felt2</a:t>
            </a:r>
            <a:r>
              <a:rPr lang="da-DK" altLang="da-DK" dirty="0"/>
              <a:t>,… til</a:t>
            </a:r>
          </a:p>
          <a:p>
            <a:pPr lvl="1"/>
            <a:r>
              <a:rPr lang="da-DK" altLang="da-DK" dirty="0">
                <a:solidFill>
                  <a:srgbClr val="CC0000"/>
                </a:solidFill>
              </a:rPr>
              <a:t>Nøgle</a:t>
            </a:r>
            <a:r>
              <a:rPr lang="da-DK" altLang="da-DK" dirty="0"/>
              <a:t>, </a:t>
            </a:r>
            <a:r>
              <a:rPr lang="da-DK" altLang="da-DK" dirty="0">
                <a:solidFill>
                  <a:srgbClr val="CC0000"/>
                </a:solidFill>
              </a:rPr>
              <a:t>Felt</a:t>
            </a:r>
            <a:r>
              <a:rPr lang="da-DK" altLang="da-DK" dirty="0"/>
              <a:t> (med mange poster)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902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1. Normalform - opsummering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da-DK" altLang="da-DK" dirty="0"/>
              <a:t>Alle poster i tabellen er unikke.</a:t>
            </a:r>
          </a:p>
          <a:p>
            <a:pPr>
              <a:spcBef>
                <a:spcPct val="0"/>
              </a:spcBef>
              <a:defRPr/>
            </a:pPr>
            <a:r>
              <a:rPr lang="da-DK" altLang="da-DK" dirty="0"/>
              <a:t>Alle poster i tabellen har samme længde.</a:t>
            </a:r>
          </a:p>
          <a:p>
            <a:pPr>
              <a:spcBef>
                <a:spcPct val="0"/>
              </a:spcBef>
              <a:defRPr/>
            </a:pPr>
            <a:r>
              <a:rPr lang="da-DK" altLang="da-DK" dirty="0"/>
              <a:t>Alle felter har samme type information.</a:t>
            </a:r>
          </a:p>
          <a:p>
            <a:pPr>
              <a:spcBef>
                <a:spcPct val="0"/>
              </a:spcBef>
              <a:defRPr/>
            </a:pPr>
            <a:endParaRPr lang="da-DK" altLang="da-DK" dirty="0"/>
          </a:p>
          <a:p>
            <a:pPr>
              <a:spcBef>
                <a:spcPct val="0"/>
              </a:spcBef>
              <a:defRPr/>
            </a:pPr>
            <a:endParaRPr lang="da-DK" altLang="da-DK" dirty="0"/>
          </a:p>
          <a:p>
            <a:pPr>
              <a:spcBef>
                <a:spcPct val="0"/>
              </a:spcBef>
              <a:defRPr/>
            </a:pPr>
            <a:endParaRPr lang="da-DK" altLang="da-DK" dirty="0"/>
          </a:p>
          <a:p>
            <a:pPr>
              <a:spcBef>
                <a:spcPct val="0"/>
              </a:spcBef>
              <a:defRPr/>
            </a:pPr>
            <a:endParaRPr lang="da-DK" altLang="da-DK" dirty="0"/>
          </a:p>
          <a:p>
            <a:pPr>
              <a:spcBef>
                <a:spcPct val="0"/>
              </a:spcBef>
              <a:defRPr/>
            </a:pPr>
            <a:endParaRPr lang="da-DK" altLang="da-DK" dirty="0"/>
          </a:p>
          <a:p>
            <a:pPr marL="0" indent="0">
              <a:spcBef>
                <a:spcPct val="0"/>
              </a:spcBef>
              <a:buNone/>
              <a:defRPr/>
            </a:pPr>
            <a:endParaRPr lang="da-DK" altLang="da-DK" dirty="0"/>
          </a:p>
          <a:p>
            <a:pPr>
              <a:spcBef>
                <a:spcPct val="0"/>
              </a:spcBef>
              <a:defRPr/>
            </a:pPr>
            <a:endParaRPr lang="da-DK" altLang="da-DK" dirty="0"/>
          </a:p>
          <a:p>
            <a:pPr>
              <a:spcBef>
                <a:spcPct val="0"/>
              </a:spcBef>
              <a:defRPr/>
            </a:pPr>
            <a:r>
              <a:rPr lang="da-DK" altLang="da-DK" dirty="0"/>
              <a:t>Tabellen er nu på 1. normalform.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538381"/>
              </p:ext>
            </p:extLst>
          </p:nvPr>
        </p:nvGraphicFramePr>
        <p:xfrm>
          <a:off x="1134076" y="3003917"/>
          <a:ext cx="653535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63">
                  <a:extLst>
                    <a:ext uri="{9D8B030D-6E8A-4147-A177-3AD203B41FA5}">
                      <a16:colId xmlns:a16="http://schemas.microsoft.com/office/drawing/2014/main" val="15025673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406499083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6123687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6528780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351211857"/>
                    </a:ext>
                  </a:extLst>
                </a:gridCol>
                <a:gridCol w="379413">
                  <a:extLst>
                    <a:ext uri="{9D8B030D-6E8A-4147-A177-3AD203B41FA5}">
                      <a16:colId xmlns:a16="http://schemas.microsoft.com/office/drawing/2014/main" val="443545955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3126831553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584121008"/>
                    </a:ext>
                  </a:extLst>
                </a:gridCol>
                <a:gridCol w="742562">
                  <a:extLst>
                    <a:ext uri="{9D8B030D-6E8A-4147-A177-3AD203B41FA5}">
                      <a16:colId xmlns:a16="http://schemas.microsoft.com/office/drawing/2014/main" val="3153365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Kundenummer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Fornavn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Efternavn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Postnummer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Nyhedsbrev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5437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Følbæk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Siljeager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Jelling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20893400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plf@campuvejle.dk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806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Østergade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Vejle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12345678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hanne@live.dk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460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Vestergade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Jelling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23456789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jens@hotmail.dk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968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Østergaard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Nørregade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Vejle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34567890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SOE@telenor.sk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1231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Vestergaard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Søndergade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Vejle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45678901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karlV@sonofon.dk</a:t>
                      </a:r>
                      <a:endParaRPr lang="da-DK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4621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Brinken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Vejle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56789012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JEJE@tdc.dk</a:t>
                      </a:r>
                      <a:endParaRPr lang="da-DK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6579323"/>
                  </a:ext>
                </a:extLst>
              </a:tr>
            </a:tbl>
          </a:graphicData>
        </a:graphic>
      </p:graphicFrame>
      <p:graphicFrame>
        <p:nvGraphicFramePr>
          <p:cNvPr id="11" name="Pladsholder til indhol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38877"/>
              </p:ext>
            </p:extLst>
          </p:nvPr>
        </p:nvGraphicFramePr>
        <p:xfrm>
          <a:off x="8153400" y="3003917"/>
          <a:ext cx="2800865" cy="332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265301465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981934277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1116932644"/>
                    </a:ext>
                  </a:extLst>
                </a:gridCol>
                <a:gridCol w="953014">
                  <a:extLst>
                    <a:ext uri="{9D8B030D-6E8A-4147-A177-3AD203B41FA5}">
                      <a16:colId xmlns:a16="http://schemas.microsoft.com/office/drawing/2014/main" val="2241318351"/>
                    </a:ext>
                  </a:extLst>
                </a:gridCol>
              </a:tblGrid>
              <a:tr h="237764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Dyrenummer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Dyrenavn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Dyreart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Kundenummer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12494301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Stampe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2676958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Whiskey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4416979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Bimmer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4314834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Floffy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35741150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98924464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Pipper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Undulat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9855276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Bailey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30980716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5702566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Pjuske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Undulat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9082165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2794281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Minnie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2569668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Mickey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0288688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Rollo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84891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35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2. Normalform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da-DK" altLang="da-DK" sz="2800" dirty="0"/>
          </a:p>
          <a:p>
            <a:pPr lvl="1"/>
            <a:r>
              <a:rPr lang="da-DK" altLang="da-DK" sz="2800" dirty="0"/>
              <a:t>Hvis der er felter, der afhænger af et felt, som ikke er nøglefeltet, skal disse felter i en tabel med egen nøgle.</a:t>
            </a:r>
          </a:p>
          <a:p>
            <a:pPr lvl="1"/>
            <a:endParaRPr lang="da-DK" altLang="da-DK" sz="2800" dirty="0"/>
          </a:p>
          <a:p>
            <a:pPr lvl="1"/>
            <a:r>
              <a:rPr lang="da-DK" altLang="da-DK" sz="2800" dirty="0"/>
              <a:t>Fx bestemmer ”Postnummer”, i hvilken by kunden bor.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155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2. Normalform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altLang="da-DK" dirty="0"/>
              <a:t>Husk at: </a:t>
            </a:r>
            <a:r>
              <a:rPr lang="da-DK" altLang="da-DK" i="1" dirty="0"/>
              <a:t>”Der må kun være </a:t>
            </a:r>
            <a:r>
              <a:rPr lang="da-DK" altLang="da-DK" i="1" u="sng" dirty="0"/>
              <a:t>et</a:t>
            </a:r>
            <a:r>
              <a:rPr lang="da-DK" altLang="da-DK" i="1" dirty="0"/>
              <a:t> nøglefelt i hver tabel, der entydigt afgør indholdet af alle øvrige felter”</a:t>
            </a:r>
            <a:endParaRPr lang="da-DK" altLang="da-DK" dirty="0"/>
          </a:p>
          <a:p>
            <a:endParaRPr lang="da-DK" altLang="da-DK" dirty="0"/>
          </a:p>
          <a:p>
            <a:r>
              <a:rPr lang="da-DK" altLang="da-DK" dirty="0"/>
              <a:t>Husk, at et nøglefelt kan være et enkelt felt,</a:t>
            </a:r>
            <a:br>
              <a:rPr lang="da-DK" altLang="da-DK" dirty="0"/>
            </a:br>
            <a:r>
              <a:rPr lang="da-DK" altLang="da-DK" dirty="0"/>
              <a:t>eller en kombination af felter.</a:t>
            </a:r>
          </a:p>
          <a:p>
            <a:endParaRPr lang="da-DK" altLang="da-DK" dirty="0"/>
          </a:p>
          <a:p>
            <a:r>
              <a:rPr lang="da-DK" altLang="da-DK" dirty="0"/>
              <a:t>Nogle informationer kan måske udpeges </a:t>
            </a:r>
            <a:r>
              <a:rPr lang="da-DK" altLang="da-DK" dirty="0" smtClean="0"/>
              <a:t>entydigt </a:t>
            </a:r>
            <a:r>
              <a:rPr lang="da-DK" altLang="da-DK" dirty="0"/>
              <a:t>med mindre </a:t>
            </a:r>
            <a:r>
              <a:rPr lang="da-DK" altLang="da-DK" dirty="0" smtClean="0"/>
              <a:t>information, </a:t>
            </a:r>
            <a:r>
              <a:rPr lang="da-DK" altLang="da-DK" dirty="0"/>
              <a:t>end den nøglefeltet rummer. 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Viden om Data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0D66-4A42-4166-9C45-8803FC3AE068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719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1044</Words>
  <Application>Microsoft Office PowerPoint</Application>
  <PresentationFormat>Widescreen</PresentationFormat>
  <Paragraphs>472</Paragraphs>
  <Slides>17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Office-tema</vt:lpstr>
      <vt:lpstr>Normalisering</vt:lpstr>
      <vt:lpstr>Normalisering</vt:lpstr>
      <vt:lpstr>3 Normalformer </vt:lpstr>
      <vt:lpstr>1. Normalform </vt:lpstr>
      <vt:lpstr>1. Normalform</vt:lpstr>
      <vt:lpstr>1. Normalform</vt:lpstr>
      <vt:lpstr>1. Normalform - opsummering</vt:lpstr>
      <vt:lpstr>2. Normalform</vt:lpstr>
      <vt:lpstr>2. Normalform</vt:lpstr>
      <vt:lpstr>2. Normalform</vt:lpstr>
      <vt:lpstr>2. Normalform</vt:lpstr>
      <vt:lpstr>3. Normalform</vt:lpstr>
      <vt:lpstr>Opsummering: Normalisering</vt:lpstr>
      <vt:lpstr>LUPUS Dyrlægerne</vt:lpstr>
      <vt:lpstr>E/R-Diagram i ACCESS</vt:lpstr>
      <vt:lpstr>Fra Database til CRM-System</vt:lpstr>
      <vt:lpstr>CRM-System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Normalisering</dc:title>
  <dc:creator>plf@campusvejle.dk</dc:creator>
  <cp:lastModifiedBy>Pia Zeidler</cp:lastModifiedBy>
  <cp:revision>40</cp:revision>
  <dcterms:created xsi:type="dcterms:W3CDTF">2018-08-22T11:33:34Z</dcterms:created>
  <dcterms:modified xsi:type="dcterms:W3CDTF">2020-08-24T08:39:47Z</dcterms:modified>
</cp:coreProperties>
</file>