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7" r:id="rId7"/>
    <p:sldId id="266" r:id="rId8"/>
    <p:sldId id="258" r:id="rId9"/>
    <p:sldId id="270" r:id="rId10"/>
    <p:sldId id="259" r:id="rId11"/>
    <p:sldId id="268" r:id="rId12"/>
    <p:sldId id="260" r:id="rId13"/>
    <p:sldId id="272" r:id="rId14"/>
    <p:sldId id="265" r:id="rId15"/>
    <p:sldId id="261" r:id="rId16"/>
    <p:sldId id="262" r:id="rId17"/>
    <p:sldId id="263" r:id="rId18"/>
    <p:sldId id="264"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76" autoAdjust="0"/>
  </p:normalViewPr>
  <p:slideViewPr>
    <p:cSldViewPr snapToGrid="0">
      <p:cViewPr varScale="1">
        <p:scale>
          <a:sx n="76" d="100"/>
          <a:sy n="76" d="100"/>
        </p:scale>
        <p:origin x="9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chaffalitzky de Muckadell" userId="41432f62-c451-415d-991e-dcad0aac85b4" providerId="ADAL" clId="{9309413B-A03C-4BE6-A0A7-3A1B1A4A54A7}"/>
    <pc:docChg chg="modSld">
      <pc:chgData name="Caroline Schaffalitzky de Muckadell" userId="41432f62-c451-415d-991e-dcad0aac85b4" providerId="ADAL" clId="{9309413B-A03C-4BE6-A0A7-3A1B1A4A54A7}" dt="2020-06-05T10:52:59.988" v="3" actId="20577"/>
      <pc:docMkLst>
        <pc:docMk/>
      </pc:docMkLst>
      <pc:sldChg chg="modSp">
        <pc:chgData name="Caroline Schaffalitzky de Muckadell" userId="41432f62-c451-415d-991e-dcad0aac85b4" providerId="ADAL" clId="{9309413B-A03C-4BE6-A0A7-3A1B1A4A54A7}" dt="2020-06-05T10:52:59.988" v="3" actId="20577"/>
        <pc:sldMkLst>
          <pc:docMk/>
          <pc:sldMk cId="3062268956" sldId="264"/>
        </pc:sldMkLst>
        <pc:spChg chg="mod">
          <ac:chgData name="Caroline Schaffalitzky de Muckadell" userId="41432f62-c451-415d-991e-dcad0aac85b4" providerId="ADAL" clId="{9309413B-A03C-4BE6-A0A7-3A1B1A4A54A7}" dt="2020-06-05T10:52:59.988" v="3" actId="20577"/>
          <ac:spMkLst>
            <pc:docMk/>
            <pc:sldMk cId="3062268956" sldId="264"/>
            <ac:spMk id="3" creationId="{ACE436AB-1C4D-45AD-A4BE-74F78057323E}"/>
          </ac:spMkLst>
        </pc:spChg>
      </pc:sldChg>
    </pc:docChg>
  </pc:docChgLst>
  <pc:docChgLst>
    <pc:chgData name="Caroline Schaffalitzky de Muckadell" userId="41432f62-c451-415d-991e-dcad0aac85b4" providerId="ADAL" clId="{13D83CF1-0884-4A99-B503-D25DCBDB282F}"/>
    <pc:docChg chg="modSld">
      <pc:chgData name="Caroline Schaffalitzky de Muckadell" userId="41432f62-c451-415d-991e-dcad0aac85b4" providerId="ADAL" clId="{13D83CF1-0884-4A99-B503-D25DCBDB282F}" dt="2020-05-29T13:49:14.200" v="152" actId="20577"/>
      <pc:docMkLst>
        <pc:docMk/>
      </pc:docMkLst>
      <pc:sldChg chg="addSp modSp modNotesTx">
        <pc:chgData name="Caroline Schaffalitzky de Muckadell" userId="41432f62-c451-415d-991e-dcad0aac85b4" providerId="ADAL" clId="{13D83CF1-0884-4A99-B503-D25DCBDB282F}" dt="2020-05-12T07:12:52.704" v="139" actId="6549"/>
        <pc:sldMkLst>
          <pc:docMk/>
          <pc:sldMk cId="3255076952" sldId="256"/>
        </pc:sldMkLst>
        <pc:spChg chg="add mod">
          <ac:chgData name="Caroline Schaffalitzky de Muckadell" userId="41432f62-c451-415d-991e-dcad0aac85b4" providerId="ADAL" clId="{13D83CF1-0884-4A99-B503-D25DCBDB282F}" dt="2020-05-12T07:12:52.704" v="139" actId="6549"/>
          <ac:spMkLst>
            <pc:docMk/>
            <pc:sldMk cId="3255076952" sldId="256"/>
            <ac:spMk id="3" creationId="{7D126E99-95FC-47BF-B74F-4AE0F0DCE50A}"/>
          </ac:spMkLst>
        </pc:spChg>
      </pc:sldChg>
      <pc:sldChg chg="modSp">
        <pc:chgData name="Caroline Schaffalitzky de Muckadell" userId="41432f62-c451-415d-991e-dcad0aac85b4" providerId="ADAL" clId="{13D83CF1-0884-4A99-B503-D25DCBDB282F}" dt="2020-05-29T13:49:14.200" v="152" actId="20577"/>
        <pc:sldMkLst>
          <pc:docMk/>
          <pc:sldMk cId="469930371" sldId="268"/>
        </pc:sldMkLst>
        <pc:spChg chg="mod">
          <ac:chgData name="Caroline Schaffalitzky de Muckadell" userId="41432f62-c451-415d-991e-dcad0aac85b4" providerId="ADAL" clId="{13D83CF1-0884-4A99-B503-D25DCBDB282F}" dt="2020-05-29T13:49:14.200" v="152" actId="20577"/>
          <ac:spMkLst>
            <pc:docMk/>
            <pc:sldMk cId="469930371" sldId="268"/>
            <ac:spMk id="3" creationId="{7E9663B3-E117-4BE8-896B-ECB05CFEAF91}"/>
          </ac:spMkLst>
        </pc:spChg>
      </pc:sldChg>
    </pc:docChg>
  </pc:docChgLst>
  <pc:docChgLst>
    <pc:chgData name="Caroline Schaffalitzky de Muckadell" userId="41432f62-c451-415d-991e-dcad0aac85b4" providerId="ADAL" clId="{EFE2BDAD-E0D2-4E33-A483-19DDFCADA63F}"/>
    <pc:docChg chg="undo custSel mod modSld">
      <pc:chgData name="Caroline Schaffalitzky de Muckadell" userId="41432f62-c451-415d-991e-dcad0aac85b4" providerId="ADAL" clId="{EFE2BDAD-E0D2-4E33-A483-19DDFCADA63F}" dt="2020-06-06T14:15:30.199" v="233" actId="1582"/>
      <pc:docMkLst>
        <pc:docMk/>
      </pc:docMkLst>
      <pc:sldChg chg="delSp">
        <pc:chgData name="Caroline Schaffalitzky de Muckadell" userId="41432f62-c451-415d-991e-dcad0aac85b4" providerId="ADAL" clId="{EFE2BDAD-E0D2-4E33-A483-19DDFCADA63F}" dt="2020-06-05T14:39:31.219" v="0" actId="478"/>
        <pc:sldMkLst>
          <pc:docMk/>
          <pc:sldMk cId="3255076952" sldId="256"/>
        </pc:sldMkLst>
        <pc:spChg chg="del">
          <ac:chgData name="Caroline Schaffalitzky de Muckadell" userId="41432f62-c451-415d-991e-dcad0aac85b4" providerId="ADAL" clId="{EFE2BDAD-E0D2-4E33-A483-19DDFCADA63F}" dt="2020-06-05T14:39:31.219" v="0" actId="478"/>
          <ac:spMkLst>
            <pc:docMk/>
            <pc:sldMk cId="3255076952" sldId="256"/>
            <ac:spMk id="3" creationId="{7D126E99-95FC-47BF-B74F-4AE0F0DCE50A}"/>
          </ac:spMkLst>
        </pc:spChg>
      </pc:sldChg>
      <pc:sldChg chg="addSp delSp modSp mod setBg">
        <pc:chgData name="Caroline Schaffalitzky de Muckadell" userId="41432f62-c451-415d-991e-dcad0aac85b4" providerId="ADAL" clId="{EFE2BDAD-E0D2-4E33-A483-19DDFCADA63F}" dt="2020-06-06T14:15:30.199" v="233" actId="1582"/>
        <pc:sldMkLst>
          <pc:docMk/>
          <pc:sldMk cId="3062268956" sldId="264"/>
        </pc:sldMkLst>
        <pc:spChg chg="mod">
          <ac:chgData name="Caroline Schaffalitzky de Muckadell" userId="41432f62-c451-415d-991e-dcad0aac85b4" providerId="ADAL" clId="{EFE2BDAD-E0D2-4E33-A483-19DDFCADA63F}" dt="2020-06-06T14:14:53.938" v="232" actId="26606"/>
          <ac:spMkLst>
            <pc:docMk/>
            <pc:sldMk cId="3062268956" sldId="264"/>
            <ac:spMk id="2" creationId="{D5378957-C646-472F-B498-1F2816697FB7}"/>
          </ac:spMkLst>
        </pc:spChg>
        <pc:spChg chg="mod">
          <ac:chgData name="Caroline Schaffalitzky de Muckadell" userId="41432f62-c451-415d-991e-dcad0aac85b4" providerId="ADAL" clId="{EFE2BDAD-E0D2-4E33-A483-19DDFCADA63F}" dt="2020-06-06T14:14:53.938" v="232" actId="26606"/>
          <ac:spMkLst>
            <pc:docMk/>
            <pc:sldMk cId="3062268956" sldId="264"/>
            <ac:spMk id="3" creationId="{ACE436AB-1C4D-45AD-A4BE-74F78057323E}"/>
          </ac:spMkLst>
        </pc:spChg>
        <pc:spChg chg="add del">
          <ac:chgData name="Caroline Schaffalitzky de Muckadell" userId="41432f62-c451-415d-991e-dcad0aac85b4" providerId="ADAL" clId="{EFE2BDAD-E0D2-4E33-A483-19DDFCADA63F}" dt="2020-06-06T14:14:53.930" v="231" actId="26606"/>
          <ac:spMkLst>
            <pc:docMk/>
            <pc:sldMk cId="3062268956" sldId="264"/>
            <ac:spMk id="10" creationId="{E02F3C71-C981-4614-98EA-D6C494F8091E}"/>
          </ac:spMkLst>
        </pc:spChg>
        <pc:spChg chg="add">
          <ac:chgData name="Caroline Schaffalitzky de Muckadell" userId="41432f62-c451-415d-991e-dcad0aac85b4" providerId="ADAL" clId="{EFE2BDAD-E0D2-4E33-A483-19DDFCADA63F}" dt="2020-06-06T14:14:53.938" v="232" actId="26606"/>
          <ac:spMkLst>
            <pc:docMk/>
            <pc:sldMk cId="3062268956" sldId="264"/>
            <ac:spMk id="12" creationId="{E02F3C71-C981-4614-98EA-D6C494F8091E}"/>
          </ac:spMkLst>
        </pc:spChg>
        <pc:picChg chg="add mod ord">
          <ac:chgData name="Caroline Schaffalitzky de Muckadell" userId="41432f62-c451-415d-991e-dcad0aac85b4" providerId="ADAL" clId="{EFE2BDAD-E0D2-4E33-A483-19DDFCADA63F}" dt="2020-06-06T14:15:30.199" v="233" actId="1582"/>
          <ac:picMkLst>
            <pc:docMk/>
            <pc:sldMk cId="3062268956" sldId="264"/>
            <ac:picMk id="4" creationId="{A5B18C5E-642E-4953-AC88-EE1B51D6F22B}"/>
          </ac:picMkLst>
        </pc:picChg>
        <pc:picChg chg="add mod">
          <ac:chgData name="Caroline Schaffalitzky de Muckadell" userId="41432f62-c451-415d-991e-dcad0aac85b4" providerId="ADAL" clId="{EFE2BDAD-E0D2-4E33-A483-19DDFCADA63F}" dt="2020-06-06T14:14:53.938" v="232" actId="26606"/>
          <ac:picMkLst>
            <pc:docMk/>
            <pc:sldMk cId="3062268956" sldId="264"/>
            <ac:picMk id="5" creationId="{DF3C3DCF-E89F-48E7-B8AA-6EB539D48F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0BC0F-2E26-42C1-9B97-C14B2E57AE8E}" type="datetimeFigureOut">
              <a:rPr lang="da-DK" smtClean="0"/>
              <a:t>04-09-2020</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5545F-682E-4F26-B3C5-CE9E22D9E265}" type="slidenum">
              <a:rPr lang="da-DK" smtClean="0"/>
              <a:t>‹nr.›</a:t>
            </a:fld>
            <a:endParaRPr lang="da-DK"/>
          </a:p>
        </p:txBody>
      </p:sp>
    </p:spTree>
    <p:extLst>
      <p:ext uri="{BB962C8B-B14F-4D97-AF65-F5344CB8AC3E}">
        <p14:creationId xmlns:p14="http://schemas.microsoft.com/office/powerpoint/2010/main" val="165203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dirty="0"/>
              <a:t>Disse slides er lavet til at blive læst/diskuteret i fællesskab i klassen. De er dog temmelig tekst- og indholdstunge, så tag jer GOD tid: Hak det op i små bidder og lad eleverne spørge, diskutere og kommentere alt det de vil. Dette er er MEGET vigtigere end at ”nå det hele”. Du kan også sige til dem at stoffet er nyt for dig (hvis det passer) og at I skal lære noget nyt sammen </a:t>
            </a:r>
            <a:r>
              <a:rPr lang="da-DK" sz="1200" kern="1200" dirty="0">
                <a:solidFill>
                  <a:schemeClr val="tx1"/>
                </a:solidFill>
                <a:effectLst/>
                <a:latin typeface="+mn-lt"/>
                <a:ea typeface="+mn-ea"/>
                <a:cs typeface="+mn-cs"/>
              </a:rPr>
              <a:t>– du behøver ikke selv have alle svarene!</a:t>
            </a:r>
            <a:r>
              <a:rPr lang="da-DK" dirty="0"/>
              <a:t> Lad gerne eleverne skiftes til at læse tekststykker op og giv dem mulighed for at snakke i par/små grupper mange gange undervejs. </a:t>
            </a:r>
          </a:p>
        </p:txBody>
      </p:sp>
      <p:sp>
        <p:nvSpPr>
          <p:cNvPr id="4" name="Slide Number Placeholder 3"/>
          <p:cNvSpPr>
            <a:spLocks noGrp="1"/>
          </p:cNvSpPr>
          <p:nvPr>
            <p:ph type="sldNum" sz="quarter" idx="5"/>
          </p:nvPr>
        </p:nvSpPr>
        <p:spPr/>
        <p:txBody>
          <a:bodyPr/>
          <a:lstStyle/>
          <a:p>
            <a:fld id="{8525545F-682E-4F26-B3C5-CE9E22D9E265}" type="slidenum">
              <a:rPr lang="da-DK" smtClean="0"/>
              <a:t>1</a:t>
            </a:fld>
            <a:endParaRPr lang="da-DK"/>
          </a:p>
        </p:txBody>
      </p:sp>
    </p:spTree>
    <p:extLst>
      <p:ext uri="{BB962C8B-B14F-4D97-AF65-F5344CB8AC3E}">
        <p14:creationId xmlns:p14="http://schemas.microsoft.com/office/powerpoint/2010/main" val="367939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a:p>
            <a:r>
              <a:rPr lang="da-DK"/>
              <a:t>I kan vælge at diskutere spørgsmålet, men det kan også bare bliver stående som eksempler på temaer.</a:t>
            </a:r>
          </a:p>
          <a:p>
            <a:endParaRPr lang="da-DK"/>
          </a:p>
        </p:txBody>
      </p:sp>
      <p:sp>
        <p:nvSpPr>
          <p:cNvPr id="4" name="Slide Number Placeholder 3"/>
          <p:cNvSpPr>
            <a:spLocks noGrp="1"/>
          </p:cNvSpPr>
          <p:nvPr>
            <p:ph type="sldNum" sz="quarter" idx="5"/>
          </p:nvPr>
        </p:nvSpPr>
        <p:spPr/>
        <p:txBody>
          <a:bodyPr/>
          <a:lstStyle/>
          <a:p>
            <a:fld id="{8525545F-682E-4F26-B3C5-CE9E22D9E265}" type="slidenum">
              <a:rPr lang="da-DK" smtClean="0"/>
              <a:t>10</a:t>
            </a:fld>
            <a:endParaRPr lang="da-DK"/>
          </a:p>
        </p:txBody>
      </p:sp>
    </p:spTree>
    <p:extLst>
      <p:ext uri="{BB962C8B-B14F-4D97-AF65-F5344CB8AC3E}">
        <p14:creationId xmlns:p14="http://schemas.microsoft.com/office/powerpoint/2010/main" val="79893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Tal med eleverne om hvad de helst vil starte med. Lav det evt. som en ”hemmelig afstemning” hvor de lukker øjnene mens de stemmer og du tæller op.</a:t>
            </a:r>
          </a:p>
        </p:txBody>
      </p:sp>
      <p:sp>
        <p:nvSpPr>
          <p:cNvPr id="4" name="Slide Number Placeholder 3"/>
          <p:cNvSpPr>
            <a:spLocks noGrp="1"/>
          </p:cNvSpPr>
          <p:nvPr>
            <p:ph type="sldNum" sz="quarter" idx="5"/>
          </p:nvPr>
        </p:nvSpPr>
        <p:spPr/>
        <p:txBody>
          <a:bodyPr/>
          <a:lstStyle/>
          <a:p>
            <a:fld id="{8525545F-682E-4F26-B3C5-CE9E22D9E265}" type="slidenum">
              <a:rPr lang="da-DK" smtClean="0"/>
              <a:t>11</a:t>
            </a:fld>
            <a:endParaRPr lang="da-DK"/>
          </a:p>
        </p:txBody>
      </p:sp>
    </p:spTree>
    <p:extLst>
      <p:ext uri="{BB962C8B-B14F-4D97-AF65-F5344CB8AC3E}">
        <p14:creationId xmlns:p14="http://schemas.microsoft.com/office/powerpoint/2010/main" val="269992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spørgsmål frem ad gangen . Giv eleverne mulighed for at snakke om det i par eller små grupper inden I tager diskussionen i plenum.</a:t>
            </a:r>
          </a:p>
        </p:txBody>
      </p:sp>
      <p:sp>
        <p:nvSpPr>
          <p:cNvPr id="4" name="Slide Number Placeholder 3"/>
          <p:cNvSpPr>
            <a:spLocks noGrp="1"/>
          </p:cNvSpPr>
          <p:nvPr>
            <p:ph type="sldNum" sz="quarter" idx="5"/>
          </p:nvPr>
        </p:nvSpPr>
        <p:spPr/>
        <p:txBody>
          <a:bodyPr/>
          <a:lstStyle/>
          <a:p>
            <a:fld id="{8525545F-682E-4F26-B3C5-CE9E22D9E265}" type="slidenum">
              <a:rPr lang="da-DK" smtClean="0"/>
              <a:t>12</a:t>
            </a:fld>
            <a:endParaRPr lang="da-DK"/>
          </a:p>
        </p:txBody>
      </p:sp>
    </p:spTree>
    <p:extLst>
      <p:ext uri="{BB962C8B-B14F-4D97-AF65-F5344CB8AC3E}">
        <p14:creationId xmlns:p14="http://schemas.microsoft.com/office/powerpoint/2010/main" val="43412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spørgsmål frem ad gangen . Giv eleverne mulighed for at snakke om det i par eller små grupper inden I tager diskussionen i plenum.</a:t>
            </a:r>
          </a:p>
          <a:p>
            <a:endParaRPr lang="da-DK"/>
          </a:p>
        </p:txBody>
      </p:sp>
      <p:sp>
        <p:nvSpPr>
          <p:cNvPr id="4" name="Slide Number Placeholder 3"/>
          <p:cNvSpPr>
            <a:spLocks noGrp="1"/>
          </p:cNvSpPr>
          <p:nvPr>
            <p:ph type="sldNum" sz="quarter" idx="5"/>
          </p:nvPr>
        </p:nvSpPr>
        <p:spPr/>
        <p:txBody>
          <a:bodyPr/>
          <a:lstStyle/>
          <a:p>
            <a:fld id="{8525545F-682E-4F26-B3C5-CE9E22D9E265}" type="slidenum">
              <a:rPr lang="da-DK" smtClean="0"/>
              <a:t>13</a:t>
            </a:fld>
            <a:endParaRPr lang="da-DK"/>
          </a:p>
        </p:txBody>
      </p:sp>
    </p:spTree>
    <p:extLst>
      <p:ext uri="{BB962C8B-B14F-4D97-AF65-F5344CB8AC3E}">
        <p14:creationId xmlns:p14="http://schemas.microsoft.com/office/powerpoint/2010/main" val="166414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kern="1200">
                <a:solidFill>
                  <a:schemeClr val="tx1"/>
                </a:solidFill>
                <a:effectLst/>
                <a:latin typeface="+mn-lt"/>
                <a:ea typeface="+mn-ea"/>
                <a:cs typeface="+mn-cs"/>
              </a:rPr>
              <a:t>Lærernoter til opgave 1: </a:t>
            </a:r>
            <a:endParaRPr lang="da-DK" sz="1200" b="0" kern="1200">
              <a:solidFill>
                <a:schemeClr val="tx1"/>
              </a:solidFill>
              <a:effectLst/>
              <a:latin typeface="+mn-lt"/>
              <a:ea typeface="+mn-ea"/>
              <a:cs typeface="+mn-cs"/>
            </a:endParaRPr>
          </a:p>
          <a:p>
            <a:r>
              <a:rPr lang="da-DK" sz="1200" b="0" kern="1200">
                <a:solidFill>
                  <a:schemeClr val="tx1"/>
                </a:solidFill>
                <a:effectLst/>
                <a:latin typeface="+mn-lt"/>
                <a:ea typeface="+mn-ea"/>
                <a:cs typeface="+mn-cs"/>
              </a:rPr>
              <a:t>Eleverne skal prioritere hvilke etiske argumenter mod at spise svinekød som de anser for vigtigst. Skriv gerne de 10 forskellige argumenter på hvert sit ark papir så de kan flyttes rundt. Eleverne taler om (gerne først i par eller små grupper inden plenum) hvordan de vil lægge dem i rækkefølge fra hvilke argumenter der er mindst til hvilke argumenter der er mest vigtige.</a:t>
            </a:r>
          </a:p>
          <a:p>
            <a:r>
              <a:rPr lang="da-DK" sz="1200" b="1" kern="1200">
                <a:solidFill>
                  <a:schemeClr val="tx1"/>
                </a:solidFill>
                <a:effectLst/>
                <a:latin typeface="+mn-lt"/>
                <a:ea typeface="+mn-ea"/>
                <a:cs typeface="+mn-cs"/>
              </a:rPr>
              <a:t>Lærernoter til opgave 2:</a:t>
            </a:r>
          </a:p>
          <a:p>
            <a:r>
              <a:rPr lang="da-DK" sz="1200" kern="1200">
                <a:solidFill>
                  <a:schemeClr val="tx1"/>
                </a:solidFill>
                <a:effectLst/>
                <a:latin typeface="+mn-lt"/>
                <a:ea typeface="+mn-ea"/>
                <a:cs typeface="+mn-cs"/>
              </a:rPr>
              <a:t>Gør det klart for eleverne at 1) det samme argument godt kan være flere ting (fx både etisk og religiøst), og 2) det i sig selv er en etisk diskussion hvordan argumenterne skal inddeles og det ikke er sikkert at de kan nå til enighed.</a:t>
            </a:r>
          </a:p>
        </p:txBody>
      </p:sp>
      <p:sp>
        <p:nvSpPr>
          <p:cNvPr id="4" name="Slide Number Placeholder 3"/>
          <p:cNvSpPr>
            <a:spLocks noGrp="1"/>
          </p:cNvSpPr>
          <p:nvPr>
            <p:ph type="sldNum" sz="quarter" idx="5"/>
          </p:nvPr>
        </p:nvSpPr>
        <p:spPr/>
        <p:txBody>
          <a:bodyPr/>
          <a:lstStyle/>
          <a:p>
            <a:fld id="{8525545F-682E-4F26-B3C5-CE9E22D9E265}" type="slidenum">
              <a:rPr lang="da-DK" smtClean="0"/>
              <a:t>14</a:t>
            </a:fld>
            <a:endParaRPr lang="da-DK"/>
          </a:p>
        </p:txBody>
      </p:sp>
    </p:spTree>
    <p:extLst>
      <p:ext uri="{BB962C8B-B14F-4D97-AF65-F5344CB8AC3E}">
        <p14:creationId xmlns:p14="http://schemas.microsoft.com/office/powerpoint/2010/main" val="118034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p:txBody>
      </p:sp>
      <p:sp>
        <p:nvSpPr>
          <p:cNvPr id="4" name="Slide Number Placeholder 3"/>
          <p:cNvSpPr>
            <a:spLocks noGrp="1"/>
          </p:cNvSpPr>
          <p:nvPr>
            <p:ph type="sldNum" sz="quarter" idx="5"/>
          </p:nvPr>
        </p:nvSpPr>
        <p:spPr/>
        <p:txBody>
          <a:bodyPr/>
          <a:lstStyle/>
          <a:p>
            <a:fld id="{8525545F-682E-4F26-B3C5-CE9E22D9E265}" type="slidenum">
              <a:rPr lang="da-DK" smtClean="0"/>
              <a:t>15</a:t>
            </a:fld>
            <a:endParaRPr lang="da-DK"/>
          </a:p>
        </p:txBody>
      </p:sp>
    </p:spTree>
    <p:extLst>
      <p:ext uri="{BB962C8B-B14F-4D97-AF65-F5344CB8AC3E}">
        <p14:creationId xmlns:p14="http://schemas.microsoft.com/office/powerpoint/2010/main" val="226318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dirty="0"/>
              <a:t>Kald et element frem ad gangen. Læs det igennem sammen med eleverne og giv dem mulighed for at stille spørgsmål inden du går videre til næste element.</a:t>
            </a:r>
          </a:p>
        </p:txBody>
      </p:sp>
      <p:sp>
        <p:nvSpPr>
          <p:cNvPr id="4" name="Slide Number Placeholder 3"/>
          <p:cNvSpPr>
            <a:spLocks noGrp="1"/>
          </p:cNvSpPr>
          <p:nvPr>
            <p:ph type="sldNum" sz="quarter" idx="5"/>
          </p:nvPr>
        </p:nvSpPr>
        <p:spPr/>
        <p:txBody>
          <a:bodyPr/>
          <a:lstStyle/>
          <a:p>
            <a:fld id="{8525545F-682E-4F26-B3C5-CE9E22D9E265}" type="slidenum">
              <a:rPr lang="da-DK" smtClean="0"/>
              <a:t>2</a:t>
            </a:fld>
            <a:endParaRPr lang="da-DK"/>
          </a:p>
        </p:txBody>
      </p:sp>
    </p:spTree>
    <p:extLst>
      <p:ext uri="{BB962C8B-B14F-4D97-AF65-F5344CB8AC3E}">
        <p14:creationId xmlns:p14="http://schemas.microsoft.com/office/powerpoint/2010/main" val="429154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p:txBody>
      </p:sp>
      <p:sp>
        <p:nvSpPr>
          <p:cNvPr id="4" name="Slide Number Placeholder 3"/>
          <p:cNvSpPr>
            <a:spLocks noGrp="1"/>
          </p:cNvSpPr>
          <p:nvPr>
            <p:ph type="sldNum" sz="quarter" idx="5"/>
          </p:nvPr>
        </p:nvSpPr>
        <p:spPr/>
        <p:txBody>
          <a:bodyPr/>
          <a:lstStyle/>
          <a:p>
            <a:fld id="{8525545F-682E-4F26-B3C5-CE9E22D9E265}" type="slidenum">
              <a:rPr lang="da-DK" smtClean="0"/>
              <a:t>3</a:t>
            </a:fld>
            <a:endParaRPr lang="da-DK"/>
          </a:p>
        </p:txBody>
      </p:sp>
    </p:spTree>
    <p:extLst>
      <p:ext uri="{BB962C8B-B14F-4D97-AF65-F5344CB8AC3E}">
        <p14:creationId xmlns:p14="http://schemas.microsoft.com/office/powerpoint/2010/main" val="121524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dirty="0"/>
              <a:t>Kald et element frem ad gangen. Læs det igennem sammen med eleverne og giv dem mulighed for at stille spørgsmål inden du går videre til næste element.</a:t>
            </a:r>
          </a:p>
          <a:p>
            <a:r>
              <a:rPr lang="da-DK" dirty="0"/>
              <a:t>I kan vælge at diskutere spørgsmålene til sidst, men de kan også bare bliver stående som eksempler på temaer.</a:t>
            </a:r>
          </a:p>
        </p:txBody>
      </p:sp>
      <p:sp>
        <p:nvSpPr>
          <p:cNvPr id="4" name="Slide Number Placeholder 3"/>
          <p:cNvSpPr>
            <a:spLocks noGrp="1"/>
          </p:cNvSpPr>
          <p:nvPr>
            <p:ph type="sldNum" sz="quarter" idx="5"/>
          </p:nvPr>
        </p:nvSpPr>
        <p:spPr/>
        <p:txBody>
          <a:bodyPr/>
          <a:lstStyle/>
          <a:p>
            <a:fld id="{8525545F-682E-4F26-B3C5-CE9E22D9E265}" type="slidenum">
              <a:rPr lang="da-DK" smtClean="0"/>
              <a:t>4</a:t>
            </a:fld>
            <a:endParaRPr lang="da-DK"/>
          </a:p>
        </p:txBody>
      </p:sp>
    </p:spTree>
    <p:extLst>
      <p:ext uri="{BB962C8B-B14F-4D97-AF65-F5344CB8AC3E}">
        <p14:creationId xmlns:p14="http://schemas.microsoft.com/office/powerpoint/2010/main" val="10384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a:p>
            <a:r>
              <a:rPr lang="da-DK"/>
              <a:t>I kan vælge at diskutere spørgsmålene til sidst, men de kan også bare bliver stående som eksempler på temaer.</a:t>
            </a:r>
          </a:p>
        </p:txBody>
      </p:sp>
      <p:sp>
        <p:nvSpPr>
          <p:cNvPr id="4" name="Slide Number Placeholder 3"/>
          <p:cNvSpPr>
            <a:spLocks noGrp="1"/>
          </p:cNvSpPr>
          <p:nvPr>
            <p:ph type="sldNum" sz="quarter" idx="5"/>
          </p:nvPr>
        </p:nvSpPr>
        <p:spPr/>
        <p:txBody>
          <a:bodyPr/>
          <a:lstStyle/>
          <a:p>
            <a:fld id="{8525545F-682E-4F26-B3C5-CE9E22D9E265}" type="slidenum">
              <a:rPr lang="da-DK" smtClean="0"/>
              <a:t>5</a:t>
            </a:fld>
            <a:endParaRPr lang="da-DK"/>
          </a:p>
        </p:txBody>
      </p:sp>
    </p:spTree>
    <p:extLst>
      <p:ext uri="{BB962C8B-B14F-4D97-AF65-F5344CB8AC3E}">
        <p14:creationId xmlns:p14="http://schemas.microsoft.com/office/powerpoint/2010/main" val="252746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p:txBody>
      </p:sp>
      <p:sp>
        <p:nvSpPr>
          <p:cNvPr id="4" name="Slide Number Placeholder 3"/>
          <p:cNvSpPr>
            <a:spLocks noGrp="1"/>
          </p:cNvSpPr>
          <p:nvPr>
            <p:ph type="sldNum" sz="quarter" idx="5"/>
          </p:nvPr>
        </p:nvSpPr>
        <p:spPr/>
        <p:txBody>
          <a:bodyPr/>
          <a:lstStyle/>
          <a:p>
            <a:fld id="{8525545F-682E-4F26-B3C5-CE9E22D9E265}" type="slidenum">
              <a:rPr lang="da-DK" smtClean="0"/>
              <a:t>6</a:t>
            </a:fld>
            <a:endParaRPr lang="da-DK"/>
          </a:p>
        </p:txBody>
      </p:sp>
    </p:spTree>
    <p:extLst>
      <p:ext uri="{BB962C8B-B14F-4D97-AF65-F5344CB8AC3E}">
        <p14:creationId xmlns:p14="http://schemas.microsoft.com/office/powerpoint/2010/main" val="144032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a:p>
            <a:endParaRPr lang="da-DK"/>
          </a:p>
        </p:txBody>
      </p:sp>
      <p:sp>
        <p:nvSpPr>
          <p:cNvPr id="4" name="Slide Number Placeholder 3"/>
          <p:cNvSpPr>
            <a:spLocks noGrp="1"/>
          </p:cNvSpPr>
          <p:nvPr>
            <p:ph type="sldNum" sz="quarter" idx="5"/>
          </p:nvPr>
        </p:nvSpPr>
        <p:spPr/>
        <p:txBody>
          <a:bodyPr/>
          <a:lstStyle/>
          <a:p>
            <a:fld id="{8525545F-682E-4F26-B3C5-CE9E22D9E265}" type="slidenum">
              <a:rPr lang="da-DK" smtClean="0"/>
              <a:t>7</a:t>
            </a:fld>
            <a:endParaRPr lang="da-DK"/>
          </a:p>
        </p:txBody>
      </p:sp>
    </p:spTree>
    <p:extLst>
      <p:ext uri="{BB962C8B-B14F-4D97-AF65-F5344CB8AC3E}">
        <p14:creationId xmlns:p14="http://schemas.microsoft.com/office/powerpoint/2010/main" val="346082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a:p>
            <a:r>
              <a:rPr lang="da-DK"/>
              <a:t>I kan vælge at diskutere spørgsmålene til sidst, men de kan også bare bliver stående som eksempler på temaer.</a:t>
            </a:r>
          </a:p>
        </p:txBody>
      </p:sp>
      <p:sp>
        <p:nvSpPr>
          <p:cNvPr id="4" name="Slide Number Placeholder 3"/>
          <p:cNvSpPr>
            <a:spLocks noGrp="1"/>
          </p:cNvSpPr>
          <p:nvPr>
            <p:ph type="sldNum" sz="quarter" idx="5"/>
          </p:nvPr>
        </p:nvSpPr>
        <p:spPr/>
        <p:txBody>
          <a:bodyPr/>
          <a:lstStyle/>
          <a:p>
            <a:fld id="{8525545F-682E-4F26-B3C5-CE9E22D9E265}" type="slidenum">
              <a:rPr lang="da-DK" smtClean="0"/>
              <a:t>8</a:t>
            </a:fld>
            <a:endParaRPr lang="da-DK"/>
          </a:p>
        </p:txBody>
      </p:sp>
    </p:spTree>
    <p:extLst>
      <p:ext uri="{BB962C8B-B14F-4D97-AF65-F5344CB8AC3E}">
        <p14:creationId xmlns:p14="http://schemas.microsoft.com/office/powerpoint/2010/main" val="369934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Lærernoter:</a:t>
            </a:r>
          </a:p>
          <a:p>
            <a:r>
              <a:rPr lang="da-DK"/>
              <a:t>Kald et element frem ad gangen. Læs det igennem sammen med eleverne og giv dem mulighed for at stille spørgsmål inden du går videre til næste element.</a:t>
            </a:r>
          </a:p>
          <a:p>
            <a:r>
              <a:rPr lang="da-DK"/>
              <a:t>I kan vælge at diskutere spørgsmålene til etik, men de kan også bare bliver stående som eksempler på temaer.</a:t>
            </a:r>
          </a:p>
          <a:p>
            <a:endParaRPr lang="da-DK"/>
          </a:p>
        </p:txBody>
      </p:sp>
      <p:sp>
        <p:nvSpPr>
          <p:cNvPr id="4" name="Slide Number Placeholder 3"/>
          <p:cNvSpPr>
            <a:spLocks noGrp="1"/>
          </p:cNvSpPr>
          <p:nvPr>
            <p:ph type="sldNum" sz="quarter" idx="5"/>
          </p:nvPr>
        </p:nvSpPr>
        <p:spPr/>
        <p:txBody>
          <a:bodyPr/>
          <a:lstStyle/>
          <a:p>
            <a:fld id="{8525545F-682E-4F26-B3C5-CE9E22D9E265}" type="slidenum">
              <a:rPr lang="da-DK" smtClean="0"/>
              <a:t>9</a:t>
            </a:fld>
            <a:endParaRPr lang="da-DK"/>
          </a:p>
        </p:txBody>
      </p:sp>
    </p:spTree>
    <p:extLst>
      <p:ext uri="{BB962C8B-B14F-4D97-AF65-F5344CB8AC3E}">
        <p14:creationId xmlns:p14="http://schemas.microsoft.com/office/powerpoint/2010/main" val="370352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0B76-E48B-4200-AD9C-9D97A0104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E265D699-12BD-4C62-9B4C-87F5F2809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48F20E79-C58C-43F7-8CBE-38CB958C9F19}"/>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352B0DFD-9DEB-4907-8DEA-E38C8EF59EF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760601-11C2-4CB9-8AA7-3506786322D1}"/>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300495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2B04-82F6-4C0F-84B4-661BCB047F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18B99988-3787-4BF0-AD48-06D0DEC6D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4E42DC15-54DA-462C-B186-170F80F89448}"/>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B4E517D4-A5AA-47BB-BE16-062B84428AF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CC7F8A8-C774-4C27-89EE-C9B3A7BBB18A}"/>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190843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09FD3-60BC-467D-B213-50FEDC826D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00F2506F-EB28-4489-9567-E32466B6BC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C3B004AE-FA21-42E4-AE59-21035D48E273}"/>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E9551AF7-F86C-4A1B-AECA-F002D19D85F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1CC234E-F13E-4C4B-98DA-09DD957DE22E}"/>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184943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BF92-8FF1-42CF-B863-E4EE0C7E6858}"/>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2008C1A2-C3F5-45A7-855A-E4B3F6019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43F0F56-7995-4670-B63D-4170E533ED8F}"/>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4B1683BE-C5EF-40B4-9353-DEEA5AA7370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A7376AE-7532-4E95-ACCF-BB3F1DA02908}"/>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937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B370-E533-4A23-8E55-140185626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1E32633-7034-4B57-845C-B3949E42F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89E9A-1D15-4A16-89BD-D86D0BAEC329}"/>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FE809F68-BEA6-4CA4-AE67-D8B2D46750D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AB417F3-477D-46ED-92A9-3853C0866ABE}"/>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292381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F7C8-4D69-4A11-8804-17C94D2BEBC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AD9EC5D4-B097-491F-980E-F9F5D51D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91B98F43-32E5-4C42-BE08-B6D0BA55C2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B8D569E1-614B-4EA7-83FD-07E7740E69C2}"/>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6" name="Footer Placeholder 5">
            <a:extLst>
              <a:ext uri="{FF2B5EF4-FFF2-40B4-BE49-F238E27FC236}">
                <a16:creationId xmlns:a16="http://schemas.microsoft.com/office/drawing/2014/main" id="{281AD65B-DC67-47C4-8088-8C2AC9415C0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5C95C11-84C0-4855-BACB-C6848CB711A0}"/>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385985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9A3E-E9CE-4542-BD33-49851369AA83}"/>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4773D575-93D4-4522-9C18-173BDC66E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E5925-41D9-4688-A90E-84A3C149C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AC935D40-A28C-47F3-AC8C-68C00633D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8D020-EFAA-47F8-BB6A-C021FC4A38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99B54540-1665-441F-963F-D9F42E3DA9F0}"/>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8" name="Footer Placeholder 7">
            <a:extLst>
              <a:ext uri="{FF2B5EF4-FFF2-40B4-BE49-F238E27FC236}">
                <a16:creationId xmlns:a16="http://schemas.microsoft.com/office/drawing/2014/main" id="{29A9CDC4-B0AA-499C-90F4-5B789922129E}"/>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9B4F1072-4322-47C6-BE21-38618D6E6D2B}"/>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280541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03A9-5F76-47F5-8A90-7F6E7BF8E8E1}"/>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72BE23D6-1303-4E6F-976A-D8568DE91BA2}"/>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4" name="Footer Placeholder 3">
            <a:extLst>
              <a:ext uri="{FF2B5EF4-FFF2-40B4-BE49-F238E27FC236}">
                <a16:creationId xmlns:a16="http://schemas.microsoft.com/office/drawing/2014/main" id="{48C1D8ED-954C-4EE9-9FE3-2DFCD0F3CA0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51047AC-DCC0-4401-8FDE-69D859D7749A}"/>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62124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FE0CC-CEAC-492C-BA05-A268F21D160D}"/>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3" name="Footer Placeholder 2">
            <a:extLst>
              <a:ext uri="{FF2B5EF4-FFF2-40B4-BE49-F238E27FC236}">
                <a16:creationId xmlns:a16="http://schemas.microsoft.com/office/drawing/2014/main" id="{225457B5-986F-4C5D-914C-539B35F9A6C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2A3AFCC5-E1FD-4E67-A2E6-7304C728E557}"/>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28413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EE49-3323-41D5-B7AD-BF3437763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81AEF241-5609-466B-8601-1EF0F372D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6020E48C-4410-41B7-9573-5CE792BAD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5E86C-1959-47D0-8CD4-2BB8CA19D39A}"/>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6" name="Footer Placeholder 5">
            <a:extLst>
              <a:ext uri="{FF2B5EF4-FFF2-40B4-BE49-F238E27FC236}">
                <a16:creationId xmlns:a16="http://schemas.microsoft.com/office/drawing/2014/main" id="{07AA7528-B10C-43C5-B45A-9735A319BF4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A1A04206-B1D7-45F7-A0E0-AA427C34851D}"/>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399043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C4C0-26FF-424B-B006-94430D172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D7640752-1D1C-4CFD-9E37-8A9E3844C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2DCCEDA7-D27D-438F-88AB-E068C4FF7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A1E6E-85C3-41A9-A511-62F66C3E1767}"/>
              </a:ext>
            </a:extLst>
          </p:cNvPr>
          <p:cNvSpPr>
            <a:spLocks noGrp="1"/>
          </p:cNvSpPr>
          <p:nvPr>
            <p:ph type="dt" sz="half" idx="10"/>
          </p:nvPr>
        </p:nvSpPr>
        <p:spPr/>
        <p:txBody>
          <a:bodyPr/>
          <a:lstStyle/>
          <a:p>
            <a:fld id="{8BA42CF4-F92C-485D-AF58-A0133CE6177F}" type="datetimeFigureOut">
              <a:rPr lang="da-DK" smtClean="0"/>
              <a:t>04-09-2020</a:t>
            </a:fld>
            <a:endParaRPr lang="da-DK"/>
          </a:p>
        </p:txBody>
      </p:sp>
      <p:sp>
        <p:nvSpPr>
          <p:cNvPr id="6" name="Footer Placeholder 5">
            <a:extLst>
              <a:ext uri="{FF2B5EF4-FFF2-40B4-BE49-F238E27FC236}">
                <a16:creationId xmlns:a16="http://schemas.microsoft.com/office/drawing/2014/main" id="{51FB9427-D449-4681-8047-508F8008CAD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F07542C-6363-48CA-A0F1-478B02EED8BA}"/>
              </a:ext>
            </a:extLst>
          </p:cNvPr>
          <p:cNvSpPr>
            <a:spLocks noGrp="1"/>
          </p:cNvSpPr>
          <p:nvPr>
            <p:ph type="sldNum" sz="quarter" idx="12"/>
          </p:nvPr>
        </p:nvSpPr>
        <p:spPr/>
        <p:txBody>
          <a:bodyPr/>
          <a:lstStyle/>
          <a:p>
            <a:fld id="{1056ECDB-21CE-478F-8B82-CC36AA82264E}" type="slidenum">
              <a:rPr lang="da-DK" smtClean="0"/>
              <a:t>‹nr.›</a:t>
            </a:fld>
            <a:endParaRPr lang="da-DK"/>
          </a:p>
        </p:txBody>
      </p:sp>
    </p:spTree>
    <p:extLst>
      <p:ext uri="{BB962C8B-B14F-4D97-AF65-F5344CB8AC3E}">
        <p14:creationId xmlns:p14="http://schemas.microsoft.com/office/powerpoint/2010/main" val="357185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5640A-E6C7-4CCA-ADFA-1EF6D9D4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FFB0DFD4-2B03-407C-9FB0-969F1C803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76D1B7B-A9FF-4C65-8958-37D6288FF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42CF4-F92C-485D-AF58-A0133CE6177F}" type="datetimeFigureOut">
              <a:rPr lang="da-DK" smtClean="0"/>
              <a:t>04-09-2020</a:t>
            </a:fld>
            <a:endParaRPr lang="da-DK"/>
          </a:p>
        </p:txBody>
      </p:sp>
      <p:sp>
        <p:nvSpPr>
          <p:cNvPr id="5" name="Footer Placeholder 4">
            <a:extLst>
              <a:ext uri="{FF2B5EF4-FFF2-40B4-BE49-F238E27FC236}">
                <a16:creationId xmlns:a16="http://schemas.microsoft.com/office/drawing/2014/main" id="{DE4CD986-7C48-404D-8788-8C1CB95F3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A9557C85-63D2-4686-8D28-578742C5B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6ECDB-21CE-478F-8B82-CC36AA82264E}" type="slidenum">
              <a:rPr lang="da-DK" smtClean="0"/>
              <a:t>‹nr.›</a:t>
            </a:fld>
            <a:endParaRPr lang="da-DK"/>
          </a:p>
        </p:txBody>
      </p:sp>
    </p:spTree>
    <p:extLst>
      <p:ext uri="{BB962C8B-B14F-4D97-AF65-F5344CB8AC3E}">
        <p14:creationId xmlns:p14="http://schemas.microsoft.com/office/powerpoint/2010/main" val="405039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hyperlink" Target="https://da.wikipedia.org/wiki/Bl&#230;ksprutten_Paul" TargetMode="External"/><Relationship Id="rId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hyperlink" Target="http://www.sdu.dk/filosofiiskol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6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CB8A-7E73-477B-839A-42A5E53B98BE}"/>
              </a:ext>
            </a:extLst>
          </p:cNvPr>
          <p:cNvSpPr>
            <a:spLocks noGrp="1"/>
          </p:cNvSpPr>
          <p:nvPr>
            <p:ph type="ctrTitle"/>
          </p:nvPr>
        </p:nvSpPr>
        <p:spPr>
          <a:xfrm>
            <a:off x="6629399" y="1398133"/>
            <a:ext cx="5096691" cy="1724706"/>
          </a:xfrm>
        </p:spPr>
        <p:txBody>
          <a:bodyPr>
            <a:normAutofit/>
          </a:bodyPr>
          <a:lstStyle/>
          <a:p>
            <a:r>
              <a:rPr lang="da-DK" b="1">
                <a:solidFill>
                  <a:schemeClr val="bg1"/>
                </a:solidFill>
              </a:rPr>
              <a:t>Religionsfilosofi</a:t>
            </a:r>
          </a:p>
        </p:txBody>
      </p:sp>
      <p:pic>
        <p:nvPicPr>
          <p:cNvPr id="8" name="Picture 7">
            <a:extLst>
              <a:ext uri="{FF2B5EF4-FFF2-40B4-BE49-F238E27FC236}">
                <a16:creationId xmlns:a16="http://schemas.microsoft.com/office/drawing/2014/main" id="{49BC9424-1FEF-4A0B-8DB9-3C72A61E77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5910" y="1959427"/>
            <a:ext cx="5959431" cy="44616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25507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9C9A-A091-4FD5-8D9D-25DA71F4DE26}"/>
              </a:ext>
            </a:extLst>
          </p:cNvPr>
          <p:cNvSpPr>
            <a:spLocks noGrp="1"/>
          </p:cNvSpPr>
          <p:nvPr>
            <p:ph type="title"/>
          </p:nvPr>
        </p:nvSpPr>
        <p:spPr/>
        <p:txBody>
          <a:bodyPr/>
          <a:lstStyle/>
          <a:p>
            <a:r>
              <a:rPr lang="da-DK" b="1">
                <a:solidFill>
                  <a:schemeClr val="accent4">
                    <a:lumMod val="50000"/>
                  </a:schemeClr>
                </a:solidFill>
              </a:rPr>
              <a:t>Religion og etik</a:t>
            </a:r>
          </a:p>
        </p:txBody>
      </p:sp>
      <p:sp>
        <p:nvSpPr>
          <p:cNvPr id="6" name="TextBox 5">
            <a:extLst>
              <a:ext uri="{FF2B5EF4-FFF2-40B4-BE49-F238E27FC236}">
                <a16:creationId xmlns:a16="http://schemas.microsoft.com/office/drawing/2014/main" id="{A8094EEC-21AE-4173-8A9D-3451A08AADAD}"/>
              </a:ext>
            </a:extLst>
          </p:cNvPr>
          <p:cNvSpPr txBox="1"/>
          <p:nvPr/>
        </p:nvSpPr>
        <p:spPr>
          <a:xfrm>
            <a:off x="462642" y="2297558"/>
            <a:ext cx="5900057" cy="4045687"/>
          </a:xfrm>
          <a:prstGeom prst="rect">
            <a:avLst/>
          </a:prstGeom>
          <a:solidFill>
            <a:schemeClr val="bg1">
              <a:lumMod val="95000"/>
            </a:schemeClr>
          </a:solidFill>
          <a:ln w="28575">
            <a:solidFill>
              <a:srgbClr val="406D72"/>
            </a:solidFill>
          </a:ln>
        </p:spPr>
        <p:txBody>
          <a:bodyPr wrap="square" lIns="180000" tIns="180000" rIns="180000" bIns="108000" rtlCol="0">
            <a:spAutoFit/>
          </a:bodyPr>
          <a:lstStyle/>
          <a:p>
            <a:r>
              <a:rPr lang="da-DK" sz="2200" b="1" dirty="0"/>
              <a:t>Mange vil </a:t>
            </a:r>
            <a:r>
              <a:rPr lang="da-DK" sz="2200" b="1" dirty="0" smtClean="0"/>
              <a:t>sige, </a:t>
            </a:r>
            <a:r>
              <a:rPr lang="da-DK" sz="2200" b="1" dirty="0"/>
              <a:t>at det snarere er </a:t>
            </a:r>
            <a:r>
              <a:rPr lang="da-DK" sz="2200" b="1" i="1" dirty="0"/>
              <a:t>omvendt</a:t>
            </a:r>
            <a:r>
              <a:rPr lang="da-DK" sz="2200" b="1" dirty="0"/>
              <a:t>: </a:t>
            </a:r>
            <a:r>
              <a:rPr lang="da-DK" sz="2200" dirty="0"/>
              <a:t>Nemlig at religionen forbyder mord, </a:t>
            </a:r>
            <a:r>
              <a:rPr lang="da-DK" sz="2200" i="1" dirty="0"/>
              <a:t>fordi</a:t>
            </a:r>
            <a:r>
              <a:rPr lang="da-DK" sz="2200" dirty="0"/>
              <a:t> det er moralsk forkert. For de fleste ville nok </a:t>
            </a:r>
            <a:r>
              <a:rPr lang="da-DK" sz="2200" dirty="0" smtClean="0"/>
              <a:t>synes, </a:t>
            </a:r>
            <a:r>
              <a:rPr lang="da-DK" sz="2200" dirty="0"/>
              <a:t>at det stadig ville være forkert at slå ihjel, </a:t>
            </a:r>
            <a:r>
              <a:rPr lang="da-DK" sz="2200" dirty="0" smtClean="0"/>
              <a:t>hvis </a:t>
            </a:r>
            <a:r>
              <a:rPr lang="da-DK" sz="2200" dirty="0"/>
              <a:t>det viste sig at Gud fx ikke eksisterede. </a:t>
            </a:r>
          </a:p>
          <a:p>
            <a:endParaRPr lang="da-DK" sz="1200" dirty="0"/>
          </a:p>
          <a:p>
            <a:r>
              <a:rPr lang="da-DK" sz="2200" dirty="0"/>
              <a:t>Og mord på uskyldige ville vel heller ikke være moralsk acceptabelt selv hvis Gud sagde det?</a:t>
            </a:r>
          </a:p>
          <a:p>
            <a:endParaRPr lang="da-DK" sz="1200" dirty="0"/>
          </a:p>
          <a:p>
            <a:pPr>
              <a:spcAft>
                <a:spcPts val="0"/>
              </a:spcAft>
            </a:pPr>
            <a:r>
              <a:rPr lang="da-DK" sz="2200" dirty="0"/>
              <a:t>Nogle vil også </a:t>
            </a:r>
            <a:r>
              <a:rPr lang="da-DK" sz="2200" dirty="0" smtClean="0"/>
              <a:t>sige, </a:t>
            </a:r>
            <a:r>
              <a:rPr lang="da-DK" sz="2200" dirty="0"/>
              <a:t>at det ikke er særligt moralsk hvis en persons eneste argument for ikke at slå ihjel er, at man mener at religionen forbyder </a:t>
            </a:r>
            <a:r>
              <a:rPr lang="da-DK" sz="2200" dirty="0" smtClean="0"/>
              <a:t>det. </a:t>
            </a:r>
            <a:endParaRPr lang="da-DK" sz="2200" dirty="0"/>
          </a:p>
        </p:txBody>
      </p:sp>
      <p:pic>
        <p:nvPicPr>
          <p:cNvPr id="8" name="Picture 7">
            <a:extLst>
              <a:ext uri="{FF2B5EF4-FFF2-40B4-BE49-F238E27FC236}">
                <a16:creationId xmlns:a16="http://schemas.microsoft.com/office/drawing/2014/main" id="{94B1D0EE-7143-4F40-8609-66543E819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1604" y="4005943"/>
            <a:ext cx="3700798" cy="2612571"/>
          </a:xfrm>
          <a:prstGeom prst="rect">
            <a:avLst/>
          </a:prstGeom>
          <a:noFill/>
          <a:ln>
            <a:noFill/>
          </a:ln>
        </p:spPr>
      </p:pic>
      <p:sp>
        <p:nvSpPr>
          <p:cNvPr id="3" name="Content Placeholder 2">
            <a:extLst>
              <a:ext uri="{FF2B5EF4-FFF2-40B4-BE49-F238E27FC236}">
                <a16:creationId xmlns:a16="http://schemas.microsoft.com/office/drawing/2014/main" id="{98D17A39-68B3-4DB6-9F64-6587A40FE0BB}"/>
              </a:ext>
            </a:extLst>
          </p:cNvPr>
          <p:cNvSpPr>
            <a:spLocks noGrp="1"/>
          </p:cNvSpPr>
          <p:nvPr>
            <p:ph idx="1"/>
          </p:nvPr>
        </p:nvSpPr>
        <p:spPr>
          <a:xfrm>
            <a:off x="6139542" y="789078"/>
            <a:ext cx="5214258" cy="2295766"/>
          </a:xfrm>
          <a:solidFill>
            <a:schemeClr val="accent2">
              <a:lumMod val="20000"/>
              <a:lumOff val="80000"/>
            </a:schemeClr>
          </a:solidFill>
          <a:ln w="28575">
            <a:solidFill>
              <a:srgbClr val="406D72"/>
            </a:solidFill>
          </a:ln>
        </p:spPr>
        <p:txBody>
          <a:bodyPr>
            <a:normAutofit lnSpcReduction="10000"/>
          </a:bodyPr>
          <a:lstStyle/>
          <a:p>
            <a:pPr marL="0" indent="0">
              <a:lnSpc>
                <a:spcPct val="100000"/>
              </a:lnSpc>
              <a:spcBef>
                <a:spcPts val="0"/>
              </a:spcBef>
              <a:buNone/>
            </a:pPr>
            <a:r>
              <a:rPr lang="da-DK" sz="2200" b="1" dirty="0"/>
              <a:t>Er det </a:t>
            </a:r>
            <a:r>
              <a:rPr lang="da-DK" sz="2200" b="1" dirty="0" smtClean="0"/>
              <a:t>rigtigt, </a:t>
            </a:r>
            <a:r>
              <a:rPr lang="da-DK" sz="2200" b="1" dirty="0"/>
              <a:t>at etik afhænger af religion?</a:t>
            </a:r>
          </a:p>
          <a:p>
            <a:pPr marL="0" indent="0">
              <a:lnSpc>
                <a:spcPct val="100000"/>
              </a:lnSpc>
              <a:spcBef>
                <a:spcPts val="0"/>
              </a:spcBef>
              <a:buNone/>
            </a:pPr>
            <a:endParaRPr lang="da-DK" sz="2200" dirty="0"/>
          </a:p>
          <a:p>
            <a:pPr marL="0" indent="0">
              <a:lnSpc>
                <a:spcPct val="100000"/>
              </a:lnSpc>
              <a:spcBef>
                <a:spcPts val="0"/>
              </a:spcBef>
              <a:buNone/>
            </a:pPr>
            <a:r>
              <a:rPr lang="da-DK" sz="2200" dirty="0"/>
              <a:t>Tænk fx på dette spørgsmål: </a:t>
            </a:r>
            <a:endParaRPr lang="da-DK" sz="2200" dirty="0" smtClean="0"/>
          </a:p>
          <a:p>
            <a:pPr marL="0" indent="0">
              <a:lnSpc>
                <a:spcPct val="100000"/>
              </a:lnSpc>
              <a:spcBef>
                <a:spcPts val="0"/>
              </a:spcBef>
              <a:buNone/>
            </a:pPr>
            <a:endParaRPr lang="da-DK" sz="2200" dirty="0"/>
          </a:p>
          <a:p>
            <a:pPr marL="0" indent="0">
              <a:lnSpc>
                <a:spcPct val="100000"/>
              </a:lnSpc>
              <a:spcBef>
                <a:spcPts val="0"/>
              </a:spcBef>
              <a:buNone/>
            </a:pPr>
            <a:r>
              <a:rPr lang="da-DK" sz="2200" dirty="0" smtClean="0"/>
              <a:t>Hvorfor </a:t>
            </a:r>
            <a:r>
              <a:rPr lang="da-DK" sz="2200" dirty="0"/>
              <a:t>må man ikke slå uskyldige ihjel? Er det fordi det er i strid med religionen (fx Guds vilje</a:t>
            </a:r>
            <a:r>
              <a:rPr lang="da-DK" sz="2200" dirty="0" smtClean="0"/>
              <a:t>)? </a:t>
            </a:r>
            <a:endParaRPr lang="da-DK" sz="2200" dirty="0"/>
          </a:p>
          <a:p>
            <a:pPr marL="0" indent="0">
              <a:lnSpc>
                <a:spcPct val="100000"/>
              </a:lnSpc>
              <a:spcBef>
                <a:spcPts val="0"/>
              </a:spcBef>
              <a:buNone/>
            </a:pPr>
            <a:endParaRPr lang="da-DK" sz="800" dirty="0"/>
          </a:p>
        </p:txBody>
      </p:sp>
    </p:spTree>
    <p:extLst>
      <p:ext uri="{BB962C8B-B14F-4D97-AF65-F5344CB8AC3E}">
        <p14:creationId xmlns:p14="http://schemas.microsoft.com/office/powerpoint/2010/main" val="38517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6D7651-747F-4870-9EF9-C7AA51D525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8" t="9091" r="9940"/>
          <a:stretch/>
        </p:blipFill>
        <p:spPr bwMode="auto">
          <a:xfrm>
            <a:off x="3523488" y="10"/>
            <a:ext cx="866851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B39D7-8407-4393-92C1-81A91C40E50E}"/>
              </a:ext>
            </a:extLst>
          </p:cNvPr>
          <p:cNvSpPr>
            <a:spLocks noGrp="1"/>
          </p:cNvSpPr>
          <p:nvPr>
            <p:ph type="title"/>
          </p:nvPr>
        </p:nvSpPr>
        <p:spPr>
          <a:xfrm>
            <a:off x="371093" y="1161288"/>
            <a:ext cx="7140050" cy="1124712"/>
          </a:xfrm>
        </p:spPr>
        <p:txBody>
          <a:bodyPr anchor="b">
            <a:normAutofit/>
          </a:bodyPr>
          <a:lstStyle/>
          <a:p>
            <a:r>
              <a:rPr lang="da-DK" sz="3600" b="1"/>
              <a:t>Vil I arbejde videre med emnerne?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D7F9CD-3A65-4E62-B5A4-0CA8AC7E1790}"/>
              </a:ext>
            </a:extLst>
          </p:cNvPr>
          <p:cNvSpPr>
            <a:spLocks noGrp="1"/>
          </p:cNvSpPr>
          <p:nvPr>
            <p:ph idx="1"/>
          </p:nvPr>
        </p:nvSpPr>
        <p:spPr>
          <a:xfrm>
            <a:off x="371093" y="2718054"/>
            <a:ext cx="4777849" cy="3207258"/>
          </a:xfrm>
        </p:spPr>
        <p:txBody>
          <a:bodyPr anchor="t">
            <a:normAutofit/>
          </a:bodyPr>
          <a:lstStyle/>
          <a:p>
            <a:r>
              <a:rPr lang="da-DK" sz="2400"/>
              <a:t>Diskussion: Det ondes problem</a:t>
            </a:r>
          </a:p>
          <a:p>
            <a:r>
              <a:rPr lang="da-DK" sz="2400"/>
              <a:t>Diskussion: Mystisk erkendelse</a:t>
            </a:r>
          </a:p>
          <a:p>
            <a:r>
              <a:rPr lang="da-DK" sz="2400"/>
              <a:t>Opgaver: Etik, religion og svinekød</a:t>
            </a:r>
          </a:p>
        </p:txBody>
      </p:sp>
    </p:spTree>
    <p:extLst>
      <p:ext uri="{BB962C8B-B14F-4D97-AF65-F5344CB8AC3E}">
        <p14:creationId xmlns:p14="http://schemas.microsoft.com/office/powerpoint/2010/main" val="247734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AB37-97F6-429E-9990-9C46568BB299}"/>
              </a:ext>
            </a:extLst>
          </p:cNvPr>
          <p:cNvSpPr>
            <a:spLocks noGrp="1"/>
          </p:cNvSpPr>
          <p:nvPr>
            <p:ph type="title"/>
          </p:nvPr>
        </p:nvSpPr>
        <p:spPr/>
        <p:txBody>
          <a:bodyPr/>
          <a:lstStyle/>
          <a:p>
            <a:r>
              <a:rPr lang="da-DK" b="1">
                <a:solidFill>
                  <a:srgbClr val="406D72"/>
                </a:solidFill>
              </a:rPr>
              <a:t>Diskussion 1:</a:t>
            </a:r>
            <a:r>
              <a:rPr lang="da-DK"/>
              <a:t> Det ondes problem</a:t>
            </a:r>
          </a:p>
        </p:txBody>
      </p:sp>
      <p:sp>
        <p:nvSpPr>
          <p:cNvPr id="3" name="Content Placeholder 2">
            <a:extLst>
              <a:ext uri="{FF2B5EF4-FFF2-40B4-BE49-F238E27FC236}">
                <a16:creationId xmlns:a16="http://schemas.microsoft.com/office/drawing/2014/main" id="{1443C9A2-D74A-4243-9F2D-D42A99D2A21E}"/>
              </a:ext>
            </a:extLst>
          </p:cNvPr>
          <p:cNvSpPr>
            <a:spLocks noGrp="1"/>
          </p:cNvSpPr>
          <p:nvPr>
            <p:ph idx="1"/>
          </p:nvPr>
        </p:nvSpPr>
        <p:spPr>
          <a:xfrm>
            <a:off x="664640" y="2261053"/>
            <a:ext cx="7205731" cy="4351338"/>
          </a:xfrm>
        </p:spPr>
        <p:txBody>
          <a:bodyPr>
            <a:normAutofit/>
          </a:bodyPr>
          <a:lstStyle/>
          <a:p>
            <a:pPr marL="514350" indent="-514350">
              <a:buFont typeface="+mj-lt"/>
              <a:buAutoNum type="arabicPeriod"/>
            </a:pPr>
            <a:r>
              <a:rPr lang="da-DK" sz="2400" dirty="0"/>
              <a:t>Er I enige i, at man har brug for at kende til lidelse for at kunne forstå det gode? Hvorfor (ikke)?</a:t>
            </a:r>
          </a:p>
          <a:p>
            <a:pPr marL="514350" indent="-514350">
              <a:buFont typeface="+mj-lt"/>
              <a:buAutoNum type="arabicPeriod"/>
            </a:pPr>
            <a:r>
              <a:rPr lang="da-DK" sz="2400" dirty="0"/>
              <a:t>Kan man forstå lidelse og det onde uden selv at have oplevet det? Hvorfor (ikke)?</a:t>
            </a:r>
          </a:p>
          <a:p>
            <a:pPr marL="514350" indent="-514350">
              <a:buFont typeface="+mj-lt"/>
              <a:buAutoNum type="arabicPeriod"/>
            </a:pPr>
            <a:r>
              <a:rPr lang="da-DK" sz="2400" dirty="0"/>
              <a:t>Hvor meget lidelse skal man opleve, før man forstår forskellen mellem godt og ondt?</a:t>
            </a:r>
          </a:p>
          <a:p>
            <a:pPr marL="514350" indent="-514350">
              <a:buFont typeface="+mj-lt"/>
              <a:buAutoNum type="arabicPeriod"/>
            </a:pPr>
            <a:r>
              <a:rPr lang="da-DK" sz="2400" dirty="0"/>
              <a:t>Har I ideer </a:t>
            </a:r>
            <a:r>
              <a:rPr lang="da-DK" sz="2400" dirty="0" smtClean="0"/>
              <a:t>til, </a:t>
            </a:r>
            <a:r>
              <a:rPr lang="da-DK" sz="2400" dirty="0"/>
              <a:t>hvordan man kan løse ”det ondes problem”?</a:t>
            </a:r>
          </a:p>
        </p:txBody>
      </p:sp>
      <p:pic>
        <p:nvPicPr>
          <p:cNvPr id="7" name="Graphic 6" descr="Eye">
            <a:extLst>
              <a:ext uri="{FF2B5EF4-FFF2-40B4-BE49-F238E27FC236}">
                <a16:creationId xmlns:a16="http://schemas.microsoft.com/office/drawing/2014/main" id="{22726B45-12CD-49B4-A637-3C0D0505B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916886" y="-1"/>
            <a:ext cx="2018211" cy="2018211"/>
          </a:xfrm>
          <a:prstGeom prst="rect">
            <a:avLst/>
          </a:prstGeom>
        </p:spPr>
      </p:pic>
      <p:pic>
        <p:nvPicPr>
          <p:cNvPr id="6" name="Graphic 5" descr="Crying face with solid fill">
            <a:extLst>
              <a:ext uri="{FF2B5EF4-FFF2-40B4-BE49-F238E27FC236}">
                <a16:creationId xmlns:a16="http://schemas.microsoft.com/office/drawing/2014/main" id="{90FDAC1B-6F92-442D-8F95-0C5F18FF60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011591" y="4409491"/>
            <a:ext cx="1183278" cy="1210572"/>
          </a:xfrm>
          <a:prstGeom prst="rect">
            <a:avLst/>
          </a:prstGeom>
        </p:spPr>
      </p:pic>
      <p:pic>
        <p:nvPicPr>
          <p:cNvPr id="8" name="Graphic 7" descr="Worried face with solid fill">
            <a:extLst>
              <a:ext uri="{FF2B5EF4-FFF2-40B4-BE49-F238E27FC236}">
                <a16:creationId xmlns:a16="http://schemas.microsoft.com/office/drawing/2014/main" id="{738E8FB9-550A-41B3-BAA5-8717A009BE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582297" y="4853822"/>
            <a:ext cx="1334589" cy="1365373"/>
          </a:xfrm>
          <a:prstGeom prst="rect">
            <a:avLst/>
          </a:prstGeom>
        </p:spPr>
      </p:pic>
    </p:spTree>
    <p:extLst>
      <p:ext uri="{BB962C8B-B14F-4D97-AF65-F5344CB8AC3E}">
        <p14:creationId xmlns:p14="http://schemas.microsoft.com/office/powerpoint/2010/main" val="9018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2E8C-1EB5-4136-980A-9EC88230517E}"/>
              </a:ext>
            </a:extLst>
          </p:cNvPr>
          <p:cNvSpPr>
            <a:spLocks noGrp="1"/>
          </p:cNvSpPr>
          <p:nvPr>
            <p:ph type="title"/>
          </p:nvPr>
        </p:nvSpPr>
        <p:spPr>
          <a:xfrm>
            <a:off x="838200" y="321582"/>
            <a:ext cx="10515600" cy="1325563"/>
          </a:xfrm>
        </p:spPr>
        <p:txBody>
          <a:bodyPr/>
          <a:lstStyle/>
          <a:p>
            <a:r>
              <a:rPr lang="da-DK" b="1">
                <a:solidFill>
                  <a:srgbClr val="406D72"/>
                </a:solidFill>
              </a:rPr>
              <a:t>Diskussion 2:</a:t>
            </a:r>
            <a:r>
              <a:rPr lang="da-DK"/>
              <a:t> Mystisk erkendelse</a:t>
            </a:r>
          </a:p>
        </p:txBody>
      </p:sp>
      <p:sp>
        <p:nvSpPr>
          <p:cNvPr id="3" name="Content Placeholder 2">
            <a:extLst>
              <a:ext uri="{FF2B5EF4-FFF2-40B4-BE49-F238E27FC236}">
                <a16:creationId xmlns:a16="http://schemas.microsoft.com/office/drawing/2014/main" id="{3A389AF7-D5EB-46FC-A653-5601C6428527}"/>
              </a:ext>
            </a:extLst>
          </p:cNvPr>
          <p:cNvSpPr>
            <a:spLocks noGrp="1"/>
          </p:cNvSpPr>
          <p:nvPr>
            <p:ph idx="1"/>
          </p:nvPr>
        </p:nvSpPr>
        <p:spPr>
          <a:xfrm>
            <a:off x="838200" y="2185080"/>
            <a:ext cx="10515600" cy="4351338"/>
          </a:xfrm>
        </p:spPr>
        <p:txBody>
          <a:bodyPr>
            <a:normAutofit/>
          </a:bodyPr>
          <a:lstStyle/>
          <a:p>
            <a:pPr marL="514350" indent="-514350">
              <a:buFont typeface="+mj-lt"/>
              <a:buAutoNum type="arabicPeriod"/>
            </a:pPr>
            <a:r>
              <a:rPr lang="da-DK" sz="2400" dirty="0"/>
              <a:t>Forestil </a:t>
            </a:r>
            <a:r>
              <a:rPr lang="da-DK" sz="2400" dirty="0" smtClean="0"/>
              <a:t>dig, </a:t>
            </a:r>
            <a:r>
              <a:rPr lang="da-DK" sz="2400" dirty="0"/>
              <a:t>at din onkel siger, at han har en mystisk evne: Han er synsk og kan forudsige resultatet af alle Real Madrids kampe på forhånd ved hjælp af en vejrhane som han svinger. Vil du tro på ham?</a:t>
            </a:r>
          </a:p>
          <a:p>
            <a:pPr marL="514350" indent="-514350">
              <a:buFont typeface="+mj-lt"/>
              <a:buAutoNum type="arabicPeriod"/>
            </a:pPr>
            <a:r>
              <a:rPr lang="da-DK" sz="2400" dirty="0"/>
              <a:t>Forestil dig at din onkel forudsiger 3 kampe i træk, vil du så tro på ham?</a:t>
            </a:r>
          </a:p>
          <a:p>
            <a:pPr marL="514350" indent="-514350">
              <a:buFont typeface="+mj-lt"/>
              <a:buAutoNum type="arabicPeriod"/>
            </a:pPr>
            <a:r>
              <a:rPr lang="da-DK" sz="2400" dirty="0"/>
              <a:t>Hvor mange kampe skal der til før du vil tro på ham?</a:t>
            </a:r>
          </a:p>
          <a:p>
            <a:pPr marL="514350" indent="-514350">
              <a:buFont typeface="+mj-lt"/>
              <a:buAutoNum type="arabicPeriod"/>
            </a:pPr>
            <a:r>
              <a:rPr lang="da-DK" sz="2400" dirty="0"/>
              <a:t>Læs om ”fodbold-blæksprutten Paul”: </a:t>
            </a:r>
            <a:r>
              <a:rPr lang="da-DK" sz="2400" dirty="0">
                <a:hlinkClick r:id="rId3"/>
              </a:rPr>
              <a:t>https://da.wikipedia.org/wiki/Blæksprutten_Paul</a:t>
            </a:r>
            <a:endParaRPr lang="da-DK" sz="2400" dirty="0"/>
          </a:p>
          <a:p>
            <a:pPr marL="0" indent="0">
              <a:buNone/>
            </a:pPr>
            <a:r>
              <a:rPr lang="da-DK" sz="2400" dirty="0"/>
              <a:t>	Kan man sige at den kunne forudsige resultatet af kampene?</a:t>
            </a:r>
          </a:p>
          <a:p>
            <a:pPr marL="0" indent="0">
              <a:buNone/>
            </a:pPr>
            <a:endParaRPr lang="da-DK" sz="2400" dirty="0"/>
          </a:p>
        </p:txBody>
      </p:sp>
      <p:pic>
        <p:nvPicPr>
          <p:cNvPr id="5" name="Graphic 4" descr="Soccer ball">
            <a:extLst>
              <a:ext uri="{FF2B5EF4-FFF2-40B4-BE49-F238E27FC236}">
                <a16:creationId xmlns:a16="http://schemas.microsoft.com/office/drawing/2014/main" id="{5AC5469E-B5F2-442E-B87F-9FF64834A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63310" y="3759927"/>
            <a:ext cx="1595437" cy="1595437"/>
          </a:xfrm>
          <a:prstGeom prst="rect">
            <a:avLst/>
          </a:prstGeom>
        </p:spPr>
      </p:pic>
      <p:pic>
        <p:nvPicPr>
          <p:cNvPr id="7" name="Graphic 6" descr="Rooster">
            <a:extLst>
              <a:ext uri="{FF2B5EF4-FFF2-40B4-BE49-F238E27FC236}">
                <a16:creationId xmlns:a16="http://schemas.microsoft.com/office/drawing/2014/main" id="{68D1B183-B5AA-4DD2-A33B-FF98F2DE65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76132" y="310381"/>
            <a:ext cx="1595437" cy="1595437"/>
          </a:xfrm>
          <a:prstGeom prst="rect">
            <a:avLst/>
          </a:prstGeom>
        </p:spPr>
      </p:pic>
    </p:spTree>
    <p:extLst>
      <p:ext uri="{BB962C8B-B14F-4D97-AF65-F5344CB8AC3E}">
        <p14:creationId xmlns:p14="http://schemas.microsoft.com/office/powerpoint/2010/main" val="10071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5BA-64B9-40B2-A10E-680A1CFE3C1B}"/>
              </a:ext>
            </a:extLst>
          </p:cNvPr>
          <p:cNvSpPr>
            <a:spLocks noGrp="1"/>
          </p:cNvSpPr>
          <p:nvPr>
            <p:ph type="title"/>
          </p:nvPr>
        </p:nvSpPr>
        <p:spPr/>
        <p:txBody>
          <a:bodyPr/>
          <a:lstStyle/>
          <a:p>
            <a:r>
              <a:rPr lang="da-DK" b="1">
                <a:solidFill>
                  <a:schemeClr val="accent2"/>
                </a:solidFill>
              </a:rPr>
              <a:t>Opgave 1</a:t>
            </a:r>
            <a:r>
              <a:rPr lang="da-DK"/>
              <a:t>: Hvilke argumenter imod svinekød er bedst/dårligst? Læg dem i rækkefølge</a:t>
            </a:r>
          </a:p>
        </p:txBody>
      </p:sp>
      <p:sp>
        <p:nvSpPr>
          <p:cNvPr id="3" name="Content Placeholder 2">
            <a:extLst>
              <a:ext uri="{FF2B5EF4-FFF2-40B4-BE49-F238E27FC236}">
                <a16:creationId xmlns:a16="http://schemas.microsoft.com/office/drawing/2014/main" id="{D31483F4-94DB-4B2C-A76D-52B75D9C53BA}"/>
              </a:ext>
            </a:extLst>
          </p:cNvPr>
          <p:cNvSpPr>
            <a:spLocks noGrp="1"/>
          </p:cNvSpPr>
          <p:nvPr>
            <p:ph idx="1"/>
          </p:nvPr>
        </p:nvSpPr>
        <p:spPr>
          <a:xfrm>
            <a:off x="838200" y="1981073"/>
            <a:ext cx="10515600" cy="4351338"/>
          </a:xfrm>
        </p:spPr>
        <p:txBody>
          <a:bodyPr>
            <a:normAutofit fontScale="92500"/>
          </a:bodyPr>
          <a:lstStyle/>
          <a:p>
            <a:pPr marL="457200" indent="-457200">
              <a:buFont typeface="+mj-lt"/>
              <a:buAutoNum type="alphaLcPeriod"/>
            </a:pPr>
            <a:r>
              <a:rPr lang="da-DK" sz="2400" dirty="0"/>
              <a:t>Svinekød kan være indeholde </a:t>
            </a:r>
            <a:r>
              <a:rPr lang="da-DK" sz="2400" dirty="0" smtClean="0"/>
              <a:t>trikiner, </a:t>
            </a:r>
            <a:r>
              <a:rPr lang="da-DK" sz="2400" dirty="0"/>
              <a:t>som kan blive til </a:t>
            </a:r>
            <a:r>
              <a:rPr lang="da-DK" sz="2400" dirty="0" smtClean="0"/>
              <a:t>orme, </a:t>
            </a:r>
            <a:r>
              <a:rPr lang="da-DK" sz="2400" dirty="0"/>
              <a:t>der gør mennesker syge</a:t>
            </a:r>
          </a:p>
          <a:p>
            <a:pPr marL="457200" lvl="0" indent="-457200">
              <a:buFont typeface="+mj-lt"/>
              <a:buAutoNum type="alphaLcPeriod"/>
            </a:pPr>
            <a:r>
              <a:rPr lang="da-DK" sz="2400" dirty="0"/>
              <a:t>Det er imod hinduistiske leveregler at spise pattedyr</a:t>
            </a:r>
          </a:p>
          <a:p>
            <a:pPr marL="457200" indent="-457200">
              <a:buFont typeface="+mj-lt"/>
              <a:buAutoNum type="alphaLcPeriod"/>
            </a:pPr>
            <a:r>
              <a:rPr lang="da-DK" sz="2400" dirty="0"/>
              <a:t>Det er forkert at opdrætte og dræbe svin for at spise dem</a:t>
            </a:r>
          </a:p>
          <a:p>
            <a:pPr marL="457200" indent="-457200">
              <a:buFont typeface="+mj-lt"/>
              <a:buAutoNum type="alphaLcPeriod"/>
            </a:pPr>
            <a:r>
              <a:rPr lang="da-DK" sz="2400" dirty="0"/>
              <a:t>Det er imod jødiske leveregler at spise kød fra grise</a:t>
            </a:r>
          </a:p>
          <a:p>
            <a:pPr marL="457200" lvl="0" indent="-457200">
              <a:buFont typeface="+mj-lt"/>
              <a:buAutoNum type="alphaLcPeriod"/>
            </a:pPr>
            <a:r>
              <a:rPr lang="da-DK" sz="2400" dirty="0"/>
              <a:t>Grisekød smager dårligt</a:t>
            </a:r>
          </a:p>
          <a:p>
            <a:pPr marL="457200" lvl="0" indent="-457200">
              <a:buFont typeface="+mj-lt"/>
              <a:buAutoNum type="alphaLcPeriod"/>
            </a:pPr>
            <a:r>
              <a:rPr lang="da-DK" sz="2400" dirty="0"/>
              <a:t>Grise er lige så intelligente som hunde</a:t>
            </a:r>
          </a:p>
          <a:p>
            <a:pPr marL="457200" lvl="0" indent="-457200">
              <a:buFont typeface="+mj-lt"/>
              <a:buAutoNum type="alphaLcPeriod"/>
            </a:pPr>
            <a:r>
              <a:rPr lang="da-DK" sz="2400" dirty="0"/>
              <a:t>Det er imod muslimske leveregler at spise gris</a:t>
            </a:r>
          </a:p>
          <a:p>
            <a:pPr marL="457200" lvl="0" indent="-457200">
              <a:buFont typeface="+mj-lt"/>
              <a:buAutoNum type="alphaLcPeriod"/>
            </a:pPr>
            <a:r>
              <a:rPr lang="da-DK" sz="2400" dirty="0"/>
              <a:t>Det er skadeligt for klimaet at spise kød</a:t>
            </a:r>
          </a:p>
          <a:p>
            <a:pPr marL="457200" lvl="0" indent="-457200">
              <a:buFont typeface="+mj-lt"/>
              <a:buAutoNum type="alphaLcPeriod"/>
            </a:pPr>
            <a:r>
              <a:rPr lang="da-DK" sz="2400" dirty="0"/>
              <a:t>Grise er søde</a:t>
            </a:r>
          </a:p>
          <a:p>
            <a:pPr marL="457200" lvl="0" indent="-457200">
              <a:buFont typeface="+mj-lt"/>
              <a:buAutoNum type="alphaLcPeriod"/>
            </a:pPr>
            <a:r>
              <a:rPr lang="da-DK" sz="2400" dirty="0"/>
              <a:t>Svin er ulækre dyr</a:t>
            </a:r>
          </a:p>
        </p:txBody>
      </p:sp>
      <p:sp>
        <p:nvSpPr>
          <p:cNvPr id="4" name="Content Placeholder 2">
            <a:extLst>
              <a:ext uri="{FF2B5EF4-FFF2-40B4-BE49-F238E27FC236}">
                <a16:creationId xmlns:a16="http://schemas.microsoft.com/office/drawing/2014/main" id="{5269B5F0-C626-4D6E-A07A-85346E3AC4E6}"/>
              </a:ext>
            </a:extLst>
          </p:cNvPr>
          <p:cNvSpPr txBox="1">
            <a:spLocks/>
          </p:cNvSpPr>
          <p:nvPr/>
        </p:nvSpPr>
        <p:spPr>
          <a:xfrm>
            <a:off x="7818120" y="3400108"/>
            <a:ext cx="4069080" cy="3366452"/>
          </a:xfrm>
          <a:prstGeom prst="rect">
            <a:avLst/>
          </a:prstGeom>
          <a:ln w="28575">
            <a:solidFill>
              <a:srgbClr val="406D7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200" b="1">
                <a:solidFill>
                  <a:schemeClr val="accent2"/>
                </a:solidFill>
              </a:rPr>
              <a:t>Opgave 2:</a:t>
            </a:r>
          </a:p>
          <a:p>
            <a:r>
              <a:rPr lang="da-DK" sz="2200"/>
              <a:t>hvilke af argumenterne kan man kalde etiske?</a:t>
            </a:r>
          </a:p>
          <a:p>
            <a:r>
              <a:rPr lang="da-DK" sz="2200"/>
              <a:t>hvilke af argumenterne kan man kalde religiøse?</a:t>
            </a:r>
          </a:p>
          <a:p>
            <a:r>
              <a:rPr lang="da-DK" sz="2200"/>
              <a:t>hvilke af argumenterne handler om personlig smag?</a:t>
            </a:r>
          </a:p>
          <a:p>
            <a:r>
              <a:rPr lang="da-DK" sz="2200"/>
              <a:t>hvilke af argumenterne kan alle mennesker være enige om?</a:t>
            </a:r>
          </a:p>
        </p:txBody>
      </p:sp>
      <p:pic>
        <p:nvPicPr>
          <p:cNvPr id="6" name="Graphic 5" descr="Pig">
            <a:extLst>
              <a:ext uri="{FF2B5EF4-FFF2-40B4-BE49-F238E27FC236}">
                <a16:creationId xmlns:a16="http://schemas.microsoft.com/office/drawing/2014/main" id="{A8772E6E-1B02-4D0E-A290-E86EBA41B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96988" y="5374468"/>
            <a:ext cx="1598023" cy="1598023"/>
          </a:xfrm>
          <a:prstGeom prst="rect">
            <a:avLst/>
          </a:prstGeom>
        </p:spPr>
      </p:pic>
    </p:spTree>
    <p:extLst>
      <p:ext uri="{BB962C8B-B14F-4D97-AF65-F5344CB8AC3E}">
        <p14:creationId xmlns:p14="http://schemas.microsoft.com/office/powerpoint/2010/main" val="26923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78957-C646-472F-B498-1F2816697FB7}"/>
              </a:ext>
            </a:extLst>
          </p:cNvPr>
          <p:cNvSpPr>
            <a:spLocks noGrp="1"/>
          </p:cNvSpPr>
          <p:nvPr>
            <p:ph type="title"/>
          </p:nvPr>
        </p:nvSpPr>
        <p:spPr>
          <a:xfrm>
            <a:off x="821516" y="640263"/>
            <a:ext cx="6204984" cy="1344975"/>
          </a:xfrm>
        </p:spPr>
        <p:txBody>
          <a:bodyPr>
            <a:normAutofit/>
          </a:bodyPr>
          <a:lstStyle/>
          <a:p>
            <a:r>
              <a:rPr lang="da-DK" sz="4000"/>
              <a:t>Kolofon</a:t>
            </a:r>
          </a:p>
        </p:txBody>
      </p:sp>
      <p:sp>
        <p:nvSpPr>
          <p:cNvPr id="3" name="Content Placeholder 2">
            <a:extLst>
              <a:ext uri="{FF2B5EF4-FFF2-40B4-BE49-F238E27FC236}">
                <a16:creationId xmlns:a16="http://schemas.microsoft.com/office/drawing/2014/main" id="{ACE436AB-1C4D-45AD-A4BE-74F78057323E}"/>
              </a:ext>
            </a:extLst>
          </p:cNvPr>
          <p:cNvSpPr>
            <a:spLocks noGrp="1"/>
          </p:cNvSpPr>
          <p:nvPr>
            <p:ph idx="1"/>
          </p:nvPr>
        </p:nvSpPr>
        <p:spPr>
          <a:xfrm>
            <a:off x="821515" y="2121762"/>
            <a:ext cx="6204984" cy="3626917"/>
          </a:xfrm>
        </p:spPr>
        <p:txBody>
          <a:bodyPr>
            <a:normAutofit/>
          </a:bodyPr>
          <a:lstStyle/>
          <a:p>
            <a:pPr marL="0" indent="0">
              <a:buNone/>
            </a:pPr>
            <a:r>
              <a:rPr lang="da-DK" sz="1700"/>
              <a:t>Præsentation bygger på teksten: ”Hvad er religionsfilosofi?” af Caroline Schaffalitzky, Syddansk Universitet, 2020 [link]</a:t>
            </a:r>
          </a:p>
          <a:p>
            <a:pPr marL="0" indent="0">
              <a:buNone/>
            </a:pPr>
            <a:endParaRPr lang="da-DK" sz="1700"/>
          </a:p>
          <a:p>
            <a:pPr marL="0" indent="0">
              <a:buNone/>
            </a:pPr>
            <a:r>
              <a:rPr lang="da-DK" sz="1700"/>
              <a:t>Tekst, øvelser og præsentation er udviklet af Caroline Schaffalitky, Filosofi i Skolen (</a:t>
            </a:r>
            <a:r>
              <a:rPr lang="da-DK" sz="1700">
                <a:hlinkClick r:id="rId3">
                  <a:extLst>
                    <a:ext uri="{A12FA001-AC4F-418D-AE19-62706E023703}">
                      <ahyp:hlinkClr xmlns:ahyp="http://schemas.microsoft.com/office/drawing/2018/hyperlinkcolor" xmlns="" val="tx"/>
                    </a:ext>
                  </a:extLst>
                </a:hlinkClick>
              </a:rPr>
              <a:t>www.sdu.dk/filosofiiskolen</a:t>
            </a:r>
            <a:r>
              <a:rPr lang="da-DK" sz="1700"/>
              <a:t>) for STUK.</a:t>
            </a:r>
          </a:p>
          <a:p>
            <a:pPr marL="0" indent="0">
              <a:buNone/>
            </a:pPr>
            <a:endParaRPr lang="da-DK" sz="1700"/>
          </a:p>
          <a:p>
            <a:pPr marL="0" indent="0">
              <a:buNone/>
            </a:pPr>
            <a:r>
              <a:rPr lang="da-DK" sz="1700"/>
              <a:t>Billeder:</a:t>
            </a:r>
          </a:p>
          <a:p>
            <a:pPr marL="0" indent="0">
              <a:buNone/>
            </a:pPr>
            <a:r>
              <a:rPr lang="da-DK" sz="1700"/>
              <a:t>s. 1+8+11: Colourbox</a:t>
            </a:r>
          </a:p>
          <a:p>
            <a:pPr marL="0" indent="0">
              <a:buNone/>
            </a:pPr>
            <a:r>
              <a:rPr lang="da-DK" sz="1700"/>
              <a:t>s. 4+5: https://commons.wikimedia.org/w/index.php?curid=295541</a:t>
            </a:r>
          </a:p>
          <a:p>
            <a:pPr marL="0" indent="0">
              <a:buNone/>
            </a:pPr>
            <a:r>
              <a:rPr lang="da-DK" sz="1700"/>
              <a:t>s. 9+10: </a:t>
            </a:r>
            <a:r>
              <a:rPr lang="en-US" sz="1700"/>
              <a:t>https://commons.wikimedia.org/w/index.php?curid=7467005</a:t>
            </a:r>
            <a:endParaRPr lang="da-DK" sz="1700"/>
          </a:p>
        </p:txBody>
      </p:sp>
      <p:pic>
        <p:nvPicPr>
          <p:cNvPr id="5" name="Picture 4" descr="Styrelsen for Undervisning og Kvalitet - ">
            <a:extLst>
              <a:ext uri="{FF2B5EF4-FFF2-40B4-BE49-F238E27FC236}">
                <a16:creationId xmlns:a16="http://schemas.microsoft.com/office/drawing/2014/main" id="{DF3C3DCF-E89F-48E7-B8AA-6EB539D48F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29551" y="934296"/>
            <a:ext cx="4042409" cy="10312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Filosofi i Skolen&#10;&#10;Description automatically generated">
            <a:extLst>
              <a:ext uri="{FF2B5EF4-FFF2-40B4-BE49-F238E27FC236}">
                <a16:creationId xmlns:a16="http://schemas.microsoft.com/office/drawing/2014/main" id="{A5B18C5E-642E-4953-AC88-EE1B51D6F22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52775" y="2828925"/>
            <a:ext cx="3395961" cy="3388994"/>
          </a:xfrm>
          <a:prstGeom prst="rect">
            <a:avLst/>
          </a:prstGeom>
          <a:ln w="28575">
            <a:solidFill>
              <a:schemeClr val="tx1"/>
            </a:solidFill>
          </a:ln>
        </p:spPr>
      </p:pic>
    </p:spTree>
    <p:extLst>
      <p:ext uri="{BB962C8B-B14F-4D97-AF65-F5344CB8AC3E}">
        <p14:creationId xmlns:p14="http://schemas.microsoft.com/office/powerpoint/2010/main" val="306226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EA5C-1C74-4CC0-A770-50761F45A62C}"/>
              </a:ext>
            </a:extLst>
          </p:cNvPr>
          <p:cNvSpPr>
            <a:spLocks noGrp="1"/>
          </p:cNvSpPr>
          <p:nvPr>
            <p:ph type="title"/>
          </p:nvPr>
        </p:nvSpPr>
        <p:spPr>
          <a:xfrm>
            <a:off x="838200" y="365125"/>
            <a:ext cx="6541008" cy="1325563"/>
          </a:xfrm>
        </p:spPr>
        <p:txBody>
          <a:bodyPr>
            <a:normAutofit/>
          </a:bodyPr>
          <a:lstStyle/>
          <a:p>
            <a:r>
              <a:rPr lang="da-DK" b="1"/>
              <a:t>Hvad er religionsfilosofi?</a:t>
            </a:r>
          </a:p>
        </p:txBody>
      </p:sp>
      <p:sp>
        <p:nvSpPr>
          <p:cNvPr id="6" name="Rectangle 5">
            <a:extLst>
              <a:ext uri="{FF2B5EF4-FFF2-40B4-BE49-F238E27FC236}">
                <a16:creationId xmlns:a16="http://schemas.microsoft.com/office/drawing/2014/main" id="{35BEC347-2993-4C56-BE68-760F52F3332F}"/>
              </a:ext>
            </a:extLst>
          </p:cNvPr>
          <p:cNvSpPr/>
          <p:nvPr/>
        </p:nvSpPr>
        <p:spPr>
          <a:xfrm>
            <a:off x="7936992" y="365125"/>
            <a:ext cx="3922776" cy="5847755"/>
          </a:xfrm>
          <a:prstGeom prst="rect">
            <a:avLst/>
          </a:prstGeom>
          <a:ln w="38100">
            <a:solidFill>
              <a:srgbClr val="406D72"/>
            </a:solidFill>
          </a:ln>
        </p:spPr>
        <p:txBody>
          <a:bodyPr wrap="square">
            <a:spAutoFit/>
          </a:bodyPr>
          <a:lstStyle/>
          <a:p>
            <a:pPr algn="ctr"/>
            <a:r>
              <a:rPr lang="da-DK" sz="2200" b="1"/>
              <a:t>Eksempler på religionsfilosofiske emner:</a:t>
            </a:r>
          </a:p>
          <a:p>
            <a:endParaRPr lang="da-DK" sz="2200" b="1"/>
          </a:p>
          <a:p>
            <a:pPr marL="285750" indent="-285750">
              <a:buFont typeface="Arial" panose="020B0604020202020204" pitchFamily="34" charset="0"/>
              <a:buChar char="•"/>
            </a:pPr>
            <a:r>
              <a:rPr lang="da-DK" sz="2200"/>
              <a:t>Hvorfor findes der ondt i verden, hvis Gud kunne fjerne det?</a:t>
            </a:r>
          </a:p>
          <a:p>
            <a:pPr marL="285750" indent="-285750">
              <a:buFont typeface="Arial" panose="020B0604020202020204" pitchFamily="34" charset="0"/>
              <a:buChar char="•"/>
            </a:pPr>
            <a:r>
              <a:rPr lang="da-DK" sz="2200"/>
              <a:t>Er det karmaloven der styrer vores liv?</a:t>
            </a:r>
          </a:p>
          <a:p>
            <a:pPr marL="285750" indent="-285750">
              <a:buFont typeface="Arial" panose="020B0604020202020204" pitchFamily="34" charset="0"/>
              <a:buChar char="•"/>
            </a:pPr>
            <a:r>
              <a:rPr lang="da-DK" sz="2200"/>
              <a:t>Kan alle religioner være sande samtidig selvom de er uenige?</a:t>
            </a:r>
          </a:p>
          <a:p>
            <a:pPr marL="285750" indent="-285750">
              <a:buFont typeface="Arial" panose="020B0604020202020204" pitchFamily="34" charset="0"/>
              <a:buChar char="•"/>
            </a:pPr>
            <a:r>
              <a:rPr lang="da-DK" sz="2200"/>
              <a:t>Er religioner i strid med videnskaben?</a:t>
            </a:r>
          </a:p>
          <a:p>
            <a:pPr marL="285750" indent="-285750">
              <a:buFont typeface="Arial" panose="020B0604020202020204" pitchFamily="34" charset="0"/>
              <a:buChar char="•"/>
            </a:pPr>
            <a:r>
              <a:rPr lang="da-DK" sz="2200"/>
              <a:t>Kan der findes godt og ondt uden religion?</a:t>
            </a:r>
          </a:p>
          <a:p>
            <a:pPr marL="285750" indent="-285750">
              <a:buFont typeface="Arial" panose="020B0604020202020204" pitchFamily="34" charset="0"/>
              <a:buChar char="•"/>
            </a:pPr>
            <a:endParaRPr lang="da-DK" sz="2200"/>
          </a:p>
          <a:p>
            <a:r>
              <a:rPr lang="da-DK" sz="2200"/>
              <a:t>Har I tænkt over disse spørgsmål før? Giver de mening?</a:t>
            </a:r>
          </a:p>
        </p:txBody>
      </p:sp>
      <p:sp>
        <p:nvSpPr>
          <p:cNvPr id="7" name="Content Placeholder 2">
            <a:extLst>
              <a:ext uri="{FF2B5EF4-FFF2-40B4-BE49-F238E27FC236}">
                <a16:creationId xmlns:a16="http://schemas.microsoft.com/office/drawing/2014/main" id="{D135608C-DB88-4132-9CA5-0E166F470118}"/>
              </a:ext>
            </a:extLst>
          </p:cNvPr>
          <p:cNvSpPr>
            <a:spLocks noGrp="1"/>
          </p:cNvSpPr>
          <p:nvPr>
            <p:ph idx="1"/>
          </p:nvPr>
        </p:nvSpPr>
        <p:spPr>
          <a:xfrm>
            <a:off x="838200" y="1690688"/>
            <a:ext cx="7098792" cy="5032375"/>
          </a:xfrm>
        </p:spPr>
        <p:txBody>
          <a:bodyPr>
            <a:noAutofit/>
          </a:bodyPr>
          <a:lstStyle/>
          <a:p>
            <a:pPr marL="0" indent="0">
              <a:buNone/>
            </a:pPr>
            <a:r>
              <a:rPr lang="da-DK" sz="2400" b="1"/>
              <a:t>Filosofi </a:t>
            </a:r>
          </a:p>
          <a:p>
            <a:pPr marL="0" indent="0">
              <a:buNone/>
            </a:pPr>
            <a:r>
              <a:rPr lang="da-DK" sz="2400"/>
              <a:t>Filosofi handler om </a:t>
            </a:r>
            <a:r>
              <a:rPr lang="da-DK" sz="2400">
                <a:solidFill>
                  <a:schemeClr val="accent2"/>
                </a:solidFill>
              </a:rPr>
              <a:t>”store spørgsmål”</a:t>
            </a:r>
            <a:r>
              <a:rPr lang="da-DK" sz="2400"/>
              <a:t> om fx livets mening, retfærdighed, virkelighed og hvad vi kan vide om verden. </a:t>
            </a:r>
          </a:p>
          <a:p>
            <a:pPr marL="0" indent="0">
              <a:buNone/>
            </a:pPr>
            <a:r>
              <a:rPr lang="da-DK" sz="2400"/>
              <a:t>Hverken videnskab eller Google kan svare på filosofiske spørgsmål. I stedet må vi prøve at finde svar gennem </a:t>
            </a:r>
            <a:r>
              <a:rPr lang="da-DK" sz="2400">
                <a:solidFill>
                  <a:schemeClr val="accent2"/>
                </a:solidFill>
              </a:rPr>
              <a:t>tænkningen</a:t>
            </a:r>
            <a:r>
              <a:rPr lang="da-DK" sz="2400"/>
              <a:t>.</a:t>
            </a:r>
          </a:p>
          <a:p>
            <a:pPr marL="0" indent="0">
              <a:buNone/>
            </a:pPr>
            <a:endParaRPr lang="da-DK" sz="2400"/>
          </a:p>
          <a:p>
            <a:pPr marL="0" indent="0">
              <a:buNone/>
            </a:pPr>
            <a:r>
              <a:rPr lang="da-DK" sz="2400" b="1"/>
              <a:t>Religionsfilosofi</a:t>
            </a:r>
          </a:p>
          <a:p>
            <a:pPr marL="0" indent="0">
              <a:buNone/>
            </a:pPr>
            <a:r>
              <a:rPr lang="da-DK" sz="2400"/>
              <a:t>Religionsfilosofi er filosofiske spørgsmål om religion. Den diskuterer både religionernes </a:t>
            </a:r>
            <a:r>
              <a:rPr lang="da-DK" sz="2400">
                <a:solidFill>
                  <a:schemeClr val="accent2"/>
                </a:solidFill>
              </a:rPr>
              <a:t>syn på verden</a:t>
            </a:r>
            <a:r>
              <a:rPr lang="da-DK" sz="2400"/>
              <a:t> og deres </a:t>
            </a:r>
            <a:r>
              <a:rPr lang="da-DK" sz="2400">
                <a:solidFill>
                  <a:schemeClr val="accent2"/>
                </a:solidFill>
              </a:rPr>
              <a:t>etik og værdier</a:t>
            </a:r>
            <a:r>
              <a:rPr lang="da-DK" sz="2400"/>
              <a:t>. </a:t>
            </a:r>
          </a:p>
        </p:txBody>
      </p:sp>
    </p:spTree>
    <p:extLst>
      <p:ext uri="{BB962C8B-B14F-4D97-AF65-F5344CB8AC3E}">
        <p14:creationId xmlns:p14="http://schemas.microsoft.com/office/powerpoint/2010/main" val="21793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CA0-EC71-42A4-824F-676A608E8CD1}"/>
              </a:ext>
            </a:extLst>
          </p:cNvPr>
          <p:cNvSpPr>
            <a:spLocks noGrp="1"/>
          </p:cNvSpPr>
          <p:nvPr>
            <p:ph type="title"/>
          </p:nvPr>
        </p:nvSpPr>
        <p:spPr/>
        <p:txBody>
          <a:bodyPr/>
          <a:lstStyle/>
          <a:p>
            <a:r>
              <a:rPr lang="da-DK" b="1">
                <a:solidFill>
                  <a:schemeClr val="accent2">
                    <a:lumMod val="75000"/>
                  </a:schemeClr>
                </a:solidFill>
              </a:rPr>
              <a:t>Tro og viden:</a:t>
            </a:r>
            <a:r>
              <a:rPr lang="da-DK">
                <a:solidFill>
                  <a:schemeClr val="accent2">
                    <a:lumMod val="75000"/>
                  </a:schemeClr>
                </a:solidFill>
              </a:rPr>
              <a:t> Findes der religiøs viden?</a:t>
            </a:r>
          </a:p>
        </p:txBody>
      </p:sp>
      <p:sp>
        <p:nvSpPr>
          <p:cNvPr id="3" name="Content Placeholder 2">
            <a:extLst>
              <a:ext uri="{FF2B5EF4-FFF2-40B4-BE49-F238E27FC236}">
                <a16:creationId xmlns:a16="http://schemas.microsoft.com/office/drawing/2014/main" id="{E0B6FE77-FF83-4477-BC2D-20575F693397}"/>
              </a:ext>
            </a:extLst>
          </p:cNvPr>
          <p:cNvSpPr>
            <a:spLocks noGrp="1"/>
          </p:cNvSpPr>
          <p:nvPr>
            <p:ph idx="1"/>
          </p:nvPr>
        </p:nvSpPr>
        <p:spPr>
          <a:xfrm>
            <a:off x="838200" y="1545771"/>
            <a:ext cx="10983686" cy="4947104"/>
          </a:xfrm>
        </p:spPr>
        <p:txBody>
          <a:bodyPr>
            <a:noAutofit/>
          </a:bodyPr>
          <a:lstStyle/>
          <a:p>
            <a:pPr marL="0" indent="0">
              <a:lnSpc>
                <a:spcPct val="100000"/>
              </a:lnSpc>
              <a:buNone/>
            </a:pPr>
            <a:r>
              <a:rPr lang="da-DK" sz="2400" dirty="0"/>
              <a:t>Den danske, kristne filosof </a:t>
            </a:r>
            <a:r>
              <a:rPr lang="da-DK" sz="2400" b="1" dirty="0"/>
              <a:t>Søren Kierkegaard</a:t>
            </a:r>
            <a:r>
              <a:rPr lang="da-DK" sz="2400" dirty="0"/>
              <a:t> (1813-1855) mente </a:t>
            </a:r>
            <a:r>
              <a:rPr lang="da-DK" sz="2400" dirty="0" smtClean="0"/>
              <a:t>ikke, </a:t>
            </a:r>
            <a:r>
              <a:rPr lang="da-DK" sz="2400" dirty="0"/>
              <a:t>at man kan have viden om det religiøse på samme måde, som man kan have viden om f.eks. naturvidenskab eller historien. Rationel viden ødelægger muligheden for religiøs tro: </a:t>
            </a:r>
            <a:r>
              <a:rPr lang="da-DK" sz="2400" b="1" dirty="0"/>
              <a:t>Man kan ikke </a:t>
            </a:r>
            <a:r>
              <a:rPr lang="da-DK" sz="2400" b="1" i="1" dirty="0"/>
              <a:t>tro</a:t>
            </a:r>
            <a:r>
              <a:rPr lang="da-DK" sz="2400" b="1" dirty="0"/>
              <a:t> på noget som man </a:t>
            </a:r>
            <a:r>
              <a:rPr lang="da-DK" sz="2400" b="1" i="1" dirty="0"/>
              <a:t>ved</a:t>
            </a:r>
            <a:r>
              <a:rPr lang="da-DK" sz="2400" dirty="0"/>
              <a:t>. </a:t>
            </a:r>
            <a:r>
              <a:rPr lang="da-DK" sz="2400" dirty="0" smtClean="0"/>
              <a:t>At tro </a:t>
            </a:r>
            <a:r>
              <a:rPr lang="da-DK" sz="2400" dirty="0"/>
              <a:t>kræver </a:t>
            </a:r>
            <a:r>
              <a:rPr lang="da-DK" sz="2400" dirty="0" smtClean="0"/>
              <a:t>derfor, </a:t>
            </a:r>
            <a:r>
              <a:rPr lang="da-DK" sz="2400" dirty="0"/>
              <a:t>at man accepterer uvisheden.</a:t>
            </a:r>
          </a:p>
        </p:txBody>
      </p:sp>
      <p:sp>
        <p:nvSpPr>
          <p:cNvPr id="5" name="Rectangle 4">
            <a:extLst>
              <a:ext uri="{FF2B5EF4-FFF2-40B4-BE49-F238E27FC236}">
                <a16:creationId xmlns:a16="http://schemas.microsoft.com/office/drawing/2014/main" id="{CEEEB687-7499-47BC-BFCD-D9964D435A0B}"/>
              </a:ext>
            </a:extLst>
          </p:cNvPr>
          <p:cNvSpPr/>
          <p:nvPr/>
        </p:nvSpPr>
        <p:spPr>
          <a:xfrm>
            <a:off x="4503408" y="3560718"/>
            <a:ext cx="6770913" cy="3100061"/>
          </a:xfrm>
          <a:prstGeom prst="rect">
            <a:avLst/>
          </a:prstGeom>
          <a:solidFill>
            <a:srgbClr val="406D72"/>
          </a:solidFill>
          <a:ln w="28575">
            <a:solidFill>
              <a:srgbClr val="406D72"/>
            </a:solidFill>
          </a:ln>
        </p:spPr>
        <p:txBody>
          <a:bodyPr wrap="square" tIns="72000" bIns="72000">
            <a:spAutoFit/>
          </a:bodyPr>
          <a:lstStyle/>
          <a:p>
            <a:pPr marL="174625">
              <a:spcBef>
                <a:spcPts val="0"/>
              </a:spcBef>
            </a:pPr>
            <a:r>
              <a:rPr lang="da-DK" sz="2400" b="1" dirty="0">
                <a:solidFill>
                  <a:schemeClr val="bg1">
                    <a:lumMod val="95000"/>
                  </a:schemeClr>
                </a:solidFill>
              </a:rPr>
              <a:t>Om Kierkegaards filosofi:</a:t>
            </a:r>
          </a:p>
          <a:p>
            <a:pPr marL="517525" indent="-342900">
              <a:spcBef>
                <a:spcPts val="0"/>
              </a:spcBef>
              <a:buFont typeface="Arial" panose="020B0604020202020204" pitchFamily="34" charset="0"/>
              <a:buChar char="•"/>
            </a:pPr>
            <a:r>
              <a:rPr lang="da-DK" sz="2400" dirty="0">
                <a:solidFill>
                  <a:schemeClr val="bg1">
                    <a:lumMod val="95000"/>
                  </a:schemeClr>
                </a:solidFill>
              </a:rPr>
              <a:t>I religion er tro vigtigt, ikke viden</a:t>
            </a:r>
          </a:p>
          <a:p>
            <a:pPr marL="517525" indent="-342900">
              <a:spcBef>
                <a:spcPts val="0"/>
              </a:spcBef>
              <a:buFont typeface="Arial" panose="020B0604020202020204" pitchFamily="34" charset="0"/>
              <a:buChar char="•"/>
            </a:pPr>
            <a:r>
              <a:rPr lang="da-DK" sz="2400" dirty="0">
                <a:solidFill>
                  <a:schemeClr val="bg1">
                    <a:lumMod val="95000"/>
                  </a:schemeClr>
                </a:solidFill>
              </a:rPr>
              <a:t>Jo mere umuligt noget er at forstå, jo stærkere kan éns tro blive</a:t>
            </a:r>
          </a:p>
          <a:p>
            <a:pPr marL="517525" indent="-342900">
              <a:spcBef>
                <a:spcPts val="0"/>
              </a:spcBef>
              <a:buFont typeface="Arial" panose="020B0604020202020204" pitchFamily="34" charset="0"/>
              <a:buChar char="•"/>
            </a:pPr>
            <a:r>
              <a:rPr lang="da-DK" sz="2400" dirty="0">
                <a:solidFill>
                  <a:schemeClr val="bg1">
                    <a:lumMod val="95000"/>
                  </a:schemeClr>
                </a:solidFill>
              </a:rPr>
              <a:t>Gud overstiger menneskets forståelse</a:t>
            </a:r>
          </a:p>
          <a:p>
            <a:pPr marL="517525" indent="-342900">
              <a:spcBef>
                <a:spcPts val="0"/>
              </a:spcBef>
              <a:buFont typeface="Arial" panose="020B0604020202020204" pitchFamily="34" charset="0"/>
              <a:buChar char="•"/>
            </a:pPr>
            <a:r>
              <a:rPr lang="da-DK" sz="2400" dirty="0">
                <a:solidFill>
                  <a:schemeClr val="bg1">
                    <a:lumMod val="95000"/>
                  </a:schemeClr>
                </a:solidFill>
              </a:rPr>
              <a:t>Religiøs tro er ikke det samme som dagligdags tro (fx at tro at katten er ude i haven), den drejer sig om en lidenskabelig accept af </a:t>
            </a:r>
            <a:r>
              <a:rPr lang="da-DK" sz="2400" dirty="0" smtClean="0">
                <a:solidFill>
                  <a:schemeClr val="bg1">
                    <a:lumMod val="95000"/>
                  </a:schemeClr>
                </a:solidFill>
              </a:rPr>
              <a:t>det, </a:t>
            </a:r>
            <a:r>
              <a:rPr lang="da-DK" sz="2400" dirty="0">
                <a:solidFill>
                  <a:schemeClr val="bg1">
                    <a:lumMod val="95000"/>
                  </a:schemeClr>
                </a:solidFill>
              </a:rPr>
              <a:t>man tror</a:t>
            </a:r>
          </a:p>
        </p:txBody>
      </p:sp>
      <p:pic>
        <p:nvPicPr>
          <p:cNvPr id="3076" name="Picture 4" descr="A head-and-shoulders portrait sketch of a young man in his twenties that emphasizes his face, full hair, open and forward-looking eyes and a hint of a smile. He wears a formal necktie and lapel.">
            <a:extLst>
              <a:ext uri="{FF2B5EF4-FFF2-40B4-BE49-F238E27FC236}">
                <a16:creationId xmlns:a16="http://schemas.microsoft.com/office/drawing/2014/main" id="{35E328A9-5DF0-4B17-AF20-C445E4A0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789" y="3560718"/>
            <a:ext cx="2729038" cy="385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CA0-EC71-42A4-824F-676A608E8CD1}"/>
              </a:ext>
            </a:extLst>
          </p:cNvPr>
          <p:cNvSpPr>
            <a:spLocks noGrp="1"/>
          </p:cNvSpPr>
          <p:nvPr>
            <p:ph type="title"/>
          </p:nvPr>
        </p:nvSpPr>
        <p:spPr>
          <a:xfrm>
            <a:off x="838200" y="365125"/>
            <a:ext cx="10515600" cy="1325563"/>
          </a:xfrm>
        </p:spPr>
        <p:txBody>
          <a:bodyPr/>
          <a:lstStyle/>
          <a:p>
            <a:r>
              <a:rPr lang="da-DK" b="1">
                <a:solidFill>
                  <a:schemeClr val="accent2">
                    <a:lumMod val="75000"/>
                  </a:schemeClr>
                </a:solidFill>
              </a:rPr>
              <a:t>Tro og viden:</a:t>
            </a:r>
            <a:r>
              <a:rPr lang="da-DK">
                <a:solidFill>
                  <a:schemeClr val="accent2">
                    <a:lumMod val="75000"/>
                  </a:schemeClr>
                </a:solidFill>
              </a:rPr>
              <a:t> Findes der religiøs viden?</a:t>
            </a:r>
          </a:p>
        </p:txBody>
      </p:sp>
      <p:sp>
        <p:nvSpPr>
          <p:cNvPr id="3" name="Content Placeholder 2">
            <a:extLst>
              <a:ext uri="{FF2B5EF4-FFF2-40B4-BE49-F238E27FC236}">
                <a16:creationId xmlns:a16="http://schemas.microsoft.com/office/drawing/2014/main" id="{E0B6FE77-FF83-4477-BC2D-20575F693397}"/>
              </a:ext>
            </a:extLst>
          </p:cNvPr>
          <p:cNvSpPr>
            <a:spLocks noGrp="1"/>
          </p:cNvSpPr>
          <p:nvPr>
            <p:ph idx="1"/>
          </p:nvPr>
        </p:nvSpPr>
        <p:spPr>
          <a:xfrm>
            <a:off x="1567543" y="4171275"/>
            <a:ext cx="6466114" cy="2566977"/>
          </a:xfrm>
          <a:solidFill>
            <a:schemeClr val="accent2">
              <a:lumMod val="60000"/>
              <a:lumOff val="40000"/>
            </a:schemeClr>
          </a:solidFill>
          <a:ln w="28575">
            <a:solidFill>
              <a:srgbClr val="406D72"/>
            </a:solidFill>
          </a:ln>
        </p:spPr>
        <p:txBody>
          <a:bodyPr lIns="144000" tIns="144000" rIns="144000">
            <a:noAutofit/>
          </a:bodyPr>
          <a:lstStyle/>
          <a:p>
            <a:pPr marL="0" indent="0" algn="ctr">
              <a:lnSpc>
                <a:spcPct val="100000"/>
              </a:lnSpc>
              <a:buNone/>
            </a:pPr>
            <a:r>
              <a:rPr lang="da-DK" sz="2200" b="1" dirty="0"/>
              <a:t>Eksempler: Kan man vide dette?</a:t>
            </a:r>
          </a:p>
          <a:p>
            <a:pPr>
              <a:lnSpc>
                <a:spcPct val="100000"/>
              </a:lnSpc>
            </a:pPr>
            <a:r>
              <a:rPr lang="da-DK" sz="2200" dirty="0"/>
              <a:t>Nogle </a:t>
            </a:r>
            <a:r>
              <a:rPr lang="da-DK" sz="2200" dirty="0" smtClean="0"/>
              <a:t>mener, </a:t>
            </a:r>
            <a:r>
              <a:rPr lang="da-DK" sz="2200" dirty="0"/>
              <a:t>at den islandske vølve kan forudsige fremtiden gennem sine spådomme.</a:t>
            </a:r>
          </a:p>
          <a:p>
            <a:pPr>
              <a:lnSpc>
                <a:spcPct val="100000"/>
              </a:lnSpc>
            </a:pPr>
            <a:r>
              <a:rPr lang="da-DK" sz="2200" dirty="0"/>
              <a:t>Nogle </a:t>
            </a:r>
            <a:r>
              <a:rPr lang="da-DK" sz="2200" dirty="0" smtClean="0"/>
              <a:t>mener, </a:t>
            </a:r>
            <a:r>
              <a:rPr lang="da-DK" sz="2200" dirty="0"/>
              <a:t>at naturens orden er et bevis </a:t>
            </a:r>
            <a:r>
              <a:rPr lang="da-DK" sz="2200" dirty="0" smtClean="0"/>
              <a:t>på, </a:t>
            </a:r>
            <a:r>
              <a:rPr lang="da-DK" sz="2200" dirty="0"/>
              <a:t>at der er en guddommelig skaber som har designet alting.</a:t>
            </a:r>
          </a:p>
        </p:txBody>
      </p:sp>
      <p:pic>
        <p:nvPicPr>
          <p:cNvPr id="5" name="Picture 4">
            <a:extLst>
              <a:ext uri="{FF2B5EF4-FFF2-40B4-BE49-F238E27FC236}">
                <a16:creationId xmlns:a16="http://schemas.microsoft.com/office/drawing/2014/main" id="{70268F6F-D4C2-4098-99A7-6ED551A85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6430" y="1506392"/>
            <a:ext cx="3548743" cy="5231861"/>
          </a:xfrm>
          <a:prstGeom prst="rect">
            <a:avLst/>
          </a:prstGeom>
          <a:noFill/>
          <a:ln>
            <a:noFill/>
          </a:ln>
        </p:spPr>
      </p:pic>
      <p:sp>
        <p:nvSpPr>
          <p:cNvPr id="6" name="Content Placeholder 2">
            <a:extLst>
              <a:ext uri="{FF2B5EF4-FFF2-40B4-BE49-F238E27FC236}">
                <a16:creationId xmlns:a16="http://schemas.microsoft.com/office/drawing/2014/main" id="{984A9829-309E-46FB-B1E4-B64C724A5446}"/>
              </a:ext>
            </a:extLst>
          </p:cNvPr>
          <p:cNvSpPr txBox="1">
            <a:spLocks/>
          </p:cNvSpPr>
          <p:nvPr/>
        </p:nvSpPr>
        <p:spPr>
          <a:xfrm>
            <a:off x="838200" y="1690688"/>
            <a:ext cx="7108371" cy="2283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da-DK" sz="2400" dirty="0"/>
              <a:t>Andre er </a:t>
            </a:r>
            <a:r>
              <a:rPr lang="da-DK" sz="2400" b="1" dirty="0"/>
              <a:t>uenige med </a:t>
            </a:r>
            <a:r>
              <a:rPr lang="da-DK" sz="2400" b="1" dirty="0" smtClean="0"/>
              <a:t>Kierkegaard,</a:t>
            </a:r>
            <a:r>
              <a:rPr lang="da-DK" sz="2400" dirty="0" smtClean="0"/>
              <a:t> </a:t>
            </a:r>
            <a:r>
              <a:rPr lang="da-DK" sz="2400" dirty="0"/>
              <a:t>og de mener godt at man </a:t>
            </a:r>
            <a:r>
              <a:rPr lang="da-DK" sz="2400" b="1" dirty="0"/>
              <a:t>kan få sikker viden om religion</a:t>
            </a:r>
            <a:r>
              <a:rPr lang="da-DK" sz="2400" dirty="0"/>
              <a:t>, fx gennem beviser for at Gud eksisterer, fra hellige skrifter, eller fra ”mystiske oplevelser” som fx åbenbaringer eller visioner.</a:t>
            </a:r>
          </a:p>
        </p:txBody>
      </p:sp>
    </p:spTree>
    <p:extLst>
      <p:ext uri="{BB962C8B-B14F-4D97-AF65-F5344CB8AC3E}">
        <p14:creationId xmlns:p14="http://schemas.microsoft.com/office/powerpoint/2010/main" val="37379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CA0-EC71-42A4-824F-676A608E8CD1}"/>
              </a:ext>
            </a:extLst>
          </p:cNvPr>
          <p:cNvSpPr>
            <a:spLocks noGrp="1"/>
          </p:cNvSpPr>
          <p:nvPr>
            <p:ph type="title"/>
          </p:nvPr>
        </p:nvSpPr>
        <p:spPr/>
        <p:txBody>
          <a:bodyPr/>
          <a:lstStyle/>
          <a:p>
            <a:r>
              <a:rPr lang="da-DK" b="1">
                <a:solidFill>
                  <a:schemeClr val="accent2">
                    <a:lumMod val="75000"/>
                  </a:schemeClr>
                </a:solidFill>
              </a:rPr>
              <a:t>Tro og viden:</a:t>
            </a:r>
            <a:r>
              <a:rPr lang="da-DK">
                <a:solidFill>
                  <a:schemeClr val="accent2">
                    <a:lumMod val="75000"/>
                  </a:schemeClr>
                </a:solidFill>
              </a:rPr>
              <a:t> Findes der religiøs viden?</a:t>
            </a:r>
          </a:p>
        </p:txBody>
      </p:sp>
      <p:sp>
        <p:nvSpPr>
          <p:cNvPr id="3" name="Content Placeholder 2">
            <a:extLst>
              <a:ext uri="{FF2B5EF4-FFF2-40B4-BE49-F238E27FC236}">
                <a16:creationId xmlns:a16="http://schemas.microsoft.com/office/drawing/2014/main" id="{E0B6FE77-FF83-4477-BC2D-20575F693397}"/>
              </a:ext>
            </a:extLst>
          </p:cNvPr>
          <p:cNvSpPr>
            <a:spLocks noGrp="1"/>
          </p:cNvSpPr>
          <p:nvPr>
            <p:ph idx="1"/>
          </p:nvPr>
        </p:nvSpPr>
        <p:spPr>
          <a:xfrm>
            <a:off x="838200" y="1808727"/>
            <a:ext cx="7326086" cy="2405743"/>
          </a:xfrm>
        </p:spPr>
        <p:txBody>
          <a:bodyPr>
            <a:noAutofit/>
          </a:bodyPr>
          <a:lstStyle/>
          <a:p>
            <a:pPr marL="0" indent="0">
              <a:lnSpc>
                <a:spcPct val="120000"/>
              </a:lnSpc>
              <a:buNone/>
            </a:pPr>
            <a:r>
              <a:rPr lang="da-DK" sz="2200" dirty="0"/>
              <a:t>Men andre igen </a:t>
            </a:r>
            <a:r>
              <a:rPr lang="da-DK" sz="2200" b="1" dirty="0"/>
              <a:t>afviser</a:t>
            </a:r>
            <a:r>
              <a:rPr lang="da-DK" sz="2200" dirty="0"/>
              <a:t> det og siger: ”Vi skal ikke tro på </a:t>
            </a:r>
            <a:r>
              <a:rPr lang="da-DK" sz="2200" dirty="0" smtClean="0"/>
              <a:t>noget, </a:t>
            </a:r>
            <a:r>
              <a:rPr lang="da-DK" sz="2200" dirty="0"/>
              <a:t>bare fordi det står i en gammel fortælling, eller fordi nogen har set det i en drøm. Desuden har forskellige religioner modstridende myter og mystiske forudsigelser. Det virker </a:t>
            </a:r>
            <a:r>
              <a:rPr lang="da-DK" sz="2200" b="1" dirty="0"/>
              <a:t>ikke pålideligt</a:t>
            </a:r>
            <a:r>
              <a:rPr lang="da-DK" sz="2200" dirty="0"/>
              <a:t>.”</a:t>
            </a:r>
            <a:endParaRPr lang="da-DK" sz="1600" dirty="0"/>
          </a:p>
          <a:p>
            <a:pPr marL="3233738" indent="-273050">
              <a:spcBef>
                <a:spcPts val="0"/>
              </a:spcBef>
            </a:pPr>
            <a:endParaRPr lang="da-DK" sz="2200" dirty="0"/>
          </a:p>
        </p:txBody>
      </p:sp>
      <p:sp>
        <p:nvSpPr>
          <p:cNvPr id="4" name="TextBox 3">
            <a:extLst>
              <a:ext uri="{FF2B5EF4-FFF2-40B4-BE49-F238E27FC236}">
                <a16:creationId xmlns:a16="http://schemas.microsoft.com/office/drawing/2014/main" id="{2A21AA1F-DD97-4BF2-BB98-EAD23558C2C3}"/>
              </a:ext>
            </a:extLst>
          </p:cNvPr>
          <p:cNvSpPr txBox="1"/>
          <p:nvPr/>
        </p:nvSpPr>
        <p:spPr>
          <a:xfrm>
            <a:off x="3407229" y="3907971"/>
            <a:ext cx="4223657" cy="2462213"/>
          </a:xfrm>
          <a:prstGeom prst="rect">
            <a:avLst/>
          </a:prstGeom>
          <a:solidFill>
            <a:schemeClr val="bg1">
              <a:lumMod val="95000"/>
            </a:schemeClr>
          </a:solidFill>
          <a:ln w="28575">
            <a:solidFill>
              <a:srgbClr val="406D72"/>
            </a:solidFill>
          </a:ln>
        </p:spPr>
        <p:txBody>
          <a:bodyPr wrap="square" rtlCol="0">
            <a:spAutoFit/>
          </a:bodyPr>
          <a:lstStyle/>
          <a:p>
            <a:pPr marL="174625" algn="ctr">
              <a:spcBef>
                <a:spcPts val="0"/>
              </a:spcBef>
            </a:pPr>
            <a:r>
              <a:rPr lang="da-DK" sz="2200" b="1" dirty="0"/>
              <a:t>Spørgsmål om religiøs viden</a:t>
            </a:r>
          </a:p>
          <a:p>
            <a:pPr marL="460375" indent="-285750">
              <a:spcBef>
                <a:spcPts val="0"/>
              </a:spcBef>
              <a:buFont typeface="Arial" panose="020B0604020202020204" pitchFamily="34" charset="0"/>
              <a:buChar char="•"/>
            </a:pPr>
            <a:r>
              <a:rPr lang="da-DK" sz="2200" dirty="0"/>
              <a:t>Hvad kan man vide om en religiøs virkelighed?</a:t>
            </a:r>
          </a:p>
          <a:p>
            <a:pPr marL="460375" indent="-285750">
              <a:spcBef>
                <a:spcPts val="0"/>
              </a:spcBef>
              <a:buFont typeface="Arial" panose="020B0604020202020204" pitchFamily="34" charset="0"/>
              <a:buChar char="•"/>
            </a:pPr>
            <a:r>
              <a:rPr lang="da-DK" sz="2200" dirty="0"/>
              <a:t>Hvordan kan man vide det?</a:t>
            </a:r>
          </a:p>
          <a:p>
            <a:pPr marL="460375" indent="-285750">
              <a:spcBef>
                <a:spcPts val="0"/>
              </a:spcBef>
              <a:buFont typeface="Arial" panose="020B0604020202020204" pitchFamily="34" charset="0"/>
              <a:buChar char="•"/>
            </a:pPr>
            <a:r>
              <a:rPr lang="da-DK" sz="2200" dirty="0"/>
              <a:t>Hvad skal der til for at I vil </a:t>
            </a:r>
            <a:r>
              <a:rPr lang="da-DK" sz="2200" dirty="0" smtClean="0"/>
              <a:t>sige, </a:t>
            </a:r>
            <a:r>
              <a:rPr lang="da-DK" sz="2200" dirty="0"/>
              <a:t>at den islandske vølve kan spå om fremtiden?</a:t>
            </a:r>
          </a:p>
        </p:txBody>
      </p:sp>
      <p:pic>
        <p:nvPicPr>
          <p:cNvPr id="5" name="Picture 4">
            <a:extLst>
              <a:ext uri="{FF2B5EF4-FFF2-40B4-BE49-F238E27FC236}">
                <a16:creationId xmlns:a16="http://schemas.microsoft.com/office/drawing/2014/main" id="{CD58E429-556A-4B39-A092-7E6193783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6430" y="1506392"/>
            <a:ext cx="3548743" cy="5231861"/>
          </a:xfrm>
          <a:prstGeom prst="rect">
            <a:avLst/>
          </a:prstGeom>
          <a:noFill/>
          <a:ln>
            <a:noFill/>
          </a:ln>
        </p:spPr>
      </p:pic>
    </p:spTree>
    <p:extLst>
      <p:ext uri="{BB962C8B-B14F-4D97-AF65-F5344CB8AC3E}">
        <p14:creationId xmlns:p14="http://schemas.microsoft.com/office/powerpoint/2010/main" val="15217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5296-FFE1-4A04-9F98-6A8789A5A9C8}"/>
              </a:ext>
            </a:extLst>
          </p:cNvPr>
          <p:cNvSpPr>
            <a:spLocks noGrp="1"/>
          </p:cNvSpPr>
          <p:nvPr>
            <p:ph type="title"/>
          </p:nvPr>
        </p:nvSpPr>
        <p:spPr>
          <a:xfrm>
            <a:off x="838200" y="321582"/>
            <a:ext cx="10515600" cy="1325563"/>
          </a:xfrm>
        </p:spPr>
        <p:txBody>
          <a:bodyPr/>
          <a:lstStyle/>
          <a:p>
            <a:r>
              <a:rPr lang="da-DK">
                <a:solidFill>
                  <a:schemeClr val="accent6"/>
                </a:solidFill>
              </a:rPr>
              <a:t>Kritik af religion: ”</a:t>
            </a:r>
            <a:r>
              <a:rPr lang="da-DK" b="1">
                <a:solidFill>
                  <a:schemeClr val="accent6"/>
                </a:solidFill>
              </a:rPr>
              <a:t>Det ondes problem”</a:t>
            </a:r>
          </a:p>
        </p:txBody>
      </p:sp>
      <p:sp>
        <p:nvSpPr>
          <p:cNvPr id="3" name="Content Placeholder 2">
            <a:extLst>
              <a:ext uri="{FF2B5EF4-FFF2-40B4-BE49-F238E27FC236}">
                <a16:creationId xmlns:a16="http://schemas.microsoft.com/office/drawing/2014/main" id="{7E9663B3-E117-4BE8-896B-ECB05CFEAF91}"/>
              </a:ext>
            </a:extLst>
          </p:cNvPr>
          <p:cNvSpPr>
            <a:spLocks noGrp="1"/>
          </p:cNvSpPr>
          <p:nvPr>
            <p:ph idx="1"/>
          </p:nvPr>
        </p:nvSpPr>
        <p:spPr>
          <a:xfrm>
            <a:off x="468087" y="1556656"/>
            <a:ext cx="3037114" cy="5061857"/>
          </a:xfrm>
          <a:solidFill>
            <a:schemeClr val="bg1">
              <a:lumMod val="95000"/>
            </a:schemeClr>
          </a:solidFill>
          <a:ln w="28575">
            <a:solidFill>
              <a:srgbClr val="406D72"/>
            </a:solidFill>
          </a:ln>
        </p:spPr>
        <p:txBody>
          <a:bodyPr>
            <a:normAutofit fontScale="92500" lnSpcReduction="10000"/>
          </a:bodyPr>
          <a:lstStyle/>
          <a:p>
            <a:pPr marL="0" indent="0" algn="ctr">
              <a:lnSpc>
                <a:spcPct val="120000"/>
              </a:lnSpc>
              <a:spcBef>
                <a:spcPts val="0"/>
              </a:spcBef>
              <a:buNone/>
            </a:pPr>
            <a:r>
              <a:rPr lang="da-DK" sz="2400" b="1" dirty="0">
                <a:solidFill>
                  <a:schemeClr val="accent6">
                    <a:lumMod val="75000"/>
                  </a:schemeClr>
                </a:solidFill>
              </a:rPr>
              <a:t>Det ondes problem</a:t>
            </a:r>
          </a:p>
          <a:p>
            <a:pPr marL="0" indent="0">
              <a:lnSpc>
                <a:spcPct val="120000"/>
              </a:lnSpc>
              <a:spcBef>
                <a:spcPts val="0"/>
              </a:spcBef>
              <a:buNone/>
            </a:pPr>
            <a:endParaRPr lang="da-DK" sz="1000" dirty="0">
              <a:ln w="28575">
                <a:solidFill>
                  <a:schemeClr val="accent5">
                    <a:lumMod val="50000"/>
                  </a:schemeClr>
                </a:solidFill>
              </a:ln>
            </a:endParaRPr>
          </a:p>
          <a:p>
            <a:pPr marL="0" indent="0">
              <a:lnSpc>
                <a:spcPct val="120000"/>
              </a:lnSpc>
              <a:spcBef>
                <a:spcPts val="0"/>
              </a:spcBef>
              <a:buNone/>
            </a:pPr>
            <a:r>
              <a:rPr lang="da-DK" sz="2400" dirty="0"/>
              <a:t>”Hvis der virkelig fandtes en almægtig og algod gud, ville der ikke kunne findes så meget lidelse i verden”</a:t>
            </a:r>
          </a:p>
          <a:p>
            <a:pPr marL="0" indent="0">
              <a:lnSpc>
                <a:spcPct val="120000"/>
              </a:lnSpc>
              <a:spcBef>
                <a:spcPts val="0"/>
              </a:spcBef>
              <a:buNone/>
            </a:pPr>
            <a:endParaRPr lang="da-DK" sz="1000" dirty="0"/>
          </a:p>
          <a:p>
            <a:pPr marL="0" indent="0">
              <a:lnSpc>
                <a:spcPct val="120000"/>
              </a:lnSpc>
              <a:spcBef>
                <a:spcPts val="0"/>
              </a:spcBef>
              <a:buNone/>
            </a:pPr>
            <a:r>
              <a:rPr lang="da-DK" sz="2400" dirty="0">
                <a:solidFill>
                  <a:schemeClr val="accent6">
                    <a:lumMod val="75000"/>
                  </a:schemeClr>
                </a:solidFill>
              </a:rPr>
              <a:t>For en ægte god gud kunne ikke tillade at så mange mennesker (også børn) fx dør af sygdom, krig og naturkatastrofer? Han burde forhindre det.</a:t>
            </a:r>
          </a:p>
        </p:txBody>
      </p:sp>
      <p:sp>
        <p:nvSpPr>
          <p:cNvPr id="4" name="Content Placeholder 2">
            <a:extLst>
              <a:ext uri="{FF2B5EF4-FFF2-40B4-BE49-F238E27FC236}">
                <a16:creationId xmlns:a16="http://schemas.microsoft.com/office/drawing/2014/main" id="{2DD0D289-C11F-4A59-AE78-B7682C46F55D}"/>
              </a:ext>
            </a:extLst>
          </p:cNvPr>
          <p:cNvSpPr txBox="1">
            <a:spLocks/>
          </p:cNvSpPr>
          <p:nvPr/>
        </p:nvSpPr>
        <p:spPr>
          <a:xfrm>
            <a:off x="5197928" y="2328182"/>
            <a:ext cx="1796144" cy="2405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da-DK" sz="2200" b="1" u="sng"/>
              <a:t>Gud</a:t>
            </a:r>
          </a:p>
          <a:p>
            <a:pPr marL="0" indent="0">
              <a:lnSpc>
                <a:spcPct val="120000"/>
              </a:lnSpc>
              <a:spcBef>
                <a:spcPts val="0"/>
              </a:spcBef>
              <a:buNone/>
            </a:pPr>
            <a:r>
              <a:rPr lang="da-DK" sz="2200"/>
              <a:t>almægtig</a:t>
            </a:r>
          </a:p>
          <a:p>
            <a:pPr marL="0" indent="0">
              <a:lnSpc>
                <a:spcPct val="120000"/>
              </a:lnSpc>
              <a:spcBef>
                <a:spcPts val="0"/>
              </a:spcBef>
              <a:buFont typeface="Arial" panose="020B0604020202020204" pitchFamily="34" charset="0"/>
              <a:buNone/>
            </a:pPr>
            <a:r>
              <a:rPr lang="da-DK" sz="2200"/>
              <a:t>god</a:t>
            </a:r>
          </a:p>
          <a:p>
            <a:pPr marL="0" indent="0">
              <a:lnSpc>
                <a:spcPct val="120000"/>
              </a:lnSpc>
              <a:spcBef>
                <a:spcPts val="0"/>
              </a:spcBef>
              <a:buFont typeface="Arial" panose="020B0604020202020204" pitchFamily="34" charset="0"/>
              <a:buNone/>
            </a:pPr>
            <a:r>
              <a:rPr lang="da-DK" sz="2200"/>
              <a:t>alvidende</a:t>
            </a:r>
          </a:p>
          <a:p>
            <a:pPr marL="0" indent="0">
              <a:lnSpc>
                <a:spcPct val="120000"/>
              </a:lnSpc>
              <a:spcBef>
                <a:spcPts val="0"/>
              </a:spcBef>
              <a:buFont typeface="Arial" panose="020B0604020202020204" pitchFamily="34" charset="0"/>
              <a:buNone/>
            </a:pPr>
            <a:endParaRPr lang="da-DK" sz="2200"/>
          </a:p>
        </p:txBody>
      </p:sp>
      <p:sp>
        <p:nvSpPr>
          <p:cNvPr id="7" name="Content Placeholder 2">
            <a:extLst>
              <a:ext uri="{FF2B5EF4-FFF2-40B4-BE49-F238E27FC236}">
                <a16:creationId xmlns:a16="http://schemas.microsoft.com/office/drawing/2014/main" id="{15957659-A0FE-4448-8008-B713544F5A50}"/>
              </a:ext>
            </a:extLst>
          </p:cNvPr>
          <p:cNvSpPr txBox="1">
            <a:spLocks/>
          </p:cNvSpPr>
          <p:nvPr/>
        </p:nvSpPr>
        <p:spPr>
          <a:xfrm>
            <a:off x="8998131" y="2328181"/>
            <a:ext cx="1981200" cy="2405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da-DK" sz="2200" b="1" u="sng"/>
              <a:t>Verden</a:t>
            </a:r>
          </a:p>
          <a:p>
            <a:pPr marL="0" indent="0">
              <a:lnSpc>
                <a:spcPct val="120000"/>
              </a:lnSpc>
              <a:spcBef>
                <a:spcPts val="0"/>
              </a:spcBef>
              <a:buFont typeface="Arial" panose="020B0604020202020204" pitchFamily="34" charset="0"/>
              <a:buNone/>
            </a:pPr>
            <a:r>
              <a:rPr lang="da-DK" sz="2200"/>
              <a:t>lidelse</a:t>
            </a:r>
          </a:p>
          <a:p>
            <a:pPr marL="0" indent="0">
              <a:lnSpc>
                <a:spcPct val="120000"/>
              </a:lnSpc>
              <a:spcBef>
                <a:spcPts val="0"/>
              </a:spcBef>
              <a:buFont typeface="Arial" panose="020B0604020202020204" pitchFamily="34" charset="0"/>
              <a:buNone/>
            </a:pPr>
            <a:r>
              <a:rPr lang="da-DK" sz="2200"/>
              <a:t>ondskab</a:t>
            </a:r>
          </a:p>
          <a:p>
            <a:pPr marL="0" indent="0">
              <a:lnSpc>
                <a:spcPct val="120000"/>
              </a:lnSpc>
              <a:spcBef>
                <a:spcPts val="0"/>
              </a:spcBef>
              <a:buFont typeface="Arial" panose="020B0604020202020204" pitchFamily="34" charset="0"/>
              <a:buNone/>
            </a:pPr>
            <a:r>
              <a:rPr lang="da-DK" sz="2200"/>
              <a:t>ulykker</a:t>
            </a:r>
          </a:p>
          <a:p>
            <a:pPr marL="0" indent="0">
              <a:lnSpc>
                <a:spcPct val="120000"/>
              </a:lnSpc>
              <a:spcBef>
                <a:spcPts val="0"/>
              </a:spcBef>
              <a:buFont typeface="Arial" panose="020B0604020202020204" pitchFamily="34" charset="0"/>
              <a:buNone/>
            </a:pPr>
            <a:r>
              <a:rPr lang="da-DK" sz="2200"/>
              <a:t>smerte</a:t>
            </a:r>
          </a:p>
          <a:p>
            <a:pPr marL="0" indent="0">
              <a:lnSpc>
                <a:spcPct val="120000"/>
              </a:lnSpc>
              <a:spcBef>
                <a:spcPts val="0"/>
              </a:spcBef>
              <a:buFont typeface="Arial" panose="020B0604020202020204" pitchFamily="34" charset="0"/>
              <a:buNone/>
            </a:pPr>
            <a:r>
              <a:rPr lang="da-DK" sz="2200"/>
              <a:t>sorg</a:t>
            </a:r>
          </a:p>
        </p:txBody>
      </p:sp>
      <p:cxnSp>
        <p:nvCxnSpPr>
          <p:cNvPr id="9" name="Straight Arrow Connector 8">
            <a:extLst>
              <a:ext uri="{FF2B5EF4-FFF2-40B4-BE49-F238E27FC236}">
                <a16:creationId xmlns:a16="http://schemas.microsoft.com/office/drawing/2014/main" id="{E1BAAB63-B1B6-466A-86DA-B22A64274B1D}"/>
              </a:ext>
            </a:extLst>
          </p:cNvPr>
          <p:cNvCxnSpPr>
            <a:cxnSpLocks/>
          </p:cNvCxnSpPr>
          <p:nvPr/>
        </p:nvCxnSpPr>
        <p:spPr>
          <a:xfrm>
            <a:off x="6339840" y="2599509"/>
            <a:ext cx="2552700" cy="0"/>
          </a:xfrm>
          <a:prstGeom prst="straightConnector1">
            <a:avLst/>
          </a:prstGeom>
          <a:ln w="38100">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1" name="Graphic 10" descr="Question mark">
            <a:extLst>
              <a:ext uri="{FF2B5EF4-FFF2-40B4-BE49-F238E27FC236}">
                <a16:creationId xmlns:a16="http://schemas.microsoft.com/office/drawing/2014/main" id="{91207E0B-9C0D-4135-B055-41A8BFF20BE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58990" y="4883469"/>
            <a:ext cx="914400" cy="914400"/>
          </a:xfrm>
          <a:prstGeom prst="rect">
            <a:avLst/>
          </a:prstGeom>
        </p:spPr>
      </p:pic>
      <p:sp>
        <p:nvSpPr>
          <p:cNvPr id="12" name="Content Placeholder 2">
            <a:extLst>
              <a:ext uri="{FF2B5EF4-FFF2-40B4-BE49-F238E27FC236}">
                <a16:creationId xmlns:a16="http://schemas.microsoft.com/office/drawing/2014/main" id="{6B2D8CA8-0077-4422-9C79-255C141A0FF6}"/>
              </a:ext>
            </a:extLst>
          </p:cNvPr>
          <p:cNvSpPr txBox="1">
            <a:spLocks/>
          </p:cNvSpPr>
          <p:nvPr/>
        </p:nvSpPr>
        <p:spPr>
          <a:xfrm>
            <a:off x="7965621" y="4959671"/>
            <a:ext cx="2552700" cy="1060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da-DK" sz="2000" b="1"/>
              <a:t>Hvorfor gør Gud ikke noget ved det?</a:t>
            </a:r>
          </a:p>
          <a:p>
            <a:pPr marL="0" indent="0">
              <a:lnSpc>
                <a:spcPct val="120000"/>
              </a:lnSpc>
              <a:spcBef>
                <a:spcPts val="0"/>
              </a:spcBef>
              <a:buFont typeface="Arial" panose="020B0604020202020204" pitchFamily="34" charset="0"/>
              <a:buNone/>
            </a:pPr>
            <a:endParaRPr lang="da-DK" sz="2000"/>
          </a:p>
        </p:txBody>
      </p:sp>
    </p:spTree>
    <p:extLst>
      <p:ext uri="{BB962C8B-B14F-4D97-AF65-F5344CB8AC3E}">
        <p14:creationId xmlns:p14="http://schemas.microsoft.com/office/powerpoint/2010/main" val="19870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D0D289-C11F-4A59-AE78-B7682C46F55D}"/>
              </a:ext>
            </a:extLst>
          </p:cNvPr>
          <p:cNvSpPr txBox="1">
            <a:spLocks/>
          </p:cNvSpPr>
          <p:nvPr/>
        </p:nvSpPr>
        <p:spPr>
          <a:xfrm>
            <a:off x="3831771" y="1556657"/>
            <a:ext cx="7892142" cy="5061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da-DK" sz="2000" b="1" dirty="0"/>
              <a:t>Eksempler på forslag til løsninger</a:t>
            </a:r>
          </a:p>
          <a:p>
            <a:pPr>
              <a:lnSpc>
                <a:spcPct val="120000"/>
              </a:lnSpc>
              <a:spcBef>
                <a:spcPts val="0"/>
              </a:spcBef>
            </a:pPr>
            <a:r>
              <a:rPr lang="da-DK" sz="2000" dirty="0" smtClean="0"/>
              <a:t>Det, </a:t>
            </a:r>
            <a:r>
              <a:rPr lang="da-DK" sz="2000" dirty="0"/>
              <a:t>der ser ondt ud for os, har </a:t>
            </a:r>
            <a:r>
              <a:rPr lang="da-DK" sz="2000" b="1" dirty="0"/>
              <a:t>i virkelighed en højere mening</a:t>
            </a:r>
            <a:r>
              <a:rPr lang="da-DK" sz="2000" dirty="0"/>
              <a:t> som vi ikke forstår (så det vi tror er ondt er faktisk godt)</a:t>
            </a:r>
          </a:p>
          <a:p>
            <a:pPr>
              <a:lnSpc>
                <a:spcPct val="120000"/>
              </a:lnSpc>
              <a:spcBef>
                <a:spcPts val="0"/>
              </a:spcBef>
            </a:pPr>
            <a:r>
              <a:rPr lang="da-DK" sz="2000" dirty="0"/>
              <a:t>Gud tillader det </a:t>
            </a:r>
            <a:r>
              <a:rPr lang="da-DK" sz="2000" dirty="0" smtClean="0"/>
              <a:t>onde, </a:t>
            </a:r>
            <a:r>
              <a:rPr lang="da-DK" sz="2000" dirty="0"/>
              <a:t>for at vi kan forstå </a:t>
            </a:r>
            <a:r>
              <a:rPr lang="da-DK" sz="2000" dirty="0" smtClean="0"/>
              <a:t>det gode. Ligesom </a:t>
            </a:r>
            <a:r>
              <a:rPr lang="da-DK" sz="2000" dirty="0"/>
              <a:t>vi har brug for at kende til mørke (</a:t>
            </a:r>
            <a:r>
              <a:rPr lang="da-DK" sz="2000" b="1" dirty="0"/>
              <a:t>som kontrast</a:t>
            </a:r>
            <a:r>
              <a:rPr lang="da-DK" sz="2000" dirty="0"/>
              <a:t>) for at opfatte </a:t>
            </a:r>
            <a:r>
              <a:rPr lang="da-DK" sz="2000" dirty="0" smtClean="0"/>
              <a:t>lyset.</a:t>
            </a:r>
            <a:endParaRPr lang="da-DK" sz="2000" dirty="0"/>
          </a:p>
          <a:p>
            <a:pPr marL="0" indent="0">
              <a:lnSpc>
                <a:spcPct val="120000"/>
              </a:lnSpc>
              <a:spcBef>
                <a:spcPts val="0"/>
              </a:spcBef>
              <a:buFont typeface="Arial" panose="020B0604020202020204" pitchFamily="34" charset="0"/>
              <a:buNone/>
            </a:pPr>
            <a:endParaRPr lang="da-DK" sz="800" dirty="0"/>
          </a:p>
          <a:p>
            <a:pPr marL="0" indent="0">
              <a:lnSpc>
                <a:spcPct val="120000"/>
              </a:lnSpc>
              <a:spcBef>
                <a:spcPts val="0"/>
              </a:spcBef>
              <a:buFont typeface="Arial" panose="020B0604020202020204" pitchFamily="34" charset="0"/>
              <a:buNone/>
            </a:pPr>
            <a:endParaRPr lang="da-DK" sz="800" dirty="0"/>
          </a:p>
          <a:p>
            <a:pPr marL="0" indent="0">
              <a:lnSpc>
                <a:spcPct val="120000"/>
              </a:lnSpc>
              <a:spcBef>
                <a:spcPts val="0"/>
              </a:spcBef>
              <a:buFont typeface="Arial" panose="020B0604020202020204" pitchFamily="34" charset="0"/>
              <a:buNone/>
            </a:pPr>
            <a:r>
              <a:rPr lang="da-DK" sz="2000" b="1" dirty="0"/>
              <a:t>Udfordringer for løsningsforslagene til problemet</a:t>
            </a:r>
          </a:p>
          <a:p>
            <a:pPr marL="0" indent="0">
              <a:lnSpc>
                <a:spcPct val="120000"/>
              </a:lnSpc>
              <a:spcBef>
                <a:spcPts val="0"/>
              </a:spcBef>
              <a:buFont typeface="Arial" panose="020B0604020202020204" pitchFamily="34" charset="0"/>
              <a:buNone/>
            </a:pPr>
            <a:r>
              <a:rPr lang="da-DK" sz="2000" dirty="0"/>
              <a:t>Tager forslagene dem som har været udsat for lidelse, rigtig alvorligt? Fx:</a:t>
            </a:r>
          </a:p>
          <a:p>
            <a:pPr>
              <a:lnSpc>
                <a:spcPct val="120000"/>
              </a:lnSpc>
              <a:spcBef>
                <a:spcPts val="0"/>
              </a:spcBef>
            </a:pPr>
            <a:r>
              <a:rPr lang="da-DK" sz="2000" dirty="0"/>
              <a:t>Hvorfor er der fx brug for SÅ megen lidelse (tsunamier, ebola, krig osv.) som kontrast? Lidt var vel nok?</a:t>
            </a:r>
          </a:p>
          <a:p>
            <a:pPr>
              <a:lnSpc>
                <a:spcPct val="120000"/>
              </a:lnSpc>
              <a:spcBef>
                <a:spcPts val="0"/>
              </a:spcBef>
            </a:pPr>
            <a:r>
              <a:rPr lang="da-DK" sz="2000" dirty="0"/>
              <a:t>Hvordan kan der være et ’højere’ formål med fx en skovbrand hvor en masse dyr og mennesker dør? Kan man forsvare </a:t>
            </a:r>
            <a:r>
              <a:rPr lang="da-DK" sz="2000" dirty="0" smtClean="0"/>
              <a:t>ulykker og krig </a:t>
            </a:r>
            <a:r>
              <a:rPr lang="da-DK" sz="2000" dirty="0" smtClean="0"/>
              <a:t>på </a:t>
            </a:r>
            <a:r>
              <a:rPr lang="da-DK" sz="2000" dirty="0"/>
              <a:t>denne måde?</a:t>
            </a:r>
          </a:p>
        </p:txBody>
      </p:sp>
      <p:sp>
        <p:nvSpPr>
          <p:cNvPr id="7" name="Content Placeholder 2">
            <a:extLst>
              <a:ext uri="{FF2B5EF4-FFF2-40B4-BE49-F238E27FC236}">
                <a16:creationId xmlns:a16="http://schemas.microsoft.com/office/drawing/2014/main" id="{84D65ED0-C9AD-4FF9-B0E4-ABA34957C418}"/>
              </a:ext>
            </a:extLst>
          </p:cNvPr>
          <p:cNvSpPr txBox="1">
            <a:spLocks/>
          </p:cNvSpPr>
          <p:nvPr/>
        </p:nvSpPr>
        <p:spPr>
          <a:xfrm>
            <a:off x="468087" y="1556656"/>
            <a:ext cx="3037114" cy="5061857"/>
          </a:xfrm>
          <a:prstGeom prst="rect">
            <a:avLst/>
          </a:prstGeom>
          <a:solidFill>
            <a:schemeClr val="bg1">
              <a:lumMod val="95000"/>
            </a:schemeClr>
          </a:solidFill>
          <a:ln w="28575">
            <a:solidFill>
              <a:srgbClr val="406D72"/>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da-DK" sz="2400" b="1">
                <a:solidFill>
                  <a:schemeClr val="accent6">
                    <a:lumMod val="75000"/>
                  </a:schemeClr>
                </a:solidFill>
              </a:rPr>
              <a:t>Det ondes problem</a:t>
            </a:r>
          </a:p>
          <a:p>
            <a:pPr marL="0" indent="0">
              <a:lnSpc>
                <a:spcPct val="120000"/>
              </a:lnSpc>
              <a:spcBef>
                <a:spcPts val="0"/>
              </a:spcBef>
              <a:buFont typeface="Arial" panose="020B0604020202020204" pitchFamily="34" charset="0"/>
              <a:buNone/>
            </a:pPr>
            <a:endParaRPr lang="da-DK" sz="1000">
              <a:ln w="28575">
                <a:solidFill>
                  <a:schemeClr val="accent5">
                    <a:lumMod val="50000"/>
                  </a:schemeClr>
                </a:solidFill>
              </a:ln>
            </a:endParaRPr>
          </a:p>
          <a:p>
            <a:pPr marL="0" indent="0">
              <a:lnSpc>
                <a:spcPct val="120000"/>
              </a:lnSpc>
              <a:spcBef>
                <a:spcPts val="0"/>
              </a:spcBef>
              <a:buFont typeface="Arial" panose="020B0604020202020204" pitchFamily="34" charset="0"/>
              <a:buNone/>
            </a:pPr>
            <a:r>
              <a:rPr lang="da-DK" sz="2400"/>
              <a:t>”Hvis der virkelig fandtes en almægtig og algod gud, ville der ikke kunne findes så meget lidelse i verden”</a:t>
            </a:r>
          </a:p>
          <a:p>
            <a:pPr marL="0" indent="0">
              <a:lnSpc>
                <a:spcPct val="120000"/>
              </a:lnSpc>
              <a:spcBef>
                <a:spcPts val="0"/>
              </a:spcBef>
              <a:buFont typeface="Arial" panose="020B0604020202020204" pitchFamily="34" charset="0"/>
              <a:buNone/>
            </a:pPr>
            <a:endParaRPr lang="da-DK" sz="1000"/>
          </a:p>
          <a:p>
            <a:pPr marL="0" indent="0">
              <a:lnSpc>
                <a:spcPct val="120000"/>
              </a:lnSpc>
              <a:spcBef>
                <a:spcPts val="0"/>
              </a:spcBef>
              <a:buFont typeface="Arial" panose="020B0604020202020204" pitchFamily="34" charset="0"/>
              <a:buNone/>
            </a:pPr>
            <a:r>
              <a:rPr lang="da-DK" sz="2400">
                <a:solidFill>
                  <a:schemeClr val="accent6">
                    <a:lumMod val="75000"/>
                  </a:schemeClr>
                </a:solidFill>
              </a:rPr>
              <a:t>For en ægte god gud kunne ikke tillade at så mange mennesker (også børn) fx dør af sygdom, krig og naturkatastrofer? Han burde forhindre det.</a:t>
            </a:r>
          </a:p>
        </p:txBody>
      </p:sp>
      <p:sp>
        <p:nvSpPr>
          <p:cNvPr id="10" name="Title 1">
            <a:extLst>
              <a:ext uri="{FF2B5EF4-FFF2-40B4-BE49-F238E27FC236}">
                <a16:creationId xmlns:a16="http://schemas.microsoft.com/office/drawing/2014/main" id="{FA0F8007-9FD5-42AA-8A84-7CBB5AE5533A}"/>
              </a:ext>
            </a:extLst>
          </p:cNvPr>
          <p:cNvSpPr>
            <a:spLocks noGrp="1"/>
          </p:cNvSpPr>
          <p:nvPr>
            <p:ph type="title"/>
          </p:nvPr>
        </p:nvSpPr>
        <p:spPr>
          <a:xfrm>
            <a:off x="838200" y="321582"/>
            <a:ext cx="10515600" cy="1325563"/>
          </a:xfrm>
        </p:spPr>
        <p:txBody>
          <a:bodyPr/>
          <a:lstStyle/>
          <a:p>
            <a:r>
              <a:rPr lang="da-DK">
                <a:solidFill>
                  <a:schemeClr val="accent6"/>
                </a:solidFill>
              </a:rPr>
              <a:t>Kritik af religion: ”</a:t>
            </a:r>
            <a:r>
              <a:rPr lang="da-DK" b="1">
                <a:solidFill>
                  <a:schemeClr val="accent6"/>
                </a:solidFill>
              </a:rPr>
              <a:t>Det ondes problem”</a:t>
            </a:r>
          </a:p>
        </p:txBody>
      </p:sp>
    </p:spTree>
    <p:extLst>
      <p:ext uri="{BB962C8B-B14F-4D97-AF65-F5344CB8AC3E}">
        <p14:creationId xmlns:p14="http://schemas.microsoft.com/office/powerpoint/2010/main" val="23919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5296-FFE1-4A04-9F98-6A8789A5A9C8}"/>
              </a:ext>
            </a:extLst>
          </p:cNvPr>
          <p:cNvSpPr>
            <a:spLocks noGrp="1"/>
          </p:cNvSpPr>
          <p:nvPr>
            <p:ph type="title"/>
          </p:nvPr>
        </p:nvSpPr>
        <p:spPr>
          <a:xfrm>
            <a:off x="327479" y="500062"/>
            <a:ext cx="10515600" cy="1325563"/>
          </a:xfrm>
        </p:spPr>
        <p:txBody>
          <a:bodyPr/>
          <a:lstStyle/>
          <a:p>
            <a:r>
              <a:rPr lang="da-DK">
                <a:solidFill>
                  <a:schemeClr val="accent6"/>
                </a:solidFill>
              </a:rPr>
              <a:t>Kritik af religion: </a:t>
            </a:r>
            <a:r>
              <a:rPr lang="da-DK" b="1">
                <a:solidFill>
                  <a:schemeClr val="accent6"/>
                </a:solidFill>
              </a:rPr>
              <a:t>Tager alle fejl?</a:t>
            </a:r>
          </a:p>
        </p:txBody>
      </p:sp>
      <p:sp>
        <p:nvSpPr>
          <p:cNvPr id="3" name="Content Placeholder 2">
            <a:extLst>
              <a:ext uri="{FF2B5EF4-FFF2-40B4-BE49-F238E27FC236}">
                <a16:creationId xmlns:a16="http://schemas.microsoft.com/office/drawing/2014/main" id="{7E9663B3-E117-4BE8-896B-ECB05CFEAF91}"/>
              </a:ext>
            </a:extLst>
          </p:cNvPr>
          <p:cNvSpPr>
            <a:spLocks noGrp="1"/>
          </p:cNvSpPr>
          <p:nvPr>
            <p:ph idx="1"/>
          </p:nvPr>
        </p:nvSpPr>
        <p:spPr>
          <a:xfrm>
            <a:off x="327479" y="1825625"/>
            <a:ext cx="6791778" cy="4754338"/>
          </a:xfrm>
        </p:spPr>
        <p:txBody>
          <a:bodyPr>
            <a:noAutofit/>
          </a:bodyPr>
          <a:lstStyle/>
          <a:p>
            <a:pPr marL="0" indent="0">
              <a:lnSpc>
                <a:spcPct val="120000"/>
              </a:lnSpc>
              <a:spcBef>
                <a:spcPts val="0"/>
              </a:spcBef>
              <a:buNone/>
            </a:pPr>
            <a:r>
              <a:rPr lang="da-DK" sz="2200" dirty="0"/>
              <a:t>Verdens religioner trækker i hver deres retning. Der er en pluralitet af forskellige opfattelser. Og opfattelserne modsiger hinanden, så </a:t>
            </a:r>
            <a:r>
              <a:rPr lang="da-DK" sz="2200" b="1" dirty="0"/>
              <a:t>de kan vel ikke alle være sande?</a:t>
            </a:r>
          </a:p>
          <a:p>
            <a:pPr marL="0" indent="0">
              <a:lnSpc>
                <a:spcPct val="120000"/>
              </a:lnSpc>
              <a:spcBef>
                <a:spcPts val="0"/>
              </a:spcBef>
              <a:buNone/>
            </a:pPr>
            <a:endParaRPr lang="da-DK" sz="800" dirty="0"/>
          </a:p>
          <a:p>
            <a:pPr marL="0" indent="0">
              <a:lnSpc>
                <a:spcPct val="120000"/>
              </a:lnSpc>
              <a:spcBef>
                <a:spcPts val="0"/>
              </a:spcBef>
              <a:buNone/>
            </a:pPr>
            <a:r>
              <a:rPr lang="da-DK" sz="2200" i="1" dirty="0"/>
              <a:t>Eksempler:</a:t>
            </a:r>
          </a:p>
          <a:p>
            <a:pPr>
              <a:lnSpc>
                <a:spcPct val="120000"/>
              </a:lnSpc>
              <a:spcBef>
                <a:spcPts val="0"/>
              </a:spcBef>
            </a:pPr>
            <a:r>
              <a:rPr lang="da-DK" sz="2200" dirty="0"/>
              <a:t>Enten har Gud skabt verden, eller også har han ikke.</a:t>
            </a:r>
          </a:p>
          <a:p>
            <a:pPr>
              <a:lnSpc>
                <a:spcPct val="120000"/>
              </a:lnSpc>
              <a:spcBef>
                <a:spcPts val="0"/>
              </a:spcBef>
            </a:pPr>
            <a:r>
              <a:rPr lang="da-DK" sz="2200" dirty="0"/>
              <a:t>Enten gælder karmaloven, eller også gør den ikke.</a:t>
            </a:r>
          </a:p>
          <a:p>
            <a:pPr>
              <a:lnSpc>
                <a:spcPct val="120000"/>
              </a:lnSpc>
              <a:spcBef>
                <a:spcPts val="0"/>
              </a:spcBef>
            </a:pPr>
            <a:r>
              <a:rPr lang="da-DK" sz="2200" dirty="0"/>
              <a:t>Findes der evigt liv efter døden? Eller genfødsel? Eller ingenting?</a:t>
            </a:r>
          </a:p>
          <a:p>
            <a:pPr>
              <a:lnSpc>
                <a:spcPct val="120000"/>
              </a:lnSpc>
              <a:spcBef>
                <a:spcPts val="0"/>
              </a:spcBef>
            </a:pPr>
            <a:r>
              <a:rPr lang="da-DK" sz="2200" dirty="0"/>
              <a:t>Enten er Jesus Guds søn, eller også </a:t>
            </a:r>
            <a:r>
              <a:rPr lang="da-DK" sz="2200" dirty="0" smtClean="0"/>
              <a:t>er </a:t>
            </a:r>
            <a:r>
              <a:rPr lang="da-DK" sz="2200" dirty="0"/>
              <a:t>han ikke.</a:t>
            </a:r>
          </a:p>
          <a:p>
            <a:pPr>
              <a:lnSpc>
                <a:spcPct val="120000"/>
              </a:lnSpc>
              <a:spcBef>
                <a:spcPts val="0"/>
              </a:spcBef>
            </a:pPr>
            <a:endParaRPr lang="da-DK" sz="800" dirty="0"/>
          </a:p>
          <a:p>
            <a:pPr marL="0" indent="0">
              <a:lnSpc>
                <a:spcPct val="120000"/>
              </a:lnSpc>
              <a:spcBef>
                <a:spcPts val="0"/>
              </a:spcBef>
              <a:buNone/>
            </a:pPr>
            <a:r>
              <a:rPr lang="da-DK" sz="2200" b="1" dirty="0"/>
              <a:t>Så hvem har ret?</a:t>
            </a:r>
            <a:r>
              <a:rPr lang="da-DK" sz="2200" dirty="0"/>
              <a:t> Er der nogen der har ret? Alle? Ingen?</a:t>
            </a:r>
          </a:p>
        </p:txBody>
      </p:sp>
      <p:sp>
        <p:nvSpPr>
          <p:cNvPr id="10" name="Content Placeholder 2">
            <a:extLst>
              <a:ext uri="{FF2B5EF4-FFF2-40B4-BE49-F238E27FC236}">
                <a16:creationId xmlns:a16="http://schemas.microsoft.com/office/drawing/2014/main" id="{E976B527-BCAC-45A3-BC62-CB58B326A7DC}"/>
              </a:ext>
            </a:extLst>
          </p:cNvPr>
          <p:cNvSpPr txBox="1">
            <a:spLocks/>
          </p:cNvSpPr>
          <p:nvPr/>
        </p:nvSpPr>
        <p:spPr>
          <a:xfrm>
            <a:off x="7434943" y="1883227"/>
            <a:ext cx="4272643" cy="4783817"/>
          </a:xfrm>
          <a:prstGeom prst="rect">
            <a:avLst/>
          </a:prstGeom>
          <a:ln w="28575">
            <a:solidFill>
              <a:srgbClr val="406D72"/>
            </a:solidFill>
          </a:ln>
        </p:spPr>
        <p:txBody>
          <a:bodyPr vert="horz" lIns="144000" tIns="108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da-DK" sz="2200" b="1">
                <a:solidFill>
                  <a:schemeClr val="accent6">
                    <a:lumMod val="75000"/>
                  </a:schemeClr>
                </a:solidFill>
              </a:rPr>
              <a:t>Pluralismeproblemet</a:t>
            </a:r>
          </a:p>
          <a:p>
            <a:pPr marL="0" indent="0">
              <a:lnSpc>
                <a:spcPct val="120000"/>
              </a:lnSpc>
              <a:spcBef>
                <a:spcPts val="0"/>
              </a:spcBef>
              <a:buFont typeface="Arial" panose="020B0604020202020204" pitchFamily="34" charset="0"/>
              <a:buNone/>
            </a:pPr>
            <a:endParaRPr lang="da-DK" sz="800">
              <a:ln w="28575">
                <a:solidFill>
                  <a:schemeClr val="accent5">
                    <a:lumMod val="50000"/>
                  </a:schemeClr>
                </a:solidFill>
              </a:ln>
            </a:endParaRPr>
          </a:p>
          <a:p>
            <a:pPr marL="0" indent="0">
              <a:lnSpc>
                <a:spcPct val="120000"/>
              </a:lnSpc>
              <a:spcBef>
                <a:spcPts val="0"/>
              </a:spcBef>
              <a:buFont typeface="Arial" panose="020B0604020202020204" pitchFamily="34" charset="0"/>
              <a:buNone/>
            </a:pPr>
            <a:r>
              <a:rPr lang="da-DK" sz="2200"/>
              <a:t>”Religioner hævder helt forskellige ting – og de kan ikke alle have ret. Så hvem tager fejl?”</a:t>
            </a:r>
          </a:p>
          <a:p>
            <a:pPr marL="0" indent="0">
              <a:lnSpc>
                <a:spcPct val="120000"/>
              </a:lnSpc>
              <a:spcBef>
                <a:spcPts val="0"/>
              </a:spcBef>
              <a:buFont typeface="Arial" panose="020B0604020202020204" pitchFamily="34" charset="0"/>
              <a:buNone/>
            </a:pPr>
            <a:endParaRPr lang="da-DK" sz="800">
              <a:solidFill>
                <a:schemeClr val="accent6">
                  <a:lumMod val="75000"/>
                </a:schemeClr>
              </a:solidFill>
            </a:endParaRPr>
          </a:p>
        </p:txBody>
      </p:sp>
      <p:pic>
        <p:nvPicPr>
          <p:cNvPr id="11" name="Picture 10">
            <a:extLst>
              <a:ext uri="{FF2B5EF4-FFF2-40B4-BE49-F238E27FC236}">
                <a16:creationId xmlns:a16="http://schemas.microsoft.com/office/drawing/2014/main" id="{376A2BD0-B6D7-4B99-BF78-31B9DD38FC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48815" y="3967785"/>
            <a:ext cx="3387271" cy="25359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993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9C9A-A091-4FD5-8D9D-25DA71F4DE26}"/>
              </a:ext>
            </a:extLst>
          </p:cNvPr>
          <p:cNvSpPr>
            <a:spLocks noGrp="1"/>
          </p:cNvSpPr>
          <p:nvPr>
            <p:ph type="title"/>
          </p:nvPr>
        </p:nvSpPr>
        <p:spPr/>
        <p:txBody>
          <a:bodyPr/>
          <a:lstStyle/>
          <a:p>
            <a:r>
              <a:rPr lang="da-DK" b="1">
                <a:solidFill>
                  <a:schemeClr val="accent4">
                    <a:lumMod val="50000"/>
                  </a:schemeClr>
                </a:solidFill>
              </a:rPr>
              <a:t>Religion og etik</a:t>
            </a:r>
          </a:p>
        </p:txBody>
      </p:sp>
      <p:sp>
        <p:nvSpPr>
          <p:cNvPr id="3" name="Content Placeholder 2">
            <a:extLst>
              <a:ext uri="{FF2B5EF4-FFF2-40B4-BE49-F238E27FC236}">
                <a16:creationId xmlns:a16="http://schemas.microsoft.com/office/drawing/2014/main" id="{98D17A39-68B3-4DB6-9F64-6587A40FE0BB}"/>
              </a:ext>
            </a:extLst>
          </p:cNvPr>
          <p:cNvSpPr>
            <a:spLocks noGrp="1"/>
          </p:cNvSpPr>
          <p:nvPr>
            <p:ph idx="1"/>
          </p:nvPr>
        </p:nvSpPr>
        <p:spPr>
          <a:xfrm>
            <a:off x="903516" y="1690688"/>
            <a:ext cx="4942114" cy="4927826"/>
          </a:xfrm>
        </p:spPr>
        <p:txBody>
          <a:bodyPr>
            <a:normAutofit/>
          </a:bodyPr>
          <a:lstStyle/>
          <a:p>
            <a:pPr marL="0" indent="0">
              <a:lnSpc>
                <a:spcPct val="100000"/>
              </a:lnSpc>
              <a:spcBef>
                <a:spcPts val="0"/>
              </a:spcBef>
              <a:buNone/>
            </a:pPr>
            <a:r>
              <a:rPr lang="da-DK" sz="2200" dirty="0"/>
              <a:t>Mange </a:t>
            </a:r>
            <a:r>
              <a:rPr lang="da-DK" sz="2200" dirty="0" smtClean="0"/>
              <a:t>mener, </a:t>
            </a:r>
            <a:r>
              <a:rPr lang="da-DK" sz="2200" dirty="0"/>
              <a:t>at der er en </a:t>
            </a:r>
            <a:r>
              <a:rPr lang="da-DK" sz="2200" b="1" dirty="0"/>
              <a:t>tæt sammenhæng</a:t>
            </a:r>
            <a:r>
              <a:rPr lang="da-DK" sz="2200" dirty="0"/>
              <a:t> mellem religion og etik. Måske ville der faktisk slet ikke findes rigtig og forkert uden religion? Den russiske forfatter Dostojevskij (1821-1881) bliver fx ofte citeret for, at ”hvis Gud er død, så er alting tilladt”. </a:t>
            </a:r>
            <a:br>
              <a:rPr lang="da-DK" sz="2200" dirty="0"/>
            </a:br>
            <a:endParaRPr lang="da-DK" sz="800" dirty="0"/>
          </a:p>
          <a:p>
            <a:pPr marL="0" indent="0">
              <a:lnSpc>
                <a:spcPct val="100000"/>
              </a:lnSpc>
              <a:spcBef>
                <a:spcPts val="0"/>
              </a:spcBef>
              <a:buNone/>
            </a:pPr>
            <a:r>
              <a:rPr lang="da-DK" sz="2200" dirty="0"/>
              <a:t>Tanken bag udsagnet er, at Gud er grundlag for al moral, værdi og mening i livet, og hvis det ikke var for Gud, ville verden være et håbløst og tomt sted, og alle handlinger ville </a:t>
            </a:r>
            <a:r>
              <a:rPr lang="da-DK" sz="2200" dirty="0" smtClean="0"/>
              <a:t>være uden pointe. </a:t>
            </a:r>
            <a:endParaRPr lang="da-DK" sz="2200" dirty="0"/>
          </a:p>
        </p:txBody>
      </p:sp>
      <p:sp>
        <p:nvSpPr>
          <p:cNvPr id="6" name="TextBox 5">
            <a:extLst>
              <a:ext uri="{FF2B5EF4-FFF2-40B4-BE49-F238E27FC236}">
                <a16:creationId xmlns:a16="http://schemas.microsoft.com/office/drawing/2014/main" id="{A8094EEC-21AE-4173-8A9D-3451A08AADAD}"/>
              </a:ext>
            </a:extLst>
          </p:cNvPr>
          <p:cNvSpPr txBox="1"/>
          <p:nvPr/>
        </p:nvSpPr>
        <p:spPr>
          <a:xfrm>
            <a:off x="6096000" y="365125"/>
            <a:ext cx="5704114" cy="4067982"/>
          </a:xfrm>
          <a:prstGeom prst="rect">
            <a:avLst/>
          </a:prstGeom>
          <a:solidFill>
            <a:schemeClr val="bg2"/>
          </a:solidFill>
          <a:ln w="28575">
            <a:solidFill>
              <a:srgbClr val="406D72"/>
            </a:solidFill>
          </a:ln>
        </p:spPr>
        <p:txBody>
          <a:bodyPr wrap="square" lIns="180000" tIns="180000" rIns="180000" bIns="252000" rtlCol="0">
            <a:spAutoFit/>
          </a:bodyPr>
          <a:lstStyle/>
          <a:p>
            <a:pPr algn="ctr">
              <a:spcAft>
                <a:spcPts val="0"/>
              </a:spcAft>
            </a:pPr>
            <a:r>
              <a:rPr lang="da-DK" sz="2000" b="1" dirty="0"/>
              <a:t>Hvad er etik?</a:t>
            </a:r>
            <a:endParaRPr lang="da-DK" sz="800" b="1" dirty="0"/>
          </a:p>
          <a:p>
            <a:pPr algn="ctr">
              <a:spcAft>
                <a:spcPts val="0"/>
              </a:spcAft>
            </a:pPr>
            <a:endParaRPr lang="da-DK" sz="800" b="1" dirty="0"/>
          </a:p>
          <a:p>
            <a:pPr marL="21590" indent="-228600">
              <a:spcAft>
                <a:spcPts val="0"/>
              </a:spcAft>
              <a:tabLst>
                <a:tab pos="228600" algn="l"/>
                <a:tab pos="828040" algn="l"/>
              </a:tabLst>
            </a:pPr>
            <a:r>
              <a:rPr lang="da-DK" sz="2000" dirty="0"/>
              <a:t>I filosofien er </a:t>
            </a:r>
            <a:r>
              <a:rPr lang="da-DK" sz="2000" b="1" i="1" dirty="0"/>
              <a:t>etik</a:t>
            </a:r>
            <a:r>
              <a:rPr lang="da-DK" sz="2000" dirty="0"/>
              <a:t> en betegnelse for overvejelser om værdier, moral og regler </a:t>
            </a:r>
            <a:r>
              <a:rPr lang="da-DK" sz="2000" dirty="0" smtClean="0"/>
              <a:t>for, </a:t>
            </a:r>
            <a:r>
              <a:rPr lang="da-DK" sz="2000" dirty="0"/>
              <a:t>hvordan man bør opføre sig. Eksempler på etiske spørgsmål: </a:t>
            </a:r>
            <a:endParaRPr lang="da-DK" sz="800" dirty="0"/>
          </a:p>
          <a:p>
            <a:pPr marL="21590" indent="-228600">
              <a:spcAft>
                <a:spcPts val="0"/>
              </a:spcAft>
              <a:tabLst>
                <a:tab pos="228600" algn="l"/>
                <a:tab pos="828040" algn="l"/>
              </a:tabLst>
            </a:pPr>
            <a:r>
              <a:rPr lang="da-DK" sz="800" dirty="0"/>
              <a:t> </a:t>
            </a:r>
          </a:p>
          <a:p>
            <a:pPr marL="342900" lvl="0" indent="-342900">
              <a:spcAft>
                <a:spcPts val="0"/>
              </a:spcAft>
              <a:buFont typeface="Symbol" panose="05050102010706020507" pitchFamily="18" charset="2"/>
              <a:buChar char=""/>
            </a:pPr>
            <a:r>
              <a:rPr lang="da-DK" sz="2000" dirty="0"/>
              <a:t>hvornår er man et godt menneske?</a:t>
            </a:r>
          </a:p>
          <a:p>
            <a:pPr marL="342900" lvl="0" indent="-342900">
              <a:spcAft>
                <a:spcPts val="0"/>
              </a:spcAft>
              <a:buFont typeface="Symbol" panose="05050102010706020507" pitchFamily="18" charset="2"/>
              <a:buChar char=""/>
            </a:pPr>
            <a:r>
              <a:rPr lang="da-DK" sz="2000" dirty="0"/>
              <a:t>findes der moralske regler, som gælder i alle samfund og kulturer?</a:t>
            </a:r>
          </a:p>
          <a:p>
            <a:pPr marL="342900" lvl="0" indent="-342900">
              <a:spcAft>
                <a:spcPts val="0"/>
              </a:spcAft>
              <a:buFont typeface="Symbol" panose="05050102010706020507" pitchFamily="18" charset="2"/>
              <a:buChar char=""/>
            </a:pPr>
            <a:r>
              <a:rPr lang="da-DK" sz="2000" dirty="0"/>
              <a:t>er det nogensinde moralsk acceptabelt at lyve?</a:t>
            </a:r>
          </a:p>
          <a:p>
            <a:pPr marL="342900" lvl="0" indent="-342900">
              <a:spcAft>
                <a:spcPts val="0"/>
              </a:spcAft>
              <a:buFont typeface="Symbol" panose="05050102010706020507" pitchFamily="18" charset="2"/>
              <a:buChar char=""/>
            </a:pPr>
            <a:r>
              <a:rPr lang="da-DK" sz="2000" dirty="0"/>
              <a:t>har dyr rettigheder? </a:t>
            </a:r>
          </a:p>
          <a:p>
            <a:pPr marL="342900" lvl="0" indent="-342900">
              <a:spcAft>
                <a:spcPts val="0"/>
              </a:spcAft>
              <a:buFont typeface="Symbol" panose="05050102010706020507" pitchFamily="18" charset="2"/>
              <a:buChar char=""/>
            </a:pPr>
            <a:r>
              <a:rPr lang="da-DK" sz="2000" dirty="0"/>
              <a:t>hvordan ved man hvad der er moralsk rigtigt og forkert?</a:t>
            </a:r>
          </a:p>
        </p:txBody>
      </p:sp>
      <p:pic>
        <p:nvPicPr>
          <p:cNvPr id="7" name="Picture 6">
            <a:extLst>
              <a:ext uri="{FF2B5EF4-FFF2-40B4-BE49-F238E27FC236}">
                <a16:creationId xmlns:a16="http://schemas.microsoft.com/office/drawing/2014/main" id="{55B6F075-69CD-4426-A77D-992A3A20AC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1604" y="4005943"/>
            <a:ext cx="3700798" cy="2612571"/>
          </a:xfrm>
          <a:prstGeom prst="rect">
            <a:avLst/>
          </a:prstGeom>
          <a:noFill/>
          <a:ln>
            <a:noFill/>
          </a:ln>
        </p:spPr>
      </p:pic>
    </p:spTree>
    <p:extLst>
      <p:ext uri="{BB962C8B-B14F-4D97-AF65-F5344CB8AC3E}">
        <p14:creationId xmlns:p14="http://schemas.microsoft.com/office/powerpoint/2010/main" val="3414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BEA59D2E9D2FF429F0F6CC7FE28A00D" ma:contentTypeVersion="12" ma:contentTypeDescription="Opret et nyt dokument." ma:contentTypeScope="" ma:versionID="596e0df17a4431bdb0e84c75c9881529">
  <xsd:schema xmlns:xsd="http://www.w3.org/2001/XMLSchema" xmlns:xs="http://www.w3.org/2001/XMLSchema" xmlns:p="http://schemas.microsoft.com/office/2006/metadata/properties" xmlns:ns2="f2e4ad0e-b5c3-4a26-9257-169d9ac24192" xmlns:ns3="22effb64-592f-401a-a741-fa7a8c598886" targetNamespace="http://schemas.microsoft.com/office/2006/metadata/properties" ma:root="true" ma:fieldsID="83d72550a4994989760b62e7dce0daa6" ns2:_="" ns3:_="">
    <xsd:import namespace="f2e4ad0e-b5c3-4a26-9257-169d9ac24192"/>
    <xsd:import namespace="22effb64-592f-401a-a741-fa7a8c5988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4ad0e-b5c3-4a26-9257-169d9ac24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effb64-592f-401a-a741-fa7a8c598886"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BB21B1-DFDB-41F4-A1A9-E35506FE38A5}">
  <ds:schemaRefs>
    <ds:schemaRef ds:uri="http://purl.org/dc/elements/1.1/"/>
    <ds:schemaRef ds:uri="http://schemas.microsoft.com/office/2006/metadata/properties"/>
    <ds:schemaRef ds:uri="f2e4ad0e-b5c3-4a26-9257-169d9ac24192"/>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22effb64-592f-401a-a741-fa7a8c598886"/>
    <ds:schemaRef ds:uri="http://www.w3.org/XML/1998/namespace"/>
    <ds:schemaRef ds:uri="http://purl.org/dc/dcmitype/"/>
  </ds:schemaRefs>
</ds:datastoreItem>
</file>

<file path=customXml/itemProps2.xml><?xml version="1.0" encoding="utf-8"?>
<ds:datastoreItem xmlns:ds="http://schemas.openxmlformats.org/officeDocument/2006/customXml" ds:itemID="{297FF24B-FB67-45FA-BFB9-0E1184B2C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4ad0e-b5c3-4a26-9257-169d9ac24192"/>
    <ds:schemaRef ds:uri="22effb64-592f-401a-a741-fa7a8c598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957F25-F802-4CD3-9D67-B1EE7A240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2319</Words>
  <Application>Microsoft Office PowerPoint</Application>
  <PresentationFormat>Widescreen</PresentationFormat>
  <Paragraphs>193</Paragraphs>
  <Slides>15</Slides>
  <Notes>15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Arial</vt:lpstr>
      <vt:lpstr>Calibri</vt:lpstr>
      <vt:lpstr>Calibri Light</vt:lpstr>
      <vt:lpstr>Symbol</vt:lpstr>
      <vt:lpstr>Office Theme</vt:lpstr>
      <vt:lpstr>Religionsfilosofi</vt:lpstr>
      <vt:lpstr>Hvad er religionsfilosofi?</vt:lpstr>
      <vt:lpstr>Tro og viden: Findes der religiøs viden?</vt:lpstr>
      <vt:lpstr>Tro og viden: Findes der religiøs viden?</vt:lpstr>
      <vt:lpstr>Tro og viden: Findes der religiøs viden?</vt:lpstr>
      <vt:lpstr>Kritik af religion: ”Det ondes problem”</vt:lpstr>
      <vt:lpstr>Kritik af religion: ”Det ondes problem”</vt:lpstr>
      <vt:lpstr>Kritik af religion: Tager alle fejl?</vt:lpstr>
      <vt:lpstr>Religion og etik</vt:lpstr>
      <vt:lpstr>Religion og etik</vt:lpstr>
      <vt:lpstr>Vil I arbejde videre med emnerne?</vt:lpstr>
      <vt:lpstr>Diskussion 1: Det ondes problem</vt:lpstr>
      <vt:lpstr>Diskussion 2: Mystisk erkendelse</vt:lpstr>
      <vt:lpstr>Opgave 1: Hvilke argumenter imod svinekød er bedst/dårligst? Læg dem i rækkefølge</vt:lpstr>
      <vt:lpstr>Kolofon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Religionsfilosofi</dc:title>
  <dc:creator>Caroline Schaffalitzky de Muckadell</dc:creator>
  <cp:lastModifiedBy>Tine Brøndum</cp:lastModifiedBy>
  <cp:revision>3</cp:revision>
  <dcterms:created xsi:type="dcterms:W3CDTF">2020-06-06T14:14:53Z</dcterms:created>
  <dcterms:modified xsi:type="dcterms:W3CDTF">2020-09-04T09:52:19Z</dcterms:modified>
</cp:coreProperties>
</file>