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20"/>
  </p:notesMasterIdLst>
  <p:handoutMasterIdLst>
    <p:handoutMasterId r:id="rId21"/>
  </p:handoutMasterIdLst>
  <p:sldIdLst>
    <p:sldId id="298" r:id="rId4"/>
    <p:sldId id="283" r:id="rId5"/>
    <p:sldId id="292" r:id="rId6"/>
    <p:sldId id="301" r:id="rId7"/>
    <p:sldId id="302" r:id="rId8"/>
    <p:sldId id="297" r:id="rId9"/>
    <p:sldId id="299" r:id="rId10"/>
    <p:sldId id="303" r:id="rId11"/>
    <p:sldId id="284" r:id="rId12"/>
    <p:sldId id="305" r:id="rId13"/>
    <p:sldId id="304" r:id="rId14"/>
    <p:sldId id="285" r:id="rId15"/>
    <p:sldId id="312" r:id="rId16"/>
    <p:sldId id="306" r:id="rId17"/>
    <p:sldId id="293" r:id="rId18"/>
    <p:sldId id="307" r:id="rId19"/>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554"/>
    <a:srgbClr val="A9E26F"/>
    <a:srgbClr val="25C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83724" autoAdjust="0"/>
  </p:normalViewPr>
  <p:slideViewPr>
    <p:cSldViewPr snapToGrid="0">
      <p:cViewPr varScale="1">
        <p:scale>
          <a:sx n="110" d="100"/>
          <a:sy n="110" d="100"/>
        </p:scale>
        <p:origin x="630"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215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14T23:36:31.322" idx="1">
    <p:pos x="4926" y="993"/>
    <p:text>Betænkningstid på 48 timer for kortfristede lån
Fra modtagelsen af lånetilbuddet, til du kan acceptere lånet og få det udbetalt gælder, at der skal gå 48 timer, hvis lånet falder indenfor 4 kriterier: 1) der skal ikke stilles sikkerhed, 2) der er ikke krav om, at købe en vare eller ydelse ved lånets indgåelse, 3) lånet optages ikke i et pengeinstitut og 4) løbetiden er højst tre måneder.</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15T02:28:45.381" idx="2">
    <p:pos x="5274" y="129"/>
    <p:text>RKI er ejet af Experian (tidligere en forkortelse af Ribers Kredit Information). Der findes flere register over dårlige betalere . I Danmark er RKI og Debitor Registret størst.</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5E61672-F5C5-4779-82D0-2CB512266C83}" type="datetime1">
              <a:rPr lang="da-DK" smtClean="0"/>
              <a:t>23-03-2021</a:t>
            </a:fld>
            <a:endParaRPr lang="da-DK"/>
          </a:p>
        </p:txBody>
      </p:sp>
      <p:sp>
        <p:nvSpPr>
          <p:cNvPr id="4" name="Pladsholder til sidefod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da-DK" smtClean="0"/>
              <a:t>‹nr.›</a:t>
            </a:fld>
            <a:endParaRPr lang="da-DK"/>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F2FAAE-175D-4D44-9F42-88DCE56028D1}" type="datetime1">
              <a:rPr lang="da-DK" noProof="0" smtClean="0"/>
              <a:t>23-03-2021</a:t>
            </a:fld>
            <a:endParaRPr lang="da-DK" noProof="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da-DK" noProof="0" smtClean="0"/>
              <a:t>‹nr.›</a:t>
            </a:fld>
            <a:endParaRPr lang="da-DK"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a:t>
            </a:fld>
            <a:endParaRPr lang="da-DK"/>
          </a:p>
        </p:txBody>
      </p:sp>
    </p:spTree>
    <p:extLst>
      <p:ext uri="{BB962C8B-B14F-4D97-AF65-F5344CB8AC3E}">
        <p14:creationId xmlns:p14="http://schemas.microsoft.com/office/powerpoint/2010/main" val="309011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10</a:t>
            </a:fld>
            <a:endParaRPr lang="da-DK"/>
          </a:p>
        </p:txBody>
      </p:sp>
    </p:spTree>
    <p:extLst>
      <p:ext uri="{BB962C8B-B14F-4D97-AF65-F5344CB8AC3E}">
        <p14:creationId xmlns:p14="http://schemas.microsoft.com/office/powerpoint/2010/main" val="198378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11</a:t>
            </a:fld>
            <a:endParaRPr lang="da-DK"/>
          </a:p>
        </p:txBody>
      </p:sp>
    </p:spTree>
    <p:extLst>
      <p:ext uri="{BB962C8B-B14F-4D97-AF65-F5344CB8AC3E}">
        <p14:creationId xmlns:p14="http://schemas.microsoft.com/office/powerpoint/2010/main" val="258945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12</a:t>
            </a:fld>
            <a:endParaRPr lang="da-DK"/>
          </a:p>
        </p:txBody>
      </p:sp>
    </p:spTree>
    <p:extLst>
      <p:ext uri="{BB962C8B-B14F-4D97-AF65-F5344CB8AC3E}">
        <p14:creationId xmlns:p14="http://schemas.microsoft.com/office/powerpoint/2010/main" val="3512484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13</a:t>
            </a:fld>
            <a:endParaRPr lang="da-DK"/>
          </a:p>
        </p:txBody>
      </p:sp>
    </p:spTree>
    <p:extLst>
      <p:ext uri="{BB962C8B-B14F-4D97-AF65-F5344CB8AC3E}">
        <p14:creationId xmlns:p14="http://schemas.microsoft.com/office/powerpoint/2010/main" val="219642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14</a:t>
            </a:fld>
            <a:endParaRPr lang="da-DK"/>
          </a:p>
        </p:txBody>
      </p:sp>
    </p:spTree>
    <p:extLst>
      <p:ext uri="{BB962C8B-B14F-4D97-AF65-F5344CB8AC3E}">
        <p14:creationId xmlns:p14="http://schemas.microsoft.com/office/powerpoint/2010/main" val="333598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15</a:t>
            </a:fld>
            <a:endParaRPr lang="da-DK"/>
          </a:p>
        </p:txBody>
      </p:sp>
    </p:spTree>
    <p:extLst>
      <p:ext uri="{BB962C8B-B14F-4D97-AF65-F5344CB8AC3E}">
        <p14:creationId xmlns:p14="http://schemas.microsoft.com/office/powerpoint/2010/main" val="2831458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16</a:t>
            </a:fld>
            <a:endParaRPr lang="da-DK"/>
          </a:p>
        </p:txBody>
      </p:sp>
    </p:spTree>
    <p:extLst>
      <p:ext uri="{BB962C8B-B14F-4D97-AF65-F5344CB8AC3E}">
        <p14:creationId xmlns:p14="http://schemas.microsoft.com/office/powerpoint/2010/main" val="269156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2</a:t>
            </a:fld>
            <a:endParaRPr lang="da-DK"/>
          </a:p>
        </p:txBody>
      </p:sp>
    </p:spTree>
    <p:extLst>
      <p:ext uri="{BB962C8B-B14F-4D97-AF65-F5344CB8AC3E}">
        <p14:creationId xmlns:p14="http://schemas.microsoft.com/office/powerpoint/2010/main" val="1588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3</a:t>
            </a:fld>
            <a:endParaRPr lang="da-DK"/>
          </a:p>
        </p:txBody>
      </p:sp>
    </p:spTree>
    <p:extLst>
      <p:ext uri="{BB962C8B-B14F-4D97-AF65-F5344CB8AC3E}">
        <p14:creationId xmlns:p14="http://schemas.microsoft.com/office/powerpoint/2010/main" val="61449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Videoen er udarbejdet af DR: https://www.youtube.com/watch?v=mN38q8ZCIrM</a:t>
            </a:r>
          </a:p>
          <a:p>
            <a:r>
              <a:rPr lang="da-DK" sz="1000" dirty="0"/>
              <a:t>Vær opmærksom på, at denne video er optaget før loven om ÅOP-loftet blev indført. Derfor skal der tilføjes at ÅOP højst må være 35% på kviklån og at der højst må betales dobbelt så meget som det lånte beløb. Eksempelvis, hvis der er lånt 5.000 kr., så må den samlede betaling i alt højst være på 10.000 kr.</a:t>
            </a:r>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4</a:t>
            </a:fld>
            <a:endParaRPr lang="da-DK"/>
          </a:p>
        </p:txBody>
      </p:sp>
    </p:spTree>
    <p:extLst>
      <p:ext uri="{BB962C8B-B14F-4D97-AF65-F5344CB8AC3E}">
        <p14:creationId xmlns:p14="http://schemas.microsoft.com/office/powerpoint/2010/main" val="389545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5</a:t>
            </a:fld>
            <a:endParaRPr lang="da-DK"/>
          </a:p>
        </p:txBody>
      </p:sp>
    </p:spTree>
    <p:extLst>
      <p:ext uri="{BB962C8B-B14F-4D97-AF65-F5344CB8AC3E}">
        <p14:creationId xmlns:p14="http://schemas.microsoft.com/office/powerpoint/2010/main" val="407567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Videoen er udarbejdet af Råd til penge, se mere på: https://www.raadtilpenge.dk/</a:t>
            </a:r>
          </a:p>
          <a:p>
            <a:r>
              <a:rPr lang="da-DK" sz="1000" dirty="0"/>
              <a:t>Videoen: https://www.youtube.com/watch?v=ekKk9YRdr4Q</a:t>
            </a:r>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6</a:t>
            </a:fld>
            <a:endParaRPr lang="da-DK"/>
          </a:p>
        </p:txBody>
      </p:sp>
    </p:spTree>
    <p:extLst>
      <p:ext uri="{BB962C8B-B14F-4D97-AF65-F5344CB8AC3E}">
        <p14:creationId xmlns:p14="http://schemas.microsoft.com/office/powerpoint/2010/main" val="380914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Videoen er udarbejdet af </a:t>
            </a:r>
            <a:r>
              <a:rPr lang="da-DK" sz="1000" dirty="0" err="1"/>
              <a:t>Mikonomi</a:t>
            </a:r>
            <a:r>
              <a:rPr lang="da-DK" sz="1000" dirty="0"/>
              <a:t>, som sammenligner lånetilbud, se mere om kviklån på deres hjemmeside: https://www.mikonomi.dk/penge/kviklaan</a:t>
            </a:r>
          </a:p>
          <a:p>
            <a:r>
              <a:rPr lang="da-DK" sz="1000" dirty="0"/>
              <a:t>Videoen: https://youtu.be/LJYXF9fFZDY</a:t>
            </a:r>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7</a:t>
            </a:fld>
            <a:endParaRPr lang="da-DK"/>
          </a:p>
        </p:txBody>
      </p:sp>
    </p:spTree>
    <p:extLst>
      <p:ext uri="{BB962C8B-B14F-4D97-AF65-F5344CB8AC3E}">
        <p14:creationId xmlns:p14="http://schemas.microsoft.com/office/powerpoint/2010/main" val="44664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8</a:t>
            </a:fld>
            <a:endParaRPr lang="da-DK"/>
          </a:p>
        </p:txBody>
      </p:sp>
    </p:spTree>
    <p:extLst>
      <p:ext uri="{BB962C8B-B14F-4D97-AF65-F5344CB8AC3E}">
        <p14:creationId xmlns:p14="http://schemas.microsoft.com/office/powerpoint/2010/main" val="185705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9</a:t>
            </a:fld>
            <a:endParaRPr lang="da-DK"/>
          </a:p>
        </p:txBody>
      </p:sp>
    </p:spTree>
    <p:extLst>
      <p:ext uri="{BB962C8B-B14F-4D97-AF65-F5344CB8AC3E}">
        <p14:creationId xmlns:p14="http://schemas.microsoft.com/office/powerpoint/2010/main" val="265842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solidFill>
          <a:schemeClr val="bg1">
            <a:lumMod val="9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 her</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4700" b="1" spc="-300" dirty="0"/>
            </a:lvl1pPr>
          </a:lstStyle>
          <a:p>
            <a:pPr lvl="0" algn="r" rtl="0"/>
            <a:r>
              <a:rPr lang="da-DK" noProof="0"/>
              <a:t>Klik for at redigere præsentationstitlen</a:t>
            </a:r>
          </a:p>
        </p:txBody>
      </p:sp>
      <p:sp>
        <p:nvSpPr>
          <p:cNvPr id="3" name="Undertitel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da-DK" noProof="0"/>
              <a:t>Klik for at redigere undertiteltypografien i masteren</a:t>
            </a:r>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8" name="Rektangel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7" name="Undertitel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teks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9" name="Undertitel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1" name="Pladsholder til teks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da-DK" noProof="0"/>
              <a:t>Tilføj en sidefod</a:t>
            </a:r>
          </a:p>
        </p:txBody>
      </p:sp>
      <p:sp>
        <p:nvSpPr>
          <p:cNvPr id="6" name="Pladsholder til slidenumm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10" name="Undertitel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3" name="Pladsholder til teks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5" name="Pladsholder til teks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7" name="Pladsholder til teks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da-DK" noProof="0"/>
              <a:t>Tilføj en sidefod</a:t>
            </a:r>
          </a:p>
        </p:txBody>
      </p:sp>
      <p:sp>
        <p:nvSpPr>
          <p:cNvPr id="6" name="Pladsholder til slidenumm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5" name="Undertitel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sidefod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da-DK" noProof="0"/>
              <a:t>Tilføj en sidefod</a:t>
            </a:r>
          </a:p>
        </p:txBody>
      </p:sp>
      <p:sp>
        <p:nvSpPr>
          <p:cNvPr id="4" name="Pladsholder til slidenumm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da-DK"/>
              <a:t>Tilføj en sidefod</a:t>
            </a:r>
            <a:endParaRPr lang="da-DK" dirty="0"/>
          </a:p>
        </p:txBody>
      </p:sp>
      <p:sp>
        <p:nvSpPr>
          <p:cNvPr id="3" name="Pladsholder til slidenumm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da-DK" smtClean="0"/>
              <a:pPr rtl="0"/>
              <a:t>‹nr.›</a:t>
            </a:fld>
            <a:endParaRPr lang="da-DK" dirty="0"/>
          </a:p>
        </p:txBody>
      </p:sp>
      <p:sp>
        <p:nvSpPr>
          <p:cNvPr id="4" name="Titel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p>
            <a:pPr rtl="0"/>
            <a:r>
              <a:rPr lang="da-DK"/>
              <a:t>Klik for at redigere titeltypografier i master</a:t>
            </a:r>
            <a:endParaRPr lang="da-DK"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opdeling 1">
    <p:bg>
      <p:bgPr>
        <a:solidFill>
          <a:schemeClr val="bg1">
            <a:lumMod val="9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a:t>
            </a:r>
            <a:br>
              <a:rPr lang="da-DK" noProof="0"/>
            </a:br>
            <a:r>
              <a:rPr lang="da-DK" noProof="0"/>
              <a:t>billedet her</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5700" b="1" spc="-300" dirty="0"/>
            </a:lvl1pPr>
          </a:lstStyle>
          <a:p>
            <a:pPr lvl="0" algn="r" rtl="0"/>
            <a:r>
              <a:rPr lang="da-DK" noProof="0"/>
              <a:t>Klik for at redigere sektionsopdelingen</a:t>
            </a:r>
          </a:p>
        </p:txBody>
      </p:sp>
      <p:sp>
        <p:nvSpPr>
          <p:cNvPr id="7" name="Underti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da-DK" noProof="0"/>
              <a:t>Klik for at redigere undertiteltypografien i masteren</a:t>
            </a:r>
          </a:p>
        </p:txBody>
      </p:sp>
      <p:sp>
        <p:nvSpPr>
          <p:cNvPr id="4" name="Pladsholder til sidefod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da-DK" noProof="0"/>
              <a:t>Tilføj en sidefod</a:t>
            </a:r>
          </a:p>
        </p:txBody>
      </p:sp>
      <p:sp>
        <p:nvSpPr>
          <p:cNvPr id="8" name="Rektangel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opdeling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a:t>
            </a:r>
            <a:br>
              <a:rPr lang="da-DK" noProof="0"/>
            </a:br>
            <a:r>
              <a:rPr lang="da-DK" noProof="0"/>
              <a:t>billedet her</a:t>
            </a:r>
          </a:p>
        </p:txBody>
      </p:sp>
      <p:sp>
        <p:nvSpPr>
          <p:cNvPr id="3" name="Titel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5700" b="1" spc="-300">
                <a:solidFill>
                  <a:schemeClr val="tx1">
                    <a:lumMod val="75000"/>
                    <a:lumOff val="25000"/>
                  </a:schemeClr>
                </a:solidFill>
                <a:latin typeface="+mj-lt"/>
              </a:defRPr>
            </a:lvl1pPr>
          </a:lstStyle>
          <a:p>
            <a:pPr rtl="0"/>
            <a:r>
              <a:rPr lang="da-DK" noProof="0"/>
              <a:t>Klik for at redigere sektionsopdelingen</a:t>
            </a:r>
          </a:p>
        </p:txBody>
      </p:sp>
      <p:sp>
        <p:nvSpPr>
          <p:cNvPr id="7" name="Underti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da-DK" noProof="0"/>
              <a:t>Klik for at redigere undertiteltypografien i masteren</a:t>
            </a:r>
          </a:p>
        </p:txBody>
      </p:sp>
      <p:sp>
        <p:nvSpPr>
          <p:cNvPr id="4" name="Pladsholder til sidefod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da-DK" noProof="0"/>
              <a:t>Tilføj en sidefod</a:t>
            </a:r>
          </a:p>
        </p:txBody>
      </p:sp>
      <p:sp>
        <p:nvSpPr>
          <p:cNvPr id="8" name="Rektangel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noProof="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til billedlayout 1">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4200" b="1" spc="-300">
                <a:solidFill>
                  <a:schemeClr val="tx1">
                    <a:lumMod val="75000"/>
                    <a:lumOff val="25000"/>
                  </a:schemeClr>
                </a:solidFill>
              </a:defRPr>
            </a:lvl1pPr>
          </a:lstStyle>
          <a:p>
            <a:pPr rtl="0"/>
            <a:r>
              <a:rPr lang="da-DK" noProof="0"/>
              <a:t>Rediger titlen på siden</a:t>
            </a:r>
          </a:p>
        </p:txBody>
      </p:sp>
      <p:sp>
        <p:nvSpPr>
          <p:cNvPr id="10" name="Under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
        <p:nvSpPr>
          <p:cNvPr id="8" name="Rektangel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til billedlayout 2">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4200" b="1" spc="-300">
                <a:solidFill>
                  <a:schemeClr val="tx1">
                    <a:lumMod val="75000"/>
                    <a:lumOff val="25000"/>
                  </a:schemeClr>
                </a:solidFill>
              </a:defRPr>
            </a:lvl1pPr>
          </a:lstStyle>
          <a:p>
            <a:pPr rtl="0"/>
            <a:r>
              <a:rPr lang="da-DK" noProof="0"/>
              <a:t>Klik for at redigere titlen på siden</a:t>
            </a:r>
          </a:p>
        </p:txBody>
      </p:sp>
      <p:sp>
        <p:nvSpPr>
          <p:cNvPr id="10" name="Under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
        <p:nvSpPr>
          <p:cNvPr id="8" name="Rektangel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noProof="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9" name="Undertitel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Sammenligning – Pladsholder til venstr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Rediger teksttypografier i master</a:t>
            </a:r>
          </a:p>
        </p:txBody>
      </p:sp>
      <p:sp>
        <p:nvSpPr>
          <p:cNvPr id="4" name="Pladsholder til indhold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2" name="Sammenligning – Pladsholder til venstr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da-DK" noProof="0"/>
              <a:t>Rediger teksttypografier i master</a:t>
            </a:r>
          </a:p>
        </p:txBody>
      </p:sp>
      <p:sp>
        <p:nvSpPr>
          <p:cNvPr id="8" name="Pladsholder til teks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da-DK" noProof="0"/>
              <a:t>Tilføj en sidefod</a:t>
            </a:r>
          </a:p>
        </p:txBody>
      </p:sp>
      <p:sp>
        <p:nvSpPr>
          <p:cNvPr id="6" name="Pladsholder til slidenumm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Angiv billedtekst</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2" name="Pladsholder til slidenumm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da-DK" noProof="0" smtClean="0"/>
              <a:pPr rtl="0"/>
              <a:t>‹nr.›</a:t>
            </a:fld>
            <a:endParaRPr lang="da-DK" noProof="0"/>
          </a:p>
        </p:txBody>
      </p:sp>
      <p:sp>
        <p:nvSpPr>
          <p:cNvPr id="5" name="Titel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p>
            <a:pPr rtl="0"/>
            <a:r>
              <a:rPr lang="da-DK" noProof="0"/>
              <a:t>Klik for at redigere titeltypografier i master</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k">
    <p:bg>
      <p:bgPr>
        <a:solidFill>
          <a:schemeClr val="bg1">
            <a:lumMod val="9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 her</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rtl="0"/>
            <a:r>
              <a:rPr lang="da-DK" noProof="0"/>
              <a:t>Tak</a:t>
            </a:r>
          </a:p>
        </p:txBody>
      </p:sp>
      <p:sp>
        <p:nvSpPr>
          <p:cNvPr id="9" name="Pladsholder til tekst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Fulde navn</a:t>
            </a:r>
          </a:p>
        </p:txBody>
      </p:sp>
      <p:sp>
        <p:nvSpPr>
          <p:cNvPr id="10" name="Pladsholder til tekst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Telefonnummer</a:t>
            </a:r>
          </a:p>
        </p:txBody>
      </p:sp>
      <p:sp>
        <p:nvSpPr>
          <p:cNvPr id="11" name="Pladsholder til tekst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Mail eller kaldenavn på sociale medier</a:t>
            </a:r>
          </a:p>
        </p:txBody>
      </p:sp>
      <p:sp>
        <p:nvSpPr>
          <p:cNvPr id="12" name="Pladsholder til tekst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Firmaets websted</a:t>
            </a:r>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8" name="Rektangel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7" name="Undertitel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8" name="Rektangel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31" name="Kombinationstegning: Figur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Pladsholder til titel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da-DK" noProof="0"/>
              <a:t>Klik for at redigere titlen på siden</a:t>
            </a:r>
          </a:p>
        </p:txBody>
      </p:sp>
      <p:sp>
        <p:nvSpPr>
          <p:cNvPr id="3" name="Pladsholder til teks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sidefod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da-DK" noProof="0"/>
              <a:t>Tilføj en sidefod</a:t>
            </a:r>
          </a:p>
        </p:txBody>
      </p:sp>
      <p:sp>
        <p:nvSpPr>
          <p:cNvPr id="6" name="Pladsholder til slidenumm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da-DK" noProof="0" smtClean="0"/>
              <a:pPr rtl="0"/>
              <a:t>‹nr.›</a:t>
            </a:fld>
            <a:endParaRPr lang="da-DK" noProof="0"/>
          </a:p>
        </p:txBody>
      </p:sp>
      <p:sp>
        <p:nvSpPr>
          <p:cNvPr id="4" name="Tekstfelt 3">
            <a:extLst>
              <a:ext uri="{FF2B5EF4-FFF2-40B4-BE49-F238E27FC236}">
                <a16:creationId xmlns:a16="http://schemas.microsoft.com/office/drawing/2014/main" id="{34FDC6F9-37F9-4E25-AECA-D307B8421C73}"/>
              </a:ext>
            </a:extLst>
          </p:cNvPr>
          <p:cNvSpPr txBox="1"/>
          <p:nvPr userDrawn="1"/>
        </p:nvSpPr>
        <p:spPr>
          <a:xfrm>
            <a:off x="9817425" y="6339259"/>
            <a:ext cx="1979896" cy="495571"/>
          </a:xfrm>
          <a:prstGeom prst="rect">
            <a:avLst/>
          </a:prstGeom>
          <a:noFill/>
        </p:spPr>
        <p:txBody>
          <a:bodyPr wrap="square" tIns="108000" bIns="0" rtlCol="0" anchor="ctr">
            <a:spAutoFit/>
          </a:bodyPr>
          <a:lstStyle/>
          <a:p>
            <a:pPr algn="r" rtl="0">
              <a:lnSpc>
                <a:spcPts val="1000"/>
              </a:lnSpc>
            </a:pPr>
            <a:r>
              <a:rPr lang="da-DK" sz="1800" b="1" i="0" spc="-100" noProof="0" dirty="0">
                <a:solidFill>
                  <a:schemeClr val="accent1"/>
                </a:solidFill>
                <a:latin typeface="+mj-lt"/>
              </a:rPr>
              <a:t>KVIKLÅN</a:t>
            </a:r>
            <a:endParaRPr lang="da-DK" sz="1100" b="1" i="0" spc="-100" baseline="0" noProof="0" dirty="0">
              <a:solidFill>
                <a:schemeClr val="accent1"/>
              </a:solidFill>
              <a:latin typeface="+mj-lt"/>
            </a:endParaRPr>
          </a:p>
          <a:p>
            <a:pPr algn="r" rtl="0">
              <a:lnSpc>
                <a:spcPts val="1000"/>
              </a:lnSpc>
            </a:pPr>
            <a:r>
              <a:rPr lang="da-DK" sz="900" b="0" i="0" spc="140" noProof="0" dirty="0">
                <a:solidFill>
                  <a:schemeClr val="tx1">
                    <a:lumMod val="75000"/>
                    <a:lumOff val="25000"/>
                  </a:schemeClr>
                </a:solidFill>
                <a:latin typeface="+mj-lt"/>
              </a:rPr>
              <a:t>En del af et samlet forløb om Privatøkonomi</a:t>
            </a:r>
          </a:p>
        </p:txBody>
      </p:sp>
      <p:sp>
        <p:nvSpPr>
          <p:cNvPr id="9" name="Rektangel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9" name="Rektangel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cxnSp>
        <p:nvCxnSpPr>
          <p:cNvPr id="18" name="Lige forbindelse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drive.google.com/file/d/10nKPbFjf86_aHb7PQDCMW1YdryN2gsxx/view?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8.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finansdanmark.dk/media/40506/unge-gaeld-forbrug-og-opsparing-2020.pdf"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hyperlink" Target="https://finansdanmark.dk/media/40506/unge-gaeld-forbrug-og-opsparing-2020.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comments" Target="../comments/comment2.xml"/><Relationship Id="rId4" Type="http://schemas.openxmlformats.org/officeDocument/2006/relationships/image" Target="../media/image11.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PublicoKommunikation/videos/981588058851076"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N38q8ZCIr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ekKk9YRdr4Q"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LJYXF9fFZDY" TargetMode="External"/><Relationship Id="rId5" Type="http://schemas.openxmlformats.org/officeDocument/2006/relationships/image" Target="../media/image6.jpeg"/><Relationship Id="rId4" Type="http://schemas.openxmlformats.org/officeDocument/2006/relationships/hyperlink" Target="http://www.mikonomi.d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tsinformation.dk/eli/ft/201912L00149"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8EE0A3D2-34E2-47E6-9BEF-F2D60D94F8BF}"/>
              </a:ext>
            </a:extLst>
          </p:cNvPr>
          <p:cNvPicPr>
            <a:picLocks noChangeAspect="1"/>
          </p:cNvPicPr>
          <p:nvPr/>
        </p:nvPicPr>
        <p:blipFill rotWithShape="1">
          <a:blip r:embed="rId3"/>
          <a:srcRect l="14191" t="4953" r="13555" b="3238"/>
          <a:stretch/>
        </p:blipFill>
        <p:spPr>
          <a:xfrm>
            <a:off x="741016" y="52249"/>
            <a:ext cx="5294811" cy="6727852"/>
          </a:xfrm>
          <a:prstGeom prst="rect">
            <a:avLst/>
          </a:prstGeom>
        </p:spPr>
      </p:pic>
      <p:sp>
        <p:nvSpPr>
          <p:cNvPr id="3" name="Titel 2">
            <a:extLst>
              <a:ext uri="{FF2B5EF4-FFF2-40B4-BE49-F238E27FC236}">
                <a16:creationId xmlns:a16="http://schemas.microsoft.com/office/drawing/2014/main" id="{200B3D2B-613A-41BE-987D-E6A1324B456D}"/>
              </a:ext>
            </a:extLst>
          </p:cNvPr>
          <p:cNvSpPr>
            <a:spLocks noGrp="1"/>
          </p:cNvSpPr>
          <p:nvPr>
            <p:ph type="ctrTitle"/>
          </p:nvPr>
        </p:nvSpPr>
        <p:spPr>
          <a:xfrm>
            <a:off x="8945696" y="2811053"/>
            <a:ext cx="3246304" cy="1261295"/>
          </a:xfrm>
        </p:spPr>
        <p:txBody>
          <a:bodyPr rtlCol="0"/>
          <a:lstStyle/>
          <a:p>
            <a:pPr rtl="0"/>
            <a:r>
              <a:rPr lang="da-DK" sz="6000" dirty="0"/>
              <a:t>Kviklån</a:t>
            </a:r>
          </a:p>
        </p:txBody>
      </p:sp>
      <p:sp>
        <p:nvSpPr>
          <p:cNvPr id="4" name="Undertitel 3">
            <a:extLst>
              <a:ext uri="{FF2B5EF4-FFF2-40B4-BE49-F238E27FC236}">
                <a16:creationId xmlns:a16="http://schemas.microsoft.com/office/drawing/2014/main" id="{4772945D-CA91-4CFE-8EB7-941C7618C994}"/>
              </a:ext>
            </a:extLst>
          </p:cNvPr>
          <p:cNvSpPr>
            <a:spLocks noGrp="1"/>
          </p:cNvSpPr>
          <p:nvPr>
            <p:ph type="subTitle" idx="1"/>
          </p:nvPr>
        </p:nvSpPr>
        <p:spPr>
          <a:xfrm>
            <a:off x="9871113" y="4061039"/>
            <a:ext cx="2320885" cy="929602"/>
          </a:xfrm>
        </p:spPr>
        <p:txBody>
          <a:bodyPr rtlCol="0"/>
          <a:lstStyle/>
          <a:p>
            <a:pPr rtl="0"/>
            <a:r>
              <a:rPr lang="da-DK" sz="1750" dirty="0"/>
              <a:t>En del af et samlet privatøkonomiforløb</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da-DK" dirty="0"/>
              <a:t>Hvad er ÅOP ?</a:t>
            </a:r>
          </a:p>
        </p:txBody>
      </p:sp>
      <p:sp>
        <p:nvSpPr>
          <p:cNvPr id="3" name="Pladsholder til tekst 2">
            <a:extLst>
              <a:ext uri="{FF2B5EF4-FFF2-40B4-BE49-F238E27FC236}">
                <a16:creationId xmlns:a16="http://schemas.microsoft.com/office/drawing/2014/main" id="{7CA42D59-EAD6-4F95-84F1-32A30F057856}"/>
              </a:ext>
            </a:extLst>
          </p:cNvPr>
          <p:cNvSpPr>
            <a:spLocks noGrp="1"/>
          </p:cNvSpPr>
          <p:nvPr>
            <p:ph type="body" sz="quarter" idx="32"/>
          </p:nvPr>
        </p:nvSpPr>
        <p:spPr/>
        <p:txBody>
          <a:bodyPr rtlCol="0"/>
          <a:lstStyle/>
          <a:p>
            <a:pPr rtl="0"/>
            <a:r>
              <a:rPr lang="da-DK" dirty="0"/>
              <a:t>Betyder de årlige omkostninger i procent </a:t>
            </a:r>
          </a:p>
        </p:txBody>
      </p:sp>
      <p:sp>
        <p:nvSpPr>
          <p:cNvPr id="12" name="Rektangel 11" descr="Venstre markeringsblok">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a:p>
        </p:txBody>
      </p:sp>
      <p:sp>
        <p:nvSpPr>
          <p:cNvPr id="4" name="Pladsholder til tekst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rtl="0"/>
            <a:r>
              <a:rPr lang="da-DK" dirty="0"/>
              <a:t>Lov og regler om ÅOP</a:t>
            </a:r>
          </a:p>
        </p:txBody>
      </p:sp>
      <p:sp>
        <p:nvSpPr>
          <p:cNvPr id="5" name="Pladsholder til indhold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3475232"/>
          </a:xfrm>
        </p:spPr>
        <p:txBody>
          <a:bodyPr rtlCol="0"/>
          <a:lstStyle/>
          <a:p>
            <a:pPr rtl="0"/>
            <a:r>
              <a:rPr lang="da-DK" dirty="0"/>
              <a:t>ÅOP skal oplyses ved lånoptagelsen </a:t>
            </a:r>
          </a:p>
          <a:p>
            <a:pPr lvl="1" rtl="0"/>
            <a:r>
              <a:rPr lang="da-DK" dirty="0"/>
              <a:t>Anvendes til sammenligning af lån, populært tales det om at ÅOP er prisen for lånet. Det kræver, at lånene har samme løbetid</a:t>
            </a:r>
          </a:p>
          <a:p>
            <a:pPr lvl="1" rtl="0"/>
            <a:r>
              <a:rPr lang="da-DK" dirty="0"/>
              <a:t>Sammenlign også </a:t>
            </a:r>
            <a:r>
              <a:rPr lang="da-DK" dirty="0">
                <a:hlinkClick r:id="rId3" action="ppaction://hlinksldjump"/>
              </a:rPr>
              <a:t>det samlede tilbagebetalings beløb</a:t>
            </a:r>
            <a:endParaRPr lang="da-DK" dirty="0"/>
          </a:p>
          <a:p>
            <a:r>
              <a:rPr lang="da-DK" dirty="0"/>
              <a:t>ÅOP-beregningen tager højde for:</a:t>
            </a:r>
          </a:p>
          <a:p>
            <a:pPr lvl="1"/>
            <a:r>
              <a:rPr lang="da-DK" dirty="0"/>
              <a:t>Renten, som er oplyst på lånet</a:t>
            </a:r>
          </a:p>
          <a:p>
            <a:pPr lvl="1"/>
            <a:r>
              <a:rPr lang="da-DK" dirty="0"/>
              <a:t>Antal gange der beregnes rente på lånet –årligt</a:t>
            </a:r>
          </a:p>
          <a:p>
            <a:pPr lvl="2"/>
            <a:r>
              <a:rPr lang="da-DK" dirty="0"/>
              <a:t>Eksempel: Et lån med månedlige renter, beregnes renter 12 gange årligt – lån med flere renteberegninger er ofte dyrest</a:t>
            </a:r>
          </a:p>
          <a:p>
            <a:r>
              <a:rPr lang="da-DK" dirty="0"/>
              <a:t>ÅOP må højst være på 35% </a:t>
            </a:r>
          </a:p>
          <a:p>
            <a:pPr lvl="1"/>
            <a:r>
              <a:rPr lang="da-DK" dirty="0"/>
              <a:t>Lov indført 1. juli 2020</a:t>
            </a:r>
          </a:p>
        </p:txBody>
      </p:sp>
      <p:cxnSp>
        <p:nvCxnSpPr>
          <p:cNvPr id="11" name="Lige forbindelse 10" descr="Slideopdeling">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ktangel 12" descr="Højre markeringsblok&#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a:p>
        </p:txBody>
      </p:sp>
      <p:sp>
        <p:nvSpPr>
          <p:cNvPr id="6" name="Pladsholder til tekst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pPr rtl="0"/>
            <a:r>
              <a:rPr lang="da-DK" dirty="0"/>
              <a:t>Eksempel med ÅOP</a:t>
            </a:r>
          </a:p>
        </p:txBody>
      </p:sp>
      <p:sp>
        <p:nvSpPr>
          <p:cNvPr id="8" name="Pladsholder til slidenumm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da-DK" smtClean="0"/>
              <a:pPr rtl="0"/>
              <a:t>10</a:t>
            </a:fld>
            <a:endParaRPr lang="da-DK"/>
          </a:p>
        </p:txBody>
      </p:sp>
      <p:graphicFrame>
        <p:nvGraphicFramePr>
          <p:cNvPr id="14" name="Tabel 13">
            <a:extLst>
              <a:ext uri="{FF2B5EF4-FFF2-40B4-BE49-F238E27FC236}">
                <a16:creationId xmlns:a16="http://schemas.microsoft.com/office/drawing/2014/main" id="{ED44D5A9-B4C2-414C-95D0-98C735A7D030}"/>
              </a:ext>
            </a:extLst>
          </p:cNvPr>
          <p:cNvGraphicFramePr>
            <a:graphicFrameLocks noGrp="1"/>
          </p:cNvGraphicFramePr>
          <p:nvPr>
            <p:extLst>
              <p:ext uri="{D42A27DB-BD31-4B8C-83A1-F6EECF244321}">
                <p14:modId xmlns:p14="http://schemas.microsoft.com/office/powerpoint/2010/main" val="2257685586"/>
              </p:ext>
            </p:extLst>
          </p:nvPr>
        </p:nvGraphicFramePr>
        <p:xfrm>
          <a:off x="6201929" y="2802234"/>
          <a:ext cx="5390981" cy="3345893"/>
        </p:xfrm>
        <a:graphic>
          <a:graphicData uri="http://schemas.openxmlformats.org/drawingml/2006/table">
            <a:tbl>
              <a:tblPr firstRow="1" bandRow="1">
                <a:tableStyleId>{F5AB1C69-6EDB-4FF4-983F-18BD219EF322}</a:tableStyleId>
              </a:tblPr>
              <a:tblGrid>
                <a:gridCol w="1785333">
                  <a:extLst>
                    <a:ext uri="{9D8B030D-6E8A-4147-A177-3AD203B41FA5}">
                      <a16:colId xmlns:a16="http://schemas.microsoft.com/office/drawing/2014/main" val="973538318"/>
                    </a:ext>
                  </a:extLst>
                </a:gridCol>
                <a:gridCol w="1156738">
                  <a:extLst>
                    <a:ext uri="{9D8B030D-6E8A-4147-A177-3AD203B41FA5}">
                      <a16:colId xmlns:a16="http://schemas.microsoft.com/office/drawing/2014/main" val="877163489"/>
                    </a:ext>
                  </a:extLst>
                </a:gridCol>
                <a:gridCol w="1240221">
                  <a:extLst>
                    <a:ext uri="{9D8B030D-6E8A-4147-A177-3AD203B41FA5}">
                      <a16:colId xmlns:a16="http://schemas.microsoft.com/office/drawing/2014/main" val="3417145669"/>
                    </a:ext>
                  </a:extLst>
                </a:gridCol>
                <a:gridCol w="1208689">
                  <a:extLst>
                    <a:ext uri="{9D8B030D-6E8A-4147-A177-3AD203B41FA5}">
                      <a16:colId xmlns:a16="http://schemas.microsoft.com/office/drawing/2014/main" val="1164066680"/>
                    </a:ext>
                  </a:extLst>
                </a:gridCol>
              </a:tblGrid>
              <a:tr h="370840">
                <a:tc>
                  <a:txBody>
                    <a:bodyPr/>
                    <a:lstStyle/>
                    <a:p>
                      <a:r>
                        <a:rPr lang="da-DK" sz="1800" dirty="0"/>
                        <a:t>Låneeksempel </a:t>
                      </a:r>
                    </a:p>
                  </a:txBody>
                  <a:tcPr/>
                </a:tc>
                <a:tc>
                  <a:txBody>
                    <a:bodyPr/>
                    <a:lstStyle/>
                    <a:p>
                      <a:pPr algn="ctr"/>
                      <a:r>
                        <a:rPr lang="da-DK" sz="1800" dirty="0"/>
                        <a:t>Lån 1</a:t>
                      </a:r>
                    </a:p>
                  </a:txBody>
                  <a:tcPr/>
                </a:tc>
                <a:tc>
                  <a:txBody>
                    <a:bodyPr/>
                    <a:lstStyle/>
                    <a:p>
                      <a:pPr algn="ctr"/>
                      <a:r>
                        <a:rPr lang="da-DK" sz="1800" dirty="0"/>
                        <a:t>Lån 2</a:t>
                      </a:r>
                    </a:p>
                  </a:txBody>
                  <a:tcPr/>
                </a:tc>
                <a:tc>
                  <a:txBody>
                    <a:bodyPr/>
                    <a:lstStyle/>
                    <a:p>
                      <a:pPr algn="ctr"/>
                      <a:r>
                        <a:rPr lang="da-DK" sz="1800" dirty="0"/>
                        <a:t>Lån 2</a:t>
                      </a:r>
                    </a:p>
                  </a:txBody>
                  <a:tcPr/>
                </a:tc>
                <a:extLst>
                  <a:ext uri="{0D108BD9-81ED-4DB2-BD59-A6C34878D82A}">
                    <a16:rowId xmlns:a16="http://schemas.microsoft.com/office/drawing/2014/main" val="1382067539"/>
                  </a:ext>
                </a:extLst>
              </a:tr>
              <a:tr h="370840">
                <a:tc>
                  <a:txBody>
                    <a:bodyPr/>
                    <a:lstStyle/>
                    <a:p>
                      <a:r>
                        <a:rPr lang="da-DK" sz="1600" dirty="0"/>
                        <a:t>Lånebeløb</a:t>
                      </a:r>
                    </a:p>
                  </a:txBody>
                  <a:tcPr/>
                </a:tc>
                <a:tc>
                  <a:txBody>
                    <a:bodyPr/>
                    <a:lstStyle/>
                    <a:p>
                      <a:pPr algn="r"/>
                      <a:r>
                        <a:rPr lang="da-DK" dirty="0"/>
                        <a:t>10.000 kr.</a:t>
                      </a:r>
                    </a:p>
                  </a:txBody>
                  <a:tcPr/>
                </a:tc>
                <a:tc>
                  <a:txBody>
                    <a:bodyPr/>
                    <a:lstStyle/>
                    <a:p>
                      <a:pPr algn="r"/>
                      <a:r>
                        <a:rPr lang="da-DK" dirty="0"/>
                        <a:t>10.000 kr.</a:t>
                      </a:r>
                    </a:p>
                  </a:txBody>
                  <a:tcPr/>
                </a:tc>
                <a:tc>
                  <a:txBody>
                    <a:bodyPr/>
                    <a:lstStyle/>
                    <a:p>
                      <a:pPr algn="r"/>
                      <a:r>
                        <a:rPr lang="da-DK" dirty="0"/>
                        <a:t>10.000 kr.</a:t>
                      </a:r>
                    </a:p>
                  </a:txBody>
                  <a:tcPr/>
                </a:tc>
                <a:extLst>
                  <a:ext uri="{0D108BD9-81ED-4DB2-BD59-A6C34878D82A}">
                    <a16:rowId xmlns:a16="http://schemas.microsoft.com/office/drawing/2014/main" val="808298209"/>
                  </a:ext>
                </a:extLst>
              </a:tr>
              <a:tr h="370840">
                <a:tc>
                  <a:txBody>
                    <a:bodyPr/>
                    <a:lstStyle/>
                    <a:p>
                      <a:r>
                        <a:rPr lang="da-DK" sz="1600" dirty="0"/>
                        <a:t>Rente p.a. (årligt)</a:t>
                      </a:r>
                    </a:p>
                  </a:txBody>
                  <a:tcPr/>
                </a:tc>
                <a:tc>
                  <a:txBody>
                    <a:bodyPr/>
                    <a:lstStyle/>
                    <a:p>
                      <a:pPr algn="r"/>
                      <a:r>
                        <a:rPr lang="da-DK" dirty="0"/>
                        <a:t>9%</a:t>
                      </a:r>
                    </a:p>
                  </a:txBody>
                  <a:tcPr/>
                </a:tc>
                <a:tc>
                  <a:txBody>
                    <a:bodyPr/>
                    <a:lstStyle/>
                    <a:p>
                      <a:pPr algn="r"/>
                      <a:r>
                        <a:rPr lang="da-DK" dirty="0"/>
                        <a:t>24%</a:t>
                      </a:r>
                    </a:p>
                  </a:txBody>
                  <a:tcPr/>
                </a:tc>
                <a:tc>
                  <a:txBody>
                    <a:bodyPr/>
                    <a:lstStyle/>
                    <a:p>
                      <a:pPr algn="r"/>
                      <a:r>
                        <a:rPr lang="da-DK" dirty="0"/>
                        <a:t>6%</a:t>
                      </a:r>
                    </a:p>
                  </a:txBody>
                  <a:tcPr/>
                </a:tc>
                <a:extLst>
                  <a:ext uri="{0D108BD9-81ED-4DB2-BD59-A6C34878D82A}">
                    <a16:rowId xmlns:a16="http://schemas.microsoft.com/office/drawing/2014/main" val="2990687904"/>
                  </a:ext>
                </a:extLst>
              </a:tr>
              <a:tr h="370840">
                <a:tc>
                  <a:txBody>
                    <a:bodyPr/>
                    <a:lstStyle/>
                    <a:p>
                      <a:r>
                        <a:rPr lang="da-DK" sz="1600" dirty="0"/>
                        <a:t>Etableringsgebyr eller </a:t>
                      </a:r>
                      <a:r>
                        <a:rPr lang="da-DK" sz="1600" dirty="0" err="1"/>
                        <a:t>stiftelsesomk</a:t>
                      </a:r>
                      <a:endParaRPr lang="da-DK" sz="1600" dirty="0"/>
                    </a:p>
                  </a:txBody>
                  <a:tcPr/>
                </a:tc>
                <a:tc>
                  <a:txBody>
                    <a:bodyPr/>
                    <a:lstStyle/>
                    <a:p>
                      <a:pPr algn="r"/>
                      <a:r>
                        <a:rPr lang="da-DK" dirty="0"/>
                        <a:t>2.000 kr.</a:t>
                      </a:r>
                    </a:p>
                  </a:txBody>
                  <a:tcPr/>
                </a:tc>
                <a:tc>
                  <a:txBody>
                    <a:bodyPr/>
                    <a:lstStyle/>
                    <a:p>
                      <a:pPr algn="r"/>
                      <a:r>
                        <a:rPr lang="da-DK" dirty="0"/>
                        <a:t>800 kr.</a:t>
                      </a:r>
                    </a:p>
                  </a:txBody>
                  <a:tcPr/>
                </a:tc>
                <a:tc>
                  <a:txBody>
                    <a:bodyPr/>
                    <a:lstStyle/>
                    <a:p>
                      <a:pPr algn="r"/>
                      <a:r>
                        <a:rPr lang="da-DK" dirty="0"/>
                        <a:t>2.000 kr.</a:t>
                      </a:r>
                    </a:p>
                  </a:txBody>
                  <a:tcPr/>
                </a:tc>
                <a:extLst>
                  <a:ext uri="{0D108BD9-81ED-4DB2-BD59-A6C34878D82A}">
                    <a16:rowId xmlns:a16="http://schemas.microsoft.com/office/drawing/2014/main" val="100621107"/>
                  </a:ext>
                </a:extLst>
              </a:tr>
              <a:tr h="370840">
                <a:tc>
                  <a:txBody>
                    <a:bodyPr/>
                    <a:lstStyle/>
                    <a:p>
                      <a:r>
                        <a:rPr lang="da-DK" sz="1600" dirty="0"/>
                        <a:t>Antal årlige renteberegninger</a:t>
                      </a:r>
                    </a:p>
                  </a:txBody>
                  <a:tcPr/>
                </a:tc>
                <a:tc>
                  <a:txBody>
                    <a:bodyPr/>
                    <a:lstStyle/>
                    <a:p>
                      <a:pPr algn="r"/>
                      <a:r>
                        <a:rPr lang="da-DK" dirty="0"/>
                        <a:t>4</a:t>
                      </a:r>
                    </a:p>
                  </a:txBody>
                  <a:tcPr/>
                </a:tc>
                <a:tc>
                  <a:txBody>
                    <a:bodyPr/>
                    <a:lstStyle/>
                    <a:p>
                      <a:pPr algn="r"/>
                      <a:r>
                        <a:rPr lang="da-DK" dirty="0"/>
                        <a:t>12</a:t>
                      </a:r>
                    </a:p>
                  </a:txBody>
                  <a:tcPr/>
                </a:tc>
                <a:tc>
                  <a:txBody>
                    <a:bodyPr/>
                    <a:lstStyle/>
                    <a:p>
                      <a:pPr algn="r"/>
                      <a:r>
                        <a:rPr lang="da-DK" dirty="0"/>
                        <a:t>4</a:t>
                      </a:r>
                    </a:p>
                  </a:txBody>
                  <a:tcPr/>
                </a:tc>
                <a:extLst>
                  <a:ext uri="{0D108BD9-81ED-4DB2-BD59-A6C34878D82A}">
                    <a16:rowId xmlns:a16="http://schemas.microsoft.com/office/drawing/2014/main" val="1765899210"/>
                  </a:ext>
                </a:extLst>
              </a:tr>
              <a:tr h="343613">
                <a:tc>
                  <a:txBody>
                    <a:bodyPr/>
                    <a:lstStyle/>
                    <a:p>
                      <a:r>
                        <a:rPr lang="da-DK" sz="1600" dirty="0"/>
                        <a:t>Løbetid </a:t>
                      </a:r>
                      <a:r>
                        <a:rPr lang="da-DK" sz="1600" dirty="0" err="1"/>
                        <a:t>ialt</a:t>
                      </a:r>
                      <a:endParaRPr lang="da-DK" sz="1600" dirty="0"/>
                    </a:p>
                  </a:txBody>
                  <a:tcPr/>
                </a:tc>
                <a:tc>
                  <a:txBody>
                    <a:bodyPr/>
                    <a:lstStyle/>
                    <a:p>
                      <a:pPr algn="r"/>
                      <a:r>
                        <a:rPr lang="da-DK" dirty="0"/>
                        <a:t>36 mdr.</a:t>
                      </a:r>
                    </a:p>
                  </a:txBody>
                  <a:tcPr/>
                </a:tc>
                <a:tc>
                  <a:txBody>
                    <a:bodyPr/>
                    <a:lstStyle/>
                    <a:p>
                      <a:pPr algn="r"/>
                      <a:r>
                        <a:rPr lang="da-DK" dirty="0"/>
                        <a:t>36 mdr.</a:t>
                      </a:r>
                    </a:p>
                  </a:txBody>
                  <a:tcPr/>
                </a:tc>
                <a:tc>
                  <a:txBody>
                    <a:bodyPr/>
                    <a:lstStyle/>
                    <a:p>
                      <a:pPr algn="r"/>
                      <a:r>
                        <a:rPr lang="da-DK" dirty="0"/>
                        <a:t>36 mdr.</a:t>
                      </a:r>
                    </a:p>
                  </a:txBody>
                  <a:tcPr/>
                </a:tc>
                <a:extLst>
                  <a:ext uri="{0D108BD9-81ED-4DB2-BD59-A6C34878D82A}">
                    <a16:rowId xmlns:a16="http://schemas.microsoft.com/office/drawing/2014/main" val="740741919"/>
                  </a:ext>
                </a:extLst>
              </a:tr>
              <a:tr h="343613">
                <a:tc>
                  <a:txBody>
                    <a:bodyPr/>
                    <a:lstStyle/>
                    <a:p>
                      <a:pPr algn="l"/>
                      <a:r>
                        <a:rPr lang="da-DK" sz="1400" dirty="0"/>
                        <a:t>ÅOP</a:t>
                      </a:r>
                    </a:p>
                  </a:txBody>
                  <a:tcPr/>
                </a:tc>
                <a:tc>
                  <a:txBody>
                    <a:bodyPr/>
                    <a:lstStyle/>
                    <a:p>
                      <a:pPr algn="r"/>
                      <a:r>
                        <a:rPr lang="da-DK" dirty="0"/>
                        <a:t>16,73%</a:t>
                      </a:r>
                    </a:p>
                  </a:txBody>
                  <a:tcPr/>
                </a:tc>
                <a:tc>
                  <a:txBody>
                    <a:bodyPr/>
                    <a:lstStyle/>
                    <a:p>
                      <a:pPr algn="r"/>
                      <a:r>
                        <a:rPr lang="da-DK" dirty="0"/>
                        <a:t>34,30%</a:t>
                      </a:r>
                    </a:p>
                  </a:txBody>
                  <a:tcPr/>
                </a:tc>
                <a:tc>
                  <a:txBody>
                    <a:bodyPr/>
                    <a:lstStyle/>
                    <a:p>
                      <a:pPr algn="r"/>
                      <a:r>
                        <a:rPr lang="da-DK" dirty="0"/>
                        <a:t>20,36%</a:t>
                      </a:r>
                    </a:p>
                  </a:txBody>
                  <a:tcPr/>
                </a:tc>
                <a:extLst>
                  <a:ext uri="{0D108BD9-81ED-4DB2-BD59-A6C34878D82A}">
                    <a16:rowId xmlns:a16="http://schemas.microsoft.com/office/drawing/2014/main" val="3812564312"/>
                  </a:ext>
                </a:extLst>
              </a:tr>
              <a:tr h="343613">
                <a:tc gridSpan="4">
                  <a:txBody>
                    <a:bodyPr/>
                    <a:lstStyle/>
                    <a:p>
                      <a:pPr algn="l"/>
                      <a:r>
                        <a:rPr lang="da-DK" sz="1200" dirty="0">
                          <a:solidFill>
                            <a:srgbClr val="E80554"/>
                          </a:solidFill>
                        </a:rPr>
                        <a:t>ÅOP er kompliceret at beregne, brug dette </a:t>
                      </a:r>
                      <a:r>
                        <a:rPr lang="da-DK" sz="1200" dirty="0" err="1">
                          <a:solidFill>
                            <a:srgbClr val="E80554"/>
                          </a:solidFill>
                          <a:hlinkClick r:id="rId4">
                            <a:extLst>
                              <a:ext uri="{A12FA001-AC4F-418D-AE19-62706E023703}">
                                <ahyp:hlinkClr xmlns="" xmlns:ahyp="http://schemas.microsoft.com/office/drawing/2018/hyperlinkcolor" val="tx"/>
                              </a:ext>
                            </a:extLst>
                          </a:hlinkClick>
                        </a:rPr>
                        <a:t>GoogleSheets</a:t>
                      </a:r>
                      <a:r>
                        <a:rPr lang="da-DK" sz="1200" dirty="0">
                          <a:solidFill>
                            <a:srgbClr val="E80554"/>
                          </a:solidFill>
                        </a:rPr>
                        <a:t> til dine beregninger.</a:t>
                      </a:r>
                    </a:p>
                  </a:txBody>
                  <a:tcPr/>
                </a:tc>
                <a:tc hMerge="1">
                  <a:txBody>
                    <a:bodyPr/>
                    <a:lstStyle/>
                    <a:p>
                      <a:pPr algn="r"/>
                      <a:endParaRPr lang="da-DK" dirty="0"/>
                    </a:p>
                  </a:txBody>
                  <a:tcPr/>
                </a:tc>
                <a:tc hMerge="1">
                  <a:txBody>
                    <a:bodyPr/>
                    <a:lstStyle/>
                    <a:p>
                      <a:pPr algn="r"/>
                      <a:endParaRPr lang="da-DK" dirty="0"/>
                    </a:p>
                  </a:txBody>
                  <a:tcPr/>
                </a:tc>
                <a:tc hMerge="1">
                  <a:txBody>
                    <a:bodyPr/>
                    <a:lstStyle/>
                    <a:p>
                      <a:pPr algn="r"/>
                      <a:endParaRPr lang="da-DK" dirty="0"/>
                    </a:p>
                  </a:txBody>
                  <a:tcPr/>
                </a:tc>
                <a:extLst>
                  <a:ext uri="{0D108BD9-81ED-4DB2-BD59-A6C34878D82A}">
                    <a16:rowId xmlns:a16="http://schemas.microsoft.com/office/drawing/2014/main" val="114496608"/>
                  </a:ext>
                </a:extLst>
              </a:tr>
            </a:tbl>
          </a:graphicData>
        </a:graphic>
      </p:graphicFrame>
      <p:pic>
        <p:nvPicPr>
          <p:cNvPr id="15" name="Grafik 14" descr="Link">
            <a:extLst>
              <a:ext uri="{FF2B5EF4-FFF2-40B4-BE49-F238E27FC236}">
                <a16:creationId xmlns:a16="http://schemas.microsoft.com/office/drawing/2014/main" id="{48CD5414-4E00-4C37-9A9F-F6981D15712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16200000">
            <a:off x="9670513" y="5946286"/>
            <a:ext cx="479714" cy="479714"/>
          </a:xfrm>
          <a:prstGeom prst="rect">
            <a:avLst/>
          </a:prstGeom>
        </p:spPr>
      </p:pic>
      <p:pic>
        <p:nvPicPr>
          <p:cNvPr id="16" name="Grafik 15" descr="Link">
            <a:extLst>
              <a:ext uri="{FF2B5EF4-FFF2-40B4-BE49-F238E27FC236}">
                <a16:creationId xmlns:a16="http://schemas.microsoft.com/office/drawing/2014/main" id="{52F390E2-8839-4087-AF40-E19D1ACCBE0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16200000">
            <a:off x="5333394" y="3995466"/>
            <a:ext cx="479714" cy="479714"/>
          </a:xfrm>
          <a:prstGeom prst="rect">
            <a:avLst/>
          </a:prstGeom>
        </p:spPr>
      </p:pic>
    </p:spTree>
    <p:extLst>
      <p:ext uri="{BB962C8B-B14F-4D97-AF65-F5344CB8AC3E}">
        <p14:creationId xmlns:p14="http://schemas.microsoft.com/office/powerpoint/2010/main" val="64880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0B3D2B-613A-41BE-987D-E6A1324B456D}"/>
              </a:ext>
            </a:extLst>
          </p:cNvPr>
          <p:cNvSpPr>
            <a:spLocks noGrp="1"/>
          </p:cNvSpPr>
          <p:nvPr>
            <p:ph type="ctrTitle"/>
          </p:nvPr>
        </p:nvSpPr>
        <p:spPr>
          <a:xfrm>
            <a:off x="5801710" y="2204792"/>
            <a:ext cx="6390290" cy="1944000"/>
          </a:xfrm>
        </p:spPr>
        <p:txBody>
          <a:bodyPr rtlCol="0"/>
          <a:lstStyle/>
          <a:p>
            <a:pPr rtl="0"/>
            <a:r>
              <a:rPr lang="da-DK" sz="5900" dirty="0"/>
              <a:t>Dialogspørgsmål –  4</a:t>
            </a:r>
          </a:p>
        </p:txBody>
      </p:sp>
      <p:sp>
        <p:nvSpPr>
          <p:cNvPr id="14" name="Pladsholder til tekst 13">
            <a:extLst>
              <a:ext uri="{FF2B5EF4-FFF2-40B4-BE49-F238E27FC236}">
                <a16:creationId xmlns:a16="http://schemas.microsoft.com/office/drawing/2014/main" id="{F278402B-CA7D-4F5B-B3FA-ED74AB3CFB6C}"/>
              </a:ext>
            </a:extLst>
          </p:cNvPr>
          <p:cNvSpPr>
            <a:spLocks noGrp="1"/>
          </p:cNvSpPr>
          <p:nvPr>
            <p:ph type="body" sz="quarter" idx="13"/>
          </p:nvPr>
        </p:nvSpPr>
        <p:spPr>
          <a:xfrm>
            <a:off x="5801710" y="4148860"/>
            <a:ext cx="6390290" cy="1100565"/>
          </a:xfrm>
        </p:spPr>
        <p:txBody>
          <a:bodyPr rtlCol="0"/>
          <a:lstStyle/>
          <a:p>
            <a:pPr rtl="0"/>
            <a:r>
              <a:rPr lang="da-DK" dirty="0"/>
              <a:t>Hvad vil du være opmærksom på, når du skal låne penge?</a:t>
            </a:r>
          </a:p>
        </p:txBody>
      </p:sp>
      <p:sp>
        <p:nvSpPr>
          <p:cNvPr id="5" name="Pladsholder til slidenumm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da-DK" smtClean="0"/>
              <a:pPr rtl="0"/>
              <a:t>11</a:t>
            </a:fld>
            <a:endParaRPr lang="da-DK" dirty="0"/>
          </a:p>
        </p:txBody>
      </p:sp>
      <p:pic>
        <p:nvPicPr>
          <p:cNvPr id="7" name="Billede 6">
            <a:extLst>
              <a:ext uri="{FF2B5EF4-FFF2-40B4-BE49-F238E27FC236}">
                <a16:creationId xmlns:a16="http://schemas.microsoft.com/office/drawing/2014/main" id="{3F0F3D9E-AF71-4DE2-9FDE-40878EDAC9DE}"/>
              </a:ext>
            </a:extLst>
          </p:cNvPr>
          <p:cNvPicPr>
            <a:picLocks noChangeAspect="1"/>
          </p:cNvPicPr>
          <p:nvPr/>
        </p:nvPicPr>
        <p:blipFill>
          <a:blip r:embed="rId3"/>
          <a:stretch>
            <a:fillRect/>
          </a:stretch>
        </p:blipFill>
        <p:spPr>
          <a:xfrm>
            <a:off x="696186" y="971537"/>
            <a:ext cx="4937359" cy="5399814"/>
          </a:xfrm>
          <a:prstGeom prst="rect">
            <a:avLst/>
          </a:prstGeom>
        </p:spPr>
      </p:pic>
    </p:spTree>
    <p:extLst>
      <p:ext uri="{BB962C8B-B14F-4D97-AF65-F5344CB8AC3E}">
        <p14:creationId xmlns:p14="http://schemas.microsoft.com/office/powerpoint/2010/main" val="315008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da-DK" smtClean="0"/>
              <a:pPr rtl="0"/>
              <a:t>12</a:t>
            </a:fld>
            <a:endParaRPr lang="da-DK"/>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da-DK"/>
              <a:t>Large image</a:t>
            </a:r>
            <a:endParaRPr lang="da-DK" dirty="0"/>
          </a:p>
        </p:txBody>
      </p:sp>
      <p:pic>
        <p:nvPicPr>
          <p:cNvPr id="64" name="Billede 63">
            <a:extLst>
              <a:ext uri="{FF2B5EF4-FFF2-40B4-BE49-F238E27FC236}">
                <a16:creationId xmlns:a16="http://schemas.microsoft.com/office/drawing/2014/main" id="{F7BEA46E-B1B9-48A0-8C51-088D55BEED86}"/>
              </a:ext>
            </a:extLst>
          </p:cNvPr>
          <p:cNvPicPr>
            <a:picLocks noChangeAspect="1"/>
          </p:cNvPicPr>
          <p:nvPr/>
        </p:nvPicPr>
        <p:blipFill>
          <a:blip r:embed="rId3"/>
          <a:stretch>
            <a:fillRect/>
          </a:stretch>
        </p:blipFill>
        <p:spPr>
          <a:xfrm>
            <a:off x="3808407" y="3149706"/>
            <a:ext cx="6196595" cy="3279100"/>
          </a:xfrm>
          <a:prstGeom prst="rect">
            <a:avLst/>
          </a:prstGeom>
        </p:spPr>
      </p:pic>
      <p:pic>
        <p:nvPicPr>
          <p:cNvPr id="74" name="Billede 73">
            <a:extLst>
              <a:ext uri="{FF2B5EF4-FFF2-40B4-BE49-F238E27FC236}">
                <a16:creationId xmlns:a16="http://schemas.microsoft.com/office/drawing/2014/main" id="{0B801463-54D3-4BFF-AE8B-6AC7512F1CDB}"/>
              </a:ext>
            </a:extLst>
          </p:cNvPr>
          <p:cNvPicPr>
            <a:picLocks noChangeAspect="1"/>
          </p:cNvPicPr>
          <p:nvPr/>
        </p:nvPicPr>
        <p:blipFill>
          <a:blip r:embed="rId4"/>
          <a:stretch>
            <a:fillRect/>
          </a:stretch>
        </p:blipFill>
        <p:spPr>
          <a:xfrm>
            <a:off x="309307" y="195922"/>
            <a:ext cx="6998201" cy="2915139"/>
          </a:xfrm>
          <a:prstGeom prst="rect">
            <a:avLst/>
          </a:prstGeom>
        </p:spPr>
      </p:pic>
      <p:sp>
        <p:nvSpPr>
          <p:cNvPr id="85" name="Titel 1">
            <a:extLst>
              <a:ext uri="{FF2B5EF4-FFF2-40B4-BE49-F238E27FC236}">
                <a16:creationId xmlns:a16="http://schemas.microsoft.com/office/drawing/2014/main" id="{E32B43A2-8820-4C0F-8F16-A9D41B103E74}"/>
              </a:ext>
            </a:extLst>
          </p:cNvPr>
          <p:cNvSpPr txBox="1">
            <a:spLocks/>
          </p:cNvSpPr>
          <p:nvPr/>
        </p:nvSpPr>
        <p:spPr>
          <a:xfrm>
            <a:off x="8912772" y="479102"/>
            <a:ext cx="2847228" cy="799388"/>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90000"/>
              </a:lnSpc>
              <a:spcBef>
                <a:spcPct val="0"/>
              </a:spcBef>
              <a:buNone/>
              <a:defRPr sz="4200" b="1" kern="1200" spc="-300">
                <a:solidFill>
                  <a:schemeClr val="tx1">
                    <a:lumMod val="75000"/>
                    <a:lumOff val="25000"/>
                  </a:schemeClr>
                </a:solidFill>
                <a:latin typeface="+mj-lt"/>
                <a:ea typeface="+mj-ea"/>
                <a:cs typeface="+mj-cs"/>
              </a:defRPr>
            </a:lvl1pPr>
          </a:lstStyle>
          <a:p>
            <a:r>
              <a:rPr lang="da-DK" sz="6000" dirty="0"/>
              <a:t>Statistik</a:t>
            </a:r>
          </a:p>
        </p:txBody>
      </p:sp>
      <p:sp>
        <p:nvSpPr>
          <p:cNvPr id="86" name="Pladsholder til tekst 2">
            <a:extLst>
              <a:ext uri="{FF2B5EF4-FFF2-40B4-BE49-F238E27FC236}">
                <a16:creationId xmlns:a16="http://schemas.microsoft.com/office/drawing/2014/main" id="{2F2664F0-CA0E-4649-95DC-86C26EAFDD82}"/>
              </a:ext>
            </a:extLst>
          </p:cNvPr>
          <p:cNvSpPr txBox="1">
            <a:spLocks/>
          </p:cNvSpPr>
          <p:nvPr/>
        </p:nvSpPr>
        <p:spPr>
          <a:xfrm>
            <a:off x="8912771" y="1443083"/>
            <a:ext cx="2847228" cy="1468284"/>
          </a:xfrm>
          <a:prstGeom prst="rect">
            <a:avLst/>
          </a:prstGeom>
          <a:solidFill>
            <a:schemeClr val="tx1">
              <a:alpha val="80000"/>
            </a:schemeClr>
          </a:solidFill>
        </p:spPr>
        <p:txBody>
          <a:bodyPr vert="horz" lIns="180000" tIns="180000" rIns="180000" bIns="180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da-DK" sz="1580" dirty="0"/>
              <a:t>Hentet fra rapporten: ”Unge, gæld, forbrug og opsparing” udgivet af Finans Danmark, se hele rapporten </a:t>
            </a:r>
            <a:r>
              <a:rPr lang="da-DK" sz="1580" dirty="0">
                <a:hlinkClick r:id="rId5"/>
              </a:rPr>
              <a:t>her</a:t>
            </a:r>
            <a:endParaRPr lang="da-DK" sz="1580" dirty="0"/>
          </a:p>
        </p:txBody>
      </p:sp>
      <p:sp>
        <p:nvSpPr>
          <p:cNvPr id="87" name="Rektangel 86" descr="Markeringsblok">
            <a:extLst>
              <a:ext uri="{FF2B5EF4-FFF2-40B4-BE49-F238E27FC236}">
                <a16:creationId xmlns:a16="http://schemas.microsoft.com/office/drawing/2014/main" id="{BFE7F455-5108-4F4C-987B-979FC6C2C02D}"/>
              </a:ext>
              <a:ext uri="{C183D7F6-B498-43B3-948B-1728B52AA6E4}">
                <adec:decorative xmlns="" xmlns:adec="http://schemas.microsoft.com/office/drawing/2017/decorative" val="1"/>
              </a:ext>
            </a:extLst>
          </p:cNvPr>
          <p:cNvSpPr/>
          <p:nvPr/>
        </p:nvSpPr>
        <p:spPr>
          <a:xfrm>
            <a:off x="8912772" y="1343366"/>
            <a:ext cx="2847228" cy="61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dirty="0"/>
          </a:p>
        </p:txBody>
      </p:sp>
      <p:pic>
        <p:nvPicPr>
          <p:cNvPr id="88" name="Grafik 87" descr="Link">
            <a:extLst>
              <a:ext uri="{FF2B5EF4-FFF2-40B4-BE49-F238E27FC236}">
                <a16:creationId xmlns:a16="http://schemas.microsoft.com/office/drawing/2014/main" id="{6D47C7B8-85EB-451D-B30B-10FAB07D4CF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11118426" y="2495135"/>
            <a:ext cx="479714" cy="479714"/>
          </a:xfrm>
          <a:prstGeom prst="rect">
            <a:avLst/>
          </a:prstGeom>
        </p:spPr>
      </p:pic>
    </p:spTree>
    <p:extLst>
      <p:ext uri="{BB962C8B-B14F-4D97-AF65-F5344CB8AC3E}">
        <p14:creationId xmlns:p14="http://schemas.microsoft.com/office/powerpoint/2010/main" val="66521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da-DK" smtClean="0"/>
              <a:pPr rtl="0"/>
              <a:t>13</a:t>
            </a:fld>
            <a:endParaRPr lang="da-DK"/>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da-DK"/>
              <a:t>Large image</a:t>
            </a:r>
            <a:endParaRPr lang="da-DK" dirty="0"/>
          </a:p>
        </p:txBody>
      </p:sp>
      <p:pic>
        <p:nvPicPr>
          <p:cNvPr id="62" name="Billede 61">
            <a:extLst>
              <a:ext uri="{FF2B5EF4-FFF2-40B4-BE49-F238E27FC236}">
                <a16:creationId xmlns:a16="http://schemas.microsoft.com/office/drawing/2014/main" id="{F999F534-9B39-4D8B-AE42-833FB075708E}"/>
              </a:ext>
            </a:extLst>
          </p:cNvPr>
          <p:cNvPicPr>
            <a:picLocks noChangeAspect="1"/>
          </p:cNvPicPr>
          <p:nvPr/>
        </p:nvPicPr>
        <p:blipFill>
          <a:blip r:embed="rId3"/>
          <a:stretch>
            <a:fillRect/>
          </a:stretch>
        </p:blipFill>
        <p:spPr>
          <a:xfrm>
            <a:off x="338820" y="3294785"/>
            <a:ext cx="5617095" cy="2979892"/>
          </a:xfrm>
          <a:prstGeom prst="rect">
            <a:avLst/>
          </a:prstGeom>
        </p:spPr>
      </p:pic>
      <p:pic>
        <p:nvPicPr>
          <p:cNvPr id="76" name="Billede 75">
            <a:extLst>
              <a:ext uri="{FF2B5EF4-FFF2-40B4-BE49-F238E27FC236}">
                <a16:creationId xmlns:a16="http://schemas.microsoft.com/office/drawing/2014/main" id="{0782788B-9348-4CC0-B9A1-425D54CA7B9D}"/>
              </a:ext>
            </a:extLst>
          </p:cNvPr>
          <p:cNvPicPr>
            <a:picLocks noChangeAspect="1"/>
          </p:cNvPicPr>
          <p:nvPr/>
        </p:nvPicPr>
        <p:blipFill>
          <a:blip r:embed="rId4"/>
          <a:stretch>
            <a:fillRect/>
          </a:stretch>
        </p:blipFill>
        <p:spPr>
          <a:xfrm>
            <a:off x="6095999" y="3371830"/>
            <a:ext cx="5663999" cy="2862127"/>
          </a:xfrm>
          <a:prstGeom prst="rect">
            <a:avLst/>
          </a:prstGeom>
        </p:spPr>
      </p:pic>
      <p:pic>
        <p:nvPicPr>
          <p:cNvPr id="78" name="Billede 77">
            <a:extLst>
              <a:ext uri="{FF2B5EF4-FFF2-40B4-BE49-F238E27FC236}">
                <a16:creationId xmlns:a16="http://schemas.microsoft.com/office/drawing/2014/main" id="{A4AFFC9F-D05A-4841-9193-6686045667FE}"/>
              </a:ext>
            </a:extLst>
          </p:cNvPr>
          <p:cNvPicPr>
            <a:picLocks noChangeAspect="1"/>
          </p:cNvPicPr>
          <p:nvPr/>
        </p:nvPicPr>
        <p:blipFill>
          <a:blip r:embed="rId5"/>
          <a:stretch>
            <a:fillRect/>
          </a:stretch>
        </p:blipFill>
        <p:spPr>
          <a:xfrm>
            <a:off x="338821" y="204740"/>
            <a:ext cx="4614027" cy="2979893"/>
          </a:xfrm>
          <a:prstGeom prst="rect">
            <a:avLst/>
          </a:prstGeom>
        </p:spPr>
      </p:pic>
      <p:pic>
        <p:nvPicPr>
          <p:cNvPr id="82" name="Billede 81">
            <a:extLst>
              <a:ext uri="{FF2B5EF4-FFF2-40B4-BE49-F238E27FC236}">
                <a16:creationId xmlns:a16="http://schemas.microsoft.com/office/drawing/2014/main" id="{9A94F9E3-2441-4D8B-BF07-627428CF942F}"/>
              </a:ext>
            </a:extLst>
          </p:cNvPr>
          <p:cNvPicPr>
            <a:picLocks noChangeAspect="1"/>
          </p:cNvPicPr>
          <p:nvPr/>
        </p:nvPicPr>
        <p:blipFill>
          <a:blip r:embed="rId6"/>
          <a:stretch>
            <a:fillRect/>
          </a:stretch>
        </p:blipFill>
        <p:spPr>
          <a:xfrm>
            <a:off x="2442373" y="204741"/>
            <a:ext cx="5930173" cy="2855558"/>
          </a:xfrm>
          <a:prstGeom prst="rect">
            <a:avLst/>
          </a:prstGeom>
        </p:spPr>
      </p:pic>
      <p:sp>
        <p:nvSpPr>
          <p:cNvPr id="85" name="Titel 1">
            <a:extLst>
              <a:ext uri="{FF2B5EF4-FFF2-40B4-BE49-F238E27FC236}">
                <a16:creationId xmlns:a16="http://schemas.microsoft.com/office/drawing/2014/main" id="{E32B43A2-8820-4C0F-8F16-A9D41B103E74}"/>
              </a:ext>
            </a:extLst>
          </p:cNvPr>
          <p:cNvSpPr txBox="1">
            <a:spLocks/>
          </p:cNvSpPr>
          <p:nvPr/>
        </p:nvSpPr>
        <p:spPr>
          <a:xfrm>
            <a:off x="8912772" y="479102"/>
            <a:ext cx="2847228" cy="799388"/>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90000"/>
              </a:lnSpc>
              <a:spcBef>
                <a:spcPct val="0"/>
              </a:spcBef>
              <a:buNone/>
              <a:defRPr sz="4200" b="1" kern="1200" spc="-300">
                <a:solidFill>
                  <a:schemeClr val="tx1">
                    <a:lumMod val="75000"/>
                    <a:lumOff val="25000"/>
                  </a:schemeClr>
                </a:solidFill>
                <a:latin typeface="+mj-lt"/>
                <a:ea typeface="+mj-ea"/>
                <a:cs typeface="+mj-cs"/>
              </a:defRPr>
            </a:lvl1pPr>
          </a:lstStyle>
          <a:p>
            <a:r>
              <a:rPr lang="da-DK" sz="6000" dirty="0"/>
              <a:t>Statistik</a:t>
            </a:r>
          </a:p>
        </p:txBody>
      </p:sp>
      <p:sp>
        <p:nvSpPr>
          <p:cNvPr id="86" name="Pladsholder til tekst 2">
            <a:extLst>
              <a:ext uri="{FF2B5EF4-FFF2-40B4-BE49-F238E27FC236}">
                <a16:creationId xmlns:a16="http://schemas.microsoft.com/office/drawing/2014/main" id="{2F2664F0-CA0E-4649-95DC-86C26EAFDD82}"/>
              </a:ext>
            </a:extLst>
          </p:cNvPr>
          <p:cNvSpPr txBox="1">
            <a:spLocks/>
          </p:cNvSpPr>
          <p:nvPr/>
        </p:nvSpPr>
        <p:spPr>
          <a:xfrm>
            <a:off x="8912771" y="1443083"/>
            <a:ext cx="2847228" cy="1468284"/>
          </a:xfrm>
          <a:prstGeom prst="rect">
            <a:avLst/>
          </a:prstGeom>
          <a:solidFill>
            <a:schemeClr val="tx1">
              <a:alpha val="80000"/>
            </a:schemeClr>
          </a:solidFill>
        </p:spPr>
        <p:txBody>
          <a:bodyPr vert="horz" lIns="180000" tIns="180000" rIns="180000" bIns="180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da-DK" sz="1580" dirty="0"/>
              <a:t>Hentet fra rapporten: ”Unge, gæld, forbrug og opsparing” udgivet af Finans Danmark, se hele rapporten </a:t>
            </a:r>
            <a:r>
              <a:rPr lang="da-DK" sz="1580" dirty="0">
                <a:hlinkClick r:id="rId7"/>
              </a:rPr>
              <a:t>her</a:t>
            </a:r>
            <a:endParaRPr lang="da-DK" sz="1580" dirty="0"/>
          </a:p>
        </p:txBody>
      </p:sp>
      <p:sp>
        <p:nvSpPr>
          <p:cNvPr id="87" name="Rektangel 86" descr="Markeringsblok">
            <a:extLst>
              <a:ext uri="{FF2B5EF4-FFF2-40B4-BE49-F238E27FC236}">
                <a16:creationId xmlns:a16="http://schemas.microsoft.com/office/drawing/2014/main" id="{BFE7F455-5108-4F4C-987B-979FC6C2C02D}"/>
              </a:ext>
              <a:ext uri="{C183D7F6-B498-43B3-948B-1728B52AA6E4}">
                <adec:decorative xmlns="" xmlns:adec="http://schemas.microsoft.com/office/drawing/2017/decorative" val="1"/>
              </a:ext>
            </a:extLst>
          </p:cNvPr>
          <p:cNvSpPr/>
          <p:nvPr/>
        </p:nvSpPr>
        <p:spPr>
          <a:xfrm>
            <a:off x="8912772" y="1343366"/>
            <a:ext cx="2847228" cy="61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dirty="0"/>
          </a:p>
        </p:txBody>
      </p:sp>
      <p:pic>
        <p:nvPicPr>
          <p:cNvPr id="88" name="Grafik 87" descr="Link">
            <a:extLst>
              <a:ext uri="{FF2B5EF4-FFF2-40B4-BE49-F238E27FC236}">
                <a16:creationId xmlns:a16="http://schemas.microsoft.com/office/drawing/2014/main" id="{6D47C7B8-85EB-451D-B30B-10FAB07D4CF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16200000">
            <a:off x="11118426" y="2495135"/>
            <a:ext cx="479714" cy="479714"/>
          </a:xfrm>
          <a:prstGeom prst="rect">
            <a:avLst/>
          </a:prstGeom>
        </p:spPr>
      </p:pic>
    </p:spTree>
    <p:extLst>
      <p:ext uri="{BB962C8B-B14F-4D97-AF65-F5344CB8AC3E}">
        <p14:creationId xmlns:p14="http://schemas.microsoft.com/office/powerpoint/2010/main" val="346980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0B3D2B-613A-41BE-987D-E6A1324B456D}"/>
              </a:ext>
            </a:extLst>
          </p:cNvPr>
          <p:cNvSpPr>
            <a:spLocks noGrp="1"/>
          </p:cNvSpPr>
          <p:nvPr>
            <p:ph type="ctrTitle"/>
          </p:nvPr>
        </p:nvSpPr>
        <p:spPr>
          <a:xfrm>
            <a:off x="5801710" y="2204792"/>
            <a:ext cx="6390290" cy="1944000"/>
          </a:xfrm>
        </p:spPr>
        <p:txBody>
          <a:bodyPr rtlCol="0"/>
          <a:lstStyle/>
          <a:p>
            <a:pPr rtl="0"/>
            <a:r>
              <a:rPr lang="da-DK" sz="5900" dirty="0"/>
              <a:t>Dialogspørgsmål –  5</a:t>
            </a:r>
          </a:p>
        </p:txBody>
      </p:sp>
      <p:sp>
        <p:nvSpPr>
          <p:cNvPr id="14" name="Pladsholder til tekst 13">
            <a:extLst>
              <a:ext uri="{FF2B5EF4-FFF2-40B4-BE49-F238E27FC236}">
                <a16:creationId xmlns:a16="http://schemas.microsoft.com/office/drawing/2014/main" id="{F278402B-CA7D-4F5B-B3FA-ED74AB3CFB6C}"/>
              </a:ext>
            </a:extLst>
          </p:cNvPr>
          <p:cNvSpPr>
            <a:spLocks noGrp="1"/>
          </p:cNvSpPr>
          <p:nvPr>
            <p:ph type="body" sz="quarter" idx="13"/>
          </p:nvPr>
        </p:nvSpPr>
        <p:spPr>
          <a:xfrm>
            <a:off x="5801710" y="4148860"/>
            <a:ext cx="6390290" cy="1100565"/>
          </a:xfrm>
        </p:spPr>
        <p:txBody>
          <a:bodyPr rtlCol="0"/>
          <a:lstStyle/>
          <a:p>
            <a:pPr rtl="0"/>
            <a:r>
              <a:rPr lang="da-DK" dirty="0"/>
              <a:t>Kan du genkende dig selv og/eller dine venner i statistikken?</a:t>
            </a:r>
          </a:p>
        </p:txBody>
      </p:sp>
      <p:sp>
        <p:nvSpPr>
          <p:cNvPr id="5" name="Pladsholder til slidenumm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da-DK" smtClean="0"/>
              <a:pPr rtl="0"/>
              <a:t>14</a:t>
            </a:fld>
            <a:endParaRPr lang="da-DK" dirty="0"/>
          </a:p>
        </p:txBody>
      </p:sp>
      <p:pic>
        <p:nvPicPr>
          <p:cNvPr id="7" name="Billede 6">
            <a:extLst>
              <a:ext uri="{FF2B5EF4-FFF2-40B4-BE49-F238E27FC236}">
                <a16:creationId xmlns:a16="http://schemas.microsoft.com/office/drawing/2014/main" id="{3F0F3D9E-AF71-4DE2-9FDE-40878EDAC9DE}"/>
              </a:ext>
            </a:extLst>
          </p:cNvPr>
          <p:cNvPicPr>
            <a:picLocks noChangeAspect="1"/>
          </p:cNvPicPr>
          <p:nvPr/>
        </p:nvPicPr>
        <p:blipFill>
          <a:blip r:embed="rId3"/>
          <a:stretch>
            <a:fillRect/>
          </a:stretch>
        </p:blipFill>
        <p:spPr>
          <a:xfrm>
            <a:off x="696186" y="971537"/>
            <a:ext cx="4937359" cy="5399814"/>
          </a:xfrm>
          <a:prstGeom prst="rect">
            <a:avLst/>
          </a:prstGeom>
        </p:spPr>
      </p:pic>
    </p:spTree>
    <p:extLst>
      <p:ext uri="{BB962C8B-B14F-4D97-AF65-F5344CB8AC3E}">
        <p14:creationId xmlns:p14="http://schemas.microsoft.com/office/powerpoint/2010/main" val="256519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ladsholder til billede 22" descr="Kvinde, der smiler, med en bærbar computer">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rtlCol="0"/>
          <a:lstStyle/>
          <a:p>
            <a:pPr rtl="0"/>
            <a:r>
              <a:rPr lang="da-DK" sz="4900" dirty="0"/>
              <a:t>Kviklån – Spørgsmål til gruppearbejde</a:t>
            </a:r>
          </a:p>
        </p:txBody>
      </p:sp>
      <p:sp>
        <p:nvSpPr>
          <p:cNvPr id="10" name="Pladsholder til tekst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rtlCol="0"/>
          <a:lstStyle/>
          <a:p>
            <a:pPr rtl="0"/>
            <a:r>
              <a:rPr lang="da-DK" dirty="0"/>
              <a:t>I grupper skal i arbejde med spørgsmålene og lave en videofremlæggelse for klassen</a:t>
            </a:r>
          </a:p>
          <a:p>
            <a:pPr rtl="0"/>
            <a:endParaRPr lang="da-DK" dirty="0"/>
          </a:p>
        </p:txBody>
      </p:sp>
      <p:sp>
        <p:nvSpPr>
          <p:cNvPr id="5" name="Pladsholder til slidenummer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da-DK" smtClean="0"/>
              <a:pPr rtl="0"/>
              <a:t>15</a:t>
            </a:fld>
            <a:endParaRPr lang="da-DK"/>
          </a:p>
        </p:txBody>
      </p:sp>
    </p:spTree>
    <p:extLst>
      <p:ext uri="{BB962C8B-B14F-4D97-AF65-F5344CB8AC3E}">
        <p14:creationId xmlns:p14="http://schemas.microsoft.com/office/powerpoint/2010/main" val="211769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D355C61F-C8F1-4977-8E1F-F16C0D9EA88C}"/>
              </a:ext>
            </a:extLst>
          </p:cNvPr>
          <p:cNvSpPr>
            <a:spLocks noGrp="1"/>
          </p:cNvSpPr>
          <p:nvPr>
            <p:ph sz="half" idx="1"/>
          </p:nvPr>
        </p:nvSpPr>
        <p:spPr>
          <a:xfrm>
            <a:off x="432001" y="580331"/>
            <a:ext cx="5422262" cy="3613297"/>
          </a:xfrm>
        </p:spPr>
        <p:txBody>
          <a:bodyPr rtlCol="0"/>
          <a:lstStyle/>
          <a:p>
            <a:pPr marL="0" indent="0" rtl="0">
              <a:buNone/>
            </a:pPr>
            <a:r>
              <a:rPr lang="da-DK" sz="2800" dirty="0"/>
              <a:t>Arbejdsspørgsmål til kviklån</a:t>
            </a:r>
          </a:p>
          <a:p>
            <a:pPr rtl="0"/>
            <a:r>
              <a:rPr lang="da-DK" dirty="0"/>
              <a:t>Hvorfor kan der være brug for et hurtigt lån?</a:t>
            </a:r>
          </a:p>
          <a:p>
            <a:pPr rtl="0"/>
            <a:r>
              <a:rPr lang="da-DK" dirty="0"/>
              <a:t>Find 3 forskellige tilbud på kviklån på nettet og sammenlign med samlede kreditomkostninger og ÅOP – brug evt. </a:t>
            </a:r>
            <a:r>
              <a:rPr lang="da-DK" dirty="0" smtClean="0"/>
              <a:t>regneark </a:t>
            </a:r>
            <a:r>
              <a:rPr lang="da-DK" dirty="0"/>
              <a:t>til kontrol af ÅOP.</a:t>
            </a:r>
          </a:p>
          <a:p>
            <a:pPr rtl="0"/>
            <a:r>
              <a:rPr lang="da-DK" dirty="0"/>
              <a:t>Hvilket af de 3 lån vil I vælge?</a:t>
            </a:r>
          </a:p>
          <a:p>
            <a:pPr rtl="0"/>
            <a:r>
              <a:rPr lang="da-DK" dirty="0"/>
              <a:t>Hvilke andre løsninger kan der være?</a:t>
            </a:r>
          </a:p>
          <a:p>
            <a:pPr rtl="0"/>
            <a:r>
              <a:rPr lang="da-DK" dirty="0"/>
              <a:t>Se statistikken og forklar hvorfor I tror, at unge helst bruger kviklån fremfor banklån</a:t>
            </a:r>
          </a:p>
          <a:p>
            <a:pPr rtl="0"/>
            <a:r>
              <a:rPr lang="da-DK" dirty="0"/>
              <a:t>Med baggrund i jeres drøftelser skal I lave en video om kviklån, se boksen.</a:t>
            </a:r>
          </a:p>
        </p:txBody>
      </p:sp>
      <p:sp>
        <p:nvSpPr>
          <p:cNvPr id="2" name="Titel 1">
            <a:extLst>
              <a:ext uri="{FF2B5EF4-FFF2-40B4-BE49-F238E27FC236}">
                <a16:creationId xmlns:a16="http://schemas.microsoft.com/office/drawing/2014/main" id="{3560F281-4FF6-4617-A809-AC9C15ECF18A}"/>
              </a:ext>
            </a:extLst>
          </p:cNvPr>
          <p:cNvSpPr>
            <a:spLocks noGrp="1"/>
          </p:cNvSpPr>
          <p:nvPr>
            <p:ph type="title"/>
          </p:nvPr>
        </p:nvSpPr>
        <p:spPr>
          <a:xfrm>
            <a:off x="5517931" y="500123"/>
            <a:ext cx="6242069" cy="799388"/>
          </a:xfrm>
        </p:spPr>
        <p:txBody>
          <a:bodyPr rtlCol="0"/>
          <a:lstStyle/>
          <a:p>
            <a:pPr rtl="0"/>
            <a:r>
              <a:rPr lang="da-DK" sz="6000" dirty="0"/>
              <a:t>Videofremlæggelse</a:t>
            </a:r>
          </a:p>
        </p:txBody>
      </p:sp>
      <p:sp>
        <p:nvSpPr>
          <p:cNvPr id="6" name="Pladsholder til slidenumm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da-DK" smtClean="0"/>
              <a:pPr rtl="0"/>
              <a:t>16</a:t>
            </a:fld>
            <a:endParaRPr lang="da-DK" dirty="0"/>
          </a:p>
        </p:txBody>
      </p:sp>
      <p:sp>
        <p:nvSpPr>
          <p:cNvPr id="11" name="Titel 1">
            <a:extLst>
              <a:ext uri="{FF2B5EF4-FFF2-40B4-BE49-F238E27FC236}">
                <a16:creationId xmlns:a16="http://schemas.microsoft.com/office/drawing/2014/main" id="{5F6AC5E4-776E-46E7-913D-0F898DBE99B1}"/>
              </a:ext>
            </a:extLst>
          </p:cNvPr>
          <p:cNvSpPr txBox="1">
            <a:spLocks/>
          </p:cNvSpPr>
          <p:nvPr/>
        </p:nvSpPr>
        <p:spPr>
          <a:xfrm>
            <a:off x="5517931" y="479102"/>
            <a:ext cx="6242069" cy="799388"/>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90000"/>
              </a:lnSpc>
              <a:spcBef>
                <a:spcPct val="0"/>
              </a:spcBef>
              <a:buNone/>
              <a:defRPr sz="4200" b="1" kern="1200" spc="-300">
                <a:solidFill>
                  <a:schemeClr val="tx1">
                    <a:lumMod val="75000"/>
                    <a:lumOff val="25000"/>
                  </a:schemeClr>
                </a:solidFill>
                <a:latin typeface="+mj-lt"/>
                <a:ea typeface="+mj-ea"/>
                <a:cs typeface="+mj-cs"/>
              </a:defRPr>
            </a:lvl1pPr>
          </a:lstStyle>
          <a:p>
            <a:r>
              <a:rPr lang="da-DK" sz="6000"/>
              <a:t>Videofremlæggelse</a:t>
            </a:r>
            <a:endParaRPr lang="da-DK" sz="6000" dirty="0"/>
          </a:p>
        </p:txBody>
      </p:sp>
      <p:sp>
        <p:nvSpPr>
          <p:cNvPr id="12" name="Pladsholder til tekst 2">
            <a:extLst>
              <a:ext uri="{FF2B5EF4-FFF2-40B4-BE49-F238E27FC236}">
                <a16:creationId xmlns:a16="http://schemas.microsoft.com/office/drawing/2014/main" id="{85599B23-3304-4F00-B884-C612CDBB84F1}"/>
              </a:ext>
            </a:extLst>
          </p:cNvPr>
          <p:cNvSpPr txBox="1">
            <a:spLocks/>
          </p:cNvSpPr>
          <p:nvPr/>
        </p:nvSpPr>
        <p:spPr>
          <a:xfrm>
            <a:off x="3632038" y="4193628"/>
            <a:ext cx="2411412" cy="2193497"/>
          </a:xfrm>
          <a:prstGeom prst="rect">
            <a:avLst/>
          </a:prstGeom>
          <a:solidFill>
            <a:schemeClr val="tx1">
              <a:alpha val="80000"/>
            </a:schemeClr>
          </a:solidFill>
        </p:spPr>
        <p:txBody>
          <a:bodyPr vert="horz" lIns="180000" tIns="180000" rIns="180000" bIns="180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da-DK" sz="1580"/>
              <a:t>I skal lave en nyhed, som videofremlæggelse om kviklån med udgangspunkt i nyhedskriterierne, se eventuelt denne </a:t>
            </a:r>
            <a:r>
              <a:rPr lang="da-DK" sz="1580">
                <a:hlinkClick r:id="rId3"/>
              </a:rPr>
              <a:t>video</a:t>
            </a:r>
            <a:r>
              <a:rPr lang="da-DK" sz="1580"/>
              <a:t>.</a:t>
            </a:r>
          </a:p>
          <a:p>
            <a:pPr algn="l">
              <a:lnSpc>
                <a:spcPct val="100000"/>
              </a:lnSpc>
              <a:spcBef>
                <a:spcPts val="0"/>
              </a:spcBef>
            </a:pPr>
            <a:r>
              <a:rPr lang="da-DK" sz="1580"/>
              <a:t>Videoen skal have en varighed på 1-2 min.</a:t>
            </a:r>
            <a:endParaRPr lang="da-DK" sz="1580" dirty="0"/>
          </a:p>
        </p:txBody>
      </p:sp>
      <p:pic>
        <p:nvPicPr>
          <p:cNvPr id="7" name="Grafik 6" descr="Link">
            <a:extLst>
              <a:ext uri="{FF2B5EF4-FFF2-40B4-BE49-F238E27FC236}">
                <a16:creationId xmlns:a16="http://schemas.microsoft.com/office/drawing/2014/main" id="{D9AEB3FA-1088-494B-AFB9-500E954D7E1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6200000">
            <a:off x="5576893" y="5618985"/>
            <a:ext cx="479714" cy="479714"/>
          </a:xfrm>
          <a:prstGeom prst="rect">
            <a:avLst/>
          </a:prstGeom>
        </p:spPr>
      </p:pic>
      <p:sp>
        <p:nvSpPr>
          <p:cNvPr id="8" name="Pil: højre 7">
            <a:extLst>
              <a:ext uri="{FF2B5EF4-FFF2-40B4-BE49-F238E27FC236}">
                <a16:creationId xmlns:a16="http://schemas.microsoft.com/office/drawing/2014/main" id="{58A90337-DEFB-499D-BF03-5E70B6A3710A}"/>
              </a:ext>
            </a:extLst>
          </p:cNvPr>
          <p:cNvSpPr/>
          <p:nvPr/>
        </p:nvSpPr>
        <p:spPr>
          <a:xfrm rot="1459018">
            <a:off x="2848302" y="3919823"/>
            <a:ext cx="803549" cy="750068"/>
          </a:xfrm>
          <a:prstGeom prst="rightArrow">
            <a:avLst/>
          </a:prstGeom>
          <a:solidFill>
            <a:srgbClr val="25C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80B7FF31-46A2-4459-AA9D-48DF495063E1}"/>
              </a:ext>
            </a:extLst>
          </p:cNvPr>
          <p:cNvPicPr>
            <a:picLocks noChangeAspect="1"/>
          </p:cNvPicPr>
          <p:nvPr/>
        </p:nvPicPr>
        <p:blipFill>
          <a:blip r:embed="rId6"/>
          <a:stretch>
            <a:fillRect/>
          </a:stretch>
        </p:blipFill>
        <p:spPr>
          <a:xfrm>
            <a:off x="6056607" y="1651254"/>
            <a:ext cx="5703392" cy="3801881"/>
          </a:xfrm>
          <a:prstGeom prst="rect">
            <a:avLst/>
          </a:prstGeom>
        </p:spPr>
      </p:pic>
    </p:spTree>
    <p:extLst>
      <p:ext uri="{BB962C8B-B14F-4D97-AF65-F5344CB8AC3E}">
        <p14:creationId xmlns:p14="http://schemas.microsoft.com/office/powerpoint/2010/main" val="18713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14823C8B-402F-4029-A992-A818392E4108}"/>
              </a:ext>
            </a:extLst>
          </p:cNvPr>
          <p:cNvPicPr>
            <a:picLocks noChangeAspect="1"/>
          </p:cNvPicPr>
          <p:nvPr/>
        </p:nvPicPr>
        <p:blipFill rotWithShape="1">
          <a:blip r:embed="rId3"/>
          <a:srcRect l="1250" r="1582" b="13632"/>
          <a:stretch/>
        </p:blipFill>
        <p:spPr>
          <a:xfrm>
            <a:off x="395424" y="3822192"/>
            <a:ext cx="9262875" cy="2763875"/>
          </a:xfrm>
          <a:prstGeom prst="rect">
            <a:avLst/>
          </a:prstGeom>
        </p:spPr>
      </p:pic>
      <p:sp>
        <p:nvSpPr>
          <p:cNvPr id="4" name="Pladsholder til indhold 3">
            <a:extLst>
              <a:ext uri="{FF2B5EF4-FFF2-40B4-BE49-F238E27FC236}">
                <a16:creationId xmlns:a16="http://schemas.microsoft.com/office/drawing/2014/main" id="{D355C61F-C8F1-4977-8E1F-F16C0D9EA88C}"/>
              </a:ext>
            </a:extLst>
          </p:cNvPr>
          <p:cNvSpPr>
            <a:spLocks noGrp="1"/>
          </p:cNvSpPr>
          <p:nvPr>
            <p:ph sz="half" idx="1"/>
          </p:nvPr>
        </p:nvSpPr>
        <p:spPr>
          <a:xfrm>
            <a:off x="432000" y="500122"/>
            <a:ext cx="7829684" cy="3322070"/>
          </a:xfrm>
        </p:spPr>
        <p:txBody>
          <a:bodyPr rtlCol="0"/>
          <a:lstStyle/>
          <a:p>
            <a:pPr marL="0" indent="0" rtl="0">
              <a:buNone/>
            </a:pPr>
            <a:r>
              <a:rPr lang="da-DK" sz="2800" dirty="0"/>
              <a:t>Kviklån – at handle hurtigt</a:t>
            </a:r>
          </a:p>
          <a:p>
            <a:pPr rtl="0"/>
            <a:r>
              <a:rPr lang="da-DK" dirty="0"/>
              <a:t>Et forbrugslån på et mindre beløb</a:t>
            </a:r>
          </a:p>
          <a:p>
            <a:pPr rtl="0"/>
            <a:r>
              <a:rPr lang="da-DK" dirty="0"/>
              <a:t>En nem og hurtig låneform, de fleste med en betænkningstid på 48 timer</a:t>
            </a:r>
          </a:p>
          <a:p>
            <a:pPr rtl="0"/>
            <a:r>
              <a:rPr lang="da-DK" dirty="0"/>
              <a:t>En lån med kort løbetid</a:t>
            </a:r>
          </a:p>
          <a:p>
            <a:pPr rtl="0"/>
            <a:r>
              <a:rPr lang="da-DK" dirty="0"/>
              <a:t>Der stilles ikke sikkerhed for lånet</a:t>
            </a:r>
          </a:p>
          <a:p>
            <a:pPr rtl="0"/>
            <a:r>
              <a:rPr lang="da-DK" dirty="0"/>
              <a:t>Maksimalt have en ÅOP (årlig omkostning i procent) på 35%</a:t>
            </a:r>
          </a:p>
          <a:p>
            <a:pPr rtl="0"/>
            <a:r>
              <a:rPr lang="da-DK" dirty="0"/>
              <a:t>Den samlede betaling må maksimalt være det dobbelte af det lånte beløb</a:t>
            </a:r>
          </a:p>
          <a:p>
            <a:pPr rtl="0"/>
            <a:r>
              <a:rPr lang="da-DK" dirty="0"/>
              <a:t>Lånet optages hos andre låneformidler end pengeinstitutter</a:t>
            </a:r>
          </a:p>
        </p:txBody>
      </p:sp>
      <p:sp>
        <p:nvSpPr>
          <p:cNvPr id="2" name="Titel 1">
            <a:extLst>
              <a:ext uri="{FF2B5EF4-FFF2-40B4-BE49-F238E27FC236}">
                <a16:creationId xmlns:a16="http://schemas.microsoft.com/office/drawing/2014/main" id="{3560F281-4FF6-4617-A809-AC9C15ECF18A}"/>
              </a:ext>
            </a:extLst>
          </p:cNvPr>
          <p:cNvSpPr>
            <a:spLocks noGrp="1"/>
          </p:cNvSpPr>
          <p:nvPr>
            <p:ph type="title"/>
          </p:nvPr>
        </p:nvSpPr>
        <p:spPr>
          <a:xfrm>
            <a:off x="6543040" y="500123"/>
            <a:ext cx="5216960" cy="985000"/>
          </a:xfrm>
        </p:spPr>
        <p:txBody>
          <a:bodyPr rtlCol="0"/>
          <a:lstStyle/>
          <a:p>
            <a:pPr rtl="0"/>
            <a:r>
              <a:rPr lang="da-DK" sz="6000" dirty="0"/>
              <a:t>Hvad er kviklån?</a:t>
            </a:r>
          </a:p>
        </p:txBody>
      </p:sp>
      <p:sp>
        <p:nvSpPr>
          <p:cNvPr id="3" name="Pladsholder til tekst 2">
            <a:extLst>
              <a:ext uri="{FF2B5EF4-FFF2-40B4-BE49-F238E27FC236}">
                <a16:creationId xmlns:a16="http://schemas.microsoft.com/office/drawing/2014/main" id="{611DC577-0A95-47D0-95D9-5F8DA763D46B}"/>
              </a:ext>
            </a:extLst>
          </p:cNvPr>
          <p:cNvSpPr>
            <a:spLocks noGrp="1"/>
          </p:cNvSpPr>
          <p:nvPr>
            <p:ph type="body" sz="quarter" idx="32"/>
          </p:nvPr>
        </p:nvSpPr>
        <p:spPr>
          <a:xfrm>
            <a:off x="9348587" y="1496951"/>
            <a:ext cx="2411412" cy="2105785"/>
          </a:xfrm>
        </p:spPr>
        <p:txBody>
          <a:bodyPr rtlCol="0"/>
          <a:lstStyle/>
          <a:p>
            <a:pPr rtl="0"/>
            <a:r>
              <a:rPr lang="da-DK" dirty="0"/>
              <a:t>Kviklån, eller sms-lån koster dig tit mere end andre forbrugslån, hvis du ikke kan overholde den korte løbetid for lånet.</a:t>
            </a:r>
          </a:p>
        </p:txBody>
      </p:sp>
      <p:sp>
        <p:nvSpPr>
          <p:cNvPr id="6" name="Pladsholder til slidenumm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da-DK" smtClean="0"/>
              <a:pPr/>
              <a:t>2</a:t>
            </a:fld>
            <a:endParaRPr lang="da-DK" dirty="0"/>
          </a:p>
        </p:txBody>
      </p:sp>
      <p:sp>
        <p:nvSpPr>
          <p:cNvPr id="20" name="Rektangel 19" descr="Markeringsblok">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131063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dirty="0"/>
          </a:p>
        </p:txBody>
      </p:sp>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0B3D2B-613A-41BE-987D-E6A1324B456D}"/>
              </a:ext>
            </a:extLst>
          </p:cNvPr>
          <p:cNvSpPr>
            <a:spLocks noGrp="1"/>
          </p:cNvSpPr>
          <p:nvPr>
            <p:ph type="ctrTitle"/>
          </p:nvPr>
        </p:nvSpPr>
        <p:spPr>
          <a:xfrm>
            <a:off x="5801710" y="2204792"/>
            <a:ext cx="6390290" cy="1944000"/>
          </a:xfrm>
        </p:spPr>
        <p:txBody>
          <a:bodyPr rtlCol="0"/>
          <a:lstStyle/>
          <a:p>
            <a:pPr rtl="0"/>
            <a:r>
              <a:rPr lang="da-DK" sz="5900" dirty="0"/>
              <a:t>Dialogspørgsmål –  1</a:t>
            </a:r>
          </a:p>
        </p:txBody>
      </p:sp>
      <p:sp>
        <p:nvSpPr>
          <p:cNvPr id="14" name="Pladsholder til tekst 13">
            <a:extLst>
              <a:ext uri="{FF2B5EF4-FFF2-40B4-BE49-F238E27FC236}">
                <a16:creationId xmlns:a16="http://schemas.microsoft.com/office/drawing/2014/main" id="{F278402B-CA7D-4F5B-B3FA-ED74AB3CFB6C}"/>
              </a:ext>
            </a:extLst>
          </p:cNvPr>
          <p:cNvSpPr>
            <a:spLocks noGrp="1"/>
          </p:cNvSpPr>
          <p:nvPr>
            <p:ph type="body" sz="quarter" idx="13"/>
          </p:nvPr>
        </p:nvSpPr>
        <p:spPr>
          <a:xfrm>
            <a:off x="5801710" y="4148860"/>
            <a:ext cx="6390290" cy="1100565"/>
          </a:xfrm>
        </p:spPr>
        <p:txBody>
          <a:bodyPr rtlCol="0"/>
          <a:lstStyle/>
          <a:p>
            <a:pPr rtl="0"/>
            <a:r>
              <a:rPr lang="da-DK" dirty="0"/>
              <a:t>Kunne du overveje at ansøge om et kviklån?</a:t>
            </a:r>
          </a:p>
        </p:txBody>
      </p:sp>
      <p:sp>
        <p:nvSpPr>
          <p:cNvPr id="5" name="Pladsholder til slidenumm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da-DK" smtClean="0"/>
              <a:pPr rtl="0"/>
              <a:t>3</a:t>
            </a:fld>
            <a:endParaRPr lang="da-DK" dirty="0"/>
          </a:p>
        </p:txBody>
      </p:sp>
      <p:pic>
        <p:nvPicPr>
          <p:cNvPr id="7" name="Billede 6">
            <a:extLst>
              <a:ext uri="{FF2B5EF4-FFF2-40B4-BE49-F238E27FC236}">
                <a16:creationId xmlns:a16="http://schemas.microsoft.com/office/drawing/2014/main" id="{3F0F3D9E-AF71-4DE2-9FDE-40878EDAC9DE}"/>
              </a:ext>
            </a:extLst>
          </p:cNvPr>
          <p:cNvPicPr>
            <a:picLocks noChangeAspect="1"/>
          </p:cNvPicPr>
          <p:nvPr/>
        </p:nvPicPr>
        <p:blipFill>
          <a:blip r:embed="rId3"/>
          <a:stretch>
            <a:fillRect/>
          </a:stretch>
        </p:blipFill>
        <p:spPr>
          <a:xfrm>
            <a:off x="696186" y="971537"/>
            <a:ext cx="4937359" cy="5399814"/>
          </a:xfrm>
          <a:prstGeom prst="rect">
            <a:avLst/>
          </a:prstGeom>
        </p:spPr>
      </p:pic>
    </p:spTree>
    <p:extLst>
      <p:ext uri="{BB962C8B-B14F-4D97-AF65-F5344CB8AC3E}">
        <p14:creationId xmlns:p14="http://schemas.microsoft.com/office/powerpoint/2010/main" val="409167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0F281-4FF6-4617-A809-AC9C15ECF18A}"/>
              </a:ext>
            </a:extLst>
          </p:cNvPr>
          <p:cNvSpPr>
            <a:spLocks noGrp="1"/>
          </p:cNvSpPr>
          <p:nvPr>
            <p:ph type="title"/>
          </p:nvPr>
        </p:nvSpPr>
        <p:spPr>
          <a:xfrm>
            <a:off x="4791456" y="183235"/>
            <a:ext cx="6968544" cy="1124345"/>
          </a:xfrm>
        </p:spPr>
        <p:txBody>
          <a:bodyPr rtlCol="0"/>
          <a:lstStyle/>
          <a:p>
            <a:pPr rtl="0"/>
            <a:r>
              <a:rPr lang="da-DK" sz="6000" dirty="0"/>
              <a:t>Kviklån – </a:t>
            </a:r>
            <a:r>
              <a:rPr lang="da-DK" sz="3200" dirty="0"/>
              <a:t>det du skal holde øje med</a:t>
            </a:r>
            <a:endParaRPr lang="da-DK" sz="6000" dirty="0"/>
          </a:p>
        </p:txBody>
      </p:sp>
      <p:sp>
        <p:nvSpPr>
          <p:cNvPr id="3" name="Pladsholder til tekst 2">
            <a:extLst>
              <a:ext uri="{FF2B5EF4-FFF2-40B4-BE49-F238E27FC236}">
                <a16:creationId xmlns:a16="http://schemas.microsoft.com/office/drawing/2014/main" id="{611DC577-0A95-47D0-95D9-5F8DA763D46B}"/>
              </a:ext>
            </a:extLst>
          </p:cNvPr>
          <p:cNvSpPr>
            <a:spLocks noGrp="1"/>
          </p:cNvSpPr>
          <p:nvPr>
            <p:ph type="body" sz="quarter" idx="32"/>
          </p:nvPr>
        </p:nvSpPr>
        <p:spPr>
          <a:xfrm>
            <a:off x="4791416" y="1155181"/>
            <a:ext cx="6968544" cy="590155"/>
          </a:xfrm>
        </p:spPr>
        <p:txBody>
          <a:bodyPr rtlCol="0"/>
          <a:lstStyle/>
          <a:p>
            <a:r>
              <a:rPr lang="da-DK" dirty="0"/>
              <a:t>Udgivet af: www.dr.dk</a:t>
            </a:r>
          </a:p>
        </p:txBody>
      </p:sp>
      <p:sp>
        <p:nvSpPr>
          <p:cNvPr id="6" name="Pladsholder til slidenumm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da-DK" smtClean="0"/>
              <a:pPr rtl="0"/>
              <a:t>4</a:t>
            </a:fld>
            <a:endParaRPr lang="da-DK" dirty="0"/>
          </a:p>
        </p:txBody>
      </p:sp>
      <p:pic>
        <p:nvPicPr>
          <p:cNvPr id="10" name="Billede 9">
            <a:hlinkClick r:id="rId3"/>
            <a:extLst>
              <a:ext uri="{FF2B5EF4-FFF2-40B4-BE49-F238E27FC236}">
                <a16:creationId xmlns:a16="http://schemas.microsoft.com/office/drawing/2014/main" id="{736A9A1D-642D-4972-A080-A0ABBB4D1F4E}"/>
              </a:ext>
            </a:extLst>
          </p:cNvPr>
          <p:cNvPicPr>
            <a:picLocks noChangeAspect="1"/>
          </p:cNvPicPr>
          <p:nvPr/>
        </p:nvPicPr>
        <p:blipFill rotWithShape="1">
          <a:blip r:embed="rId4"/>
          <a:srcRect l="4429" b="14421"/>
          <a:stretch/>
        </p:blipFill>
        <p:spPr>
          <a:xfrm>
            <a:off x="583894" y="1776236"/>
            <a:ext cx="9158871" cy="4632021"/>
          </a:xfrm>
          <a:prstGeom prst="rect">
            <a:avLst/>
          </a:prstGeom>
        </p:spPr>
      </p:pic>
      <p:sp>
        <p:nvSpPr>
          <p:cNvPr id="11" name="Rektangel 10">
            <a:extLst>
              <a:ext uri="{FF2B5EF4-FFF2-40B4-BE49-F238E27FC236}">
                <a16:creationId xmlns:a16="http://schemas.microsoft.com/office/drawing/2014/main" id="{426459ED-B138-4CDA-B185-5AA2C11F726A}"/>
              </a:ext>
            </a:extLst>
          </p:cNvPr>
          <p:cNvSpPr/>
          <p:nvPr/>
        </p:nvSpPr>
        <p:spPr>
          <a:xfrm>
            <a:off x="9793995" y="1899330"/>
            <a:ext cx="1965965" cy="4401205"/>
          </a:xfrm>
          <a:prstGeom prst="rect">
            <a:avLst/>
          </a:prstGeom>
          <a:solidFill>
            <a:schemeClr val="tx1"/>
          </a:solidFill>
        </p:spPr>
        <p:txBody>
          <a:bodyPr wrap="square">
            <a:spAutoFit/>
          </a:bodyPr>
          <a:lstStyle/>
          <a:p>
            <a:r>
              <a:rPr lang="da-DK" b="1" dirty="0">
                <a:solidFill>
                  <a:schemeClr val="bg1"/>
                </a:solidFill>
              </a:rPr>
              <a:t>Denne video er optaget før loven om ÅOP-loftet blev indført. </a:t>
            </a:r>
          </a:p>
          <a:p>
            <a:r>
              <a:rPr lang="da-DK" sz="1600" dirty="0">
                <a:solidFill>
                  <a:schemeClr val="bg1"/>
                </a:solidFill>
              </a:rPr>
              <a:t>Den 1. Juli 2020 lov om ÅOP-loft, på højst 35% for lån. Omkostningsloft, så der højst må betales dobbelt så meget som det lånte beløb. Eksempelvis, hvis der er lånt 5.000 kr., så må den samlede omkostning (betaling) højst være på 10.000 kr.</a:t>
            </a:r>
          </a:p>
        </p:txBody>
      </p:sp>
    </p:spTree>
    <p:extLst>
      <p:ext uri="{BB962C8B-B14F-4D97-AF65-F5344CB8AC3E}">
        <p14:creationId xmlns:p14="http://schemas.microsoft.com/office/powerpoint/2010/main" val="106552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0B3D2B-613A-41BE-987D-E6A1324B456D}"/>
              </a:ext>
            </a:extLst>
          </p:cNvPr>
          <p:cNvSpPr>
            <a:spLocks noGrp="1"/>
          </p:cNvSpPr>
          <p:nvPr>
            <p:ph type="ctrTitle"/>
          </p:nvPr>
        </p:nvSpPr>
        <p:spPr>
          <a:xfrm>
            <a:off x="5801710" y="2204792"/>
            <a:ext cx="6390290" cy="1944000"/>
          </a:xfrm>
        </p:spPr>
        <p:txBody>
          <a:bodyPr rtlCol="0"/>
          <a:lstStyle/>
          <a:p>
            <a:pPr rtl="0"/>
            <a:r>
              <a:rPr lang="da-DK" sz="5900" dirty="0"/>
              <a:t>Dialogspørgsmål –  2</a:t>
            </a:r>
          </a:p>
        </p:txBody>
      </p:sp>
      <p:sp>
        <p:nvSpPr>
          <p:cNvPr id="14" name="Pladsholder til tekst 13">
            <a:extLst>
              <a:ext uri="{FF2B5EF4-FFF2-40B4-BE49-F238E27FC236}">
                <a16:creationId xmlns:a16="http://schemas.microsoft.com/office/drawing/2014/main" id="{F278402B-CA7D-4F5B-B3FA-ED74AB3CFB6C}"/>
              </a:ext>
            </a:extLst>
          </p:cNvPr>
          <p:cNvSpPr>
            <a:spLocks noGrp="1"/>
          </p:cNvSpPr>
          <p:nvPr>
            <p:ph type="body" sz="quarter" idx="13"/>
          </p:nvPr>
        </p:nvSpPr>
        <p:spPr>
          <a:xfrm>
            <a:off x="5801710" y="4148860"/>
            <a:ext cx="6390290" cy="1100565"/>
          </a:xfrm>
        </p:spPr>
        <p:txBody>
          <a:bodyPr rtlCol="0"/>
          <a:lstStyle/>
          <a:p>
            <a:pPr rtl="0"/>
            <a:r>
              <a:rPr lang="da-DK" dirty="0"/>
              <a:t>En af dine venner har ansøgt om et kviklån, hvad vil du sige?</a:t>
            </a:r>
          </a:p>
        </p:txBody>
      </p:sp>
      <p:sp>
        <p:nvSpPr>
          <p:cNvPr id="5" name="Pladsholder til slidenumm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da-DK" smtClean="0"/>
              <a:pPr rtl="0"/>
              <a:t>5</a:t>
            </a:fld>
            <a:endParaRPr lang="da-DK" dirty="0"/>
          </a:p>
        </p:txBody>
      </p:sp>
      <p:pic>
        <p:nvPicPr>
          <p:cNvPr id="7" name="Billede 6">
            <a:extLst>
              <a:ext uri="{FF2B5EF4-FFF2-40B4-BE49-F238E27FC236}">
                <a16:creationId xmlns:a16="http://schemas.microsoft.com/office/drawing/2014/main" id="{3F0F3D9E-AF71-4DE2-9FDE-40878EDAC9DE}"/>
              </a:ext>
            </a:extLst>
          </p:cNvPr>
          <p:cNvPicPr>
            <a:picLocks noChangeAspect="1"/>
          </p:cNvPicPr>
          <p:nvPr/>
        </p:nvPicPr>
        <p:blipFill>
          <a:blip r:embed="rId3"/>
          <a:stretch>
            <a:fillRect/>
          </a:stretch>
        </p:blipFill>
        <p:spPr>
          <a:xfrm>
            <a:off x="696186" y="971537"/>
            <a:ext cx="4937359" cy="5399814"/>
          </a:xfrm>
          <a:prstGeom prst="rect">
            <a:avLst/>
          </a:prstGeom>
        </p:spPr>
      </p:pic>
    </p:spTree>
    <p:extLst>
      <p:ext uri="{BB962C8B-B14F-4D97-AF65-F5344CB8AC3E}">
        <p14:creationId xmlns:p14="http://schemas.microsoft.com/office/powerpoint/2010/main" val="205488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0F281-4FF6-4617-A809-AC9C15ECF18A}"/>
              </a:ext>
            </a:extLst>
          </p:cNvPr>
          <p:cNvSpPr>
            <a:spLocks noGrp="1"/>
          </p:cNvSpPr>
          <p:nvPr>
            <p:ph type="title"/>
          </p:nvPr>
        </p:nvSpPr>
        <p:spPr>
          <a:xfrm>
            <a:off x="5118100" y="183235"/>
            <a:ext cx="6641900" cy="1124345"/>
          </a:xfrm>
        </p:spPr>
        <p:txBody>
          <a:bodyPr rtlCol="0"/>
          <a:lstStyle/>
          <a:p>
            <a:pPr rtl="0"/>
            <a:r>
              <a:rPr lang="da-DK" sz="6000" dirty="0"/>
              <a:t>Kviklån</a:t>
            </a:r>
          </a:p>
        </p:txBody>
      </p:sp>
      <p:sp>
        <p:nvSpPr>
          <p:cNvPr id="3" name="Pladsholder til tekst 2">
            <a:extLst>
              <a:ext uri="{FF2B5EF4-FFF2-40B4-BE49-F238E27FC236}">
                <a16:creationId xmlns:a16="http://schemas.microsoft.com/office/drawing/2014/main" id="{611DC577-0A95-47D0-95D9-5F8DA763D46B}"/>
              </a:ext>
            </a:extLst>
          </p:cNvPr>
          <p:cNvSpPr>
            <a:spLocks noGrp="1"/>
          </p:cNvSpPr>
          <p:nvPr>
            <p:ph type="body" sz="quarter" idx="32"/>
          </p:nvPr>
        </p:nvSpPr>
        <p:spPr>
          <a:xfrm>
            <a:off x="5118334" y="1155181"/>
            <a:ext cx="6641626" cy="590155"/>
          </a:xfrm>
        </p:spPr>
        <p:txBody>
          <a:bodyPr rtlCol="0"/>
          <a:lstStyle/>
          <a:p>
            <a:r>
              <a:rPr lang="da-DK" dirty="0"/>
              <a:t>Udgivet af: www.raadtilpenge.dk</a:t>
            </a:r>
          </a:p>
        </p:txBody>
      </p:sp>
      <p:sp>
        <p:nvSpPr>
          <p:cNvPr id="6" name="Pladsholder til slidenumm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da-DK" smtClean="0"/>
              <a:pPr rtl="0"/>
              <a:t>6</a:t>
            </a:fld>
            <a:endParaRPr lang="da-DK" dirty="0"/>
          </a:p>
        </p:txBody>
      </p:sp>
      <p:pic>
        <p:nvPicPr>
          <p:cNvPr id="8" name="Onlinemedier 7" title="8 gode råd til at undgå kviklån">
            <a:hlinkClick r:id="" action="ppaction://media"/>
            <a:extLst>
              <a:ext uri="{FF2B5EF4-FFF2-40B4-BE49-F238E27FC236}">
                <a16:creationId xmlns:a16="http://schemas.microsoft.com/office/drawing/2014/main" id="{C4317079-3391-46A8-960A-0DAF69B9D1A7}"/>
              </a:ext>
            </a:extLst>
          </p:cNvPr>
          <p:cNvPicPr>
            <a:picLocks noRot="1" noChangeAspect="1"/>
          </p:cNvPicPr>
          <p:nvPr>
            <a:videoFile r:link="rId1"/>
          </p:nvPr>
        </p:nvPicPr>
        <p:blipFill>
          <a:blip r:embed="rId4"/>
          <a:stretch>
            <a:fillRect/>
          </a:stretch>
        </p:blipFill>
        <p:spPr>
          <a:xfrm>
            <a:off x="1610560" y="1781605"/>
            <a:ext cx="8159548" cy="4589746"/>
          </a:xfrm>
          <a:prstGeom prst="rect">
            <a:avLst/>
          </a:prstGeom>
        </p:spPr>
      </p:pic>
    </p:spTree>
    <p:extLst>
      <p:ext uri="{BB962C8B-B14F-4D97-AF65-F5344CB8AC3E}">
        <p14:creationId xmlns:p14="http://schemas.microsoft.com/office/powerpoint/2010/main" val="72209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0F281-4FF6-4617-A809-AC9C15ECF18A}"/>
              </a:ext>
            </a:extLst>
          </p:cNvPr>
          <p:cNvSpPr>
            <a:spLocks noGrp="1"/>
          </p:cNvSpPr>
          <p:nvPr>
            <p:ph type="title"/>
          </p:nvPr>
        </p:nvSpPr>
        <p:spPr>
          <a:xfrm>
            <a:off x="4791456" y="183235"/>
            <a:ext cx="6968544" cy="1124345"/>
          </a:xfrm>
        </p:spPr>
        <p:txBody>
          <a:bodyPr rtlCol="0"/>
          <a:lstStyle/>
          <a:p>
            <a:pPr rtl="0"/>
            <a:r>
              <a:rPr lang="da-DK" sz="6000" dirty="0"/>
              <a:t>Kviklån – online penge</a:t>
            </a:r>
          </a:p>
        </p:txBody>
      </p:sp>
      <p:sp>
        <p:nvSpPr>
          <p:cNvPr id="3" name="Pladsholder til tekst 2">
            <a:extLst>
              <a:ext uri="{FF2B5EF4-FFF2-40B4-BE49-F238E27FC236}">
                <a16:creationId xmlns:a16="http://schemas.microsoft.com/office/drawing/2014/main" id="{611DC577-0A95-47D0-95D9-5F8DA763D46B}"/>
              </a:ext>
            </a:extLst>
          </p:cNvPr>
          <p:cNvSpPr>
            <a:spLocks noGrp="1"/>
          </p:cNvSpPr>
          <p:nvPr>
            <p:ph type="body" sz="quarter" idx="32"/>
          </p:nvPr>
        </p:nvSpPr>
        <p:spPr>
          <a:xfrm>
            <a:off x="4791416" y="1155181"/>
            <a:ext cx="6968544" cy="590155"/>
          </a:xfrm>
        </p:spPr>
        <p:txBody>
          <a:bodyPr rtlCol="0"/>
          <a:lstStyle/>
          <a:p>
            <a:r>
              <a:rPr lang="da-DK" dirty="0"/>
              <a:t>Udgivet af: </a:t>
            </a:r>
            <a:r>
              <a:rPr lang="da-DK" dirty="0">
                <a:hlinkClick r:id="rId4"/>
              </a:rPr>
              <a:t>www.mikonomi.dk</a:t>
            </a:r>
            <a:r>
              <a:rPr lang="da-DK" dirty="0"/>
              <a:t>, som sammenligner lånetilbud</a:t>
            </a:r>
          </a:p>
        </p:txBody>
      </p:sp>
      <p:sp>
        <p:nvSpPr>
          <p:cNvPr id="6" name="Pladsholder til slidenumm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da-DK" smtClean="0"/>
              <a:pPr rtl="0"/>
              <a:t>7</a:t>
            </a:fld>
            <a:endParaRPr lang="da-DK" dirty="0"/>
          </a:p>
        </p:txBody>
      </p:sp>
      <p:pic>
        <p:nvPicPr>
          <p:cNvPr id="4" name="Onlinemedier 3" title="Kviklån - hurtigt lån fra 100 - 10.000 kr">
            <a:hlinkClick r:id="" action="ppaction://media"/>
            <a:extLst>
              <a:ext uri="{FF2B5EF4-FFF2-40B4-BE49-F238E27FC236}">
                <a16:creationId xmlns:a16="http://schemas.microsoft.com/office/drawing/2014/main" id="{95773166-4084-4342-B06E-BAF172F7D01E}"/>
              </a:ext>
            </a:extLst>
          </p:cNvPr>
          <p:cNvPicPr>
            <a:picLocks noRot="1" noChangeAspect="1"/>
          </p:cNvPicPr>
          <p:nvPr>
            <a:videoFile r:link="rId1"/>
          </p:nvPr>
        </p:nvPicPr>
        <p:blipFill>
          <a:blip r:embed="rId5"/>
          <a:stretch>
            <a:fillRect/>
          </a:stretch>
        </p:blipFill>
        <p:spPr>
          <a:xfrm>
            <a:off x="978100" y="1745336"/>
            <a:ext cx="8915708" cy="5015086"/>
          </a:xfrm>
          <a:prstGeom prst="rect">
            <a:avLst/>
          </a:prstGeom>
        </p:spPr>
      </p:pic>
    </p:spTree>
    <p:extLst>
      <p:ext uri="{BB962C8B-B14F-4D97-AF65-F5344CB8AC3E}">
        <p14:creationId xmlns:p14="http://schemas.microsoft.com/office/powerpoint/2010/main" val="359706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0B3D2B-613A-41BE-987D-E6A1324B456D}"/>
              </a:ext>
            </a:extLst>
          </p:cNvPr>
          <p:cNvSpPr>
            <a:spLocks noGrp="1"/>
          </p:cNvSpPr>
          <p:nvPr>
            <p:ph type="ctrTitle"/>
          </p:nvPr>
        </p:nvSpPr>
        <p:spPr>
          <a:xfrm>
            <a:off x="5801710" y="2204792"/>
            <a:ext cx="6390290" cy="1944000"/>
          </a:xfrm>
        </p:spPr>
        <p:txBody>
          <a:bodyPr rtlCol="0"/>
          <a:lstStyle/>
          <a:p>
            <a:pPr rtl="0"/>
            <a:r>
              <a:rPr lang="da-DK" sz="5900" dirty="0"/>
              <a:t>Dialogspørgsmål –  3</a:t>
            </a:r>
          </a:p>
        </p:txBody>
      </p:sp>
      <p:sp>
        <p:nvSpPr>
          <p:cNvPr id="14" name="Pladsholder til tekst 13">
            <a:extLst>
              <a:ext uri="{FF2B5EF4-FFF2-40B4-BE49-F238E27FC236}">
                <a16:creationId xmlns:a16="http://schemas.microsoft.com/office/drawing/2014/main" id="{F278402B-CA7D-4F5B-B3FA-ED74AB3CFB6C}"/>
              </a:ext>
            </a:extLst>
          </p:cNvPr>
          <p:cNvSpPr>
            <a:spLocks noGrp="1"/>
          </p:cNvSpPr>
          <p:nvPr>
            <p:ph type="body" sz="quarter" idx="13"/>
          </p:nvPr>
        </p:nvSpPr>
        <p:spPr>
          <a:xfrm>
            <a:off x="5801710" y="4148860"/>
            <a:ext cx="6390290" cy="1100565"/>
          </a:xfrm>
        </p:spPr>
        <p:txBody>
          <a:bodyPr rtlCol="0"/>
          <a:lstStyle/>
          <a:p>
            <a:pPr rtl="0"/>
            <a:r>
              <a:rPr lang="da-DK" dirty="0"/>
              <a:t>Hvad vil du overveje inden du ansøger om et kviklån?</a:t>
            </a:r>
          </a:p>
        </p:txBody>
      </p:sp>
      <p:sp>
        <p:nvSpPr>
          <p:cNvPr id="5" name="Pladsholder til slidenumm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da-DK" smtClean="0"/>
              <a:pPr rtl="0"/>
              <a:t>8</a:t>
            </a:fld>
            <a:endParaRPr lang="da-DK" dirty="0"/>
          </a:p>
        </p:txBody>
      </p:sp>
      <p:pic>
        <p:nvPicPr>
          <p:cNvPr id="7" name="Billede 6">
            <a:extLst>
              <a:ext uri="{FF2B5EF4-FFF2-40B4-BE49-F238E27FC236}">
                <a16:creationId xmlns:a16="http://schemas.microsoft.com/office/drawing/2014/main" id="{3F0F3D9E-AF71-4DE2-9FDE-40878EDAC9DE}"/>
              </a:ext>
            </a:extLst>
          </p:cNvPr>
          <p:cNvPicPr>
            <a:picLocks noChangeAspect="1"/>
          </p:cNvPicPr>
          <p:nvPr/>
        </p:nvPicPr>
        <p:blipFill>
          <a:blip r:embed="rId3"/>
          <a:stretch>
            <a:fillRect/>
          </a:stretch>
        </p:blipFill>
        <p:spPr>
          <a:xfrm>
            <a:off x="696186" y="971537"/>
            <a:ext cx="4937359" cy="5399814"/>
          </a:xfrm>
          <a:prstGeom prst="rect">
            <a:avLst/>
          </a:prstGeom>
        </p:spPr>
      </p:pic>
    </p:spTree>
    <p:extLst>
      <p:ext uri="{BB962C8B-B14F-4D97-AF65-F5344CB8AC3E}">
        <p14:creationId xmlns:p14="http://schemas.microsoft.com/office/powerpoint/2010/main" val="297839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da-DK" dirty="0"/>
              <a:t>Samlede kreditomkostninger</a:t>
            </a:r>
          </a:p>
        </p:txBody>
      </p:sp>
      <p:sp>
        <p:nvSpPr>
          <p:cNvPr id="3" name="Pladsholder til tekst 2">
            <a:extLst>
              <a:ext uri="{FF2B5EF4-FFF2-40B4-BE49-F238E27FC236}">
                <a16:creationId xmlns:a16="http://schemas.microsoft.com/office/drawing/2014/main" id="{7CA42D59-EAD6-4F95-84F1-32A30F057856}"/>
              </a:ext>
            </a:extLst>
          </p:cNvPr>
          <p:cNvSpPr>
            <a:spLocks noGrp="1"/>
          </p:cNvSpPr>
          <p:nvPr>
            <p:ph type="body" sz="quarter" idx="32"/>
          </p:nvPr>
        </p:nvSpPr>
        <p:spPr/>
        <p:txBody>
          <a:bodyPr rtlCol="0"/>
          <a:lstStyle/>
          <a:p>
            <a:pPr rtl="0"/>
            <a:r>
              <a:rPr lang="da-DK" dirty="0"/>
              <a:t>Begrebet og beregning af samlede kreditomkostninger </a:t>
            </a:r>
          </a:p>
        </p:txBody>
      </p:sp>
      <p:sp>
        <p:nvSpPr>
          <p:cNvPr id="12" name="Rektangel 11" descr="Venstre markeringsblok">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a:p>
        </p:txBody>
      </p:sp>
      <p:sp>
        <p:nvSpPr>
          <p:cNvPr id="4" name="Pladsholder til tekst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rtl="0"/>
            <a:r>
              <a:rPr lang="da-DK" dirty="0"/>
              <a:t>Kreditomkostninger for lånet</a:t>
            </a:r>
          </a:p>
        </p:txBody>
      </p:sp>
      <p:sp>
        <p:nvSpPr>
          <p:cNvPr id="5" name="Pladsholder til indhold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2194694"/>
          </a:xfrm>
        </p:spPr>
        <p:txBody>
          <a:bodyPr rtlCol="0"/>
          <a:lstStyle/>
          <a:p>
            <a:r>
              <a:rPr lang="da-DK" dirty="0"/>
              <a:t>Skal oplyses ved låne optagelsen – lovkrav, </a:t>
            </a:r>
            <a:r>
              <a:rPr lang="da-DK" dirty="0">
                <a:hlinkClick r:id="rId3"/>
              </a:rPr>
              <a:t>ses her</a:t>
            </a:r>
            <a:endParaRPr lang="da-DK" dirty="0"/>
          </a:p>
          <a:p>
            <a:r>
              <a:rPr lang="da-DK" dirty="0"/>
              <a:t>Kreditomkostningerne må højst være det dobbelte af det lånte pengebeløb.</a:t>
            </a:r>
          </a:p>
          <a:p>
            <a:r>
              <a:rPr lang="da-DK" dirty="0"/>
              <a:t>Det beløb, du betaler for at låne pengene </a:t>
            </a:r>
          </a:p>
          <a:p>
            <a:pPr lvl="1"/>
            <a:r>
              <a:rPr lang="da-DK" dirty="0"/>
              <a:t>Renter og gebyrer til etablering af lånet</a:t>
            </a:r>
          </a:p>
          <a:p>
            <a:pPr lvl="1"/>
            <a:r>
              <a:rPr lang="da-DK" dirty="0"/>
              <a:t>Sørg for også at sammenligne lån med den samlede tilbagebetaling</a:t>
            </a:r>
          </a:p>
        </p:txBody>
      </p:sp>
      <p:cxnSp>
        <p:nvCxnSpPr>
          <p:cNvPr id="11" name="Lige forbindelse 10" descr="Slideopdeling">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ktangel 12" descr="Højre markeringsblok&#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a:p>
        </p:txBody>
      </p:sp>
      <p:sp>
        <p:nvSpPr>
          <p:cNvPr id="6" name="Pladsholder til tekst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pPr rtl="0"/>
            <a:r>
              <a:rPr lang="da-DK" dirty="0"/>
              <a:t>Eksempel med beregninger</a:t>
            </a:r>
          </a:p>
        </p:txBody>
      </p:sp>
      <p:sp>
        <p:nvSpPr>
          <p:cNvPr id="8" name="Pladsholder til slidenumm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da-DK" smtClean="0"/>
              <a:pPr rtl="0"/>
              <a:t>9</a:t>
            </a:fld>
            <a:endParaRPr lang="da-DK"/>
          </a:p>
        </p:txBody>
      </p:sp>
      <p:graphicFrame>
        <p:nvGraphicFramePr>
          <p:cNvPr id="14" name="Tabel 13">
            <a:extLst>
              <a:ext uri="{FF2B5EF4-FFF2-40B4-BE49-F238E27FC236}">
                <a16:creationId xmlns:a16="http://schemas.microsoft.com/office/drawing/2014/main" id="{8FC781F9-CA40-49D3-A0FC-5972BBBA2C50}"/>
              </a:ext>
            </a:extLst>
          </p:cNvPr>
          <p:cNvGraphicFramePr>
            <a:graphicFrameLocks noGrp="1"/>
          </p:cNvGraphicFramePr>
          <p:nvPr>
            <p:extLst>
              <p:ext uri="{D42A27DB-BD31-4B8C-83A1-F6EECF244321}">
                <p14:modId xmlns:p14="http://schemas.microsoft.com/office/powerpoint/2010/main" val="1932879839"/>
              </p:ext>
            </p:extLst>
          </p:nvPr>
        </p:nvGraphicFramePr>
        <p:xfrm>
          <a:off x="6299887" y="2799086"/>
          <a:ext cx="5797521" cy="3572265"/>
        </p:xfrm>
        <a:graphic>
          <a:graphicData uri="http://schemas.openxmlformats.org/drawingml/2006/table">
            <a:tbl>
              <a:tblPr firstRow="1" bandRow="1">
                <a:tableStyleId>{F5AB1C69-6EDB-4FF4-983F-18BD219EF322}</a:tableStyleId>
              </a:tblPr>
              <a:tblGrid>
                <a:gridCol w="2833607">
                  <a:extLst>
                    <a:ext uri="{9D8B030D-6E8A-4147-A177-3AD203B41FA5}">
                      <a16:colId xmlns:a16="http://schemas.microsoft.com/office/drawing/2014/main" val="973538318"/>
                    </a:ext>
                  </a:extLst>
                </a:gridCol>
                <a:gridCol w="1902372">
                  <a:extLst>
                    <a:ext uri="{9D8B030D-6E8A-4147-A177-3AD203B41FA5}">
                      <a16:colId xmlns:a16="http://schemas.microsoft.com/office/drawing/2014/main" val="3689475246"/>
                    </a:ext>
                  </a:extLst>
                </a:gridCol>
                <a:gridCol w="1061542">
                  <a:extLst>
                    <a:ext uri="{9D8B030D-6E8A-4147-A177-3AD203B41FA5}">
                      <a16:colId xmlns:a16="http://schemas.microsoft.com/office/drawing/2014/main" val="1174168511"/>
                    </a:ext>
                  </a:extLst>
                </a:gridCol>
              </a:tblGrid>
              <a:tr h="370840">
                <a:tc gridSpan="3">
                  <a:txBody>
                    <a:bodyPr/>
                    <a:lstStyle/>
                    <a:p>
                      <a:r>
                        <a:rPr lang="da-DK" sz="1800" dirty="0"/>
                        <a:t>Låneeksempel</a:t>
                      </a:r>
                    </a:p>
                  </a:txBody>
                  <a:tcPr/>
                </a:tc>
                <a:tc hMerge="1">
                  <a:txBody>
                    <a:bodyPr/>
                    <a:lstStyle/>
                    <a:p>
                      <a:endParaRPr lang="da-DK"/>
                    </a:p>
                  </a:txBody>
                  <a:tcPr/>
                </a:tc>
                <a:tc hMerge="1">
                  <a:txBody>
                    <a:bodyPr/>
                    <a:lstStyle/>
                    <a:p>
                      <a:endParaRPr lang="da-DK" dirty="0"/>
                    </a:p>
                  </a:txBody>
                  <a:tcPr/>
                </a:tc>
                <a:extLst>
                  <a:ext uri="{0D108BD9-81ED-4DB2-BD59-A6C34878D82A}">
                    <a16:rowId xmlns:a16="http://schemas.microsoft.com/office/drawing/2014/main" val="1382067539"/>
                  </a:ext>
                </a:extLst>
              </a:tr>
              <a:tr h="370840">
                <a:tc>
                  <a:txBody>
                    <a:bodyPr/>
                    <a:lstStyle/>
                    <a:p>
                      <a:r>
                        <a:rPr lang="da-DK" sz="1600" dirty="0"/>
                        <a:t>Lånebeløb</a:t>
                      </a:r>
                    </a:p>
                  </a:txBody>
                  <a:tcPr/>
                </a:tc>
                <a:tc>
                  <a:txBody>
                    <a:bodyPr/>
                    <a:lstStyle/>
                    <a:p>
                      <a:pPr algn="r"/>
                      <a:endParaRPr lang="da-DK" sz="1600" dirty="0"/>
                    </a:p>
                  </a:txBody>
                  <a:tcPr/>
                </a:tc>
                <a:tc>
                  <a:txBody>
                    <a:bodyPr/>
                    <a:lstStyle/>
                    <a:p>
                      <a:pPr algn="r"/>
                      <a:r>
                        <a:rPr lang="da-DK" sz="1600" dirty="0"/>
                        <a:t>5.000 kr.</a:t>
                      </a:r>
                    </a:p>
                  </a:txBody>
                  <a:tcPr/>
                </a:tc>
                <a:extLst>
                  <a:ext uri="{0D108BD9-81ED-4DB2-BD59-A6C34878D82A}">
                    <a16:rowId xmlns:a16="http://schemas.microsoft.com/office/drawing/2014/main" val="808298209"/>
                  </a:ext>
                </a:extLst>
              </a:tr>
              <a:tr h="370840">
                <a:tc>
                  <a:txBody>
                    <a:bodyPr/>
                    <a:lstStyle/>
                    <a:p>
                      <a:r>
                        <a:rPr lang="da-DK" sz="1600" dirty="0"/>
                        <a:t>Rente  (månedlig)</a:t>
                      </a:r>
                    </a:p>
                  </a:txBody>
                  <a:tcPr/>
                </a:tc>
                <a:tc>
                  <a:txBody>
                    <a:bodyPr/>
                    <a:lstStyle/>
                    <a:p>
                      <a:pPr algn="r"/>
                      <a:endParaRPr lang="da-DK" sz="1600" dirty="0"/>
                    </a:p>
                  </a:txBody>
                  <a:tcPr/>
                </a:tc>
                <a:tc>
                  <a:txBody>
                    <a:bodyPr/>
                    <a:lstStyle/>
                    <a:p>
                      <a:pPr algn="r"/>
                      <a:r>
                        <a:rPr lang="da-DK" sz="1600" dirty="0"/>
                        <a:t>2%</a:t>
                      </a:r>
                    </a:p>
                  </a:txBody>
                  <a:tcPr/>
                </a:tc>
                <a:extLst>
                  <a:ext uri="{0D108BD9-81ED-4DB2-BD59-A6C34878D82A}">
                    <a16:rowId xmlns:a16="http://schemas.microsoft.com/office/drawing/2014/main" val="2990687904"/>
                  </a:ext>
                </a:extLst>
              </a:tr>
              <a:tr h="370840">
                <a:tc>
                  <a:txBody>
                    <a:bodyPr/>
                    <a:lstStyle/>
                    <a:p>
                      <a:r>
                        <a:rPr lang="da-DK" sz="1600" dirty="0"/>
                        <a:t>Etableringsgebyr</a:t>
                      </a:r>
                    </a:p>
                  </a:txBody>
                  <a:tcPr/>
                </a:tc>
                <a:tc>
                  <a:txBody>
                    <a:bodyPr/>
                    <a:lstStyle/>
                    <a:p>
                      <a:pPr algn="r"/>
                      <a:endParaRPr lang="da-DK" sz="1600" dirty="0"/>
                    </a:p>
                  </a:txBody>
                  <a:tcPr/>
                </a:tc>
                <a:tc>
                  <a:txBody>
                    <a:bodyPr/>
                    <a:lstStyle/>
                    <a:p>
                      <a:pPr algn="r"/>
                      <a:r>
                        <a:rPr lang="da-DK" sz="1600" dirty="0"/>
                        <a:t>200 kr.</a:t>
                      </a:r>
                    </a:p>
                  </a:txBody>
                  <a:tcPr/>
                </a:tc>
                <a:extLst>
                  <a:ext uri="{0D108BD9-81ED-4DB2-BD59-A6C34878D82A}">
                    <a16:rowId xmlns:a16="http://schemas.microsoft.com/office/drawing/2014/main" val="100621107"/>
                  </a:ext>
                </a:extLst>
              </a:tr>
              <a:tr h="370840">
                <a:tc>
                  <a:txBody>
                    <a:bodyPr/>
                    <a:lstStyle/>
                    <a:p>
                      <a:r>
                        <a:rPr lang="da-DK" sz="1600" dirty="0"/>
                        <a:t>Løbetid</a:t>
                      </a:r>
                    </a:p>
                  </a:txBody>
                  <a:tcPr/>
                </a:tc>
                <a:tc>
                  <a:txBody>
                    <a:bodyPr/>
                    <a:lstStyle/>
                    <a:p>
                      <a:pPr algn="r"/>
                      <a:endParaRPr lang="da-DK" sz="1600" dirty="0"/>
                    </a:p>
                  </a:txBody>
                  <a:tcPr/>
                </a:tc>
                <a:tc>
                  <a:txBody>
                    <a:bodyPr/>
                    <a:lstStyle/>
                    <a:p>
                      <a:pPr algn="r"/>
                      <a:r>
                        <a:rPr lang="da-DK" sz="1600" dirty="0"/>
                        <a:t>6 </a:t>
                      </a:r>
                      <a:r>
                        <a:rPr lang="da-DK" sz="1600" dirty="0" err="1"/>
                        <a:t>mdr</a:t>
                      </a:r>
                      <a:endParaRPr lang="da-DK" sz="1600" dirty="0"/>
                    </a:p>
                  </a:txBody>
                  <a:tcPr/>
                </a:tc>
                <a:extLst>
                  <a:ext uri="{0D108BD9-81ED-4DB2-BD59-A6C34878D82A}">
                    <a16:rowId xmlns:a16="http://schemas.microsoft.com/office/drawing/2014/main" val="1765899210"/>
                  </a:ext>
                </a:extLst>
              </a:tr>
              <a:tr h="343613">
                <a:tc>
                  <a:txBody>
                    <a:bodyPr/>
                    <a:lstStyle/>
                    <a:p>
                      <a:r>
                        <a:rPr lang="da-DK" sz="1600" dirty="0"/>
                        <a:t>Samlet tilbagebetaling</a:t>
                      </a:r>
                    </a:p>
                  </a:txBody>
                  <a:tcPr/>
                </a:tc>
                <a:tc>
                  <a:txBody>
                    <a:bodyPr/>
                    <a:lstStyle/>
                    <a:p>
                      <a:pPr algn="r"/>
                      <a:endParaRPr lang="da-DK" sz="1600" kern="1200" dirty="0">
                        <a:solidFill>
                          <a:schemeClr val="dk1"/>
                        </a:solidFill>
                        <a:latin typeface="+mn-lt"/>
                        <a:ea typeface="+mn-ea"/>
                        <a:cs typeface="+mn-cs"/>
                      </a:endParaRPr>
                    </a:p>
                  </a:txBody>
                  <a:tcPr/>
                </a:tc>
                <a:tc>
                  <a:txBody>
                    <a:bodyPr/>
                    <a:lstStyle/>
                    <a:p>
                      <a:pPr algn="r"/>
                      <a:endParaRPr lang="da-DK" sz="1600" kern="1200" dirty="0">
                        <a:solidFill>
                          <a:schemeClr val="dk1"/>
                        </a:solidFill>
                        <a:latin typeface="+mn-lt"/>
                        <a:ea typeface="+mn-ea"/>
                        <a:cs typeface="+mn-cs"/>
                      </a:endParaRPr>
                    </a:p>
                  </a:txBody>
                  <a:tcPr/>
                </a:tc>
                <a:extLst>
                  <a:ext uri="{0D108BD9-81ED-4DB2-BD59-A6C34878D82A}">
                    <a16:rowId xmlns:a16="http://schemas.microsoft.com/office/drawing/2014/main" val="740741919"/>
                  </a:ext>
                </a:extLst>
              </a:tr>
              <a:tr h="343613">
                <a:tc>
                  <a:txBody>
                    <a:bodyPr/>
                    <a:lstStyle/>
                    <a:p>
                      <a:pPr algn="r"/>
                      <a:r>
                        <a:rPr lang="da-DK" sz="1400" dirty="0"/>
                        <a:t>Det lånte beløb</a:t>
                      </a:r>
                    </a:p>
                  </a:txBody>
                  <a:tcPr/>
                </a:tc>
                <a:tc>
                  <a:txBody>
                    <a:bodyPr/>
                    <a:lstStyle/>
                    <a:p>
                      <a:pPr algn="r"/>
                      <a:r>
                        <a:rPr lang="da-DK" sz="1400" kern="1200" dirty="0">
                          <a:solidFill>
                            <a:schemeClr val="dk1"/>
                          </a:solidFill>
                          <a:latin typeface="+mn-lt"/>
                          <a:ea typeface="+mn-ea"/>
                          <a:cs typeface="+mn-cs"/>
                        </a:rPr>
                        <a:t>5.000</a:t>
                      </a:r>
                    </a:p>
                  </a:txBody>
                  <a:tcPr/>
                </a:tc>
                <a:tc>
                  <a:txBody>
                    <a:bodyPr/>
                    <a:lstStyle/>
                    <a:p>
                      <a:pPr algn="r"/>
                      <a:endParaRPr lang="da-DK" sz="1600" kern="1200" dirty="0">
                        <a:solidFill>
                          <a:schemeClr val="dk1"/>
                        </a:solidFill>
                        <a:latin typeface="+mn-lt"/>
                        <a:ea typeface="+mn-ea"/>
                        <a:cs typeface="+mn-cs"/>
                      </a:endParaRPr>
                    </a:p>
                  </a:txBody>
                  <a:tcPr/>
                </a:tc>
                <a:extLst>
                  <a:ext uri="{0D108BD9-81ED-4DB2-BD59-A6C34878D82A}">
                    <a16:rowId xmlns:a16="http://schemas.microsoft.com/office/drawing/2014/main" val="3812564312"/>
                  </a:ext>
                </a:extLst>
              </a:tr>
              <a:tr h="343613">
                <a:tc>
                  <a:txBody>
                    <a:bodyPr/>
                    <a:lstStyle/>
                    <a:p>
                      <a:pPr algn="r"/>
                      <a:r>
                        <a:rPr lang="da-DK" sz="1400" dirty="0"/>
                        <a:t>Gebyrer i lånets løbetid</a:t>
                      </a:r>
                    </a:p>
                  </a:txBody>
                  <a:tcPr/>
                </a:tc>
                <a:tc>
                  <a:txBody>
                    <a:bodyPr/>
                    <a:lstStyle/>
                    <a:p>
                      <a:pPr algn="r"/>
                      <a:r>
                        <a:rPr lang="da-DK" sz="1400" kern="1200" dirty="0">
                          <a:solidFill>
                            <a:schemeClr val="dk1"/>
                          </a:solidFill>
                          <a:latin typeface="+mn-lt"/>
                          <a:ea typeface="+mn-ea"/>
                          <a:cs typeface="+mn-cs"/>
                        </a:rPr>
                        <a:t>200 </a:t>
                      </a:r>
                    </a:p>
                  </a:txBody>
                  <a:tcPr/>
                </a:tc>
                <a:tc>
                  <a:txBody>
                    <a:bodyPr/>
                    <a:lstStyle/>
                    <a:p>
                      <a:pPr algn="r"/>
                      <a:endParaRPr lang="da-DK" sz="1600" kern="1200" dirty="0">
                        <a:solidFill>
                          <a:schemeClr val="dk1"/>
                        </a:solidFill>
                        <a:latin typeface="+mn-lt"/>
                        <a:ea typeface="+mn-ea"/>
                        <a:cs typeface="+mn-cs"/>
                      </a:endParaRPr>
                    </a:p>
                  </a:txBody>
                  <a:tcPr/>
                </a:tc>
                <a:extLst>
                  <a:ext uri="{0D108BD9-81ED-4DB2-BD59-A6C34878D82A}">
                    <a16:rowId xmlns:a16="http://schemas.microsoft.com/office/drawing/2014/main" val="3244210422"/>
                  </a:ext>
                </a:extLst>
              </a:tr>
              <a:tr h="343613">
                <a:tc>
                  <a:txBody>
                    <a:bodyPr/>
                    <a:lstStyle/>
                    <a:p>
                      <a:pPr algn="r"/>
                      <a:r>
                        <a:rPr lang="da-DK" sz="1400" dirty="0"/>
                        <a:t>Rentebetaling i 6 måneder</a:t>
                      </a:r>
                    </a:p>
                  </a:txBody>
                  <a:tcPr/>
                </a:tc>
                <a:tc>
                  <a:txBody>
                    <a:bodyPr/>
                    <a:lstStyle/>
                    <a:p>
                      <a:pPr algn="r"/>
                      <a:r>
                        <a:rPr lang="da-DK" sz="1400" kern="1200" dirty="0">
                          <a:solidFill>
                            <a:schemeClr val="dk1"/>
                          </a:solidFill>
                          <a:latin typeface="+mn-lt"/>
                          <a:ea typeface="+mn-ea"/>
                          <a:cs typeface="+mn-cs"/>
                        </a:rPr>
                        <a:t>5.200 ∙ 0,02 ∙ 6 = 624 </a:t>
                      </a:r>
                    </a:p>
                  </a:txBody>
                  <a:tcPr/>
                </a:tc>
                <a:tc>
                  <a:txBody>
                    <a:bodyPr/>
                    <a:lstStyle/>
                    <a:p>
                      <a:pPr algn="r"/>
                      <a:endParaRPr lang="da-DK" sz="1600" kern="1200" dirty="0">
                        <a:solidFill>
                          <a:schemeClr val="dk1"/>
                        </a:solidFill>
                        <a:latin typeface="+mn-lt"/>
                        <a:ea typeface="+mn-ea"/>
                        <a:cs typeface="+mn-cs"/>
                      </a:endParaRPr>
                    </a:p>
                  </a:txBody>
                  <a:tcPr/>
                </a:tc>
                <a:extLst>
                  <a:ext uri="{0D108BD9-81ED-4DB2-BD59-A6C34878D82A}">
                    <a16:rowId xmlns:a16="http://schemas.microsoft.com/office/drawing/2014/main" val="3859243701"/>
                  </a:ext>
                </a:extLst>
              </a:tr>
              <a:tr h="343613">
                <a:tc>
                  <a:txBody>
                    <a:bodyPr/>
                    <a:lstStyle/>
                    <a:p>
                      <a:pPr algn="r"/>
                      <a:r>
                        <a:rPr lang="da-DK" sz="1600" dirty="0"/>
                        <a:t>I alt samlet betaling</a:t>
                      </a:r>
                    </a:p>
                  </a:txBody>
                  <a:tcPr/>
                </a:tc>
                <a:tc>
                  <a:txBody>
                    <a:bodyPr/>
                    <a:lstStyle/>
                    <a:p>
                      <a:pPr algn="r"/>
                      <a:r>
                        <a:rPr lang="da-DK" sz="1600" kern="1200" dirty="0">
                          <a:solidFill>
                            <a:schemeClr val="dk1"/>
                          </a:solidFill>
                          <a:latin typeface="+mn-lt"/>
                          <a:ea typeface="+mn-ea"/>
                          <a:cs typeface="+mn-cs"/>
                        </a:rPr>
                        <a:t>5.000+200+624</a:t>
                      </a:r>
                    </a:p>
                  </a:txBody>
                  <a:tcPr/>
                </a:tc>
                <a:tc>
                  <a:txBody>
                    <a:bodyPr/>
                    <a:lstStyle/>
                    <a:p>
                      <a:pPr algn="r"/>
                      <a:r>
                        <a:rPr lang="da-DK" sz="1600" kern="1200" dirty="0">
                          <a:solidFill>
                            <a:schemeClr val="dk1"/>
                          </a:solidFill>
                          <a:latin typeface="+mn-lt"/>
                          <a:ea typeface="+mn-ea"/>
                          <a:cs typeface="+mn-cs"/>
                        </a:rPr>
                        <a:t>5.824 kr.</a:t>
                      </a:r>
                    </a:p>
                  </a:txBody>
                  <a:tcPr/>
                </a:tc>
                <a:extLst>
                  <a:ext uri="{0D108BD9-81ED-4DB2-BD59-A6C34878D82A}">
                    <a16:rowId xmlns:a16="http://schemas.microsoft.com/office/drawing/2014/main" val="114496608"/>
                  </a:ext>
                </a:extLst>
              </a:tr>
            </a:tbl>
          </a:graphicData>
        </a:graphic>
      </p:graphicFrame>
      <p:pic>
        <p:nvPicPr>
          <p:cNvPr id="17" name="Grafik 16" descr="Link">
            <a:extLst>
              <a:ext uri="{FF2B5EF4-FFF2-40B4-BE49-F238E27FC236}">
                <a16:creationId xmlns:a16="http://schemas.microsoft.com/office/drawing/2014/main" id="{397B404E-080B-4B57-B12E-3897F9227B2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6200000">
            <a:off x="5423726" y="2950768"/>
            <a:ext cx="479714" cy="479714"/>
          </a:xfrm>
          <a:prstGeom prst="rect">
            <a:avLst/>
          </a:prstGeom>
        </p:spPr>
      </p:pic>
    </p:spTree>
    <p:extLst>
      <p:ext uri="{BB962C8B-B14F-4D97-AF65-F5344CB8AC3E}">
        <p14:creationId xmlns:p14="http://schemas.microsoft.com/office/powerpoint/2010/main" val="3188837873"/>
      </p:ext>
    </p:extLst>
  </p:cSld>
  <p:clrMapOvr>
    <a:masterClrMapping/>
  </p:clrMapOvr>
</p:sld>
</file>

<file path=ppt/theme/theme1.xml><?xml version="1.0" encoding="utf-8"?>
<a:theme xmlns:a="http://schemas.openxmlformats.org/drawingml/2006/main" name="Office-tema">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646_TF16411250.potx" id="{CEE10520-150A-4B92-BA1A-7A78A2B9F689}" vid="{C1BFC342-F07A-41F9-A93A-1624EE5016D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Tydelig forretningspræsentation</Template>
  <TotalTime>0</TotalTime>
  <Words>902</Words>
  <Application>Microsoft Office PowerPoint</Application>
  <PresentationFormat>Widescreen</PresentationFormat>
  <Paragraphs>156</Paragraphs>
  <Slides>16</Slides>
  <Notes>16</Notes>
  <HiddenSlides>0</HiddenSlides>
  <MMClips>2</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Calibri</vt:lpstr>
      <vt:lpstr>Candara</vt:lpstr>
      <vt:lpstr>Corbel</vt:lpstr>
      <vt:lpstr>Times New Roman</vt:lpstr>
      <vt:lpstr>Office-tema</vt:lpstr>
      <vt:lpstr>Kviklån</vt:lpstr>
      <vt:lpstr>Hvad er kviklån?</vt:lpstr>
      <vt:lpstr>Dialogspørgsmål –  1</vt:lpstr>
      <vt:lpstr>Kviklån – det du skal holde øje med</vt:lpstr>
      <vt:lpstr>Dialogspørgsmål –  2</vt:lpstr>
      <vt:lpstr>Kviklån</vt:lpstr>
      <vt:lpstr>Kviklån – online penge</vt:lpstr>
      <vt:lpstr>Dialogspørgsmål –  3</vt:lpstr>
      <vt:lpstr>Samlede kreditomkostninger</vt:lpstr>
      <vt:lpstr>Hvad er ÅOP ?</vt:lpstr>
      <vt:lpstr>Dialogspørgsmål –  4</vt:lpstr>
      <vt:lpstr>Large image</vt:lpstr>
      <vt:lpstr>Large image</vt:lpstr>
      <vt:lpstr>Dialogspørgsmål –  5</vt:lpstr>
      <vt:lpstr>Kviklån – Spørgsmål til gruppearbejde</vt:lpstr>
      <vt:lpstr>Videofremlæggelse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2021-03-14T18:42:38Z</dcterms:created>
  <dcterms:modified xsi:type="dcterms:W3CDTF">2021-03-23T06:55:53Z</dcterms:modified>
</cp:coreProperties>
</file>