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handoutMasterIdLst>
    <p:handoutMasterId r:id="rId48"/>
  </p:handoutMasterIdLst>
  <p:sldIdLst>
    <p:sldId id="256" r:id="rId2"/>
    <p:sldId id="294" r:id="rId3"/>
    <p:sldId id="295" r:id="rId4"/>
    <p:sldId id="296" r:id="rId5"/>
    <p:sldId id="320" r:id="rId6"/>
    <p:sldId id="297" r:id="rId7"/>
    <p:sldId id="318" r:id="rId8"/>
    <p:sldId id="264" r:id="rId9"/>
    <p:sldId id="267" r:id="rId10"/>
    <p:sldId id="275" r:id="rId11"/>
    <p:sldId id="281" r:id="rId12"/>
    <p:sldId id="298" r:id="rId13"/>
    <p:sldId id="314" r:id="rId14"/>
    <p:sldId id="317" r:id="rId15"/>
    <p:sldId id="270" r:id="rId16"/>
    <p:sldId id="271" r:id="rId17"/>
    <p:sldId id="315" r:id="rId18"/>
    <p:sldId id="299" r:id="rId19"/>
    <p:sldId id="300" r:id="rId20"/>
    <p:sldId id="301" r:id="rId21"/>
    <p:sldId id="302" r:id="rId22"/>
    <p:sldId id="303" r:id="rId23"/>
    <p:sldId id="265" r:id="rId24"/>
    <p:sldId id="304" r:id="rId25"/>
    <p:sldId id="276" r:id="rId26"/>
    <p:sldId id="306" r:id="rId27"/>
    <p:sldId id="305" r:id="rId28"/>
    <p:sldId id="307" r:id="rId29"/>
    <p:sldId id="319" r:id="rId30"/>
    <p:sldId id="290" r:id="rId31"/>
    <p:sldId id="289" r:id="rId32"/>
    <p:sldId id="291" r:id="rId33"/>
    <p:sldId id="278" r:id="rId34"/>
    <p:sldId id="287" r:id="rId35"/>
    <p:sldId id="288" r:id="rId36"/>
    <p:sldId id="312" r:id="rId37"/>
    <p:sldId id="293" r:id="rId38"/>
    <p:sldId id="284" r:id="rId39"/>
    <p:sldId id="285" r:id="rId40"/>
    <p:sldId id="308" r:id="rId41"/>
    <p:sldId id="286" r:id="rId42"/>
    <p:sldId id="313" r:id="rId43"/>
    <p:sldId id="292" r:id="rId44"/>
    <p:sldId id="316" r:id="rId45"/>
    <p:sldId id="31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484" autoAdjust="0"/>
  </p:normalViewPr>
  <p:slideViewPr>
    <p:cSldViewPr snapToGrid="0" showGuides="1">
      <p:cViewPr varScale="1">
        <p:scale>
          <a:sx n="61" d="100"/>
          <a:sy n="61" d="100"/>
        </p:scale>
        <p:origin x="1284" y="7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06/01/2023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06/01/2023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information-til-eleve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vm.dk/folkeskolen/folkeskolens-proever/faglig-forberedelse/proevevejledninge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uvm.dk/folkeskolen/folkeskolens-proever/faglig-forberedelse/proevevejledning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dirty="0"/>
          </a:p>
        </p:txBody>
      </p:sp>
    </p:spTree>
    <p:extLst>
      <p:ext uri="{BB962C8B-B14F-4D97-AF65-F5344CB8AC3E}">
        <p14:creationId xmlns:p14="http://schemas.microsoft.com/office/powerpoint/2010/main" val="366809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Lærerinformation</a:t>
            </a:r>
          </a:p>
          <a:p>
            <a:r>
              <a:rPr lang="da-DK" dirty="0" smtClean="0"/>
              <a:t>Der er ingen formatkrav til dispositionen,</a:t>
            </a:r>
            <a:r>
              <a:rPr lang="da-DK" baseline="0" dirty="0" smtClean="0"/>
              <a:t> der må udarbejdes i såvel et tekstbehandlingsprogram som et præsentationsprogram.</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dirty="0"/>
          </a:p>
        </p:txBody>
      </p:sp>
    </p:spTree>
    <p:extLst>
      <p:ext uri="{BB962C8B-B14F-4D97-AF65-F5344CB8AC3E}">
        <p14:creationId xmlns:p14="http://schemas.microsoft.com/office/powerpoint/2010/main" val="331060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Lærerinformation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dirty="0"/>
          </a:p>
        </p:txBody>
      </p:sp>
    </p:spTree>
    <p:extLst>
      <p:ext uri="{BB962C8B-B14F-4D97-AF65-F5344CB8AC3E}">
        <p14:creationId xmlns:p14="http://schemas.microsoft.com/office/powerpoint/2010/main" val="1462553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slide er rettet mod eleverne.</a:t>
            </a:r>
          </a:p>
          <a:p>
            <a:r>
              <a:rPr lang="da-DK" dirty="0" smtClean="0"/>
              <a:t>Lærerinformation:</a:t>
            </a:r>
          </a:p>
          <a:p>
            <a:r>
              <a:rPr lang="da-DK" dirty="0" smtClean="0"/>
              <a:t>Tekstbehandlingsprogram: fx Word, Google </a:t>
            </a:r>
            <a:r>
              <a:rPr lang="da-DK" dirty="0" err="1" smtClean="0"/>
              <a:t>docs</a:t>
            </a:r>
            <a:endParaRPr lang="da-DK" dirty="0" smtClean="0"/>
          </a:p>
          <a:p>
            <a:r>
              <a:rPr lang="da-DK" dirty="0" smtClean="0"/>
              <a:t>Præsentationsprogram: power point, Google slides eller lign.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3439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486602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2194268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89174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3080181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dirty="0" smtClean="0"/>
              <a:t>Til læreren: Folderen er opdateret i september 2022. Bemærk, at den er gældende indtil en ny version udgives. Der kommer således ikke nødvendigvis en ny version hvert skoleår.</a:t>
            </a:r>
          </a:p>
          <a:p>
            <a:pPr fontAlgn="base"/>
            <a:r>
              <a:rPr lang="da-DK" dirty="0" smtClean="0">
                <a:hlinkClick r:id="rId3"/>
              </a:rPr>
              <a:t>https://www.uvm.dk/folkeskolen/folkeskolens-proever/proevetilrettelaeggelse/information-til-elever</a:t>
            </a:r>
            <a:r>
              <a:rPr lang="da-DK" dirty="0" smtClean="0"/>
              <a:t> </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401336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1009645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I ”Vejledning</a:t>
            </a:r>
            <a:r>
              <a:rPr lang="da-DK" sz="1200" baseline="0" dirty="0" smtClean="0"/>
              <a:t> til folkeskolens prøver i engelsk i 9. klasse”</a:t>
            </a:r>
            <a:r>
              <a:rPr lang="da-DK" sz="1200" dirty="0" smtClean="0"/>
              <a:t> findes vurderingskriterierne for den mundtlige</a:t>
            </a:r>
            <a:r>
              <a:rPr lang="da-DK" sz="1200" baseline="0" dirty="0" smtClean="0"/>
              <a:t> </a:t>
            </a:r>
            <a:r>
              <a:rPr lang="da-DK" sz="1200" dirty="0" smtClean="0"/>
              <a:t>prøve på side 25. Du finder prøvevejledningen her: </a:t>
            </a:r>
            <a:r>
              <a:rPr lang="da-DK" sz="1200" dirty="0" smtClean="0">
                <a:hlinkClick r:id="rId3"/>
              </a:rPr>
              <a:t>https://www.uvm.dk/folkeskolen/folkeskolens-proever/faglig-forberedelse/proevevejledninger</a:t>
            </a:r>
            <a:r>
              <a:rPr lang="da-DK" sz="1200" dirty="0" smtClean="0"/>
              <a:t> </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158543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330960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3670736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I ”Vejledning</a:t>
            </a:r>
            <a:r>
              <a:rPr lang="da-DK" sz="1200" baseline="0" dirty="0" smtClean="0"/>
              <a:t> til folkeskolens prøver i engelsk i 9. klasse”</a:t>
            </a:r>
            <a:r>
              <a:rPr lang="da-DK" sz="1200" dirty="0" smtClean="0"/>
              <a:t> findes en mere læsevenlig udgave af karakterbeskrivelserne på side 24. Du finder prøvevejledningen her: </a:t>
            </a:r>
            <a:r>
              <a:rPr lang="da-DK" sz="1200" dirty="0" smtClean="0">
                <a:hlinkClick r:id="rId3"/>
              </a:rPr>
              <a:t>https://www.uvm.dk/folkeskolen/folkeskolens-proever/faglig-forberedelse/proevevejledninger</a:t>
            </a:r>
            <a:r>
              <a:rPr lang="da-DK" sz="1200" dirty="0" smtClean="0"/>
              <a:t> </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34687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2903318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1341900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Gambitter forklares på</a:t>
            </a:r>
            <a:r>
              <a:rPr lang="da-DK" baseline="0" dirty="0" smtClean="0"/>
              <a:t> slide 31</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4037152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r>
              <a:rPr lang="da-DK" sz="1200" b="0" i="0" u="none" strike="noStrike" kern="1200" dirty="0" smtClean="0">
                <a:solidFill>
                  <a:schemeClr val="tx1"/>
                </a:solidFill>
                <a:effectLst/>
                <a:latin typeface="+mn-lt"/>
                <a:ea typeface="+mn-ea"/>
                <a:cs typeface="+mn-cs"/>
              </a:rPr>
              <a:t>Kommunikationsstrategier støttes generelt i undervisningen, ved at der anvendes engelsk som klasseværelsessprog, og ved at læreren opfordrer eleverne til at være </a:t>
            </a:r>
            <a:r>
              <a:rPr lang="da-DK" sz="1200" b="0" i="0" u="none" strike="noStrike" kern="1200" dirty="0" err="1" smtClean="0">
                <a:solidFill>
                  <a:schemeClr val="tx1"/>
                </a:solidFill>
                <a:effectLst/>
                <a:latin typeface="+mn-lt"/>
                <a:ea typeface="+mn-ea"/>
                <a:cs typeface="+mn-cs"/>
              </a:rPr>
              <a:t>risk-takers</a:t>
            </a:r>
            <a:r>
              <a:rPr lang="da-DK" sz="1200" b="0" i="0" u="none" strike="noStrike" kern="1200" dirty="0" smtClean="0">
                <a:solidFill>
                  <a:schemeClr val="tx1"/>
                </a:solidFill>
                <a:effectLst/>
                <a:latin typeface="+mn-lt"/>
                <a:ea typeface="+mn-ea"/>
                <a:cs typeface="+mn-cs"/>
              </a:rPr>
              <a:t> og kaste sig ud i brug af engelsk med alle midler samt være fokuseret på at opretholde kommunikationen. Det kan være nødvendigt at støtte nogle elever i at tænke mindre på korrekthed hele tiden.</a:t>
            </a:r>
            <a:endParaRPr lang="da-DK" b="0" dirty="0" smtClean="0">
              <a:effectLst/>
            </a:endParaRPr>
          </a:p>
          <a:p>
            <a:pPr rtl="0"/>
            <a:r>
              <a:rPr lang="da-DK" sz="1200" b="0" i="0" u="none" strike="noStrike" kern="1200" dirty="0" smtClean="0">
                <a:solidFill>
                  <a:schemeClr val="tx1"/>
                </a:solidFill>
                <a:effectLst/>
                <a:latin typeface="+mn-lt"/>
                <a:ea typeface="+mn-ea"/>
                <a:cs typeface="+mn-cs"/>
              </a:rPr>
              <a:t>Læreren kan også vælge læringsaktiviteter rettet specifikt mod forskellige kommunikationsstrategier, fx:</a:t>
            </a:r>
          </a:p>
          <a:p>
            <a:pPr rtl="0"/>
            <a:endParaRPr lang="da-DK" b="0" dirty="0" smtClean="0">
              <a:effectLst/>
            </a:endParaRPr>
          </a:p>
          <a:p>
            <a:pPr rtl="0"/>
            <a:r>
              <a:rPr lang="da-DK" sz="1200" b="0" i="0" u="none" strike="noStrike" kern="1200" dirty="0" smtClean="0">
                <a:solidFill>
                  <a:schemeClr val="tx1"/>
                </a:solidFill>
                <a:effectLst/>
                <a:latin typeface="+mn-lt"/>
                <a:ea typeface="+mn-ea"/>
                <a:cs typeface="+mn-cs"/>
              </a:rPr>
              <a:t>Mime: Eleverne mimer betydningen af verber, og andre gætter verberne. Eleverne mimer titler på film, og der gættes i hold på filmens titel.</a:t>
            </a:r>
          </a:p>
          <a:p>
            <a:pPr rtl="0"/>
            <a:endParaRPr lang="da-DK" b="0" dirty="0" smtClean="0">
              <a:effectLst/>
            </a:endParaRPr>
          </a:p>
          <a:p>
            <a:pPr rtl="0"/>
            <a:r>
              <a:rPr lang="da-DK" sz="1200" b="0" i="0" u="none" strike="noStrike" kern="1200" dirty="0" smtClean="0">
                <a:solidFill>
                  <a:schemeClr val="tx1"/>
                </a:solidFill>
                <a:effectLst/>
                <a:latin typeface="+mn-lt"/>
                <a:ea typeface="+mn-ea"/>
                <a:cs typeface="+mn-cs"/>
              </a:rPr>
              <a:t>Spørge om hjælp: Alle elever får udleveret eller trækker en Help </a:t>
            </a:r>
            <a:r>
              <a:rPr lang="da-DK" sz="1200" b="0" i="0" u="none" strike="noStrike" kern="1200" dirty="0" err="1" smtClean="0">
                <a:solidFill>
                  <a:schemeClr val="tx1"/>
                </a:solidFill>
                <a:effectLst/>
                <a:latin typeface="+mn-lt"/>
                <a:ea typeface="+mn-ea"/>
                <a:cs typeface="+mn-cs"/>
              </a:rPr>
              <a:t>token</a:t>
            </a:r>
            <a:r>
              <a:rPr lang="da-DK" sz="1200" b="0" i="0" u="none" strike="noStrike" kern="1200" dirty="0" smtClean="0">
                <a:solidFill>
                  <a:schemeClr val="tx1"/>
                </a:solidFill>
                <a:effectLst/>
                <a:latin typeface="+mn-lt"/>
                <a:ea typeface="+mn-ea"/>
                <a:cs typeface="+mn-cs"/>
              </a:rPr>
              <a:t> og skal anvende den i løbet af lektionen ved at spørge læreren eller en kammerat om hjælp. Der kan stå forskellige ting på den, fx ”Can </a:t>
            </a:r>
            <a:r>
              <a:rPr lang="da-DK" sz="1200" b="0" i="0" u="none" strike="noStrike" kern="1200" dirty="0" err="1" smtClean="0">
                <a:solidFill>
                  <a:schemeClr val="tx1"/>
                </a:solidFill>
                <a:effectLst/>
                <a:latin typeface="+mn-lt"/>
                <a:ea typeface="+mn-ea"/>
                <a:cs typeface="+mn-cs"/>
              </a:rPr>
              <a:t>you</a:t>
            </a:r>
            <a:r>
              <a:rPr lang="da-DK" sz="1200" b="0" i="0" u="none" strike="noStrike" kern="1200" dirty="0" smtClean="0">
                <a:solidFill>
                  <a:schemeClr val="tx1"/>
                </a:solidFill>
                <a:effectLst/>
                <a:latin typeface="+mn-lt"/>
                <a:ea typeface="+mn-ea"/>
                <a:cs typeface="+mn-cs"/>
              </a:rPr>
              <a:t> </a:t>
            </a:r>
            <a:r>
              <a:rPr lang="da-DK" sz="1200" b="0" i="0" u="none" strike="noStrike" kern="1200" dirty="0" err="1" smtClean="0">
                <a:solidFill>
                  <a:schemeClr val="tx1"/>
                </a:solidFill>
                <a:effectLst/>
                <a:latin typeface="+mn-lt"/>
                <a:ea typeface="+mn-ea"/>
                <a:cs typeface="+mn-cs"/>
              </a:rPr>
              <a:t>help</a:t>
            </a:r>
            <a:r>
              <a:rPr lang="da-DK" sz="1200" b="0" i="0" u="none" strike="noStrike" kern="1200" dirty="0" smtClean="0">
                <a:solidFill>
                  <a:schemeClr val="tx1"/>
                </a:solidFill>
                <a:effectLst/>
                <a:latin typeface="+mn-lt"/>
                <a:ea typeface="+mn-ea"/>
                <a:cs typeface="+mn-cs"/>
              </a:rPr>
              <a:t> </a:t>
            </a:r>
            <a:r>
              <a:rPr lang="da-DK" sz="1200" b="0" i="0" u="none" strike="noStrike" kern="1200" dirty="0" err="1" smtClean="0">
                <a:solidFill>
                  <a:schemeClr val="tx1"/>
                </a:solidFill>
                <a:effectLst/>
                <a:latin typeface="+mn-lt"/>
                <a:ea typeface="+mn-ea"/>
                <a:cs typeface="+mn-cs"/>
              </a:rPr>
              <a:t>me</a:t>
            </a:r>
            <a:r>
              <a:rPr lang="da-DK" sz="1200" b="0" i="0" u="none" strike="noStrike" kern="1200" dirty="0" smtClean="0">
                <a:solidFill>
                  <a:schemeClr val="tx1"/>
                </a:solidFill>
                <a:effectLst/>
                <a:latin typeface="+mn-lt"/>
                <a:ea typeface="+mn-ea"/>
                <a:cs typeface="+mn-cs"/>
              </a:rPr>
              <a:t>, </a:t>
            </a:r>
            <a:r>
              <a:rPr lang="da-DK" sz="1200" b="0" i="0" u="none" strike="noStrike" kern="1200" dirty="0" err="1" smtClean="0">
                <a:solidFill>
                  <a:schemeClr val="tx1"/>
                </a:solidFill>
                <a:effectLst/>
                <a:latin typeface="+mn-lt"/>
                <a:ea typeface="+mn-ea"/>
                <a:cs typeface="+mn-cs"/>
              </a:rPr>
              <a:t>please</a:t>
            </a:r>
            <a:r>
              <a:rPr lang="da-DK" sz="1200" b="0" i="0" u="none" strike="noStrike" kern="1200" dirty="0" smtClean="0">
                <a:solidFill>
                  <a:schemeClr val="tx1"/>
                </a:solidFill>
                <a:effectLst/>
                <a:latin typeface="+mn-lt"/>
                <a:ea typeface="+mn-ea"/>
                <a:cs typeface="+mn-cs"/>
              </a:rPr>
              <a:t>? … I am </a:t>
            </a:r>
            <a:r>
              <a:rPr lang="da-DK" sz="1200" b="0" i="0" u="none" strike="noStrike" kern="1200" dirty="0" err="1" smtClean="0">
                <a:solidFill>
                  <a:schemeClr val="tx1"/>
                </a:solidFill>
                <a:effectLst/>
                <a:latin typeface="+mn-lt"/>
                <a:ea typeface="+mn-ea"/>
                <a:cs typeface="+mn-cs"/>
              </a:rPr>
              <a:t>stuck</a:t>
            </a:r>
            <a:r>
              <a:rPr lang="da-DK" sz="1200" b="0" i="0" u="none" strike="noStrike" kern="1200" dirty="0" smtClean="0">
                <a:solidFill>
                  <a:schemeClr val="tx1"/>
                </a:solidFill>
                <a:effectLst/>
                <a:latin typeface="+mn-lt"/>
                <a:ea typeface="+mn-ea"/>
                <a:cs typeface="+mn-cs"/>
              </a:rPr>
              <a:t> … I </a:t>
            </a:r>
            <a:r>
              <a:rPr lang="da-DK" sz="1200" b="0" i="0" u="none" strike="noStrike" kern="1200" dirty="0" err="1" smtClean="0">
                <a:solidFill>
                  <a:schemeClr val="tx1"/>
                </a:solidFill>
                <a:effectLst/>
                <a:latin typeface="+mn-lt"/>
                <a:ea typeface="+mn-ea"/>
                <a:cs typeface="+mn-cs"/>
              </a:rPr>
              <a:t>don’t</a:t>
            </a:r>
            <a:r>
              <a:rPr lang="da-DK" sz="1200" b="0" i="0" u="none" strike="noStrike" kern="1200" dirty="0" smtClean="0">
                <a:solidFill>
                  <a:schemeClr val="tx1"/>
                </a:solidFill>
                <a:effectLst/>
                <a:latin typeface="+mn-lt"/>
                <a:ea typeface="+mn-ea"/>
                <a:cs typeface="+mn-cs"/>
              </a:rPr>
              <a:t> understand … </a:t>
            </a:r>
            <a:r>
              <a:rPr lang="da-DK" sz="1200" b="0" i="0" u="none" strike="noStrike" kern="1200" dirty="0" err="1" smtClean="0">
                <a:solidFill>
                  <a:schemeClr val="tx1"/>
                </a:solidFill>
                <a:effectLst/>
                <a:latin typeface="+mn-lt"/>
                <a:ea typeface="+mn-ea"/>
                <a:cs typeface="+mn-cs"/>
              </a:rPr>
              <a:t>Would</a:t>
            </a:r>
            <a:r>
              <a:rPr lang="da-DK" sz="1200" b="0" i="0" u="none" strike="noStrike" kern="1200" dirty="0" smtClean="0">
                <a:solidFill>
                  <a:schemeClr val="tx1"/>
                </a:solidFill>
                <a:effectLst/>
                <a:latin typeface="+mn-lt"/>
                <a:ea typeface="+mn-ea"/>
                <a:cs typeface="+mn-cs"/>
              </a:rPr>
              <a:t> </a:t>
            </a:r>
            <a:r>
              <a:rPr lang="da-DK" sz="1200" b="0" i="0" u="none" strike="noStrike" kern="1200" dirty="0" err="1" smtClean="0">
                <a:solidFill>
                  <a:schemeClr val="tx1"/>
                </a:solidFill>
                <a:effectLst/>
                <a:latin typeface="+mn-lt"/>
                <a:ea typeface="+mn-ea"/>
                <a:cs typeface="+mn-cs"/>
              </a:rPr>
              <a:t>you</a:t>
            </a:r>
            <a:r>
              <a:rPr lang="da-DK" sz="1200" b="0" i="0" u="none" strike="noStrike" kern="1200" dirty="0" smtClean="0">
                <a:solidFill>
                  <a:schemeClr val="tx1"/>
                </a:solidFill>
                <a:effectLst/>
                <a:latin typeface="+mn-lt"/>
                <a:ea typeface="+mn-ea"/>
                <a:cs typeface="+mn-cs"/>
              </a:rPr>
              <a:t> mind </a:t>
            </a:r>
            <a:r>
              <a:rPr lang="da-DK" sz="1200" b="0" i="0" u="none" strike="noStrike" kern="1200" dirty="0" err="1" smtClean="0">
                <a:solidFill>
                  <a:schemeClr val="tx1"/>
                </a:solidFill>
                <a:effectLst/>
                <a:latin typeface="+mn-lt"/>
                <a:ea typeface="+mn-ea"/>
                <a:cs typeface="+mn-cs"/>
              </a:rPr>
              <a:t>giving</a:t>
            </a:r>
            <a:r>
              <a:rPr lang="da-DK" sz="1200" b="0" i="0" u="none" strike="noStrike" kern="1200" dirty="0" smtClean="0">
                <a:solidFill>
                  <a:schemeClr val="tx1"/>
                </a:solidFill>
                <a:effectLst/>
                <a:latin typeface="+mn-lt"/>
                <a:ea typeface="+mn-ea"/>
                <a:cs typeface="+mn-cs"/>
              </a:rPr>
              <a:t> </a:t>
            </a:r>
            <a:r>
              <a:rPr lang="da-DK" sz="1200" b="0" i="0" u="none" strike="noStrike" kern="1200" dirty="0" err="1" smtClean="0">
                <a:solidFill>
                  <a:schemeClr val="tx1"/>
                </a:solidFill>
                <a:effectLst/>
                <a:latin typeface="+mn-lt"/>
                <a:ea typeface="+mn-ea"/>
                <a:cs typeface="+mn-cs"/>
              </a:rPr>
              <a:t>me</a:t>
            </a:r>
            <a:r>
              <a:rPr lang="da-DK" sz="1200" b="0" i="0" u="none" strike="noStrike" kern="1200" dirty="0" smtClean="0">
                <a:solidFill>
                  <a:schemeClr val="tx1"/>
                </a:solidFill>
                <a:effectLst/>
                <a:latin typeface="+mn-lt"/>
                <a:ea typeface="+mn-ea"/>
                <a:cs typeface="+mn-cs"/>
              </a:rPr>
              <a:t> a </a:t>
            </a:r>
            <a:r>
              <a:rPr lang="da-DK" sz="1200" b="0" i="0" u="none" strike="noStrike" kern="1200" dirty="0" err="1" smtClean="0">
                <a:solidFill>
                  <a:schemeClr val="tx1"/>
                </a:solidFill>
                <a:effectLst/>
                <a:latin typeface="+mn-lt"/>
                <a:ea typeface="+mn-ea"/>
                <a:cs typeface="+mn-cs"/>
              </a:rPr>
              <a:t>hand</a:t>
            </a:r>
            <a:r>
              <a:rPr lang="da-DK" sz="1200" b="0" i="0" u="none" strike="noStrike" kern="1200" dirty="0" smtClean="0">
                <a:solidFill>
                  <a:schemeClr val="tx1"/>
                </a:solidFill>
                <a:effectLst/>
                <a:latin typeface="+mn-lt"/>
                <a:ea typeface="+mn-ea"/>
                <a:cs typeface="+mn-cs"/>
              </a:rPr>
              <a:t>?”.</a:t>
            </a:r>
          </a:p>
          <a:p>
            <a:pPr rtl="0"/>
            <a:endParaRPr lang="da-DK" b="0" dirty="0" smtClean="0">
              <a:effectLst/>
            </a:endParaRPr>
          </a:p>
          <a:p>
            <a:pPr rtl="0"/>
            <a:r>
              <a:rPr lang="da-DK" sz="1200" b="0" i="0" u="none" strike="noStrike" kern="1200" dirty="0" smtClean="0">
                <a:solidFill>
                  <a:schemeClr val="tx1"/>
                </a:solidFill>
                <a:effectLst/>
                <a:latin typeface="+mn-lt"/>
                <a:ea typeface="+mn-ea"/>
                <a:cs typeface="+mn-cs"/>
              </a:rPr>
              <a:t>Omformuleringer: Eleverne skal beskrive et ord til en kammerat, men må ikke bruge selve ordet. Kammeraten skal gætte. Eller eleverne skal beskrive en abstrakt tegning til en kammerat, som skal tegne den gennem denne beskrivelse.</a:t>
            </a:r>
          </a:p>
          <a:p>
            <a:pPr rtl="0"/>
            <a:endParaRPr lang="da-DK" b="0" dirty="0" smtClean="0">
              <a:effectLst/>
            </a:endParaRPr>
          </a:p>
          <a:p>
            <a:pPr rtl="0"/>
            <a:r>
              <a:rPr lang="da-DK" sz="1200" b="0" i="0" u="none" strike="noStrike" kern="1200" dirty="0" smtClean="0">
                <a:solidFill>
                  <a:schemeClr val="tx1"/>
                </a:solidFill>
                <a:effectLst/>
                <a:latin typeface="+mn-lt"/>
                <a:ea typeface="+mn-ea"/>
                <a:cs typeface="+mn-cs"/>
              </a:rPr>
              <a:t>Gambitter: Eleverne får udleveret kort med gambitter. De skal føre en samtale, hvor de får anvendt alle de udleverede gambitter. Efterfølgende går de på jagt i en film efter gambitter som hjemmeopgave</a:t>
            </a:r>
            <a:endParaRPr lang="da-DK" b="0" dirty="0" smtClean="0">
              <a:effectLst/>
            </a:endParaRPr>
          </a:p>
          <a:p>
            <a:r>
              <a:rPr lang="da-DK" b="0" dirty="0" smtClean="0">
                <a:effectLst/>
              </a:rPr>
              <a:t/>
            </a:r>
            <a:br>
              <a:rPr lang="da-DK" b="0" dirty="0" smtClean="0">
                <a:effectLst/>
              </a:rPr>
            </a:b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31</a:t>
            </a:fld>
            <a:endParaRPr lang="en-GB"/>
          </a:p>
        </p:txBody>
      </p:sp>
    </p:spTree>
    <p:extLst>
      <p:ext uri="{BB962C8B-B14F-4D97-AF65-F5344CB8AC3E}">
        <p14:creationId xmlns:p14="http://schemas.microsoft.com/office/powerpoint/2010/main" val="1336117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Til læreren: Læs mere om kommunikationsstrategier i Læseplanen</a:t>
            </a:r>
            <a:r>
              <a:rPr lang="da-DK" baseline="0" dirty="0" smtClean="0"/>
              <a:t> for engelsk.</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2385138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Til læreren: Søg efter</a:t>
            </a:r>
            <a:r>
              <a:rPr lang="da-DK" baseline="0" dirty="0" smtClean="0"/>
              <a:t> skriveskabeloner på internettet.</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702608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Til læreren: søg fx</a:t>
            </a:r>
            <a:r>
              <a:rPr lang="da-DK" baseline="0" dirty="0" smtClean="0"/>
              <a:t> efter </a:t>
            </a:r>
            <a:r>
              <a:rPr lang="da-DK" baseline="0" dirty="0" err="1" smtClean="0"/>
              <a:t>conversation</a:t>
            </a:r>
            <a:r>
              <a:rPr lang="da-DK" baseline="0" dirty="0" smtClean="0"/>
              <a:t> gambits på internettet og lad dig inspirere.</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9642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Eleverne får udleveret kort med gambitter. De skal føre en samtale, hvor de får anvendt alle de udleverede gambitter. Efterfølgende går de på jagt i en film efter gambitter som hjemmeopgave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140706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Lærerinformation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1399534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Til læreren: Forbered fagligt udfordrede elever ved at fortælle, hvad</a:t>
            </a:r>
            <a:r>
              <a:rPr lang="da-DK" baseline="0" dirty="0" smtClean="0"/>
              <a:t> filmen handler om eller giv dem nogle nøgleord.</a:t>
            </a:r>
          </a:p>
          <a:p>
            <a:r>
              <a:rPr lang="da-DK" baseline="0" dirty="0" smtClean="0"/>
              <a:t>Aktiviteten er velegnet som en indledende øvelse til kortfilm eller i forbindelse med anslaget til en spillefilm.</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40</a:t>
            </a:fld>
            <a:endParaRPr lang="en-GB"/>
          </a:p>
        </p:txBody>
      </p:sp>
    </p:spTree>
    <p:extLst>
      <p:ext uri="{BB962C8B-B14F-4D97-AF65-F5344CB8AC3E}">
        <p14:creationId xmlns:p14="http://schemas.microsoft.com/office/powerpoint/2010/main" val="2374089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Til læreren: På internettet kan du søge på fx ”</a:t>
            </a:r>
            <a:r>
              <a:rPr lang="da-DK" dirty="0" err="1" smtClean="0"/>
              <a:t>taboo</a:t>
            </a:r>
            <a:r>
              <a:rPr lang="da-DK" dirty="0" smtClean="0"/>
              <a:t> </a:t>
            </a:r>
            <a:r>
              <a:rPr lang="da-DK" dirty="0" err="1" smtClean="0"/>
              <a:t>cards</a:t>
            </a:r>
            <a:r>
              <a:rPr lang="da-DK" dirty="0" smtClean="0"/>
              <a:t> </a:t>
            </a:r>
            <a:r>
              <a:rPr lang="da-DK" dirty="0" err="1" smtClean="0"/>
              <a:t>printable</a:t>
            </a:r>
            <a:r>
              <a:rPr lang="da-DK" dirty="0" smtClean="0"/>
              <a:t>”</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42</a:t>
            </a:fld>
            <a:endParaRPr lang="en-GB"/>
          </a:p>
        </p:txBody>
      </p:sp>
    </p:spTree>
    <p:extLst>
      <p:ext uri="{BB962C8B-B14F-4D97-AF65-F5344CB8AC3E}">
        <p14:creationId xmlns:p14="http://schemas.microsoft.com/office/powerpoint/2010/main" val="3702178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4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Du finder ”Vejledning til folkeskolens</a:t>
            </a:r>
            <a:r>
              <a:rPr lang="da-DK" baseline="0" dirty="0" smtClean="0"/>
              <a:t> prøver i engelsk i 9. klasse” her: </a:t>
            </a:r>
            <a:r>
              <a:rPr lang="da-DK" dirty="0" smtClean="0"/>
              <a:t>https://www.uvm.dk/folkeskolen/folkeskolens-proever/faglig-forberedelse/proevevejledninger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98916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3360100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p>
          <a:p>
            <a:r>
              <a:rPr lang="da-DK" dirty="0" smtClean="0"/>
              <a:t>https://www.uvm.dk/folkeskolen/folkeskolens-proever/faglig-forberedelse/proevevejledninger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dirty="0"/>
          </a:p>
        </p:txBody>
      </p:sp>
    </p:spTree>
    <p:extLst>
      <p:ext uri="{BB962C8B-B14F-4D97-AF65-F5344CB8AC3E}">
        <p14:creationId xmlns:p14="http://schemas.microsoft.com/office/powerpoint/2010/main" val="97783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dirty="0"/>
          </a:p>
        </p:txBody>
      </p:sp>
    </p:spTree>
    <p:extLst>
      <p:ext uri="{BB962C8B-B14F-4D97-AF65-F5344CB8AC3E}">
        <p14:creationId xmlns:p14="http://schemas.microsoft.com/office/powerpoint/2010/main" val="2193958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dirty="0"/>
          </a:p>
        </p:txBody>
      </p:sp>
    </p:spTree>
    <p:extLst>
      <p:ext uri="{BB962C8B-B14F-4D97-AF65-F5344CB8AC3E}">
        <p14:creationId xmlns:p14="http://schemas.microsoft.com/office/powerpoint/2010/main" val="2047834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251128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logo">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C9514D2E-1169-4974-9DD5-258459CF0E3A}" type="datetime2">
              <a:rPr lang="da-DK" smtClean="0"/>
              <a:t>6. januar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63F860AF-DBA8-413A-BDEB-A18624AA1741}" type="datetime2">
              <a:rPr lang="da-DK" noProof="0" smtClean="0"/>
              <a:t>6. januar 2023</a:t>
            </a:fld>
            <a:endParaRPr lang="da-DK" noProof="0" dirty="0"/>
          </a:p>
        </p:txBody>
      </p:sp>
      <p:sp>
        <p:nvSpPr>
          <p:cNvPr id="5" name="FLD_PresentationTitle"/>
          <p:cNvSpPr>
            <a:spLocks noGrp="1"/>
          </p:cNvSpPr>
          <p:nvPr>
            <p:ph type="ftr" sz="quarter" idx="11"/>
          </p:nvPr>
        </p:nvSpPr>
        <p:spPr/>
        <p:txBody>
          <a:bodyPr/>
          <a:lstStyle/>
          <a:p>
            <a:r>
              <a:rPr lang="da-DK" noProof="0" smtClean="0"/>
              <a:t>Klar til den mundtlige prøve i engelsk</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9A9315F5-3C40-478D-B705-15399A5AFE9A}" type="datetime2">
              <a:rPr lang="da-DK" noProof="0" smtClean="0"/>
              <a:t>6. januar 2023</a:t>
            </a:fld>
            <a:endParaRPr lang="da-DK" noProof="0" dirty="0"/>
          </a:p>
        </p:txBody>
      </p:sp>
      <p:sp>
        <p:nvSpPr>
          <p:cNvPr id="5" name="FLD_PresentationTitle"/>
          <p:cNvSpPr>
            <a:spLocks noGrp="1"/>
          </p:cNvSpPr>
          <p:nvPr>
            <p:ph type="ftr" sz="quarter" idx="11"/>
          </p:nvPr>
        </p:nvSpPr>
        <p:spPr/>
        <p:txBody>
          <a:bodyPr/>
          <a:lstStyle/>
          <a:p>
            <a:r>
              <a:rPr lang="da-DK" noProof="0" smtClean="0"/>
              <a:t>Klar til den mundtlige prøve i engelsk</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E695303A-0A71-4316-ACDA-E86F089C2DDB}" type="datetime2">
              <a:rPr lang="da-DK" smtClean="0"/>
              <a:t>6. januar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2ACD4737-29B9-4AC5-AB7C-4D062EE1B75B}" type="datetime2">
              <a:rPr lang="da-DK" smtClean="0"/>
              <a:t>6. januar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4" name="STUK logo">
            <a:extLst>
              <a:ext uri="{FF2B5EF4-FFF2-40B4-BE49-F238E27FC236}">
                <a16:creationId xmlns:a16="http://schemas.microsoft.com/office/drawing/2014/main" id="{17888E79-4E09-4DA0-A549-329DBE1988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85451437-10D6-4AC1-A09A-FFB34F9D65C9}" type="datetime2">
              <a:rPr lang="da-DK" smtClean="0"/>
              <a:t>6. januar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3" name="Text Placeholder logo">
            <a:extLst>
              <a:ext uri="{FF2B5EF4-FFF2-40B4-BE49-F238E27FC236}">
                <a16:creationId xmlns:a16="http://schemas.microsoft.com/office/drawing/2014/main" id="{3FFC6734-A955-43DC-9FC6-2367C37134AA}"/>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67F915CC-678A-49DF-9BFA-40E645ACE8F7}" type="datetime2">
              <a:rPr lang="da-DK" smtClean="0"/>
              <a:t>6. januar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3" name="Text Placeholder logo">
            <a:extLst>
              <a:ext uri="{FF2B5EF4-FFF2-40B4-BE49-F238E27FC236}">
                <a16:creationId xmlns:a16="http://schemas.microsoft.com/office/drawing/2014/main" id="{43D4E250-F331-4747-B82B-D6C470F0D0D3}"/>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AF7E6135-94E6-4837-8B61-0A26C3996F6D}" type="datetime2">
              <a:rPr lang="da-DK" smtClean="0"/>
              <a:t>6. januar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6D8B75AA-3DBB-49AE-B15B-3F7E156D21F0}" type="datetime2">
              <a:rPr lang="da-DK" smtClean="0"/>
              <a:t>6. januar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D7A809E9-2782-42E3-9D49-36B7E8CE7612}" type="datetime2">
              <a:rPr lang="da-DK" smtClean="0"/>
              <a:t>6. januar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974F698A-8638-4B38-9D04-FD55C77E11E0}" type="datetime2">
              <a:rPr lang="da-DK" smtClean="0"/>
              <a:t>6. januar 2023</a:t>
            </a:fld>
            <a:endParaRPr lang="da-DK" dirty="0"/>
          </a:p>
        </p:txBody>
      </p:sp>
      <p:sp>
        <p:nvSpPr>
          <p:cNvPr id="4"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27C9B70B-42BC-4299-8C62-1723507C8F45}" type="datetime2">
              <a:rPr lang="da-DK" smtClean="0"/>
              <a:t>6. januar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logo">
            <a:extLst>
              <a:ext uri="{FF2B5EF4-FFF2-40B4-BE49-F238E27FC236}">
                <a16:creationId xmlns:a16="http://schemas.microsoft.com/office/drawing/2014/main" id="{18B6E356-6F3D-479D-B8C1-DDE81CF6A90C}"/>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EA0EA38-8A8B-4903-861F-F2F3716B3453}" type="datetime2">
              <a:rPr lang="da-DK" smtClean="0"/>
              <a:t>6. januar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355188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6759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902BCDF-1879-4ADE-B52E-06185D43AD45}" type="datetime2">
              <a:rPr lang="da-DK" smtClean="0"/>
              <a:t>6. januar 2023</a:t>
            </a:fld>
            <a:endParaRPr lang="da-DK" dirty="0"/>
          </a:p>
        </p:txBody>
      </p:sp>
      <p:sp>
        <p:nvSpPr>
          <p:cNvPr id="14" name="Text Placeholder logo">
            <a:extLst>
              <a:ext uri="{FF2B5EF4-FFF2-40B4-BE49-F238E27FC236}">
                <a16:creationId xmlns:a16="http://schemas.microsoft.com/office/drawing/2014/main" id="{95523102-F04E-4A89-9748-1E003E43CA7C}"/>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42AF6F4C-CC7C-4736-8090-93D0FE99E2C3}" type="datetime2">
              <a:rPr lang="da-DK" smtClean="0"/>
              <a:t>6. januar 2023</a:t>
            </a:fld>
            <a:endParaRPr lang="da-DK" dirty="0"/>
          </a:p>
        </p:txBody>
      </p:sp>
      <p:sp>
        <p:nvSpPr>
          <p:cNvPr id="14" name="Text Placeholder logo">
            <a:extLst>
              <a:ext uri="{FF2B5EF4-FFF2-40B4-BE49-F238E27FC236}">
                <a16:creationId xmlns:a16="http://schemas.microsoft.com/office/drawing/2014/main" id="{54C49EF4-EA58-4047-81A3-3DFD04CA32A2}"/>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7744341C-B4A2-4194-A7E1-6A8D4885C400}" type="datetime2">
              <a:rPr lang="da-DK" smtClean="0"/>
              <a:t>6. januar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AD37617-ECE0-41FB-AD99-C5C99BA3D84E}" type="datetime2">
              <a:rPr lang="da-DK" smtClean="0"/>
              <a:t>6. januar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dirty="0"/>
              <a:t>Tilføj anmærkningstekst</a:t>
            </a:r>
          </a:p>
        </p:txBody>
      </p:sp>
      <p:pic>
        <p:nvPicPr>
          <p:cNvPr id="14" name="STUK logo">
            <a:extLst>
              <a:ext uri="{FF2B5EF4-FFF2-40B4-BE49-F238E27FC236}">
                <a16:creationId xmlns:a16="http://schemas.microsoft.com/office/drawing/2014/main" id="{792B0D9F-FC95-442A-AF8D-83B973E551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D3E41B8-4C0D-486F-A0A8-9DF31EEC2565}"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9644A6D-5B50-4D52-8954-C4FC2021391B}"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logo">
            <a:extLst>
              <a:ext uri="{FF2B5EF4-FFF2-40B4-BE49-F238E27FC236}">
                <a16:creationId xmlns:a16="http://schemas.microsoft.com/office/drawing/2014/main" id="{01C38012-A822-4C7D-8455-B874D6530FF5}"/>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0CEC70C-7994-4C34-A348-8C3AE538F4B7}" type="datetime2">
              <a:rPr lang="da-DK" smtClean="0"/>
              <a:t>6. januar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9" name="Text Placeholder logo">
            <a:extLst>
              <a:ext uri="{FF2B5EF4-FFF2-40B4-BE49-F238E27FC236}">
                <a16:creationId xmlns:a16="http://schemas.microsoft.com/office/drawing/2014/main" id="{42622F9F-DE31-4261-B7B8-0D4F99E57044}"/>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32"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95A46FCB-5C79-48A3-87DB-CAFDBA0C9D95}" type="datetime2">
              <a:rPr lang="da-DK" smtClean="0"/>
              <a:t>6. januar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r>
              <a:rPr lang="da-DK" smtClean="0"/>
              <a:t>Klar til den mundtlige prøve i engelsk</a:t>
            </a:r>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11" name="STUK logo">
            <a:extLst>
              <a:ext uri="{FF2B5EF4-FFF2-40B4-BE49-F238E27FC236}">
                <a16:creationId xmlns:a16="http://schemas.microsoft.com/office/drawing/2014/main" id="{465FD92E-75C0-4EDA-B82D-D46CB58081A5}"/>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4"/>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5"/>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6"/>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7"/>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8"/>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9"/>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0"/>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1"/>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2"/>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3"/>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4"/>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5"/>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6" r:id="rId21"/>
    <p:sldLayoutId id="2147483747" r:id="rId22"/>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kortlink.dk/2anha"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s://www.vildmedengelsk.dk/spil/mellemtrin/taboo"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uvm.dk/folkeskolen/folkeskolens-proever/faglig-forberedelse/syv-skarpe-til-laerere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86B506-04CA-4463-8543-A6D525A1ADAF}"/>
              </a:ext>
            </a:extLst>
          </p:cNvPr>
          <p:cNvSpPr>
            <a:spLocks noGrp="1"/>
          </p:cNvSpPr>
          <p:nvPr>
            <p:ph type="ctrTitle"/>
          </p:nvPr>
        </p:nvSpPr>
        <p:spPr>
          <a:xfrm>
            <a:off x="3082565" y="3808800"/>
            <a:ext cx="8570636" cy="1378800"/>
          </a:xfrm>
        </p:spPr>
        <p:txBody>
          <a:bodyPr/>
          <a:lstStyle/>
          <a:p>
            <a:r>
              <a:rPr lang="da-DK" sz="4000" dirty="0" smtClean="0"/>
              <a:t>Klar til den mundtlige prøve i engelsk</a:t>
            </a:r>
            <a:endParaRPr lang="da-DK" sz="4000" dirty="0"/>
          </a:p>
        </p:txBody>
      </p:sp>
      <p:sp>
        <p:nvSpPr>
          <p:cNvPr id="4" name="Date Placeholder 3">
            <a:extLst>
              <a:ext uri="{FF2B5EF4-FFF2-40B4-BE49-F238E27FC236}">
                <a16:creationId xmlns:a16="http://schemas.microsoft.com/office/drawing/2014/main" id="{1408F218-03AC-4515-BD5E-7F4BA7F1F02A}"/>
              </a:ext>
            </a:extLst>
          </p:cNvPr>
          <p:cNvSpPr>
            <a:spLocks noGrp="1"/>
          </p:cNvSpPr>
          <p:nvPr>
            <p:ph type="dt" sz="half" idx="10"/>
          </p:nvPr>
        </p:nvSpPr>
        <p:spPr/>
        <p:txBody>
          <a:bodyPr/>
          <a:lstStyle/>
          <a:p>
            <a:fld id="{C22BF0D7-D2FE-4D44-96F5-F407BB817B39}" type="datetime2">
              <a:rPr lang="da-DK" smtClean="0"/>
              <a:t>6. januar 2023</a:t>
            </a:fld>
            <a:endParaRPr lang="da-DK" dirty="0"/>
          </a:p>
        </p:txBody>
      </p:sp>
      <p:sp>
        <p:nvSpPr>
          <p:cNvPr id="2" name="Pladsholder til slidenummer 1">
            <a:extLst>
              <a:ext uri="{FF2B5EF4-FFF2-40B4-BE49-F238E27FC236}">
                <a16:creationId xmlns:a16="http://schemas.microsoft.com/office/drawing/2014/main" id="{D59C4849-C7A3-4B0D-80F7-AEACFA18B975}"/>
              </a:ext>
            </a:extLst>
          </p:cNvPr>
          <p:cNvSpPr>
            <a:spLocks noGrp="1"/>
          </p:cNvSpPr>
          <p:nvPr>
            <p:ph type="sldNum" sz="quarter" idx="12"/>
          </p:nvPr>
        </p:nvSpPr>
        <p:spPr/>
        <p:txBody>
          <a:bodyPr/>
          <a:lstStyle/>
          <a:p>
            <a:fld id="{24C8C45C-947F-4981-8B3F-4F32E973C901}" type="slidenum">
              <a:rPr lang="da-DK" smtClean="0"/>
              <a:pPr/>
              <a:t>1</a:t>
            </a:fld>
            <a:endParaRPr lang="da-DK" dirty="0"/>
          </a:p>
        </p:txBody>
      </p:sp>
      <p:sp>
        <p:nvSpPr>
          <p:cNvPr id="3" name="Pladsholder til sidefod 2"/>
          <p:cNvSpPr>
            <a:spLocks noGrp="1"/>
          </p:cNvSpPr>
          <p:nvPr>
            <p:ph type="ftr" sz="quarter" idx="11"/>
          </p:nvPr>
        </p:nvSpPr>
        <p:spPr/>
        <p:txBody>
          <a:bodyPr/>
          <a:lstStyle/>
          <a:p>
            <a:r>
              <a:rPr lang="da-DK" smtClean="0"/>
              <a:t>Klar til den mundtlige prøve i engelsk</a:t>
            </a:r>
            <a:endParaRPr lang="da-DK" dirty="0"/>
          </a:p>
        </p:txBody>
      </p:sp>
    </p:spTree>
    <p:custDataLst>
      <p:tags r:id="rId1"/>
    </p:custDataLst>
    <p:extLst>
      <p:ext uri="{BB962C8B-B14F-4D97-AF65-F5344CB8AC3E}">
        <p14:creationId xmlns:p14="http://schemas.microsoft.com/office/powerpoint/2010/main" val="295792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Prøvevejledningen</a:t>
            </a:r>
            <a:endParaRPr lang="da-DK" dirty="0"/>
          </a:p>
        </p:txBody>
      </p:sp>
      <p:sp>
        <p:nvSpPr>
          <p:cNvPr id="5" name="Pladsholder til dato 4"/>
          <p:cNvSpPr>
            <a:spLocks noGrp="1"/>
          </p:cNvSpPr>
          <p:nvPr>
            <p:ph type="dt" sz="half" idx="10"/>
          </p:nvPr>
        </p:nvSpPr>
        <p:spPr/>
        <p:txBody>
          <a:bodyPr/>
          <a:lstStyle/>
          <a:p>
            <a:fld id="{DB864141-B36C-424D-A851-4AD9927C0FF6}"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
        <p:nvSpPr>
          <p:cNvPr id="7" name="Pladsholder til tekst 6"/>
          <p:cNvSpPr>
            <a:spLocks noGrp="1"/>
          </p:cNvSpPr>
          <p:nvPr>
            <p:ph type="body" sz="quarter" idx="14"/>
          </p:nvPr>
        </p:nvSpPr>
        <p:spPr/>
        <p:txBody>
          <a:bodyPr/>
          <a:lstStyle/>
          <a:p>
            <a:endParaRPr lang="da-DK" dirty="0"/>
          </a:p>
        </p:txBody>
      </p:sp>
      <p:sp>
        <p:nvSpPr>
          <p:cNvPr id="8" name="Pladsholder til tekst 7"/>
          <p:cNvSpPr>
            <a:spLocks noGrp="1"/>
          </p:cNvSpPr>
          <p:nvPr>
            <p:ph type="body" sz="quarter" idx="15"/>
          </p:nvPr>
        </p:nvSpPr>
        <p:spPr/>
        <p:txBody>
          <a:bodyPr/>
          <a:lstStyle/>
          <a:p>
            <a:endParaRPr lang="da-DK" dirty="0"/>
          </a:p>
        </p:txBody>
      </p:sp>
      <p:sp>
        <p:nvSpPr>
          <p:cNvPr id="9" name="Pladsholder til indhold 8"/>
          <p:cNvSpPr>
            <a:spLocks noGrp="1"/>
          </p:cNvSpPr>
          <p:nvPr>
            <p:ph sz="half" idx="1"/>
          </p:nvPr>
        </p:nvSpPr>
        <p:spPr/>
        <p:txBody>
          <a:bodyPr/>
          <a:lstStyle/>
          <a:p>
            <a:r>
              <a:rPr lang="da-DK" dirty="0"/>
              <a:t>Evt. ændringer nævnes i indledningen</a:t>
            </a:r>
          </a:p>
          <a:p>
            <a:endParaRPr lang="da-DK" dirty="0"/>
          </a:p>
        </p:txBody>
      </p:sp>
      <p:pic>
        <p:nvPicPr>
          <p:cNvPr id="4" name="Pladsholder til indhold 3"/>
          <p:cNvPicPr>
            <a:picLocks noGrp="1" noChangeAspect="1"/>
          </p:cNvPicPr>
          <p:nvPr>
            <p:ph sz="half" idx="2"/>
          </p:nvPr>
        </p:nvPicPr>
        <p:blipFill rotWithShape="1">
          <a:blip r:embed="rId3"/>
          <a:srcRect l="41172" t="41939" r="39723" b="27796"/>
          <a:stretch/>
        </p:blipFill>
        <p:spPr>
          <a:xfrm>
            <a:off x="6185865" y="1905024"/>
            <a:ext cx="5204420" cy="4637290"/>
          </a:xfrm>
          <a:prstGeom prst="rect">
            <a:avLst/>
          </a:prstGeom>
          <a:effectLst>
            <a:outerShdw blurRad="50800" dist="38100" dir="2700000" algn="tl" rotWithShape="0">
              <a:prstClr val="black">
                <a:alpha val="40000"/>
              </a:prstClr>
            </a:outerShdw>
          </a:effectLst>
        </p:spPr>
      </p:pic>
      <p:sp>
        <p:nvSpPr>
          <p:cNvPr id="3" name="Pladsholder til sidefod 2"/>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46345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400" dirty="0">
                <a:latin typeface="Calibri" panose="020F0502020204030204" pitchFamily="34" charset="0"/>
                <a:cs typeface="Calibri" panose="020F0502020204030204" pitchFamily="34" charset="0"/>
              </a:rPr>
              <a:t>Regler og rammer for den mundtlige prøve i engelsk</a:t>
            </a:r>
            <a:endParaRPr lang="da-DK" sz="3400" dirty="0"/>
          </a:p>
        </p:txBody>
      </p:sp>
      <p:sp>
        <p:nvSpPr>
          <p:cNvPr id="4" name="Pladsholder til dato 3"/>
          <p:cNvSpPr>
            <a:spLocks noGrp="1"/>
          </p:cNvSpPr>
          <p:nvPr>
            <p:ph type="dt" sz="half" idx="10"/>
          </p:nvPr>
        </p:nvSpPr>
        <p:spPr/>
        <p:txBody>
          <a:bodyPr/>
          <a:lstStyle/>
          <a:p>
            <a:fld id="{1D63E6BD-C79A-4E1D-971E-D9D5401FC3B0}" type="datetime2">
              <a:rPr lang="da-DK" noProof="0" smtClean="0"/>
              <a:t>6. januar 2023</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11</a:t>
            </a:fld>
            <a:endParaRPr lang="da-DK" dirty="0"/>
          </a:p>
        </p:txBody>
      </p:sp>
      <p:pic>
        <p:nvPicPr>
          <p:cNvPr id="10" name="Billede 9"/>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2495774" y="1440820"/>
            <a:ext cx="6915770" cy="5100380"/>
          </a:xfrm>
          <a:prstGeom prst="rect">
            <a:avLst/>
          </a:prstGeom>
        </p:spPr>
      </p:pic>
      <p:sp>
        <p:nvSpPr>
          <p:cNvPr id="3" name="Pladsholder til sidefod 2"/>
          <p:cNvSpPr>
            <a:spLocks noGrp="1"/>
          </p:cNvSpPr>
          <p:nvPr>
            <p:ph type="ftr" sz="quarter" idx="11"/>
          </p:nvPr>
        </p:nvSpPr>
        <p:spPr/>
        <p:txBody>
          <a:bodyPr/>
          <a:lstStyle/>
          <a:p>
            <a:r>
              <a:rPr lang="da-DK" noProof="0" smtClean="0"/>
              <a:t>Klar til den mundtlige prøve i engelsk</a:t>
            </a:r>
            <a:endParaRPr lang="da-DK" noProof="0" dirty="0"/>
          </a:p>
        </p:txBody>
      </p:sp>
    </p:spTree>
    <p:extLst>
      <p:ext uri="{BB962C8B-B14F-4D97-AF65-F5344CB8AC3E}">
        <p14:creationId xmlns:p14="http://schemas.microsoft.com/office/powerpoint/2010/main" val="396885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Den mundtlige prøve i </a:t>
            </a:r>
            <a:r>
              <a:rPr lang="da-DK" dirty="0" smtClean="0"/>
              <a:t>engelsk – FP9</a:t>
            </a:r>
            <a:endParaRPr lang="da-DK" dirty="0"/>
          </a:p>
        </p:txBody>
      </p:sp>
      <p:sp>
        <p:nvSpPr>
          <p:cNvPr id="3" name="Pladsholder til indhold 2"/>
          <p:cNvSpPr>
            <a:spLocks noGrp="1"/>
          </p:cNvSpPr>
          <p:nvPr>
            <p:ph sz="half" idx="1"/>
          </p:nvPr>
        </p:nvSpPr>
        <p:spPr/>
        <p:txBody>
          <a:bodyPr/>
          <a:lstStyle/>
          <a:p>
            <a:r>
              <a:rPr lang="da-DK" dirty="0"/>
              <a:t>Prøven er todelt og varer 20 minutter inkl. votering.</a:t>
            </a:r>
          </a:p>
          <a:p>
            <a:pPr marL="457200" indent="-457200">
              <a:buFont typeface="+mj-lt"/>
              <a:buAutoNum type="arabicPeriod"/>
            </a:pPr>
            <a:r>
              <a:rPr lang="da-DK" dirty="0"/>
              <a:t>Elevens præsentation af selvvalgt emne på baggrund af en godkendt disposition (ca. 5 min.)</a:t>
            </a:r>
          </a:p>
          <a:p>
            <a:pPr marL="457200" indent="-457200">
              <a:buFont typeface="+mj-lt"/>
              <a:buAutoNum type="arabicPeriod"/>
            </a:pPr>
            <a:r>
              <a:rPr lang="da-DK" dirty="0"/>
              <a:t>Samtale med læreren på baggrund af et igangsættende spørgsmål/oplæg, som eleven trækker under prøven. </a:t>
            </a:r>
            <a:endParaRPr lang="da-DK" dirty="0" smtClean="0"/>
          </a:p>
          <a:p>
            <a:pPr marL="0" indent="0">
              <a:buNone/>
            </a:pPr>
            <a:r>
              <a:rPr lang="da-DK" dirty="0" smtClean="0"/>
              <a:t>     Censor </a:t>
            </a:r>
            <a:r>
              <a:rPr lang="da-DK" dirty="0"/>
              <a:t>kan stille uddybende spørgsmål (ca. 8 min</a:t>
            </a:r>
            <a:r>
              <a:rPr lang="da-DK" dirty="0" smtClean="0"/>
              <a:t>.).</a:t>
            </a:r>
          </a:p>
          <a:p>
            <a:pPr marL="457200" indent="-457200">
              <a:buFont typeface="+mj-lt"/>
              <a:buAutoNum type="arabicPeriod"/>
            </a:pPr>
            <a:endParaRPr lang="da-DK" dirty="0"/>
          </a:p>
          <a:p>
            <a:pPr marL="0" indent="0">
              <a:buNone/>
            </a:pPr>
            <a:r>
              <a:rPr lang="da-DK" dirty="0"/>
              <a:t>På baggrund af en helhedsvurdering gives der én karakter.</a:t>
            </a:r>
          </a:p>
          <a:p>
            <a:pPr marL="0" indent="0">
              <a:buNone/>
            </a:pPr>
            <a:endParaRPr lang="da-DK" dirty="0"/>
          </a:p>
          <a:p>
            <a:endParaRPr lang="da-DK" dirty="0"/>
          </a:p>
        </p:txBody>
      </p:sp>
      <p:sp>
        <p:nvSpPr>
          <p:cNvPr id="4" name="Pladsholder til indhold 3"/>
          <p:cNvSpPr>
            <a:spLocks noGrp="1"/>
          </p:cNvSpPr>
          <p:nvPr>
            <p:ph sz="half" idx="2"/>
          </p:nvPr>
        </p:nvSpPr>
        <p:spPr/>
        <p:txBody>
          <a:bodyPr/>
          <a:lstStyle/>
          <a:p>
            <a:endParaRPr lang="da-DK" dirty="0">
              <a:latin typeface="Calibri" panose="020F0502020204030204" pitchFamily="34" charset="0"/>
              <a:cs typeface="Calibri" panose="020F0502020204030204" pitchFamily="34" charset="0"/>
            </a:endParaRPr>
          </a:p>
        </p:txBody>
      </p:sp>
      <p:sp>
        <p:nvSpPr>
          <p:cNvPr id="5" name="Pladsholder til dato 4"/>
          <p:cNvSpPr>
            <a:spLocks noGrp="1"/>
          </p:cNvSpPr>
          <p:nvPr>
            <p:ph type="dt" sz="half" idx="10"/>
          </p:nvPr>
        </p:nvSpPr>
        <p:spPr/>
        <p:txBody>
          <a:bodyPr/>
          <a:lstStyle/>
          <a:p>
            <a:fld id="{DA6732A5-7601-4459-A805-E850DA6F3924}"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12</a:t>
            </a:fld>
            <a:endParaRPr lang="da-DK" dirty="0"/>
          </a:p>
        </p:txBody>
      </p:sp>
      <p:sp>
        <p:nvSpPr>
          <p:cNvPr id="7" name="Pladsholder til tekst 6"/>
          <p:cNvSpPr>
            <a:spLocks noGrp="1"/>
          </p:cNvSpPr>
          <p:nvPr>
            <p:ph type="body" sz="quarter" idx="13"/>
          </p:nvPr>
        </p:nvSpPr>
        <p:spPr/>
        <p:txBody>
          <a:bodyPr/>
          <a:lstStyle/>
          <a:p>
            <a:endParaRPr lang="da-DK" dirty="0"/>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3480225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9" y="329170"/>
            <a:ext cx="8131628" cy="934890"/>
          </a:xfrm>
        </p:spPr>
        <p:txBody>
          <a:bodyPr/>
          <a:lstStyle/>
          <a:p>
            <a:r>
              <a:rPr lang="da-DK" dirty="0" smtClean="0"/>
              <a:t>Oversigt over forløbet frem mod prøven </a:t>
            </a:r>
            <a:endParaRPr lang="da-DK" dirty="0"/>
          </a:p>
        </p:txBody>
      </p:sp>
      <p:sp>
        <p:nvSpPr>
          <p:cNvPr id="5" name="Pladsholder til dato 4"/>
          <p:cNvSpPr>
            <a:spLocks noGrp="1"/>
          </p:cNvSpPr>
          <p:nvPr>
            <p:ph type="dt" sz="half" idx="10"/>
          </p:nvPr>
        </p:nvSpPr>
        <p:spPr/>
        <p:txBody>
          <a:bodyPr/>
          <a:lstStyle/>
          <a:p>
            <a:fld id="{D0262483-238C-44FA-9EC9-8B112E663D05}"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sp>
        <p:nvSpPr>
          <p:cNvPr id="7" name="Pladsholder til tekst 6"/>
          <p:cNvSpPr>
            <a:spLocks noGrp="1"/>
          </p:cNvSpPr>
          <p:nvPr>
            <p:ph type="body" sz="quarter" idx="14"/>
          </p:nvPr>
        </p:nvSpPr>
        <p:spPr/>
        <p:txBody>
          <a:bodyPr/>
          <a:lstStyle/>
          <a:p>
            <a:endParaRPr lang="da-DK" dirty="0"/>
          </a:p>
        </p:txBody>
      </p:sp>
      <p:sp>
        <p:nvSpPr>
          <p:cNvPr id="8" name="Pladsholder til tekst 7"/>
          <p:cNvSpPr>
            <a:spLocks noGrp="1"/>
          </p:cNvSpPr>
          <p:nvPr>
            <p:ph type="body" sz="quarter" idx="15"/>
          </p:nvPr>
        </p:nvSpPr>
        <p:spPr/>
        <p:txBody>
          <a:bodyPr/>
          <a:lstStyle/>
          <a:p>
            <a:endParaRPr lang="da-DK" dirty="0"/>
          </a:p>
        </p:txBody>
      </p:sp>
      <p:pic>
        <p:nvPicPr>
          <p:cNvPr id="4" name="Pladsholder til indhold 3"/>
          <p:cNvPicPr>
            <a:picLocks noGrp="1" noChangeAspect="1"/>
          </p:cNvPicPr>
          <p:nvPr>
            <p:ph sz="half" idx="1"/>
          </p:nvPr>
        </p:nvPicPr>
        <p:blipFill rotWithShape="1">
          <a:blip r:embed="rId3"/>
          <a:srcRect l="32142" t="42129" r="23018" b="15219"/>
          <a:stretch/>
        </p:blipFill>
        <p:spPr>
          <a:xfrm>
            <a:off x="539749" y="1459185"/>
            <a:ext cx="9235622" cy="4941615"/>
          </a:xfrm>
          <a:prstGeom prst="rect">
            <a:avLst/>
          </a:prstGeom>
        </p:spPr>
      </p:pic>
      <p:sp>
        <p:nvSpPr>
          <p:cNvPr id="10" name="Pladsholder til sidefod 9"/>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349861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Oversigt over prøvedagen</a:t>
            </a:r>
            <a:endParaRPr lang="da-DK" dirty="0"/>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2A961E88-BD35-478A-A24D-B033621717C2}"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11" name="Pladsholder til indhold 10"/>
          <p:cNvPicPr>
            <a:picLocks noGrp="1" noChangeAspect="1"/>
          </p:cNvPicPr>
          <p:nvPr>
            <p:ph sz="half" idx="1"/>
          </p:nvPr>
        </p:nvPicPr>
        <p:blipFill rotWithShape="1">
          <a:blip r:embed="rId3"/>
          <a:srcRect l="32145" t="31991" r="23873" b="34300"/>
          <a:stretch/>
        </p:blipFill>
        <p:spPr>
          <a:xfrm>
            <a:off x="539749" y="1527956"/>
            <a:ext cx="11110914" cy="4790170"/>
          </a:xfrm>
          <a:prstGeom prst="rect">
            <a:avLst/>
          </a:prstGeom>
        </p:spPr>
      </p:pic>
      <p:sp>
        <p:nvSpPr>
          <p:cNvPr id="12" name="Pladsholder til sidefod 1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18276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Før prøven</a:t>
            </a:r>
            <a:endParaRPr lang="da-DK" dirty="0"/>
          </a:p>
        </p:txBody>
      </p:sp>
      <p:sp>
        <p:nvSpPr>
          <p:cNvPr id="3" name="Pladsholder til indhold 2"/>
          <p:cNvSpPr>
            <a:spLocks noGrp="1"/>
          </p:cNvSpPr>
          <p:nvPr>
            <p:ph sz="half" idx="1"/>
          </p:nvPr>
        </p:nvSpPr>
        <p:spPr>
          <a:xfrm>
            <a:off x="539749" y="1483547"/>
            <a:ext cx="5464800" cy="4518000"/>
          </a:xfrm>
        </p:spPr>
        <p:txBody>
          <a:bodyPr/>
          <a:lstStyle/>
          <a:p>
            <a:r>
              <a:rPr lang="da-DK" sz="1800" dirty="0" smtClean="0"/>
              <a:t>Det kortlægges hvilke tekster og temaer, der skal opgives til prøven ud fra indholdet af årets undervisning. Eleverne kan med fordel inddrages i dette arbejde.</a:t>
            </a:r>
          </a:p>
          <a:p>
            <a:r>
              <a:rPr lang="da-DK" sz="1800" dirty="0" smtClean="0"/>
              <a:t>Eleverne </a:t>
            </a:r>
            <a:r>
              <a:rPr lang="da-DK" sz="1800" dirty="0"/>
              <a:t>vælger et selvvalgt emne under et af de opgivne temaer. Det selvvalgte emne skal give </a:t>
            </a:r>
            <a:r>
              <a:rPr lang="da-DK" sz="1800" dirty="0" smtClean="0"/>
              <a:t>eleverne </a:t>
            </a:r>
            <a:r>
              <a:rPr lang="da-DK" sz="1800" dirty="0"/>
              <a:t>mulighed for at anvende deres viden om kultur- og samfundsforhold i engelsktalende </a:t>
            </a:r>
            <a:r>
              <a:rPr lang="da-DK" sz="1800" dirty="0" smtClean="0"/>
              <a:t>lande.</a:t>
            </a:r>
          </a:p>
        </p:txBody>
      </p:sp>
      <p:sp>
        <p:nvSpPr>
          <p:cNvPr id="4" name="Pladsholder til indhold 3"/>
          <p:cNvSpPr>
            <a:spLocks noGrp="1"/>
          </p:cNvSpPr>
          <p:nvPr>
            <p:ph sz="half" idx="2"/>
          </p:nvPr>
        </p:nvSpPr>
        <p:spPr>
          <a:xfrm>
            <a:off x="6185865" y="1474640"/>
            <a:ext cx="5464800" cy="4518000"/>
          </a:xfrm>
        </p:spPr>
        <p:txBody>
          <a:bodyPr/>
          <a:lstStyle/>
          <a:p>
            <a:r>
              <a:rPr lang="da-DK" sz="1800" dirty="0"/>
              <a:t>Eleverne udvælger kilder på engelsk, fordyber sig i det valgte emne og udformer en disposition med læreren som vejleder. Der gives et passende antal lektioner til at arbejde med dispositionen, herunder kilderne, fx 8-10 lektioner. Da præsentationen skal baseres på kilderne, er det vigtigt at vælge gode </a:t>
            </a:r>
            <a:r>
              <a:rPr lang="da-DK" sz="1800" dirty="0" smtClean="0"/>
              <a:t>kilder</a:t>
            </a:r>
            <a:r>
              <a:rPr lang="da-DK" sz="1800" dirty="0"/>
              <a:t>. </a:t>
            </a:r>
          </a:p>
          <a:p>
            <a:r>
              <a:rPr lang="da-DK" sz="1800" dirty="0" smtClean="0"/>
              <a:t>Efter </a:t>
            </a:r>
            <a:r>
              <a:rPr lang="da-DK" sz="1800" dirty="0"/>
              <a:t>udarbejdelse af dispositionen ophører lærerens vejledning i forhold til denne del af prøven. I den efterfølgende undervisning kan man fx arbejde med samtaleøvelser, genlæse tekstopgivelserne, lade eleverne øve præsentationen for hinanden mv</a:t>
            </a:r>
            <a:r>
              <a:rPr lang="da-DK" sz="1800" dirty="0" smtClean="0"/>
              <a:t>.</a:t>
            </a:r>
          </a:p>
          <a:p>
            <a:r>
              <a:rPr lang="da-DK" sz="1800" dirty="0" smtClean="0"/>
              <a:t>Den </a:t>
            </a:r>
            <a:r>
              <a:rPr lang="da-DK" sz="1800" dirty="0"/>
              <a:t>færdige disposition underskrives af både lærer og elev og skal være censor i hænde senest 14 </a:t>
            </a:r>
            <a:r>
              <a:rPr lang="da-DK" sz="1800" dirty="0" smtClean="0"/>
              <a:t>kalenderdage</a:t>
            </a:r>
            <a:r>
              <a:rPr lang="da-DK" sz="1800" dirty="0"/>
              <a:t>, før prøven afholdes. </a:t>
            </a:r>
          </a:p>
          <a:p>
            <a:endParaRPr lang="da-DK" sz="1800" dirty="0"/>
          </a:p>
        </p:txBody>
      </p:sp>
      <p:sp>
        <p:nvSpPr>
          <p:cNvPr id="5" name="Pladsholder til dato 4"/>
          <p:cNvSpPr>
            <a:spLocks noGrp="1"/>
          </p:cNvSpPr>
          <p:nvPr>
            <p:ph type="dt" sz="half" idx="10"/>
          </p:nvPr>
        </p:nvSpPr>
        <p:spPr/>
        <p:txBody>
          <a:bodyPr/>
          <a:lstStyle/>
          <a:p>
            <a:fld id="{3532394B-F708-4DAC-9C5D-B17BDAC20A9B}"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
        <p:nvSpPr>
          <p:cNvPr id="7" name="Pladsholder til sidefod 6"/>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284989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Tekstopgivelser og temaer</a:t>
            </a:r>
            <a:endParaRPr lang="da-DK" dirty="0"/>
          </a:p>
        </p:txBody>
      </p:sp>
      <p:sp>
        <p:nvSpPr>
          <p:cNvPr id="3" name="Pladsholder til indhold 2"/>
          <p:cNvSpPr>
            <a:spLocks noGrp="1"/>
          </p:cNvSpPr>
          <p:nvPr>
            <p:ph sz="half" idx="1"/>
          </p:nvPr>
        </p:nvSpPr>
        <p:spPr/>
        <p:txBody>
          <a:bodyPr/>
          <a:lstStyle/>
          <a:p>
            <a:r>
              <a:rPr lang="da-DK" dirty="0"/>
              <a:t>Tekstopgivelserne skal udgøre 30-40 normalsider og minimum 5 eksempler på æstetisk eller </a:t>
            </a:r>
            <a:r>
              <a:rPr lang="da-DK" dirty="0" smtClean="0"/>
              <a:t>multimodal </a:t>
            </a:r>
            <a:r>
              <a:rPr lang="da-DK" dirty="0"/>
              <a:t>tekst. En normalside er 1.300 bogstaver. </a:t>
            </a:r>
            <a:endParaRPr lang="da-DK" dirty="0" smtClean="0"/>
          </a:p>
          <a:p>
            <a:r>
              <a:rPr lang="da-DK" dirty="0"/>
              <a:t>Teksterne, inkl. de </a:t>
            </a:r>
            <a:r>
              <a:rPr lang="da-DK" dirty="0" smtClean="0"/>
              <a:t>æstetiske </a:t>
            </a:r>
            <a:r>
              <a:rPr lang="da-DK" dirty="0"/>
              <a:t>og </a:t>
            </a:r>
            <a:r>
              <a:rPr lang="da-DK" dirty="0" smtClean="0"/>
              <a:t>multimodale </a:t>
            </a:r>
            <a:r>
              <a:rPr lang="da-DK" dirty="0"/>
              <a:t>tekster, skal inddeles i et passende antal temaer, </a:t>
            </a:r>
            <a:r>
              <a:rPr lang="da-DK" dirty="0" smtClean="0"/>
              <a:t>så </a:t>
            </a:r>
            <a:r>
              <a:rPr lang="da-DK" dirty="0"/>
              <a:t>de dækker de mål, eleverne prøves i. Et passende antal temaer kan fx være 4, således det er ukendt for eleverne, hvilket tema samtalen </a:t>
            </a:r>
            <a:r>
              <a:rPr lang="da-DK" dirty="0" smtClean="0"/>
              <a:t>tager </a:t>
            </a:r>
            <a:r>
              <a:rPr lang="da-DK" dirty="0"/>
              <a:t>sit afsæt </a:t>
            </a:r>
            <a:r>
              <a:rPr lang="da-DK" dirty="0" smtClean="0"/>
              <a:t>i.</a:t>
            </a:r>
          </a:p>
        </p:txBody>
      </p:sp>
      <p:sp>
        <p:nvSpPr>
          <p:cNvPr id="4" name="Pladsholder til indhold 3"/>
          <p:cNvSpPr>
            <a:spLocks noGrp="1"/>
          </p:cNvSpPr>
          <p:nvPr>
            <p:ph sz="half" idx="2"/>
          </p:nvPr>
        </p:nvSpPr>
        <p:spPr/>
        <p:txBody>
          <a:bodyPr/>
          <a:lstStyle/>
          <a:p>
            <a:r>
              <a:rPr lang="da-DK" dirty="0"/>
              <a:t>Æstetiske/multimodale tekster tælles ikke som normalsider. Alle opgivelser skal være udelukkende på engelsk, dog kan engelsksprogede film opgives med danske (eller norske/svenske) undertekster. For normalsider angives titel, forfatter, forlag og normalsideantal. </a:t>
            </a:r>
          </a:p>
          <a:p>
            <a:r>
              <a:rPr lang="da-DK" dirty="0" smtClean="0"/>
              <a:t>Ved </a:t>
            </a:r>
            <a:r>
              <a:rPr lang="da-DK" dirty="0"/>
              <a:t>æstetiske og multimodale tekster angives fx titel, kunstner og årstal, eller der kan angives et link til den anvendte hjemmeside. Teksterne skal være af passende sværhedsgrad. </a:t>
            </a:r>
          </a:p>
          <a:p>
            <a:endParaRPr lang="da-DK" dirty="0"/>
          </a:p>
        </p:txBody>
      </p:sp>
      <p:sp>
        <p:nvSpPr>
          <p:cNvPr id="5" name="Pladsholder til dato 4"/>
          <p:cNvSpPr>
            <a:spLocks noGrp="1"/>
          </p:cNvSpPr>
          <p:nvPr>
            <p:ph type="dt" sz="half" idx="10"/>
          </p:nvPr>
        </p:nvSpPr>
        <p:spPr/>
        <p:txBody>
          <a:bodyPr/>
          <a:lstStyle/>
          <a:p>
            <a:fld id="{82D10EA5-BF8F-4D40-A92F-8643E79B92F0}"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sp>
        <p:nvSpPr>
          <p:cNvPr id="7" name="Pladsholder til tekst 6"/>
          <p:cNvSpPr>
            <a:spLocks noGrp="1"/>
          </p:cNvSpPr>
          <p:nvPr>
            <p:ph type="body" sz="quarter" idx="14"/>
          </p:nvPr>
        </p:nvSpPr>
        <p:spPr/>
        <p:txBody>
          <a:bodyPr/>
          <a:lstStyle/>
          <a:p>
            <a:endParaRPr lang="da-DK" dirty="0"/>
          </a:p>
        </p:txBody>
      </p:sp>
      <p:sp>
        <p:nvSpPr>
          <p:cNvPr id="8" name="Pladsholder til tekst 7"/>
          <p:cNvSpPr>
            <a:spLocks noGrp="1"/>
          </p:cNvSpPr>
          <p:nvPr>
            <p:ph type="body" sz="quarter" idx="15"/>
          </p:nvPr>
        </p:nvSpPr>
        <p:spPr/>
        <p:txBody>
          <a:bodyPr/>
          <a:lstStyle/>
          <a:p>
            <a:endParaRPr lang="da-DK" dirty="0"/>
          </a:p>
        </p:txBody>
      </p:sp>
      <p:sp>
        <p:nvSpPr>
          <p:cNvPr id="9" name="Pladsholder til sidefod 8"/>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687948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og gode råd til elever </a:t>
            </a:r>
            <a:endParaRPr lang="da-DK" dirty="0"/>
          </a:p>
        </p:txBody>
      </p:sp>
      <p:sp>
        <p:nvSpPr>
          <p:cNvPr id="3" name="Pladsholder til dato 2"/>
          <p:cNvSpPr>
            <a:spLocks noGrp="1"/>
          </p:cNvSpPr>
          <p:nvPr>
            <p:ph type="dt" sz="half" idx="10"/>
          </p:nvPr>
        </p:nvSpPr>
        <p:spPr/>
        <p:txBody>
          <a:bodyPr/>
          <a:lstStyle/>
          <a:p>
            <a:fld id="{4D59F42B-6F38-4B76-B2C2-B8F27A942229}" type="datetime2">
              <a:rPr lang="da-DK" smtClean="0"/>
              <a:t>6. januar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17</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760306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Dispositionen</a:t>
            </a:r>
            <a:endParaRPr lang="da-DK" dirty="0"/>
          </a:p>
        </p:txBody>
      </p:sp>
      <p:sp>
        <p:nvSpPr>
          <p:cNvPr id="3" name="Pladsholder til indhold 2"/>
          <p:cNvSpPr>
            <a:spLocks noGrp="1"/>
          </p:cNvSpPr>
          <p:nvPr>
            <p:ph sz="half" idx="1"/>
          </p:nvPr>
        </p:nvSpPr>
        <p:spPr>
          <a:xfrm>
            <a:off x="539748" y="1616497"/>
            <a:ext cx="8332789" cy="4518000"/>
          </a:xfrm>
        </p:spPr>
        <p:txBody>
          <a:bodyPr/>
          <a:lstStyle/>
          <a:p>
            <a:r>
              <a:rPr lang="da-DK" dirty="0" smtClean="0"/>
              <a:t>Du skal vælge et emne under et af de opgivne temaer. </a:t>
            </a:r>
          </a:p>
          <a:p>
            <a:r>
              <a:rPr lang="da-DK" dirty="0" smtClean="0"/>
              <a:t>Du får ca. 8-10 lektioner til at udarbejde en disposition.</a:t>
            </a:r>
          </a:p>
          <a:p>
            <a:r>
              <a:rPr lang="da-DK" dirty="0" smtClean="0"/>
              <a:t>Du kan få vejledning af din lærer undervejs.</a:t>
            </a:r>
          </a:p>
          <a:p>
            <a:r>
              <a:rPr lang="da-DK" dirty="0" smtClean="0"/>
              <a:t>Det er vigtigt at vælge gode kilder, da din præsentation skal basere sig på kilderne. Min. 2 kilder.</a:t>
            </a:r>
          </a:p>
          <a:p>
            <a:r>
              <a:rPr lang="da-DK" dirty="0" smtClean="0"/>
              <a:t>Din lærer skal godkende dispositionen, der skal underskrives af både dig og din lærer.</a:t>
            </a:r>
          </a:p>
          <a:p>
            <a:r>
              <a:rPr lang="da-DK" dirty="0" smtClean="0"/>
              <a:t>Den underskrevne disposition sendes til censor.</a:t>
            </a:r>
          </a:p>
          <a:p>
            <a:r>
              <a:rPr lang="da-DK" dirty="0"/>
              <a:t>Du kan udarbejde din disposition </a:t>
            </a:r>
            <a:r>
              <a:rPr lang="da-DK" dirty="0" smtClean="0"/>
              <a:t>i et tekstbehandlingsprogram eller i et præsentationsprogram. </a:t>
            </a:r>
          </a:p>
          <a:p>
            <a:r>
              <a:rPr lang="da-DK" dirty="0" smtClean="0"/>
              <a:t>Du kan samarbejde med elever, der har valgt samme emne som dig. I skal udarbejde hver jeres disposition og gå til prøve hver for sig.</a:t>
            </a:r>
            <a:endParaRPr lang="da-DK" dirty="0"/>
          </a:p>
          <a:p>
            <a:endParaRPr lang="da-DK" dirty="0"/>
          </a:p>
        </p:txBody>
      </p:sp>
      <p:sp>
        <p:nvSpPr>
          <p:cNvPr id="4" name="Pladsholder til indhold 3"/>
          <p:cNvSpPr>
            <a:spLocks noGrp="1"/>
          </p:cNvSpPr>
          <p:nvPr>
            <p:ph sz="half" idx="2"/>
          </p:nvPr>
        </p:nvSpPr>
        <p:spPr/>
        <p:txBody>
          <a:bodyPr/>
          <a:lstStyle/>
          <a:p>
            <a:pPr marL="0" indent="0">
              <a:buNone/>
            </a:pPr>
            <a:r>
              <a:rPr lang="da-DK" sz="1600" dirty="0" smtClean="0">
                <a:solidFill>
                  <a:schemeClr val="accent1"/>
                </a:solidFill>
              </a:rPr>
              <a:t>Bonus info.</a:t>
            </a:r>
          </a:p>
          <a:p>
            <a:r>
              <a:rPr lang="da-DK" sz="1600" dirty="0" smtClean="0"/>
              <a:t>En del elever har haft glæde af at anvende et </a:t>
            </a:r>
            <a:r>
              <a:rPr lang="da-DK" sz="1600" dirty="0" err="1" smtClean="0"/>
              <a:t>præsentationspro-gram</a:t>
            </a:r>
            <a:r>
              <a:rPr lang="da-DK" sz="1600" dirty="0" smtClean="0"/>
              <a:t> ved prøven. Det minder om </a:t>
            </a:r>
            <a:r>
              <a:rPr lang="da-DK" sz="1600" dirty="0" err="1" smtClean="0"/>
              <a:t>undervisningssitu-ationen</a:t>
            </a:r>
            <a:r>
              <a:rPr lang="da-DK" sz="1600" dirty="0" smtClean="0"/>
              <a:t>.</a:t>
            </a:r>
          </a:p>
          <a:p>
            <a:r>
              <a:rPr lang="da-DK" sz="1600" dirty="0" smtClean="0"/>
              <a:t>Billederne i en præsentation kan støtte hukommelsen.</a:t>
            </a:r>
          </a:p>
          <a:p>
            <a:endParaRPr lang="da-DK" sz="1600" dirty="0"/>
          </a:p>
          <a:p>
            <a:endParaRPr lang="da-DK" sz="1600" dirty="0"/>
          </a:p>
          <a:p>
            <a:endParaRPr lang="da-DK" dirty="0"/>
          </a:p>
        </p:txBody>
      </p:sp>
      <p:sp>
        <p:nvSpPr>
          <p:cNvPr id="5" name="Pladsholder til dato 4"/>
          <p:cNvSpPr>
            <a:spLocks noGrp="1"/>
          </p:cNvSpPr>
          <p:nvPr>
            <p:ph type="dt" sz="half" idx="10"/>
          </p:nvPr>
        </p:nvSpPr>
        <p:spPr/>
        <p:txBody>
          <a:bodyPr/>
          <a:lstStyle/>
          <a:p>
            <a:fld id="{5399FDCC-C65E-46C2-99E2-BF88C084A62B}"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9895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Dispositionen</a:t>
            </a:r>
            <a:endParaRPr lang="da-DK" dirty="0"/>
          </a:p>
        </p:txBody>
      </p:sp>
      <p:sp>
        <p:nvSpPr>
          <p:cNvPr id="3" name="Pladsholder til indhold 2"/>
          <p:cNvSpPr>
            <a:spLocks noGrp="1"/>
          </p:cNvSpPr>
          <p:nvPr>
            <p:ph sz="half" idx="1"/>
          </p:nvPr>
        </p:nvSpPr>
        <p:spPr/>
        <p:txBody>
          <a:bodyPr/>
          <a:lstStyle/>
          <a:p>
            <a:r>
              <a:rPr lang="da-DK" dirty="0" smtClean="0"/>
              <a:t>Dispositionen skal give dig et overblik og minde dig om, hvad du ønsker at sige.</a:t>
            </a:r>
          </a:p>
          <a:p>
            <a:r>
              <a:rPr lang="da-DK" dirty="0" smtClean="0"/>
              <a:t>Dispositionen skrives på engelsk.</a:t>
            </a:r>
          </a:p>
          <a:p>
            <a:r>
              <a:rPr lang="da-DK" dirty="0" smtClean="0"/>
              <a:t>Du benytter udelukkende stikord: enkeltord eller chunks (flerordsfraser).</a:t>
            </a:r>
          </a:p>
          <a:p>
            <a:r>
              <a:rPr lang="da-DK" dirty="0" smtClean="0"/>
              <a:t>Dispositionen indgår ikke i vurderingen.</a:t>
            </a:r>
          </a:p>
          <a:p>
            <a:r>
              <a:rPr lang="da-DK" dirty="0" smtClean="0"/>
              <a:t>Du skal aflevere dispositionen for at kunne aflægge prøven.</a:t>
            </a:r>
          </a:p>
          <a:p>
            <a:r>
              <a:rPr lang="da-DK" dirty="0" smtClean="0"/>
              <a:t>Når du har afleveret den godkendte disposition, må du ikke tilføje yderligere stikord.</a:t>
            </a:r>
          </a:p>
          <a:p>
            <a:endParaRPr lang="da-DK" dirty="0"/>
          </a:p>
        </p:txBody>
      </p:sp>
      <p:sp>
        <p:nvSpPr>
          <p:cNvPr id="4" name="Pladsholder til indhold 3"/>
          <p:cNvSpPr>
            <a:spLocks noGrp="1"/>
          </p:cNvSpPr>
          <p:nvPr>
            <p:ph sz="half" idx="2"/>
          </p:nvPr>
        </p:nvSpPr>
        <p:spPr/>
        <p:txBody>
          <a:bodyPr/>
          <a:lstStyle/>
          <a:p>
            <a:pPr marL="0" indent="0">
              <a:buNone/>
            </a:pPr>
            <a:r>
              <a:rPr lang="da-DK" sz="1600" dirty="0" smtClean="0">
                <a:solidFill>
                  <a:schemeClr val="accent1"/>
                </a:solidFill>
              </a:rPr>
              <a:t>Bonus info.</a:t>
            </a:r>
          </a:p>
          <a:p>
            <a:pPr marL="0" indent="0">
              <a:buNone/>
            </a:pPr>
            <a:r>
              <a:rPr lang="da-DK" sz="1600" dirty="0" smtClean="0"/>
              <a:t>Du må gerne indsætte billeder, der kan understøtte din præsentation – men husk at dispositionen ikke indgår i vurderingen</a:t>
            </a:r>
          </a:p>
          <a:p>
            <a:pPr marL="0" indent="0">
              <a:buNone/>
            </a:pPr>
            <a:endParaRPr lang="da-DK" sz="1600" dirty="0"/>
          </a:p>
          <a:p>
            <a:pPr marL="0" indent="0">
              <a:buNone/>
            </a:pPr>
            <a:endParaRPr lang="da-DK" sz="1600" dirty="0" smtClean="0"/>
          </a:p>
          <a:p>
            <a:endParaRPr lang="da-DK" sz="1600" dirty="0"/>
          </a:p>
          <a:p>
            <a:endParaRPr lang="da-DK" sz="1600" dirty="0" smtClean="0"/>
          </a:p>
          <a:p>
            <a:endParaRPr lang="da-DK" sz="1600" dirty="0"/>
          </a:p>
          <a:p>
            <a:endParaRPr lang="da-DK" sz="1600" dirty="0"/>
          </a:p>
        </p:txBody>
      </p:sp>
      <p:sp>
        <p:nvSpPr>
          <p:cNvPr id="5" name="Pladsholder til dato 4"/>
          <p:cNvSpPr>
            <a:spLocks noGrp="1"/>
          </p:cNvSpPr>
          <p:nvPr>
            <p:ph type="dt" sz="half" idx="10"/>
          </p:nvPr>
        </p:nvSpPr>
        <p:spPr/>
        <p:txBody>
          <a:bodyPr/>
          <a:lstStyle/>
          <a:p>
            <a:fld id="{9CC0B505-7AB3-4E29-8D28-5297D5EE037A}"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
        <p:nvSpPr>
          <p:cNvPr id="7" name="Pladsholder til tekst 6"/>
          <p:cNvSpPr>
            <a:spLocks noGrp="1"/>
          </p:cNvSpPr>
          <p:nvPr>
            <p:ph type="body" sz="quarter" idx="13"/>
          </p:nvPr>
        </p:nvSpPr>
        <p:spPr/>
        <p:txBody>
          <a:bodyPr/>
          <a:lstStyle/>
          <a:p>
            <a:endParaRPr lang="da-DK"/>
          </a:p>
        </p:txBody>
      </p:sp>
      <p:pic>
        <p:nvPicPr>
          <p:cNvPr id="11" name="Billede 10"/>
          <p:cNvPicPr>
            <a:picLocks noChangeAspect="1"/>
          </p:cNvPicPr>
          <p:nvPr/>
        </p:nvPicPr>
        <p:blipFill rotWithShape="1">
          <a:blip r:embed="rId3"/>
          <a:srcRect l="32151" t="20968" r="34086" b="4766"/>
          <a:stretch/>
        </p:blipFill>
        <p:spPr>
          <a:xfrm>
            <a:off x="9588033" y="4059000"/>
            <a:ext cx="2115567" cy="2617510"/>
          </a:xfrm>
          <a:prstGeom prst="rect">
            <a:avLst/>
          </a:prstGeom>
        </p:spPr>
      </p:pic>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26412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Lærerinformation</a:t>
            </a:r>
            <a:endParaRPr lang="da-DK" dirty="0"/>
          </a:p>
        </p:txBody>
      </p:sp>
      <p:sp>
        <p:nvSpPr>
          <p:cNvPr id="3" name="Pladsholder til indhold 2"/>
          <p:cNvSpPr>
            <a:spLocks noGrp="1"/>
          </p:cNvSpPr>
          <p:nvPr>
            <p:ph sz="half" idx="1"/>
          </p:nvPr>
        </p:nvSpPr>
        <p:spPr>
          <a:xfrm>
            <a:off x="539712" y="1474640"/>
            <a:ext cx="8332789" cy="4518000"/>
          </a:xfrm>
        </p:spPr>
        <p:txBody>
          <a:bodyPr/>
          <a:lstStyle/>
          <a:p>
            <a:pPr marL="0" indent="0">
              <a:buNone/>
            </a:pPr>
            <a:r>
              <a:rPr lang="da-DK" dirty="0"/>
              <a:t>Forløbet </a:t>
            </a:r>
            <a:r>
              <a:rPr lang="da-DK" dirty="0" smtClean="0"/>
              <a:t>”</a:t>
            </a:r>
            <a:r>
              <a:rPr lang="da-DK" b="1" i="1" dirty="0" smtClean="0"/>
              <a:t>Klar </a:t>
            </a:r>
            <a:r>
              <a:rPr lang="da-DK" b="1" i="1" dirty="0"/>
              <a:t>til </a:t>
            </a:r>
            <a:r>
              <a:rPr lang="da-DK" b="1" i="1" dirty="0" smtClean="0"/>
              <a:t>den mundtlige prøve i engelsk” </a:t>
            </a:r>
            <a:r>
              <a:rPr lang="da-DK" dirty="0"/>
              <a:t>er bygget op omkring en PowerPoint, som du </a:t>
            </a:r>
            <a:r>
              <a:rPr lang="da-DK" dirty="0" smtClean="0"/>
              <a:t>kan </a:t>
            </a:r>
            <a:r>
              <a:rPr lang="da-DK" dirty="0"/>
              <a:t>benytte i </a:t>
            </a:r>
            <a:r>
              <a:rPr lang="da-DK" dirty="0" smtClean="0"/>
              <a:t>din engelskundervisning.</a:t>
            </a:r>
            <a:endParaRPr lang="da-DK" dirty="0"/>
          </a:p>
          <a:p>
            <a:pPr marL="0" indent="0">
              <a:buNone/>
            </a:pPr>
            <a:endParaRPr lang="da-DK" dirty="0"/>
          </a:p>
          <a:p>
            <a:pPr marL="0" indent="0">
              <a:buNone/>
            </a:pPr>
            <a:r>
              <a:rPr lang="da-DK" dirty="0"/>
              <a:t>PowerPoint-præsentationen </a:t>
            </a:r>
            <a:r>
              <a:rPr lang="da-DK" dirty="0" smtClean="0"/>
              <a:t>består af tre dele</a:t>
            </a:r>
            <a:r>
              <a:rPr lang="da-DK" dirty="0"/>
              <a:t>:</a:t>
            </a:r>
          </a:p>
          <a:p>
            <a:pPr marL="457200" indent="-457200">
              <a:buFont typeface="+mj-lt"/>
              <a:buAutoNum type="arabicPeriod"/>
            </a:pPr>
            <a:r>
              <a:rPr lang="da-DK" dirty="0" smtClean="0"/>
              <a:t>Information til læreren</a:t>
            </a:r>
            <a:endParaRPr lang="da-DK" dirty="0"/>
          </a:p>
          <a:p>
            <a:pPr marL="457200" indent="-457200">
              <a:buFont typeface="+mj-lt"/>
              <a:buAutoNum type="arabicPeriod"/>
            </a:pPr>
            <a:r>
              <a:rPr lang="da-DK" dirty="0" smtClean="0"/>
              <a:t>Information og gode råd til elever </a:t>
            </a:r>
          </a:p>
          <a:p>
            <a:pPr marL="457200" indent="-457200">
              <a:buFont typeface="+mj-lt"/>
              <a:buAutoNum type="arabicPeriod"/>
            </a:pPr>
            <a:r>
              <a:rPr lang="da-DK" dirty="0" smtClean="0"/>
              <a:t>Engelskfaglig inspiration til din undervisning </a:t>
            </a:r>
          </a:p>
          <a:p>
            <a:pPr marL="0" indent="0">
              <a:buNone/>
            </a:pPr>
            <a:endParaRPr lang="da-DK" dirty="0"/>
          </a:p>
          <a:p>
            <a:pPr marL="0" indent="0">
              <a:buNone/>
            </a:pPr>
            <a:r>
              <a:rPr lang="da-DK" dirty="0" smtClean="0"/>
              <a:t>Forløbet </a:t>
            </a:r>
            <a:r>
              <a:rPr lang="da-DK" dirty="0"/>
              <a:t>og denne PowerPoint kan benyttes direkte </a:t>
            </a:r>
            <a:r>
              <a:rPr lang="da-DK" dirty="0" smtClean="0"/>
              <a:t>i </a:t>
            </a:r>
            <a:r>
              <a:rPr lang="da-DK" dirty="0"/>
              <a:t>undervisningen, men kan med fordel justeres og tilpasses den elevgruppe, du arbejder med. Derfor har du også selv mulighed for at redigere i præsentationen. </a:t>
            </a:r>
            <a:r>
              <a:rPr lang="da-DK" dirty="0" smtClean="0"/>
              <a:t>Til nogle </a:t>
            </a:r>
            <a:r>
              <a:rPr lang="da-DK" dirty="0"/>
              <a:t>slides </a:t>
            </a:r>
            <a:r>
              <a:rPr lang="da-DK" dirty="0" smtClean="0"/>
              <a:t>er der tilføjet </a:t>
            </a:r>
            <a:r>
              <a:rPr lang="da-DK" dirty="0"/>
              <a:t>noter </a:t>
            </a:r>
            <a:r>
              <a:rPr lang="da-DK" dirty="0" smtClean="0"/>
              <a:t>til læreren.</a:t>
            </a:r>
            <a:endParaRPr lang="da-DK" dirty="0"/>
          </a:p>
          <a:p>
            <a:endParaRPr lang="da-DK" dirty="0"/>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57436433-DAC7-46FD-9502-88986D1A3FCC}"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a:t>
            </a:fld>
            <a:endParaRPr lang="da-DK" dirty="0"/>
          </a:p>
        </p:txBody>
      </p:sp>
      <p:sp>
        <p:nvSpPr>
          <p:cNvPr id="7" name="Pladsholder til sidefod 6"/>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12983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p:txBody>
          <a:bodyPr/>
          <a:lstStyle/>
          <a:p>
            <a:r>
              <a:rPr lang="da-DK" dirty="0" smtClean="0"/>
              <a:t>Mød op i god tid</a:t>
            </a:r>
          </a:p>
          <a:p>
            <a:r>
              <a:rPr lang="da-DK" dirty="0" smtClean="0"/>
              <a:t>Husk din disposition</a:t>
            </a:r>
          </a:p>
          <a:p>
            <a:r>
              <a:rPr lang="da-DK" dirty="0" smtClean="0"/>
              <a:t>Træk vejret </a:t>
            </a:r>
            <a:r>
              <a:rPr lang="da-DK" dirty="0" smtClean="0">
                <a:sym typeface="Wingdings" panose="05000000000000000000" pitchFamily="2" charset="2"/>
              </a:rPr>
              <a:t></a:t>
            </a:r>
            <a:endParaRPr lang="da-DK" dirty="0" smtClean="0"/>
          </a:p>
          <a:p>
            <a:r>
              <a:rPr lang="da-DK" dirty="0" smtClean="0"/>
              <a:t>De første 5 minutter får du til at præsentere dit selvvalgte emne. Din lærer og censor afbryder ikke din præsentation. Men de er klar til at hjælpe dig i gang, hvis du går i stå.</a:t>
            </a:r>
          </a:p>
          <a:p>
            <a:r>
              <a:rPr lang="da-DK" dirty="0" smtClean="0"/>
              <a:t>I din præsentation skal du bl.a. vise, at du benytter dig af den viden, du har tilegnet dig fra kilderne.</a:t>
            </a:r>
          </a:p>
          <a:p>
            <a:r>
              <a:rPr lang="da-DK" dirty="0" smtClean="0"/>
              <a:t>Øv din præsentation hjemmefra, så du ved, hvor meget du omtrent kan nå at sige på 5 minutter.</a:t>
            </a:r>
          </a:p>
          <a:p>
            <a:r>
              <a:rPr lang="da-DK" dirty="0" smtClean="0"/>
              <a:t>Efter din præsentation kan din lærer og censor stille korte uddybende spørgsmål.</a:t>
            </a:r>
          </a:p>
          <a:p>
            <a:endParaRPr lang="da-DK" dirty="0" smtClean="0"/>
          </a:p>
          <a:p>
            <a:endParaRPr lang="da-DK" dirty="0"/>
          </a:p>
        </p:txBody>
      </p:sp>
      <p:sp>
        <p:nvSpPr>
          <p:cNvPr id="4" name="Pladsholder til indhold 3"/>
          <p:cNvSpPr>
            <a:spLocks noGrp="1"/>
          </p:cNvSpPr>
          <p:nvPr>
            <p:ph sz="half" idx="2"/>
          </p:nvPr>
        </p:nvSpPr>
        <p:spPr/>
        <p:txBody>
          <a:bodyPr/>
          <a:lstStyle/>
          <a:p>
            <a:pPr marL="0" indent="0">
              <a:buNone/>
            </a:pPr>
            <a:r>
              <a:rPr lang="da-DK" sz="1600" dirty="0" smtClean="0">
                <a:solidFill>
                  <a:schemeClr val="accent1"/>
                </a:solidFill>
              </a:rPr>
              <a:t>Bonus info.</a:t>
            </a:r>
          </a:p>
          <a:p>
            <a:r>
              <a:rPr lang="da-DK" sz="1600" dirty="0" smtClean="0"/>
              <a:t>Du kan gennemføre prøven siddende ved et bord sammen med din lærer og censor.</a:t>
            </a:r>
          </a:p>
          <a:p>
            <a:r>
              <a:rPr lang="da-DK" sz="1600" dirty="0" smtClean="0"/>
              <a:t>Du kan også vælge at stå ved tavlen og præsentere dit selvvalgte emne.</a:t>
            </a:r>
          </a:p>
          <a:p>
            <a:endParaRPr lang="da-DK" sz="1600" dirty="0"/>
          </a:p>
          <a:p>
            <a:endParaRPr lang="da-DK" sz="1600" dirty="0" smtClean="0"/>
          </a:p>
          <a:p>
            <a:endParaRPr lang="da-DK" sz="1600" dirty="0"/>
          </a:p>
        </p:txBody>
      </p:sp>
      <p:sp>
        <p:nvSpPr>
          <p:cNvPr id="5" name="Pladsholder til dato 4"/>
          <p:cNvSpPr>
            <a:spLocks noGrp="1"/>
          </p:cNvSpPr>
          <p:nvPr>
            <p:ph type="dt" sz="half" idx="10"/>
          </p:nvPr>
        </p:nvSpPr>
        <p:spPr/>
        <p:txBody>
          <a:bodyPr/>
          <a:lstStyle/>
          <a:p>
            <a:fld id="{55F58A9A-9C97-4130-9410-6C43A2653C1B}"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623061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p:txBody>
          <a:bodyPr/>
          <a:lstStyle/>
          <a:p>
            <a:r>
              <a:rPr lang="da-DK" dirty="0" smtClean="0"/>
              <a:t>Efter præsentationen trækker du et prøveoplæg fra et andet tema end det, du har anvendt i præsentationen.</a:t>
            </a:r>
          </a:p>
          <a:p>
            <a:r>
              <a:rPr lang="da-DK" dirty="0" smtClean="0"/>
              <a:t>Enten læser din lærer prøveoplægget op for dig – eller også læser du det selv. Din lærer spørger dig, om du har forstået prøveoplægget. </a:t>
            </a:r>
          </a:p>
          <a:p>
            <a:r>
              <a:rPr lang="da-DK" dirty="0" smtClean="0"/>
              <a:t>Du og din lærer gennemfører en samtale om prøveoplægget.</a:t>
            </a:r>
          </a:p>
          <a:p>
            <a:r>
              <a:rPr lang="da-DK" dirty="0" smtClean="0"/>
              <a:t>Censor kan stille uddybende spørgsmål.</a:t>
            </a:r>
          </a:p>
          <a:p>
            <a:r>
              <a:rPr lang="da-DK" dirty="0" smtClean="0"/>
              <a:t>Det er vigtigt, du også har forberedt dig på samtalen. Inden prøven gør du dig overvejelser om temaerne og tekstopgivelserne, så du får genopfrisket relevant ordforråd og bliver i stand til at inddrage fx pointer, synspunkter og viden fra teksterne, når det er relevant.</a:t>
            </a:r>
            <a:endParaRPr lang="da-DK" dirty="0"/>
          </a:p>
        </p:txBody>
      </p:sp>
      <p:sp>
        <p:nvSpPr>
          <p:cNvPr id="4" name="Pladsholder til indhold 3"/>
          <p:cNvSpPr>
            <a:spLocks noGrp="1"/>
          </p:cNvSpPr>
          <p:nvPr>
            <p:ph sz="half" idx="2"/>
          </p:nvPr>
        </p:nvSpPr>
        <p:spPr>
          <a:xfrm>
            <a:off x="9637200" y="1800000"/>
            <a:ext cx="2127452" cy="4518000"/>
          </a:xfrm>
        </p:spPr>
        <p:txBody>
          <a:bodyPr/>
          <a:lstStyle/>
          <a:p>
            <a:r>
              <a:rPr lang="da-DK" sz="1600" dirty="0" smtClean="0">
                <a:solidFill>
                  <a:schemeClr val="accent1"/>
                </a:solidFill>
              </a:rPr>
              <a:t>Bonus info.</a:t>
            </a:r>
          </a:p>
          <a:p>
            <a:r>
              <a:rPr lang="da-DK" sz="1600" dirty="0" smtClean="0"/>
              <a:t>Prøveoplægget består af et spørgsmål/udsagn samt relevante tekstopgivelser. </a:t>
            </a:r>
          </a:p>
          <a:p>
            <a:r>
              <a:rPr lang="da-DK" sz="1600" dirty="0" smtClean="0"/>
              <a:t>Der kan også være billeder, der kan inspirere dig og minde dig om de læste tekster/sete film.</a:t>
            </a:r>
          </a:p>
          <a:p>
            <a:endParaRPr lang="da-DK" sz="1600" dirty="0"/>
          </a:p>
          <a:p>
            <a:endParaRPr lang="da-DK" sz="1600" dirty="0" smtClean="0"/>
          </a:p>
          <a:p>
            <a:endParaRPr lang="da-DK" sz="1600" dirty="0"/>
          </a:p>
        </p:txBody>
      </p:sp>
      <p:sp>
        <p:nvSpPr>
          <p:cNvPr id="5" name="Pladsholder til dato 4"/>
          <p:cNvSpPr>
            <a:spLocks noGrp="1"/>
          </p:cNvSpPr>
          <p:nvPr>
            <p:ph type="dt" sz="half" idx="10"/>
          </p:nvPr>
        </p:nvSpPr>
        <p:spPr/>
        <p:txBody>
          <a:bodyPr/>
          <a:lstStyle/>
          <a:p>
            <a:fld id="{06F4AE3A-86D0-46D0-9A41-DC5FF9CF39E7}"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3314730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p:txBody>
          <a:bodyPr/>
          <a:lstStyle/>
          <a:p>
            <a:r>
              <a:rPr lang="da-DK" sz="2400" dirty="0"/>
              <a:t>Husk at trække vejret – så fungerer du bedst </a:t>
            </a:r>
            <a:r>
              <a:rPr lang="da-DK" sz="2400" dirty="0">
                <a:sym typeface="Wingdings" panose="05000000000000000000" pitchFamily="2" charset="2"/>
              </a:rPr>
              <a:t></a:t>
            </a:r>
          </a:p>
          <a:p>
            <a:endParaRPr lang="da-DK" dirty="0"/>
          </a:p>
        </p:txBody>
      </p:sp>
      <p:sp>
        <p:nvSpPr>
          <p:cNvPr id="4" name="Pladsholder til indhold 3"/>
          <p:cNvSpPr>
            <a:spLocks noGrp="1"/>
          </p:cNvSpPr>
          <p:nvPr>
            <p:ph sz="half" idx="2"/>
          </p:nvPr>
        </p:nvSpPr>
        <p:spPr/>
        <p:txBody>
          <a:bodyPr/>
          <a:lstStyle/>
          <a:p>
            <a:pPr marL="0" indent="0">
              <a:buNone/>
            </a:pPr>
            <a:endParaRPr lang="da-DK" sz="1600" dirty="0" smtClean="0">
              <a:solidFill>
                <a:schemeClr val="accent1"/>
              </a:solidFill>
            </a:endParaRPr>
          </a:p>
          <a:p>
            <a:endParaRPr lang="da-DK" sz="1600" dirty="0">
              <a:sym typeface="Wingdings" panose="05000000000000000000" pitchFamily="2" charset="2"/>
            </a:endParaRPr>
          </a:p>
          <a:p>
            <a:endParaRPr lang="da-DK" sz="1600" dirty="0" smtClean="0">
              <a:sym typeface="Wingdings" panose="05000000000000000000" pitchFamily="2" charset="2"/>
            </a:endParaRPr>
          </a:p>
          <a:p>
            <a:endParaRPr lang="da-DK" sz="1600" dirty="0"/>
          </a:p>
        </p:txBody>
      </p:sp>
      <p:sp>
        <p:nvSpPr>
          <p:cNvPr id="5" name="Pladsholder til dato 4"/>
          <p:cNvSpPr>
            <a:spLocks noGrp="1"/>
          </p:cNvSpPr>
          <p:nvPr>
            <p:ph type="dt" sz="half" idx="10"/>
          </p:nvPr>
        </p:nvSpPr>
        <p:spPr/>
        <p:txBody>
          <a:bodyPr/>
          <a:lstStyle/>
          <a:p>
            <a:fld id="{7198D022-434E-45C2-AFEC-29DBF8BA9472}"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22</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644740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Elevfolder – ”Når du skal til prøve”</a:t>
            </a:r>
            <a:endParaRPr lang="da-DK" dirty="0"/>
          </a:p>
        </p:txBody>
      </p:sp>
      <p:sp>
        <p:nvSpPr>
          <p:cNvPr id="3" name="Pladsholder til indhold 2"/>
          <p:cNvSpPr>
            <a:spLocks noGrp="1"/>
          </p:cNvSpPr>
          <p:nvPr>
            <p:ph sz="half" idx="1"/>
          </p:nvPr>
        </p:nvSpPr>
        <p:spPr/>
        <p:txBody>
          <a:bodyPr/>
          <a:lstStyle/>
          <a:p>
            <a:pPr fontAlgn="base"/>
            <a:r>
              <a:rPr lang="da-DK" dirty="0" smtClean="0"/>
              <a:t>I denne folder finder du </a:t>
            </a:r>
            <a:r>
              <a:rPr lang="da-DK" dirty="0"/>
              <a:t>information om regler for brug af internettet og hjælpemidler under de forskellige prøver</a:t>
            </a:r>
            <a:r>
              <a:rPr lang="da-DK" dirty="0" smtClean="0"/>
              <a:t>.</a:t>
            </a:r>
          </a:p>
          <a:p>
            <a:pPr fontAlgn="base"/>
            <a:r>
              <a:rPr lang="da-DK" dirty="0" smtClean="0"/>
              <a:t>I folderen er der flest informationer vedr. de skriftlige prøver.</a:t>
            </a:r>
          </a:p>
          <a:p>
            <a:pPr fontAlgn="base"/>
            <a:endParaRPr lang="da-DK" dirty="0"/>
          </a:p>
          <a:p>
            <a:endParaRPr lang="da-DK" dirty="0"/>
          </a:p>
        </p:txBody>
      </p:sp>
      <p:sp>
        <p:nvSpPr>
          <p:cNvPr id="5" name="Pladsholder til dato 4"/>
          <p:cNvSpPr>
            <a:spLocks noGrp="1"/>
          </p:cNvSpPr>
          <p:nvPr>
            <p:ph type="dt" sz="half" idx="10"/>
          </p:nvPr>
        </p:nvSpPr>
        <p:spPr/>
        <p:txBody>
          <a:bodyPr/>
          <a:lstStyle/>
          <a:p>
            <a:fld id="{67375FCC-78EC-4FF9-BF68-EA9AF9ABE5BE}"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10" name="Pladsholder til indhold 9"/>
          <p:cNvPicPr>
            <a:picLocks noGrp="1" noChangeAspect="1"/>
          </p:cNvPicPr>
          <p:nvPr>
            <p:ph sz="half" idx="2"/>
          </p:nvPr>
        </p:nvPicPr>
        <p:blipFill rotWithShape="1">
          <a:blip r:embed="rId3"/>
          <a:srcRect l="35997" t="19225" r="37707" b="13484"/>
          <a:stretch/>
        </p:blipFill>
        <p:spPr>
          <a:xfrm>
            <a:off x="7271658" y="1781464"/>
            <a:ext cx="3243942" cy="4669312"/>
          </a:xfrm>
          <a:prstGeom prst="rect">
            <a:avLst/>
          </a:prstGeom>
          <a:effectLst>
            <a:outerShdw blurRad="50800" dist="38100" dir="2700000" algn="tl" rotWithShape="0">
              <a:prstClr val="black">
                <a:alpha val="40000"/>
              </a:prstClr>
            </a:outerShdw>
          </a:effectLst>
        </p:spPr>
      </p:pic>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210764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Efter prøven</a:t>
            </a:r>
            <a:endParaRPr lang="da-DK" dirty="0"/>
          </a:p>
        </p:txBody>
      </p:sp>
      <p:sp>
        <p:nvSpPr>
          <p:cNvPr id="3" name="Pladsholder til indhold 2"/>
          <p:cNvSpPr>
            <a:spLocks noGrp="1"/>
          </p:cNvSpPr>
          <p:nvPr>
            <p:ph sz="half" idx="1"/>
          </p:nvPr>
        </p:nvSpPr>
        <p:spPr/>
        <p:txBody>
          <a:bodyPr/>
          <a:lstStyle/>
          <a:p>
            <a:r>
              <a:rPr lang="da-DK" dirty="0" smtClean="0"/>
              <a:t>Når prøven er overstået, forlader du lokalet, og din lærer og censor drøfter præstationen og giver én karakter på baggrund af deres noter.</a:t>
            </a:r>
          </a:p>
          <a:p>
            <a:r>
              <a:rPr lang="da-DK" dirty="0" smtClean="0"/>
              <a:t>Når lærer og censor er enige om en karakter, bliver du kaldt ind i lokalet igen og modtager din karakter. Din lærer giver dig en uddybende forklaring, der begrunder karakteren.</a:t>
            </a:r>
          </a:p>
          <a:p>
            <a:r>
              <a:rPr lang="da-DK" dirty="0" smtClean="0"/>
              <a:t>Din lærer og censor benytter vurderingskriterier til at vælge en karakter. </a:t>
            </a:r>
            <a:endParaRPr lang="da-DK" dirty="0"/>
          </a:p>
        </p:txBody>
      </p:sp>
      <p:sp>
        <p:nvSpPr>
          <p:cNvPr id="4" name="Pladsholder til indhold 3"/>
          <p:cNvSpPr>
            <a:spLocks noGrp="1"/>
          </p:cNvSpPr>
          <p:nvPr>
            <p:ph sz="half" idx="2"/>
          </p:nvPr>
        </p:nvSpPr>
        <p:spPr>
          <a:xfrm>
            <a:off x="9637199" y="1800000"/>
            <a:ext cx="2212293" cy="4518000"/>
          </a:xfrm>
        </p:spPr>
        <p:txBody>
          <a:bodyPr/>
          <a:lstStyle/>
          <a:p>
            <a:pPr marL="0" indent="0">
              <a:buNone/>
            </a:pPr>
            <a:r>
              <a:rPr lang="da-DK" sz="1600" dirty="0" smtClean="0">
                <a:solidFill>
                  <a:schemeClr val="accent1"/>
                </a:solidFill>
              </a:rPr>
              <a:t>Bonus info.</a:t>
            </a:r>
          </a:p>
          <a:p>
            <a:r>
              <a:rPr lang="da-DK" sz="1600" dirty="0" smtClean="0"/>
              <a:t>Husk  tilbagemeldingerne fra din lærer og censor. Du kan måske bruge dem i forbindelse med en anden prøve.</a:t>
            </a:r>
          </a:p>
          <a:p>
            <a:endParaRPr lang="da-DK" sz="1600" dirty="0" smtClean="0"/>
          </a:p>
          <a:p>
            <a:endParaRPr lang="da-DK" sz="1600" dirty="0"/>
          </a:p>
          <a:p>
            <a:endParaRPr lang="da-DK" sz="1600" dirty="0" smtClean="0"/>
          </a:p>
          <a:p>
            <a:endParaRPr lang="da-DK" sz="1600" dirty="0"/>
          </a:p>
          <a:p>
            <a:endParaRPr lang="da-DK" sz="1600" dirty="0" smtClean="0"/>
          </a:p>
          <a:p>
            <a:endParaRPr lang="da-DK" sz="1600" dirty="0"/>
          </a:p>
        </p:txBody>
      </p:sp>
      <p:sp>
        <p:nvSpPr>
          <p:cNvPr id="5" name="Pladsholder til dato 4"/>
          <p:cNvSpPr>
            <a:spLocks noGrp="1"/>
          </p:cNvSpPr>
          <p:nvPr>
            <p:ph type="dt" sz="half" idx="10"/>
          </p:nvPr>
        </p:nvSpPr>
        <p:spPr/>
        <p:txBody>
          <a:bodyPr/>
          <a:lstStyle/>
          <a:p>
            <a:fld id="{FC2BDFED-EBB5-48B0-91A3-461F3C8824F7}"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24</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74411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Vurderingskriterier </a:t>
            </a:r>
            <a:endParaRPr lang="da-DK" dirty="0"/>
          </a:p>
        </p:txBody>
      </p:sp>
      <p:sp>
        <p:nvSpPr>
          <p:cNvPr id="5" name="Pladsholder til dato 4"/>
          <p:cNvSpPr>
            <a:spLocks noGrp="1"/>
          </p:cNvSpPr>
          <p:nvPr>
            <p:ph type="dt" sz="half" idx="10"/>
          </p:nvPr>
        </p:nvSpPr>
        <p:spPr/>
        <p:txBody>
          <a:bodyPr/>
          <a:lstStyle/>
          <a:p>
            <a:fld id="{C46C7971-37BB-4575-92C8-C80CBFC7904F}"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25</a:t>
            </a:fld>
            <a:endParaRPr lang="da-DK" dirty="0"/>
          </a:p>
        </p:txBody>
      </p:sp>
      <p:sp>
        <p:nvSpPr>
          <p:cNvPr id="11" name="Pladsholder til indhold 10"/>
          <p:cNvSpPr>
            <a:spLocks noGrp="1"/>
          </p:cNvSpPr>
          <p:nvPr>
            <p:ph sz="half" idx="2"/>
          </p:nvPr>
        </p:nvSpPr>
        <p:spPr/>
        <p:txBody>
          <a:bodyPr/>
          <a:lstStyle/>
          <a:p>
            <a:r>
              <a:rPr lang="da-DK" dirty="0" smtClean="0"/>
              <a:t>Din lærer og censor benytter dette vurderingsskema til deres noter under eller efter prøven.</a:t>
            </a:r>
            <a:endParaRPr lang="da-DK" dirty="0"/>
          </a:p>
        </p:txBody>
      </p:sp>
      <p:pic>
        <p:nvPicPr>
          <p:cNvPr id="4" name="Pladsholder til indhold 3"/>
          <p:cNvPicPr>
            <a:picLocks noGrp="1" noChangeAspect="1"/>
          </p:cNvPicPr>
          <p:nvPr>
            <p:ph sz="half" idx="1"/>
          </p:nvPr>
        </p:nvPicPr>
        <p:blipFill rotWithShape="1">
          <a:blip r:embed="rId3"/>
          <a:srcRect l="37939" t="30072" r="36398" b="28984"/>
          <a:stretch/>
        </p:blipFill>
        <p:spPr>
          <a:xfrm>
            <a:off x="350520" y="1507459"/>
            <a:ext cx="5708904" cy="5123741"/>
          </a:xfrm>
          <a:prstGeom prst="rect">
            <a:avLst/>
          </a:prstGeom>
          <a:effectLst>
            <a:outerShdw blurRad="50800" dist="38100" dir="2700000" algn="tl" rotWithShape="0">
              <a:prstClr val="black">
                <a:alpha val="40000"/>
              </a:prstClr>
            </a:outerShdw>
          </a:effectLst>
        </p:spPr>
      </p:pic>
      <p:sp>
        <p:nvSpPr>
          <p:cNvPr id="3" name="Pladsholder til sidefod 2"/>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3504738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Vurderingskriterier</a:t>
            </a:r>
            <a:endParaRPr lang="da-DK" dirty="0"/>
          </a:p>
        </p:txBody>
      </p:sp>
      <p:sp>
        <p:nvSpPr>
          <p:cNvPr id="3" name="Pladsholder til indhold 2"/>
          <p:cNvSpPr>
            <a:spLocks noGrp="1"/>
          </p:cNvSpPr>
          <p:nvPr>
            <p:ph sz="half" idx="1"/>
          </p:nvPr>
        </p:nvSpPr>
        <p:spPr/>
        <p:txBody>
          <a:bodyPr/>
          <a:lstStyle/>
          <a:p>
            <a:r>
              <a:rPr lang="da-DK" dirty="0" smtClean="0"/>
              <a:t>Din lærer og censor lægger vægt på, at du kan udtrykke dig forholdsvist klart i et enkelt sprog og kan udtale engelsk forståeligt.</a:t>
            </a:r>
          </a:p>
          <a:p>
            <a:r>
              <a:rPr lang="da-DK" dirty="0" smtClean="0"/>
              <a:t>De lægger også mærke til, om du anvender din viden om kultur og samfundsforhold i engelsktalende lande.</a:t>
            </a:r>
          </a:p>
          <a:p>
            <a:r>
              <a:rPr lang="da-DK" dirty="0" smtClean="0"/>
              <a:t>Hvis du kommer til at lave en fejl og opdager det, skal du endelig rette dig selv. Det viser din lærer og censor, at du har indblik i sproget og dette vægter positivt.</a:t>
            </a:r>
          </a:p>
          <a:p>
            <a:r>
              <a:rPr lang="da-DK" dirty="0" smtClean="0"/>
              <a:t>Det vægter også positivt, hvis du kan omformulere dig i tilfælde af, du mangler ord.</a:t>
            </a:r>
            <a:endParaRPr lang="da-DK" dirty="0"/>
          </a:p>
        </p:txBody>
      </p:sp>
      <p:sp>
        <p:nvSpPr>
          <p:cNvPr id="4" name="Pladsholder til indhold 3"/>
          <p:cNvSpPr>
            <a:spLocks noGrp="1"/>
          </p:cNvSpPr>
          <p:nvPr>
            <p:ph sz="half" idx="2"/>
          </p:nvPr>
        </p:nvSpPr>
        <p:spPr/>
        <p:txBody>
          <a:bodyPr/>
          <a:lstStyle/>
          <a:p>
            <a:pPr marL="0" indent="0">
              <a:buNone/>
            </a:pPr>
            <a:r>
              <a:rPr lang="da-DK" sz="1600" dirty="0" smtClean="0">
                <a:solidFill>
                  <a:schemeClr val="accent1"/>
                </a:solidFill>
              </a:rPr>
              <a:t>Bonus info.</a:t>
            </a:r>
          </a:p>
          <a:p>
            <a:r>
              <a:rPr lang="da-DK" sz="1600" dirty="0" smtClean="0"/>
              <a:t>Det er helt legalt at sige: </a:t>
            </a:r>
          </a:p>
          <a:p>
            <a:pPr marL="0" indent="0">
              <a:buNone/>
            </a:pPr>
            <a:r>
              <a:rPr lang="da-DK" sz="1600" dirty="0" smtClean="0"/>
              <a:t>”</a:t>
            </a:r>
            <a:r>
              <a:rPr lang="da-DK" sz="1600" dirty="0" err="1" smtClean="0"/>
              <a:t>Sorry</a:t>
            </a:r>
            <a:r>
              <a:rPr lang="da-DK" sz="1600" dirty="0" smtClean="0"/>
              <a:t>, I </a:t>
            </a:r>
            <a:r>
              <a:rPr lang="da-DK" sz="1600" dirty="0" err="1" smtClean="0"/>
              <a:t>didn’t</a:t>
            </a:r>
            <a:r>
              <a:rPr lang="da-DK" sz="1600" dirty="0" smtClean="0"/>
              <a:t> </a:t>
            </a:r>
            <a:r>
              <a:rPr lang="da-DK" sz="1600" dirty="0" err="1" smtClean="0"/>
              <a:t>get</a:t>
            </a:r>
            <a:r>
              <a:rPr lang="da-DK" sz="1600" dirty="0" smtClean="0"/>
              <a:t> </a:t>
            </a:r>
            <a:r>
              <a:rPr lang="da-DK" sz="1600" dirty="0" err="1" smtClean="0"/>
              <a:t>that</a:t>
            </a:r>
            <a:r>
              <a:rPr lang="da-DK" sz="1600" dirty="0" smtClean="0"/>
              <a:t>. </a:t>
            </a:r>
            <a:r>
              <a:rPr lang="da-DK" sz="1600" dirty="0" err="1" smtClean="0"/>
              <a:t>Would</a:t>
            </a:r>
            <a:r>
              <a:rPr lang="da-DK" sz="1600" dirty="0" smtClean="0"/>
              <a:t> </a:t>
            </a:r>
            <a:r>
              <a:rPr lang="da-DK" sz="1600" dirty="0" err="1" smtClean="0"/>
              <a:t>you</a:t>
            </a:r>
            <a:r>
              <a:rPr lang="da-DK" sz="1600" dirty="0" smtClean="0"/>
              <a:t> </a:t>
            </a:r>
            <a:r>
              <a:rPr lang="da-DK" sz="1600" dirty="0" err="1" smtClean="0"/>
              <a:t>please</a:t>
            </a:r>
            <a:r>
              <a:rPr lang="da-DK" sz="1600" dirty="0" smtClean="0"/>
              <a:t> </a:t>
            </a:r>
            <a:r>
              <a:rPr lang="da-DK" sz="1600" dirty="0" err="1" smtClean="0"/>
              <a:t>repeat</a:t>
            </a:r>
            <a:r>
              <a:rPr lang="da-DK" sz="1600" dirty="0" smtClean="0"/>
              <a:t> </a:t>
            </a:r>
            <a:r>
              <a:rPr lang="da-DK" sz="1600" dirty="0" err="1" smtClean="0"/>
              <a:t>your</a:t>
            </a:r>
            <a:r>
              <a:rPr lang="da-DK" sz="1600" dirty="0" smtClean="0"/>
              <a:t> </a:t>
            </a:r>
            <a:r>
              <a:rPr lang="da-DK" sz="1600" dirty="0" err="1" smtClean="0"/>
              <a:t>question</a:t>
            </a:r>
            <a:r>
              <a:rPr lang="da-DK" sz="1600" dirty="0" smtClean="0"/>
              <a:t>?”</a:t>
            </a:r>
          </a:p>
          <a:p>
            <a:pPr marL="0" indent="0">
              <a:buNone/>
            </a:pPr>
            <a:r>
              <a:rPr lang="da-DK" sz="1600" dirty="0" smtClean="0"/>
              <a:t>Eller</a:t>
            </a:r>
          </a:p>
          <a:p>
            <a:pPr marL="0" indent="0">
              <a:buNone/>
            </a:pPr>
            <a:r>
              <a:rPr lang="da-DK" sz="1600" dirty="0" smtClean="0"/>
              <a:t>”I am not </a:t>
            </a:r>
            <a:r>
              <a:rPr lang="da-DK" sz="1600" dirty="0" err="1" smtClean="0"/>
              <a:t>quite</a:t>
            </a:r>
            <a:r>
              <a:rPr lang="da-DK" sz="1600" dirty="0" smtClean="0"/>
              <a:t> sure I understand the </a:t>
            </a:r>
            <a:r>
              <a:rPr lang="da-DK" sz="1600" dirty="0" err="1" smtClean="0"/>
              <a:t>question</a:t>
            </a:r>
            <a:r>
              <a:rPr lang="da-DK" sz="1600" dirty="0" smtClean="0"/>
              <a:t>. </a:t>
            </a:r>
            <a:r>
              <a:rPr lang="da-DK" sz="1600" dirty="0" err="1" smtClean="0"/>
              <a:t>Would</a:t>
            </a:r>
            <a:r>
              <a:rPr lang="da-DK" sz="1600" dirty="0" smtClean="0"/>
              <a:t> </a:t>
            </a:r>
            <a:r>
              <a:rPr lang="da-DK" sz="1600" dirty="0" err="1" smtClean="0"/>
              <a:t>you</a:t>
            </a:r>
            <a:r>
              <a:rPr lang="da-DK" sz="1600" dirty="0" smtClean="0"/>
              <a:t> </a:t>
            </a:r>
            <a:r>
              <a:rPr lang="da-DK" sz="1600" dirty="0" err="1" smtClean="0"/>
              <a:t>please</a:t>
            </a:r>
            <a:r>
              <a:rPr lang="da-DK" sz="1600" dirty="0" smtClean="0"/>
              <a:t> </a:t>
            </a:r>
            <a:r>
              <a:rPr lang="da-DK" sz="1600" dirty="0" err="1" smtClean="0"/>
              <a:t>rephrase</a:t>
            </a:r>
            <a:r>
              <a:rPr lang="da-DK" sz="1600" dirty="0" smtClean="0"/>
              <a:t> </a:t>
            </a:r>
            <a:r>
              <a:rPr lang="da-DK" sz="1600" dirty="0" err="1" smtClean="0"/>
              <a:t>your</a:t>
            </a:r>
            <a:r>
              <a:rPr lang="da-DK" sz="1600" dirty="0" smtClean="0"/>
              <a:t> </a:t>
            </a:r>
            <a:r>
              <a:rPr lang="da-DK" sz="1600" dirty="0" err="1" smtClean="0"/>
              <a:t>question</a:t>
            </a:r>
            <a:r>
              <a:rPr lang="da-DK" sz="1600" dirty="0" smtClean="0"/>
              <a:t>?”</a:t>
            </a:r>
          </a:p>
          <a:p>
            <a:pPr marL="0" indent="0">
              <a:buNone/>
            </a:pPr>
            <a:endParaRPr lang="da-DK" sz="1600" dirty="0"/>
          </a:p>
          <a:p>
            <a:pPr marL="0" indent="0">
              <a:buNone/>
            </a:pPr>
            <a:endParaRPr lang="da-DK" sz="1600" dirty="0"/>
          </a:p>
        </p:txBody>
      </p:sp>
      <p:sp>
        <p:nvSpPr>
          <p:cNvPr id="5" name="Pladsholder til dato 4"/>
          <p:cNvSpPr>
            <a:spLocks noGrp="1"/>
          </p:cNvSpPr>
          <p:nvPr>
            <p:ph type="dt" sz="half" idx="10"/>
          </p:nvPr>
        </p:nvSpPr>
        <p:spPr/>
        <p:txBody>
          <a:bodyPr/>
          <a:lstStyle/>
          <a:p>
            <a:fld id="{57E5F059-4431-46D7-A82B-C222BD01BC9E}"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26</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59340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510" y="387819"/>
            <a:ext cx="8331026" cy="934890"/>
          </a:xfrm>
        </p:spPr>
        <p:txBody>
          <a:bodyPr/>
          <a:lstStyle/>
          <a:p>
            <a:r>
              <a:rPr lang="da-DK" dirty="0" smtClean="0"/>
              <a:t>Vejledende karakterbeskrivelser</a:t>
            </a:r>
            <a:endParaRPr lang="da-DK" dirty="0"/>
          </a:p>
        </p:txBody>
      </p:sp>
      <p:sp>
        <p:nvSpPr>
          <p:cNvPr id="4" name="Pladsholder til indhold 3"/>
          <p:cNvSpPr>
            <a:spLocks noGrp="1"/>
          </p:cNvSpPr>
          <p:nvPr>
            <p:ph sz="half" idx="2"/>
          </p:nvPr>
        </p:nvSpPr>
        <p:spPr>
          <a:xfrm>
            <a:off x="9454348" y="2110714"/>
            <a:ext cx="2287707" cy="4430486"/>
          </a:xfrm>
        </p:spPr>
        <p:txBody>
          <a:bodyPr/>
          <a:lstStyle/>
          <a:p>
            <a:r>
              <a:rPr lang="da-DK" sz="1600" dirty="0"/>
              <a:t>D</a:t>
            </a:r>
            <a:r>
              <a:rPr lang="da-DK" sz="1600" dirty="0" smtClean="0"/>
              <a:t>isse vejledende karakterbeskrivelser hjælper din lærer og censor til at beslutte sig for en karakter.</a:t>
            </a:r>
          </a:p>
          <a:p>
            <a:endParaRPr lang="da-DK" sz="1600" dirty="0"/>
          </a:p>
          <a:p>
            <a:endParaRPr lang="da-DK" sz="1600" dirty="0" smtClean="0"/>
          </a:p>
          <a:p>
            <a:endParaRPr lang="da-DK" sz="1600" dirty="0" smtClean="0"/>
          </a:p>
          <a:p>
            <a:endParaRPr lang="da-DK" sz="1600" dirty="0"/>
          </a:p>
          <a:p>
            <a:endParaRPr lang="da-DK" sz="1600" dirty="0" smtClean="0"/>
          </a:p>
          <a:p>
            <a:endParaRPr lang="da-DK" sz="1600" dirty="0"/>
          </a:p>
          <a:p>
            <a:endParaRPr lang="da-DK" sz="1600" dirty="0"/>
          </a:p>
        </p:txBody>
      </p:sp>
      <p:sp>
        <p:nvSpPr>
          <p:cNvPr id="5" name="Pladsholder til dato 4"/>
          <p:cNvSpPr>
            <a:spLocks noGrp="1"/>
          </p:cNvSpPr>
          <p:nvPr>
            <p:ph type="dt" sz="half" idx="10"/>
          </p:nvPr>
        </p:nvSpPr>
        <p:spPr/>
        <p:txBody>
          <a:bodyPr/>
          <a:lstStyle/>
          <a:p>
            <a:fld id="{8476E0C6-D32C-4E3D-A1C6-AEBAB3C1146B}"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
        <p:nvSpPr>
          <p:cNvPr id="7" name="Pladsholder til tekst 6"/>
          <p:cNvSpPr>
            <a:spLocks noGrp="1"/>
          </p:cNvSpPr>
          <p:nvPr>
            <p:ph type="body" sz="quarter" idx="13"/>
          </p:nvPr>
        </p:nvSpPr>
        <p:spPr/>
        <p:txBody>
          <a:bodyPr/>
          <a:lstStyle/>
          <a:p>
            <a:endParaRPr lang="da-DK"/>
          </a:p>
        </p:txBody>
      </p:sp>
      <p:pic>
        <p:nvPicPr>
          <p:cNvPr id="9" name="Pladsholder til indhold 8"/>
          <p:cNvPicPr>
            <a:picLocks noGrp="1" noChangeAspect="1"/>
          </p:cNvPicPr>
          <p:nvPr>
            <p:ph sz="half" idx="1"/>
          </p:nvPr>
        </p:nvPicPr>
        <p:blipFill rotWithShape="1">
          <a:blip r:embed="rId3"/>
          <a:srcRect l="36539" t="23040" r="35948" b="9738"/>
          <a:stretch/>
        </p:blipFill>
        <p:spPr>
          <a:xfrm>
            <a:off x="2405744" y="1035264"/>
            <a:ext cx="3940628" cy="5415936"/>
          </a:xfrm>
          <a:prstGeom prst="rect">
            <a:avLst/>
          </a:prstGeom>
          <a:effectLst>
            <a:outerShdw blurRad="50800" dist="38100" dir="2700000" algn="tl" rotWithShape="0">
              <a:prstClr val="black">
                <a:alpha val="40000"/>
              </a:prstClr>
            </a:outerShdw>
          </a:effectLst>
        </p:spPr>
      </p:pic>
      <p:sp>
        <p:nvSpPr>
          <p:cNvPr id="3" name="Pladsholder til sidefod 2"/>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3329263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Hjælpemidler</a:t>
            </a:r>
            <a:endParaRPr lang="da-DK" dirty="0"/>
          </a:p>
        </p:txBody>
      </p:sp>
      <p:sp>
        <p:nvSpPr>
          <p:cNvPr id="3" name="Pladsholder til indhold 2"/>
          <p:cNvSpPr>
            <a:spLocks noGrp="1"/>
          </p:cNvSpPr>
          <p:nvPr>
            <p:ph sz="half" idx="1"/>
          </p:nvPr>
        </p:nvSpPr>
        <p:spPr/>
        <p:txBody>
          <a:bodyPr/>
          <a:lstStyle/>
          <a:p>
            <a:r>
              <a:rPr lang="da-DK" dirty="0" smtClean="0"/>
              <a:t>Du må ikke medbringe hjælpemidler til den mundtlige prøve.</a:t>
            </a:r>
          </a:p>
          <a:p>
            <a:r>
              <a:rPr lang="da-DK" dirty="0" smtClean="0"/>
              <a:t>Du må udelukkende medbringe din disposition.</a:t>
            </a:r>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E37BC641-9F20-4DAC-A99A-1D51F9E81332}"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143322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a:t>Engelskfaglig inspiration til din undervisning</a:t>
            </a:r>
          </a:p>
        </p:txBody>
      </p:sp>
      <p:sp>
        <p:nvSpPr>
          <p:cNvPr id="3" name="Pladsholder til dato 2"/>
          <p:cNvSpPr>
            <a:spLocks noGrp="1"/>
          </p:cNvSpPr>
          <p:nvPr>
            <p:ph type="dt" sz="half" idx="10"/>
          </p:nvPr>
        </p:nvSpPr>
        <p:spPr/>
        <p:txBody>
          <a:bodyPr/>
          <a:lstStyle/>
          <a:p>
            <a:fld id="{BA466D64-A7F8-4C99-A57B-B7854F306B76}" type="datetime2">
              <a:rPr lang="da-DK" smtClean="0"/>
              <a:t>6. januar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29</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26426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 og målgruppe </a:t>
            </a:r>
            <a:endParaRPr lang="da-DK" sz="2800" dirty="0"/>
          </a:p>
        </p:txBody>
      </p:sp>
      <p:sp>
        <p:nvSpPr>
          <p:cNvPr id="3" name="Pladsholder til indhold 2"/>
          <p:cNvSpPr>
            <a:spLocks noGrp="1"/>
          </p:cNvSpPr>
          <p:nvPr>
            <p:ph sz="half" idx="1"/>
          </p:nvPr>
        </p:nvSpPr>
        <p:spPr/>
        <p:txBody>
          <a:bodyPr/>
          <a:lstStyle/>
          <a:p>
            <a:pPr marL="0" indent="0">
              <a:buNone/>
            </a:pPr>
            <a:r>
              <a:rPr lang="da-DK" b="1" dirty="0"/>
              <a:t>Mål:</a:t>
            </a:r>
          </a:p>
          <a:p>
            <a:r>
              <a:rPr lang="da-DK" dirty="0"/>
              <a:t>Gøre eleverne klar til </a:t>
            </a:r>
            <a:r>
              <a:rPr lang="da-DK" dirty="0" smtClean="0"/>
              <a:t>den mundtlige prøve i engelsk. </a:t>
            </a:r>
            <a:endParaRPr lang="da-DK" dirty="0"/>
          </a:p>
          <a:p>
            <a:r>
              <a:rPr lang="da-DK" dirty="0"/>
              <a:t>Give eleverne viden </a:t>
            </a:r>
            <a:r>
              <a:rPr lang="da-DK" dirty="0" smtClean="0"/>
              <a:t>om </a:t>
            </a:r>
            <a:r>
              <a:rPr lang="da-DK" dirty="0"/>
              <a:t>prøvens </a:t>
            </a:r>
            <a:r>
              <a:rPr lang="da-DK" dirty="0" smtClean="0"/>
              <a:t>opbygning.</a:t>
            </a:r>
            <a:endParaRPr lang="da-DK" dirty="0"/>
          </a:p>
          <a:p>
            <a:r>
              <a:rPr lang="da-DK" dirty="0" smtClean="0"/>
              <a:t>Give inspiration til styrkelse af ordforråd.</a:t>
            </a:r>
            <a:endParaRPr lang="da-DK" dirty="0"/>
          </a:p>
          <a:p>
            <a:pPr marL="0" indent="0">
              <a:buNone/>
            </a:pPr>
            <a:endParaRPr lang="da-DK" dirty="0"/>
          </a:p>
          <a:p>
            <a:pPr marL="0" indent="0">
              <a:buNone/>
            </a:pPr>
            <a:r>
              <a:rPr lang="da-DK" b="1" dirty="0"/>
              <a:t>Målgruppen</a:t>
            </a:r>
          </a:p>
          <a:p>
            <a:r>
              <a:rPr lang="da-DK" dirty="0"/>
              <a:t>Forløbet er til elever i </a:t>
            </a:r>
            <a:r>
              <a:rPr lang="da-DK" dirty="0" smtClean="0"/>
              <a:t>udskolingen</a:t>
            </a:r>
            <a:endParaRPr lang="da-DK" dirty="0"/>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F8124AFD-FD57-46BD-B5F0-87286DA7906E}"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a:t>
            </a:fld>
            <a:endParaRPr lang="da-DK" dirty="0"/>
          </a:p>
        </p:txBody>
      </p:sp>
      <p:sp>
        <p:nvSpPr>
          <p:cNvPr id="7" name="Pladsholder til tekst 6"/>
          <p:cNvSpPr>
            <a:spLocks noGrp="1"/>
          </p:cNvSpPr>
          <p:nvPr>
            <p:ph type="body" sz="quarter" idx="13"/>
          </p:nvPr>
        </p:nvSpPr>
        <p:spPr/>
        <p:txBody>
          <a:bodyPr/>
          <a:lstStyle/>
          <a:p>
            <a:endParaRPr lang="da-DK" dirty="0"/>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55992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8" y="162053"/>
            <a:ext cx="8331026" cy="934890"/>
          </a:xfrm>
        </p:spPr>
        <p:txBody>
          <a:bodyPr/>
          <a:lstStyle/>
          <a:p>
            <a:r>
              <a:rPr lang="da-DK" dirty="0" smtClean="0"/>
              <a:t>Mundtlig kommunikation</a:t>
            </a:r>
            <a:endParaRPr lang="da-DK" dirty="0"/>
          </a:p>
        </p:txBody>
      </p:sp>
      <p:sp>
        <p:nvSpPr>
          <p:cNvPr id="3" name="Pladsholder til indhold 2"/>
          <p:cNvSpPr>
            <a:spLocks noGrp="1"/>
          </p:cNvSpPr>
          <p:nvPr>
            <p:ph sz="half" idx="1"/>
          </p:nvPr>
        </p:nvSpPr>
        <p:spPr>
          <a:xfrm>
            <a:off x="539748" y="744198"/>
            <a:ext cx="8332789" cy="4518000"/>
          </a:xfrm>
        </p:spPr>
        <p:txBody>
          <a:bodyPr/>
          <a:lstStyle/>
          <a:p>
            <a:pPr marL="0" indent="0">
              <a:buNone/>
            </a:pPr>
            <a:r>
              <a:rPr lang="da-DK" sz="1800" dirty="0">
                <a:latin typeface="Calibri" panose="020F0502020204030204" pitchFamily="34" charset="0"/>
                <a:cs typeface="Calibri" panose="020F0502020204030204" pitchFamily="34" charset="0"/>
              </a:rPr>
              <a:t>Mundtligt sprog er karakteriseret ved at være mindre komplekst end skriftligt sprog. Det indeholder gentagelser og omformuleringer, fordi vi i situationen reagerer på, at vores samtalepartner ikke forstår, hvad vi siger.</a:t>
            </a:r>
          </a:p>
          <a:p>
            <a:pPr marL="0" indent="0">
              <a:buNone/>
            </a:pPr>
            <a:r>
              <a:rPr lang="da-DK" sz="1800" dirty="0">
                <a:latin typeface="Calibri" panose="020F0502020204030204" pitchFamily="34" charset="0"/>
                <a:cs typeface="Calibri" panose="020F0502020204030204" pitchFamily="34" charset="0"/>
              </a:rPr>
              <a:t>A: </a:t>
            </a:r>
            <a:r>
              <a:rPr lang="da-DK" sz="1800" dirty="0" smtClean="0">
                <a:latin typeface="Calibri" panose="020F0502020204030204" pitchFamily="34" charset="0"/>
                <a:cs typeface="Calibri" panose="020F0502020204030204" pitchFamily="34" charset="0"/>
              </a:rPr>
              <a:t>„</a:t>
            </a:r>
            <a:r>
              <a:rPr lang="da-DK" sz="1800" dirty="0" err="1" smtClean="0">
                <a:latin typeface="Calibri" panose="020F0502020204030204" pitchFamily="34" charset="0"/>
                <a:cs typeface="Calibri" panose="020F0502020204030204" pitchFamily="34" charset="0"/>
              </a:rPr>
              <a:t>Hello</a:t>
            </a:r>
            <a:r>
              <a:rPr lang="da-DK" sz="1800" dirty="0" smtClean="0">
                <a:latin typeface="Calibri" panose="020F0502020204030204" pitchFamily="34" charset="0"/>
                <a:cs typeface="Calibri" panose="020F0502020204030204" pitchFamily="34" charset="0"/>
              </a:rPr>
              <a:t>. How </a:t>
            </a:r>
            <a:r>
              <a:rPr lang="da-DK" sz="1800" dirty="0" err="1" smtClean="0">
                <a:latin typeface="Calibri" panose="020F0502020204030204" pitchFamily="34" charset="0"/>
                <a:cs typeface="Calibri" panose="020F0502020204030204" pitchFamily="34" charset="0"/>
              </a:rPr>
              <a:t>are</a:t>
            </a:r>
            <a:r>
              <a:rPr lang="da-DK" sz="1800" dirty="0" smtClean="0">
                <a:latin typeface="Calibri" panose="020F0502020204030204" pitchFamily="34" charset="0"/>
                <a:cs typeface="Calibri" panose="020F0502020204030204" pitchFamily="34" charset="0"/>
              </a:rPr>
              <a:t> </a:t>
            </a:r>
            <a:r>
              <a:rPr lang="da-DK" sz="1800" dirty="0" err="1" smtClean="0">
                <a:latin typeface="Calibri" panose="020F0502020204030204" pitchFamily="34" charset="0"/>
                <a:cs typeface="Calibri" panose="020F0502020204030204" pitchFamily="34" charset="0"/>
              </a:rPr>
              <a:t>you</a:t>
            </a:r>
            <a:r>
              <a:rPr lang="da-DK" sz="1800" dirty="0" smtClean="0">
                <a:latin typeface="Calibri" panose="020F0502020204030204" pitchFamily="34" charset="0"/>
                <a:cs typeface="Calibri" panose="020F0502020204030204" pitchFamily="34" charset="0"/>
              </a:rPr>
              <a:t>?” </a:t>
            </a:r>
            <a:r>
              <a:rPr lang="da-DK" sz="1800" dirty="0">
                <a:latin typeface="Calibri" panose="020F0502020204030204" pitchFamily="34" charset="0"/>
                <a:cs typeface="Calibri" panose="020F0502020204030204" pitchFamily="34" charset="0"/>
              </a:rPr>
              <a:t>B: </a:t>
            </a:r>
            <a:r>
              <a:rPr lang="da-DK" sz="1800" dirty="0" smtClean="0">
                <a:latin typeface="Calibri" panose="020F0502020204030204" pitchFamily="34" charset="0"/>
                <a:cs typeface="Calibri" panose="020F0502020204030204" pitchFamily="34" charset="0"/>
              </a:rPr>
              <a:t>„</a:t>
            </a:r>
            <a:r>
              <a:rPr lang="da-DK" sz="1800" dirty="0" err="1" smtClean="0">
                <a:latin typeface="Calibri" panose="020F0502020204030204" pitchFamily="34" charset="0"/>
                <a:cs typeface="Calibri" panose="020F0502020204030204" pitchFamily="34" charset="0"/>
              </a:rPr>
              <a:t>Thank</a:t>
            </a:r>
            <a:r>
              <a:rPr lang="da-DK" sz="1800" dirty="0" smtClean="0">
                <a:latin typeface="Calibri" panose="020F0502020204030204" pitchFamily="34" charset="0"/>
                <a:cs typeface="Calibri" panose="020F0502020204030204" pitchFamily="34" charset="0"/>
              </a:rPr>
              <a:t> </a:t>
            </a:r>
            <a:r>
              <a:rPr lang="da-DK" sz="1800" dirty="0" err="1" smtClean="0">
                <a:latin typeface="Calibri" panose="020F0502020204030204" pitchFamily="34" charset="0"/>
                <a:cs typeface="Calibri" panose="020F0502020204030204" pitchFamily="34" charset="0"/>
              </a:rPr>
              <a:t>you</a:t>
            </a:r>
            <a:r>
              <a:rPr lang="da-DK" sz="1800" dirty="0" smtClean="0">
                <a:latin typeface="Calibri" panose="020F0502020204030204" pitchFamily="34" charset="0"/>
                <a:cs typeface="Calibri" panose="020F0502020204030204" pitchFamily="34" charset="0"/>
              </a:rPr>
              <a:t>. </a:t>
            </a:r>
            <a:r>
              <a:rPr lang="da-DK" sz="1800" dirty="0" err="1" smtClean="0">
                <a:latin typeface="Calibri" panose="020F0502020204030204" pitchFamily="34" charset="0"/>
                <a:cs typeface="Calibri" panose="020F0502020204030204" pitchFamily="34" charset="0"/>
              </a:rPr>
              <a:t>I’m</a:t>
            </a:r>
            <a:r>
              <a:rPr lang="da-DK" sz="1800" dirty="0" smtClean="0">
                <a:latin typeface="Calibri" panose="020F0502020204030204" pitchFamily="34" charset="0"/>
                <a:cs typeface="Calibri" panose="020F0502020204030204" pitchFamily="34" charset="0"/>
              </a:rPr>
              <a:t> fine. And </a:t>
            </a:r>
            <a:r>
              <a:rPr lang="da-DK" sz="1800" dirty="0" err="1" smtClean="0">
                <a:latin typeface="Calibri" panose="020F0502020204030204" pitchFamily="34" charset="0"/>
                <a:cs typeface="Calibri" panose="020F0502020204030204" pitchFamily="34" charset="0"/>
              </a:rPr>
              <a:t>you</a:t>
            </a:r>
            <a:r>
              <a:rPr lang="da-DK" sz="1800" dirty="0" smtClean="0">
                <a:latin typeface="Calibri" panose="020F0502020204030204" pitchFamily="34" charset="0"/>
                <a:cs typeface="Calibri" panose="020F0502020204030204" pitchFamily="34" charset="0"/>
              </a:rPr>
              <a:t>?”</a:t>
            </a:r>
            <a:endParaRPr lang="da-DK" sz="1800" dirty="0">
              <a:latin typeface="Calibri" panose="020F0502020204030204" pitchFamily="34" charset="0"/>
              <a:cs typeface="Calibri" panose="020F0502020204030204" pitchFamily="34" charset="0"/>
            </a:endParaRPr>
          </a:p>
          <a:p>
            <a:pPr marL="0" indent="0">
              <a:buNone/>
            </a:pPr>
            <a:r>
              <a:rPr lang="da-DK" sz="1800" dirty="0">
                <a:latin typeface="Calibri" panose="020F0502020204030204" pitchFamily="34" charset="0"/>
                <a:cs typeface="Calibri" panose="020F0502020204030204" pitchFamily="34" charset="0"/>
              </a:rPr>
              <a:t>Så er kommunikationen i gang, men for at en mundtlig kommunikation kan lykkes, skal færdigheder og viden arbejde sammen. Man skal</a:t>
            </a:r>
          </a:p>
          <a:p>
            <a:r>
              <a:rPr lang="da-DK" sz="1800" dirty="0" smtClean="0">
                <a:latin typeface="Calibri" panose="020F0502020204030204" pitchFamily="34" charset="0"/>
                <a:cs typeface="Calibri" panose="020F0502020204030204" pitchFamily="34" charset="0"/>
              </a:rPr>
              <a:t>kunne </a:t>
            </a:r>
            <a:r>
              <a:rPr lang="da-DK" sz="1800" dirty="0">
                <a:latin typeface="Calibri" panose="020F0502020204030204" pitchFamily="34" charset="0"/>
                <a:cs typeface="Calibri" panose="020F0502020204030204" pitchFamily="34" charset="0"/>
              </a:rPr>
              <a:t>forstå, hvad den anden </a:t>
            </a:r>
            <a:r>
              <a:rPr lang="da-DK" sz="1800" dirty="0" smtClean="0">
                <a:latin typeface="Calibri" panose="020F0502020204030204" pitchFamily="34" charset="0"/>
                <a:cs typeface="Calibri" panose="020F0502020204030204" pitchFamily="34" charset="0"/>
              </a:rPr>
              <a:t>siger</a:t>
            </a:r>
          </a:p>
          <a:p>
            <a:r>
              <a:rPr lang="da-DK" sz="1800" dirty="0" smtClean="0">
                <a:latin typeface="Calibri" panose="020F0502020204030204" pitchFamily="34" charset="0"/>
                <a:cs typeface="Calibri" panose="020F0502020204030204" pitchFamily="34" charset="0"/>
              </a:rPr>
              <a:t>overveje</a:t>
            </a:r>
            <a:r>
              <a:rPr lang="da-DK" sz="1800" dirty="0">
                <a:latin typeface="Calibri" panose="020F0502020204030204" pitchFamily="34" charset="0"/>
                <a:cs typeface="Calibri" panose="020F0502020204030204" pitchFamily="34" charset="0"/>
              </a:rPr>
              <a:t>, hvordan man vil sige </a:t>
            </a:r>
            <a:r>
              <a:rPr lang="da-DK" sz="1800" dirty="0" smtClean="0">
                <a:latin typeface="Calibri" panose="020F0502020204030204" pitchFamily="34" charset="0"/>
                <a:cs typeface="Calibri" panose="020F0502020204030204" pitchFamily="34" charset="0"/>
              </a:rPr>
              <a:t>det</a:t>
            </a:r>
          </a:p>
          <a:p>
            <a:r>
              <a:rPr lang="da-DK" sz="1800" dirty="0" smtClean="0">
                <a:latin typeface="Calibri" panose="020F0502020204030204" pitchFamily="34" charset="0"/>
                <a:cs typeface="Calibri" panose="020F0502020204030204" pitchFamily="34" charset="0"/>
              </a:rPr>
              <a:t>vide </a:t>
            </a:r>
            <a:r>
              <a:rPr lang="da-DK" sz="1800" dirty="0">
                <a:latin typeface="Calibri" panose="020F0502020204030204" pitchFamily="34" charset="0"/>
                <a:cs typeface="Calibri" panose="020F0502020204030204" pitchFamily="34" charset="0"/>
              </a:rPr>
              <a:t>om det, man vil sige, er passende i </a:t>
            </a:r>
            <a:r>
              <a:rPr lang="da-DK" sz="1800" dirty="0" smtClean="0">
                <a:latin typeface="Calibri" panose="020F0502020204030204" pitchFamily="34" charset="0"/>
                <a:cs typeface="Calibri" panose="020F0502020204030204" pitchFamily="34" charset="0"/>
              </a:rPr>
              <a:t>situationen</a:t>
            </a:r>
          </a:p>
          <a:p>
            <a:r>
              <a:rPr lang="da-DK" sz="1800" dirty="0" smtClean="0">
                <a:latin typeface="Calibri" panose="020F0502020204030204" pitchFamily="34" charset="0"/>
                <a:cs typeface="Calibri" panose="020F0502020204030204" pitchFamily="34" charset="0"/>
              </a:rPr>
              <a:t>mobilisere </a:t>
            </a:r>
            <a:r>
              <a:rPr lang="da-DK" sz="1800" dirty="0">
                <a:latin typeface="Calibri" panose="020F0502020204030204" pitchFamily="34" charset="0"/>
                <a:cs typeface="Calibri" panose="020F0502020204030204" pitchFamily="34" charset="0"/>
              </a:rPr>
              <a:t>ordforråd til at svare </a:t>
            </a:r>
            <a:r>
              <a:rPr lang="da-DK" sz="1800" dirty="0" smtClean="0">
                <a:latin typeface="Calibri" panose="020F0502020204030204" pitchFamily="34" charset="0"/>
                <a:cs typeface="Calibri" panose="020F0502020204030204" pitchFamily="34" charset="0"/>
              </a:rPr>
              <a:t>med</a:t>
            </a:r>
          </a:p>
          <a:p>
            <a:r>
              <a:rPr lang="da-DK" sz="1800" dirty="0" smtClean="0">
                <a:latin typeface="Calibri" panose="020F0502020204030204" pitchFamily="34" charset="0"/>
                <a:cs typeface="Calibri" panose="020F0502020204030204" pitchFamily="34" charset="0"/>
              </a:rPr>
              <a:t>vide</a:t>
            </a:r>
            <a:r>
              <a:rPr lang="da-DK" sz="1800" dirty="0">
                <a:latin typeface="Calibri" panose="020F0502020204030204" pitchFamily="34" charset="0"/>
                <a:cs typeface="Calibri" panose="020F0502020204030204" pitchFamily="34" charset="0"/>
              </a:rPr>
              <a:t>, hvordan man bruger </a:t>
            </a:r>
            <a:r>
              <a:rPr lang="da-DK" sz="1800" dirty="0" smtClean="0">
                <a:latin typeface="Calibri" panose="020F0502020204030204" pitchFamily="34" charset="0"/>
                <a:cs typeface="Calibri" panose="020F0502020204030204" pitchFamily="34" charset="0"/>
              </a:rPr>
              <a:t>kommunikationsstrategier</a:t>
            </a:r>
          </a:p>
          <a:p>
            <a:r>
              <a:rPr lang="da-DK" sz="1800" dirty="0">
                <a:latin typeface="Calibri" panose="020F0502020204030204" pitchFamily="34" charset="0"/>
                <a:cs typeface="Calibri" panose="020F0502020204030204" pitchFamily="34" charset="0"/>
              </a:rPr>
              <a:t>g</a:t>
            </a:r>
            <a:r>
              <a:rPr lang="da-DK" sz="1800" dirty="0" smtClean="0">
                <a:latin typeface="Calibri" panose="020F0502020204030204" pitchFamily="34" charset="0"/>
                <a:cs typeface="Calibri" panose="020F0502020204030204" pitchFamily="34" charset="0"/>
              </a:rPr>
              <a:t>øre sig </a:t>
            </a:r>
            <a:r>
              <a:rPr lang="da-DK" sz="1800" dirty="0">
                <a:latin typeface="Calibri" panose="020F0502020204030204" pitchFamily="34" charset="0"/>
                <a:cs typeface="Calibri" panose="020F0502020204030204" pitchFamily="34" charset="0"/>
              </a:rPr>
              <a:t>overvejelser om sproglig </a:t>
            </a:r>
            <a:r>
              <a:rPr lang="da-DK" sz="1800" dirty="0" smtClean="0">
                <a:latin typeface="Calibri" panose="020F0502020204030204" pitchFamily="34" charset="0"/>
                <a:cs typeface="Calibri" panose="020F0502020204030204" pitchFamily="34" charset="0"/>
              </a:rPr>
              <a:t>korrekthed</a:t>
            </a:r>
          </a:p>
          <a:p>
            <a:r>
              <a:rPr lang="da-DK" sz="1800" dirty="0" smtClean="0">
                <a:latin typeface="Calibri" panose="020F0502020204030204" pitchFamily="34" charset="0"/>
                <a:cs typeface="Calibri" panose="020F0502020204030204" pitchFamily="34" charset="0"/>
              </a:rPr>
              <a:t>tænke </a:t>
            </a:r>
            <a:r>
              <a:rPr lang="da-DK" sz="1800" dirty="0">
                <a:latin typeface="Calibri" panose="020F0502020204030204" pitchFamily="34" charset="0"/>
                <a:cs typeface="Calibri" panose="020F0502020204030204" pitchFamily="34" charset="0"/>
              </a:rPr>
              <a:t>på udtalen og sprogmelodien</a:t>
            </a:r>
          </a:p>
          <a:p>
            <a:pPr marL="0" indent="0">
              <a:buNone/>
            </a:pPr>
            <a:r>
              <a:rPr lang="da-DK" sz="1800" dirty="0">
                <a:solidFill>
                  <a:schemeClr val="accent1"/>
                </a:solidFill>
                <a:latin typeface="Calibri" panose="020F0502020204030204" pitchFamily="34" charset="0"/>
                <a:cs typeface="Calibri" panose="020F0502020204030204" pitchFamily="34" charset="0"/>
              </a:rPr>
              <a:t>Gambitter kan være et bud på et svar.</a:t>
            </a:r>
          </a:p>
          <a:p>
            <a:pPr marL="0" indent="0">
              <a:buNone/>
            </a:pPr>
            <a:r>
              <a:rPr lang="da-DK" sz="1800" dirty="0">
                <a:latin typeface="Calibri" panose="020F0502020204030204" pitchFamily="34" charset="0"/>
                <a:cs typeface="Calibri" panose="020F0502020204030204" pitchFamily="34" charset="0"/>
              </a:rPr>
              <a:t/>
            </a:r>
            <a:br>
              <a:rPr lang="da-DK" sz="1800" dirty="0">
                <a:latin typeface="Calibri" panose="020F0502020204030204" pitchFamily="34" charset="0"/>
                <a:cs typeface="Calibri" panose="020F0502020204030204" pitchFamily="34" charset="0"/>
              </a:rPr>
            </a:br>
            <a:endParaRPr lang="da-DK" sz="1800" dirty="0">
              <a:latin typeface="Calibri" panose="020F0502020204030204" pitchFamily="34" charset="0"/>
              <a:cs typeface="Calibri" panose="020F0502020204030204" pitchFamily="34" charset="0"/>
            </a:endParaRPr>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22B9CF20-0CAE-4D6D-89A0-18027E424518}"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endParaRPr lang="da-DK" dirty="0"/>
          </a:p>
        </p:txBody>
      </p:sp>
      <p:sp>
        <p:nvSpPr>
          <p:cNvPr id="7" name="Pladsholder til sidefod 6"/>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978295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Kommunikationsstrategier</a:t>
            </a:r>
            <a:endParaRPr lang="da-DK" dirty="0"/>
          </a:p>
        </p:txBody>
      </p:sp>
      <p:sp>
        <p:nvSpPr>
          <p:cNvPr id="3" name="Pladsholder til indhold 2"/>
          <p:cNvSpPr>
            <a:spLocks noGrp="1"/>
          </p:cNvSpPr>
          <p:nvPr>
            <p:ph sz="half" idx="1"/>
          </p:nvPr>
        </p:nvSpPr>
        <p:spPr>
          <a:xfrm>
            <a:off x="539748" y="2557299"/>
            <a:ext cx="5464800" cy="4518000"/>
          </a:xfrm>
        </p:spPr>
        <p:txBody>
          <a:bodyPr/>
          <a:lstStyle/>
          <a:p>
            <a:r>
              <a:rPr lang="da-DK" dirty="0" smtClean="0"/>
              <a:t>Omformuleringer</a:t>
            </a:r>
          </a:p>
          <a:p>
            <a:r>
              <a:rPr lang="da-DK" dirty="0" smtClean="0"/>
              <a:t>Gætte</a:t>
            </a:r>
          </a:p>
          <a:p>
            <a:r>
              <a:rPr lang="da-DK" dirty="0" smtClean="0"/>
              <a:t>Ændre, tilpasse, forenkle </a:t>
            </a:r>
            <a:r>
              <a:rPr lang="da-DK" i="1" dirty="0" smtClean="0"/>
              <a:t>(”</a:t>
            </a:r>
            <a:r>
              <a:rPr lang="da-DK" i="1" dirty="0" err="1" smtClean="0"/>
              <a:t>Babydogs</a:t>
            </a:r>
            <a:r>
              <a:rPr lang="da-DK" i="1" dirty="0" smtClean="0"/>
              <a:t>” vs. ”</a:t>
            </a:r>
            <a:r>
              <a:rPr lang="da-DK" i="1" dirty="0" err="1" smtClean="0"/>
              <a:t>puppies</a:t>
            </a:r>
            <a:r>
              <a:rPr lang="da-DK" i="1" dirty="0" smtClean="0"/>
              <a:t>”)</a:t>
            </a:r>
          </a:p>
          <a:p>
            <a:pPr fontAlgn="base"/>
            <a:r>
              <a:rPr lang="da-DK" dirty="0"/>
              <a:t>Søge hjælp hos samtalepartneren:</a:t>
            </a:r>
          </a:p>
          <a:p>
            <a:pPr lvl="1" fontAlgn="base"/>
            <a:r>
              <a:rPr lang="da-DK" i="1" dirty="0"/>
              <a:t>“</a:t>
            </a:r>
            <a:r>
              <a:rPr lang="da-DK" i="1" dirty="0" err="1"/>
              <a:t>I’m</a:t>
            </a:r>
            <a:r>
              <a:rPr lang="da-DK" i="1" dirty="0"/>
              <a:t> not sure </a:t>
            </a:r>
            <a:r>
              <a:rPr lang="da-DK" i="1" dirty="0" err="1"/>
              <a:t>what</a:t>
            </a:r>
            <a:r>
              <a:rPr lang="da-DK" i="1" dirty="0"/>
              <a:t> </a:t>
            </a:r>
            <a:r>
              <a:rPr lang="da-DK" i="1" dirty="0" err="1"/>
              <a:t>this</a:t>
            </a:r>
            <a:r>
              <a:rPr lang="da-DK" i="1" dirty="0"/>
              <a:t> </a:t>
            </a:r>
            <a:r>
              <a:rPr lang="da-DK" i="1" dirty="0" err="1"/>
              <a:t>means</a:t>
            </a:r>
            <a:r>
              <a:rPr lang="da-DK" i="1" dirty="0"/>
              <a:t>”</a:t>
            </a:r>
          </a:p>
          <a:p>
            <a:pPr fontAlgn="base"/>
            <a:r>
              <a:rPr lang="da-DK" dirty="0"/>
              <a:t>Nonverbale strategier:</a:t>
            </a:r>
          </a:p>
          <a:p>
            <a:pPr lvl="1" fontAlgn="base"/>
            <a:r>
              <a:rPr lang="da-DK" dirty="0"/>
              <a:t>Mimik, fagter, kropssprog</a:t>
            </a:r>
          </a:p>
          <a:p>
            <a:endParaRPr lang="da-DK" dirty="0"/>
          </a:p>
        </p:txBody>
      </p:sp>
      <p:sp>
        <p:nvSpPr>
          <p:cNvPr id="4" name="Pladsholder til indhold 3"/>
          <p:cNvSpPr>
            <a:spLocks noGrp="1"/>
          </p:cNvSpPr>
          <p:nvPr>
            <p:ph sz="half" idx="2"/>
          </p:nvPr>
        </p:nvSpPr>
        <p:spPr>
          <a:xfrm>
            <a:off x="6185865" y="2557299"/>
            <a:ext cx="5464800" cy="4518000"/>
          </a:xfrm>
        </p:spPr>
        <p:txBody>
          <a:bodyPr/>
          <a:lstStyle/>
          <a:p>
            <a:r>
              <a:rPr lang="da-DK" dirty="0" smtClean="0"/>
              <a:t>Finde en omvej</a:t>
            </a:r>
          </a:p>
          <a:p>
            <a:pPr lvl="1"/>
            <a:r>
              <a:rPr lang="da-DK" dirty="0" smtClean="0"/>
              <a:t>Anvend et nyt ord</a:t>
            </a:r>
          </a:p>
          <a:p>
            <a:pPr lvl="1"/>
            <a:r>
              <a:rPr lang="da-DK" dirty="0" smtClean="0"/>
              <a:t>Begynde forfra på en sætning</a:t>
            </a:r>
          </a:p>
          <a:p>
            <a:pPr fontAlgn="base"/>
            <a:r>
              <a:rPr lang="da-DK" dirty="0"/>
              <a:t>Skaffe sig tid:</a:t>
            </a:r>
          </a:p>
          <a:p>
            <a:pPr lvl="1" fontAlgn="base"/>
            <a:r>
              <a:rPr lang="da-DK" dirty="0"/>
              <a:t>gambitter, fyldord, gentagelser</a:t>
            </a:r>
          </a:p>
          <a:p>
            <a:pPr fontAlgn="base"/>
            <a:r>
              <a:rPr lang="da-DK" dirty="0"/>
              <a:t>Undvigelsesstrategier:</a:t>
            </a:r>
          </a:p>
          <a:p>
            <a:pPr lvl="1" fontAlgn="base"/>
            <a:r>
              <a:rPr lang="da-DK" dirty="0"/>
              <a:t>forblive i det emne man er godt hjemme i</a:t>
            </a:r>
          </a:p>
          <a:p>
            <a:pPr lvl="1"/>
            <a:endParaRPr lang="da-DK" dirty="0" smtClean="0"/>
          </a:p>
        </p:txBody>
      </p:sp>
      <p:sp>
        <p:nvSpPr>
          <p:cNvPr id="5" name="Pladsholder til dato 4"/>
          <p:cNvSpPr>
            <a:spLocks noGrp="1"/>
          </p:cNvSpPr>
          <p:nvPr>
            <p:ph type="dt" sz="half" idx="10"/>
          </p:nvPr>
        </p:nvSpPr>
        <p:spPr/>
        <p:txBody>
          <a:bodyPr/>
          <a:lstStyle/>
          <a:p>
            <a:fld id="{346DF86F-51C5-470F-BEFC-1D9AB0B79B33}"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31</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9" name="Tekstfelt 8"/>
          <p:cNvSpPr txBox="1"/>
          <p:nvPr/>
        </p:nvSpPr>
        <p:spPr>
          <a:xfrm flipH="1">
            <a:off x="539748" y="1320751"/>
            <a:ext cx="9259889" cy="615553"/>
          </a:xfrm>
          <a:prstGeom prst="rect">
            <a:avLst/>
          </a:prstGeom>
          <a:noFill/>
        </p:spPr>
        <p:txBody>
          <a:bodyPr wrap="square" lIns="0" tIns="0" rIns="0" bIns="0" rtlCol="0">
            <a:spAutoFit/>
          </a:bodyPr>
          <a:lstStyle/>
          <a:p>
            <a:r>
              <a:rPr lang="da-DK" sz="2000" dirty="0" smtClean="0"/>
              <a:t>Eleverne bør have kommunikationsstrategier </a:t>
            </a:r>
            <a:r>
              <a:rPr lang="da-DK" sz="2000" dirty="0"/>
              <a:t>i deres sproglige </a:t>
            </a:r>
            <a:r>
              <a:rPr lang="da-DK" sz="2000" dirty="0" smtClean="0"/>
              <a:t>værktøjskasse, som de kan benytte, når sproget ikke helt slår til. </a:t>
            </a:r>
          </a:p>
        </p:txBody>
      </p:sp>
      <p:sp>
        <p:nvSpPr>
          <p:cNvPr id="10" name="Pladsholder til sidefod 9"/>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722963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Kommunikationsstrategier</a:t>
            </a:r>
            <a:endParaRPr lang="da-DK" dirty="0"/>
          </a:p>
        </p:txBody>
      </p:sp>
      <p:sp>
        <p:nvSpPr>
          <p:cNvPr id="3" name="Pladsholder til indhold 2"/>
          <p:cNvSpPr>
            <a:spLocks noGrp="1"/>
          </p:cNvSpPr>
          <p:nvPr>
            <p:ph sz="half" idx="1"/>
          </p:nvPr>
        </p:nvSpPr>
        <p:spPr/>
        <p:txBody>
          <a:bodyPr/>
          <a:lstStyle/>
          <a:p>
            <a:pPr marL="0" lvl="0" indent="0">
              <a:spcBef>
                <a:spcPts val="0"/>
              </a:spcBef>
              <a:buClrTx/>
              <a:buNone/>
              <a:defRPr/>
            </a:pPr>
            <a:r>
              <a:rPr lang="da-DK" dirty="0" smtClean="0"/>
              <a:t>Eleverne kan spontant vælge </a:t>
            </a:r>
            <a:r>
              <a:rPr lang="da-DK" dirty="0"/>
              <a:t>og anvende kommunikationsstrategier med fokus på at holde gang i kommunikationen.</a:t>
            </a:r>
          </a:p>
          <a:p>
            <a:endParaRPr lang="da-DK" dirty="0"/>
          </a:p>
          <a:p>
            <a:endParaRPr lang="da-DK" dirty="0"/>
          </a:p>
        </p:txBody>
      </p:sp>
      <p:sp>
        <p:nvSpPr>
          <p:cNvPr id="4" name="Pladsholder til indhold 3"/>
          <p:cNvSpPr>
            <a:spLocks noGrp="1"/>
          </p:cNvSpPr>
          <p:nvPr>
            <p:ph sz="half" idx="2"/>
          </p:nvPr>
        </p:nvSpPr>
        <p:spPr/>
        <p:txBody>
          <a:bodyPr/>
          <a:lstStyle/>
          <a:p>
            <a:pPr marL="0" indent="0" fontAlgn="base">
              <a:buNone/>
            </a:pPr>
            <a:r>
              <a:rPr lang="da-DK" dirty="0"/>
              <a:t>Eleverne skal kunne støtte andre i at anvende kommunikationsstrategier.</a:t>
            </a:r>
          </a:p>
          <a:p>
            <a:pPr lvl="1" fontAlgn="base"/>
            <a:r>
              <a:rPr lang="da-DK" dirty="0"/>
              <a:t>hvordan signaleres kommunikationsproblemer i en samtale?</a:t>
            </a:r>
          </a:p>
          <a:p>
            <a:pPr lvl="1" fontAlgn="base"/>
            <a:r>
              <a:rPr lang="da-DK" dirty="0"/>
              <a:t>hvad kan man sige og gøre for at støtte en samtalepartner?</a:t>
            </a:r>
          </a:p>
          <a:p>
            <a:pPr lvl="1" fontAlgn="base"/>
            <a:r>
              <a:rPr lang="da-DK" dirty="0" err="1"/>
              <a:t>uptakes</a:t>
            </a:r>
            <a:endParaRPr lang="da-DK" dirty="0"/>
          </a:p>
          <a:p>
            <a:pPr lvl="2" fontAlgn="base"/>
            <a:r>
              <a:rPr lang="da-DK" i="1" dirty="0"/>
              <a:t>“Yes, I know..”</a:t>
            </a:r>
          </a:p>
          <a:p>
            <a:pPr lvl="2" fontAlgn="base"/>
            <a:r>
              <a:rPr lang="da-DK" i="1" dirty="0"/>
              <a:t>“</a:t>
            </a:r>
            <a:r>
              <a:rPr lang="da-DK" i="1" dirty="0" err="1"/>
              <a:t>Isn’t</a:t>
            </a:r>
            <a:r>
              <a:rPr lang="da-DK" i="1" dirty="0"/>
              <a:t> </a:t>
            </a:r>
            <a:r>
              <a:rPr lang="da-DK" i="1" dirty="0" err="1"/>
              <a:t>that</a:t>
            </a:r>
            <a:r>
              <a:rPr lang="da-DK" i="1" dirty="0"/>
              <a:t> true</a:t>
            </a:r>
            <a:r>
              <a:rPr lang="da-DK" i="1" dirty="0" smtClean="0"/>
              <a:t>…?”</a:t>
            </a:r>
            <a:endParaRPr lang="da-DK" i="1" dirty="0"/>
          </a:p>
          <a:p>
            <a:pPr lvl="2" fontAlgn="base"/>
            <a:r>
              <a:rPr lang="da-DK" i="1" dirty="0"/>
              <a:t>“I </a:t>
            </a:r>
            <a:r>
              <a:rPr lang="da-DK" i="1" dirty="0" err="1"/>
              <a:t>completely</a:t>
            </a:r>
            <a:r>
              <a:rPr lang="da-DK" i="1" dirty="0"/>
              <a:t> </a:t>
            </a:r>
            <a:r>
              <a:rPr lang="da-DK" i="1" dirty="0" err="1"/>
              <a:t>agree</a:t>
            </a:r>
            <a:r>
              <a:rPr lang="da-DK" i="1" dirty="0"/>
              <a:t>…”</a:t>
            </a:r>
          </a:p>
          <a:p>
            <a:pPr lvl="1" fontAlgn="base"/>
            <a:r>
              <a:rPr lang="da-DK" dirty="0"/>
              <a:t>forståelsesundersøgende</a:t>
            </a:r>
          </a:p>
          <a:p>
            <a:pPr lvl="2" fontAlgn="base"/>
            <a:r>
              <a:rPr lang="da-DK" i="1" dirty="0"/>
              <a:t>“Do </a:t>
            </a:r>
            <a:r>
              <a:rPr lang="da-DK" i="1" dirty="0" err="1"/>
              <a:t>you</a:t>
            </a:r>
            <a:r>
              <a:rPr lang="da-DK" i="1" dirty="0"/>
              <a:t> </a:t>
            </a:r>
            <a:r>
              <a:rPr lang="da-DK" i="1" dirty="0" err="1"/>
              <a:t>mean</a:t>
            </a:r>
            <a:r>
              <a:rPr lang="da-DK" i="1" dirty="0" smtClean="0"/>
              <a:t>…?”</a:t>
            </a:r>
            <a:endParaRPr lang="da-DK" i="1" dirty="0"/>
          </a:p>
          <a:p>
            <a:pPr lvl="2" fontAlgn="base"/>
            <a:r>
              <a:rPr lang="da-DK" i="1" dirty="0"/>
              <a:t>“</a:t>
            </a:r>
            <a:r>
              <a:rPr lang="da-DK" i="1" dirty="0" err="1"/>
              <a:t>Would</a:t>
            </a:r>
            <a:r>
              <a:rPr lang="da-DK" i="1" dirty="0"/>
              <a:t> </a:t>
            </a:r>
            <a:r>
              <a:rPr lang="da-DK" i="1" dirty="0" err="1"/>
              <a:t>you</a:t>
            </a:r>
            <a:r>
              <a:rPr lang="da-DK" i="1" dirty="0"/>
              <a:t> </a:t>
            </a:r>
            <a:r>
              <a:rPr lang="da-DK" i="1" dirty="0" err="1"/>
              <a:t>say</a:t>
            </a:r>
            <a:r>
              <a:rPr lang="da-DK" i="1" dirty="0"/>
              <a:t> </a:t>
            </a:r>
            <a:r>
              <a:rPr lang="da-DK" i="1" dirty="0" err="1"/>
              <a:t>that</a:t>
            </a:r>
            <a:r>
              <a:rPr lang="da-DK" i="1" dirty="0" smtClean="0"/>
              <a:t>…?”</a:t>
            </a:r>
            <a:endParaRPr lang="da-DK" i="1" dirty="0"/>
          </a:p>
          <a:p>
            <a:endParaRPr lang="da-DK" dirty="0"/>
          </a:p>
        </p:txBody>
      </p:sp>
      <p:sp>
        <p:nvSpPr>
          <p:cNvPr id="5" name="Pladsholder til dato 4"/>
          <p:cNvSpPr>
            <a:spLocks noGrp="1"/>
          </p:cNvSpPr>
          <p:nvPr>
            <p:ph type="dt" sz="half" idx="10"/>
          </p:nvPr>
        </p:nvSpPr>
        <p:spPr/>
        <p:txBody>
          <a:bodyPr/>
          <a:lstStyle/>
          <a:p>
            <a:fld id="{2A098D73-19F5-455E-BD50-2A02CC081105}"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32</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9" name="Pladsholder til sidefod 8"/>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936209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Mundtlighed - skriftlighed</a:t>
            </a:r>
            <a:endParaRPr lang="da-DK" dirty="0"/>
          </a:p>
        </p:txBody>
      </p:sp>
      <p:sp>
        <p:nvSpPr>
          <p:cNvPr id="3" name="Pladsholder til indhold 2"/>
          <p:cNvSpPr>
            <a:spLocks noGrp="1"/>
          </p:cNvSpPr>
          <p:nvPr>
            <p:ph sz="half" idx="1"/>
          </p:nvPr>
        </p:nvSpPr>
        <p:spPr>
          <a:xfrm>
            <a:off x="539749" y="1800000"/>
            <a:ext cx="8641958" cy="4518000"/>
          </a:xfrm>
        </p:spPr>
        <p:txBody>
          <a:bodyPr/>
          <a:lstStyle/>
          <a:p>
            <a:r>
              <a:rPr lang="da-DK" dirty="0" smtClean="0"/>
              <a:t>Skriftlighed og mundtlighed hænger sammen</a:t>
            </a:r>
          </a:p>
          <a:p>
            <a:r>
              <a:rPr lang="da-DK" dirty="0" smtClean="0"/>
              <a:t>Lad eleverne skrive i hver lektion, gerne små skriveøvelser eller noter</a:t>
            </a:r>
          </a:p>
          <a:p>
            <a:r>
              <a:rPr lang="da-DK" dirty="0" smtClean="0"/>
              <a:t>Brug skabeloner med fx sætningsstartere</a:t>
            </a:r>
          </a:p>
          <a:p>
            <a:r>
              <a:rPr lang="da-DK" dirty="0" smtClean="0"/>
              <a:t>Brug modeltekster </a:t>
            </a:r>
          </a:p>
          <a:p>
            <a:endParaRPr lang="da-DK" dirty="0" smtClean="0"/>
          </a:p>
          <a:p>
            <a:pPr marL="0" indent="0">
              <a:buNone/>
            </a:pPr>
            <a:endParaRPr lang="da-DK" dirty="0" smtClean="0"/>
          </a:p>
          <a:p>
            <a:pPr marL="0" indent="0">
              <a:buNone/>
            </a:pPr>
            <a:endParaRPr lang="da-DK" dirty="0" smtClean="0"/>
          </a:p>
          <a:p>
            <a:endParaRPr lang="da-DK" dirty="0"/>
          </a:p>
        </p:txBody>
      </p:sp>
      <p:sp>
        <p:nvSpPr>
          <p:cNvPr id="5" name="Pladsholder til dato 4"/>
          <p:cNvSpPr>
            <a:spLocks noGrp="1"/>
          </p:cNvSpPr>
          <p:nvPr>
            <p:ph type="dt" sz="half" idx="10"/>
          </p:nvPr>
        </p:nvSpPr>
        <p:spPr/>
        <p:txBody>
          <a:bodyPr/>
          <a:lstStyle/>
          <a:p>
            <a:fld id="{7B205136-17F9-45CC-91E0-AA34B0E754E1}"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33</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5344811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Chunks of </a:t>
            </a:r>
            <a:r>
              <a:rPr lang="da-DK" dirty="0" err="1" smtClean="0"/>
              <a:t>language</a:t>
            </a:r>
            <a:endParaRPr lang="da-DK" dirty="0"/>
          </a:p>
        </p:txBody>
      </p:sp>
      <p:sp>
        <p:nvSpPr>
          <p:cNvPr id="3" name="Pladsholder til indhold 2"/>
          <p:cNvSpPr>
            <a:spLocks noGrp="1"/>
          </p:cNvSpPr>
          <p:nvPr>
            <p:ph sz="half" idx="1"/>
          </p:nvPr>
        </p:nvSpPr>
        <p:spPr/>
        <p:txBody>
          <a:bodyPr/>
          <a:lstStyle/>
          <a:p>
            <a:r>
              <a:rPr lang="da-DK" dirty="0" smtClean="0"/>
              <a:t>Hvis du kender til nogle chunks of </a:t>
            </a:r>
            <a:r>
              <a:rPr lang="da-DK" dirty="0" err="1" smtClean="0"/>
              <a:t>language</a:t>
            </a:r>
            <a:r>
              <a:rPr lang="da-DK" dirty="0" smtClean="0"/>
              <a:t> (flerordsfraser) har du nogle gode byggesten til din kommunikation.</a:t>
            </a:r>
          </a:p>
          <a:p>
            <a:r>
              <a:rPr lang="da-DK" dirty="0" smtClean="0"/>
              <a:t>Eksempler:</a:t>
            </a:r>
          </a:p>
          <a:p>
            <a:pPr lvl="1"/>
            <a:r>
              <a:rPr lang="da-DK" i="1" dirty="0" smtClean="0"/>
              <a:t>In </a:t>
            </a:r>
            <a:r>
              <a:rPr lang="da-DK" i="1" dirty="0" err="1" smtClean="0"/>
              <a:t>my</a:t>
            </a:r>
            <a:r>
              <a:rPr lang="da-DK" i="1" dirty="0" smtClean="0"/>
              <a:t> opinion…</a:t>
            </a:r>
          </a:p>
          <a:p>
            <a:pPr lvl="1"/>
            <a:r>
              <a:rPr lang="da-DK" i="1" dirty="0" smtClean="0"/>
              <a:t>Let </a:t>
            </a:r>
            <a:r>
              <a:rPr lang="da-DK" i="1" dirty="0" err="1" smtClean="0"/>
              <a:t>me</a:t>
            </a:r>
            <a:r>
              <a:rPr lang="da-DK" i="1" dirty="0" smtClean="0"/>
              <a:t> </a:t>
            </a:r>
            <a:r>
              <a:rPr lang="da-DK" i="1" dirty="0" err="1" smtClean="0"/>
              <a:t>tell</a:t>
            </a:r>
            <a:r>
              <a:rPr lang="da-DK" i="1" dirty="0" smtClean="0"/>
              <a:t> </a:t>
            </a:r>
            <a:r>
              <a:rPr lang="da-DK" i="1" dirty="0" err="1" smtClean="0"/>
              <a:t>you</a:t>
            </a:r>
            <a:r>
              <a:rPr lang="da-DK" i="1" dirty="0" smtClean="0"/>
              <a:t> </a:t>
            </a:r>
            <a:r>
              <a:rPr lang="da-DK" i="1" dirty="0" err="1" smtClean="0"/>
              <a:t>about</a:t>
            </a:r>
            <a:r>
              <a:rPr lang="da-DK" i="1" dirty="0" smtClean="0"/>
              <a:t>..</a:t>
            </a:r>
          </a:p>
          <a:p>
            <a:pPr lvl="1"/>
            <a:r>
              <a:rPr lang="da-DK" i="1" dirty="0" smtClean="0"/>
              <a:t>I </a:t>
            </a:r>
            <a:r>
              <a:rPr lang="da-DK" i="1" dirty="0" err="1" smtClean="0"/>
              <a:t>would</a:t>
            </a:r>
            <a:r>
              <a:rPr lang="da-DK" i="1" dirty="0" smtClean="0"/>
              <a:t> </a:t>
            </a:r>
            <a:r>
              <a:rPr lang="da-DK" i="1" dirty="0" err="1" smtClean="0"/>
              <a:t>like</a:t>
            </a:r>
            <a:r>
              <a:rPr lang="da-DK" i="1" dirty="0" smtClean="0"/>
              <a:t> to present..</a:t>
            </a:r>
          </a:p>
          <a:p>
            <a:pPr lvl="1"/>
            <a:r>
              <a:rPr lang="da-DK" i="1" dirty="0" smtClean="0"/>
              <a:t>I </a:t>
            </a:r>
            <a:r>
              <a:rPr lang="da-DK" i="1" dirty="0" err="1" smtClean="0"/>
              <a:t>agree</a:t>
            </a:r>
            <a:r>
              <a:rPr lang="da-DK" i="1" dirty="0" smtClean="0"/>
              <a:t>/</a:t>
            </a:r>
            <a:r>
              <a:rPr lang="da-DK" i="1" dirty="0" err="1" smtClean="0"/>
              <a:t>disagree</a:t>
            </a:r>
            <a:r>
              <a:rPr lang="da-DK" i="1" dirty="0" smtClean="0"/>
              <a:t> with </a:t>
            </a:r>
            <a:r>
              <a:rPr lang="da-DK" i="1" dirty="0" err="1" smtClean="0"/>
              <a:t>that</a:t>
            </a:r>
            <a:r>
              <a:rPr lang="da-DK" i="1" dirty="0" smtClean="0"/>
              <a:t>..</a:t>
            </a:r>
          </a:p>
          <a:p>
            <a:pPr lvl="1"/>
            <a:r>
              <a:rPr lang="da-DK" i="1" dirty="0" smtClean="0"/>
              <a:t>I am not sure I understand..</a:t>
            </a:r>
            <a:endParaRPr lang="da-DK" i="1" dirty="0"/>
          </a:p>
        </p:txBody>
      </p:sp>
      <p:sp>
        <p:nvSpPr>
          <p:cNvPr id="4" name="Pladsholder til indhold 3"/>
          <p:cNvSpPr>
            <a:spLocks noGrp="1"/>
          </p:cNvSpPr>
          <p:nvPr>
            <p:ph sz="half" idx="2"/>
          </p:nvPr>
        </p:nvSpPr>
        <p:spPr/>
        <p:txBody>
          <a:bodyPr/>
          <a:lstStyle/>
          <a:p>
            <a:pPr fontAlgn="base"/>
            <a:r>
              <a:rPr lang="en-US" dirty="0"/>
              <a:t>If you know 1000 words you might not be able to say 1 correct </a:t>
            </a:r>
            <a:r>
              <a:rPr lang="en-US" dirty="0" smtClean="0"/>
              <a:t>sentence.</a:t>
            </a:r>
          </a:p>
          <a:p>
            <a:pPr fontAlgn="base"/>
            <a:r>
              <a:rPr lang="en-US" dirty="0" smtClean="0"/>
              <a:t>If </a:t>
            </a:r>
            <a:r>
              <a:rPr lang="en-US" dirty="0"/>
              <a:t>you know 1 phrase you can make hundreds of correct sentences.</a:t>
            </a:r>
          </a:p>
          <a:p>
            <a:endParaRPr lang="da-DK" dirty="0"/>
          </a:p>
          <a:p>
            <a:endParaRPr lang="da-DK" dirty="0"/>
          </a:p>
        </p:txBody>
      </p:sp>
      <p:sp>
        <p:nvSpPr>
          <p:cNvPr id="5" name="Pladsholder til dato 4"/>
          <p:cNvSpPr>
            <a:spLocks noGrp="1"/>
          </p:cNvSpPr>
          <p:nvPr>
            <p:ph type="dt" sz="half" idx="10"/>
          </p:nvPr>
        </p:nvSpPr>
        <p:spPr/>
        <p:txBody>
          <a:bodyPr/>
          <a:lstStyle/>
          <a:p>
            <a:fld id="{30C92E0B-0109-4BE3-A344-07977348DA4A}"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34</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9" name="Pladsholder til sidefod 8"/>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798200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Gambits</a:t>
            </a:r>
            <a:endParaRPr lang="da-DK" dirty="0"/>
          </a:p>
        </p:txBody>
      </p:sp>
      <p:sp>
        <p:nvSpPr>
          <p:cNvPr id="3" name="Pladsholder til indhold 2"/>
          <p:cNvSpPr>
            <a:spLocks noGrp="1"/>
          </p:cNvSpPr>
          <p:nvPr>
            <p:ph sz="half" idx="1"/>
          </p:nvPr>
        </p:nvSpPr>
        <p:spPr/>
        <p:txBody>
          <a:bodyPr/>
          <a:lstStyle/>
          <a:p>
            <a:r>
              <a:rPr lang="da-DK" dirty="0" smtClean="0"/>
              <a:t>Gambitter er ord og fraser, vi benytter næsten uden at tænke over det. </a:t>
            </a:r>
          </a:p>
          <a:p>
            <a:r>
              <a:rPr lang="da-DK" dirty="0" smtClean="0"/>
              <a:t>Gambitter </a:t>
            </a:r>
            <a:r>
              <a:rPr lang="da-DK" dirty="0"/>
              <a:t>bruges til at regulere og variere vores samtaler. </a:t>
            </a:r>
            <a:endParaRPr lang="da-DK" dirty="0" smtClean="0"/>
          </a:p>
          <a:p>
            <a:r>
              <a:rPr lang="da-DK" dirty="0" smtClean="0"/>
              <a:t>Gambitter gør dit sprog mere flydende og du lyder mere </a:t>
            </a:r>
            <a:r>
              <a:rPr lang="da-DK" dirty="0" err="1" smtClean="0"/>
              <a:t>native-like</a:t>
            </a:r>
            <a:r>
              <a:rPr lang="da-DK" dirty="0" smtClean="0"/>
              <a:t>. </a:t>
            </a:r>
          </a:p>
          <a:p>
            <a:r>
              <a:rPr lang="da-DK" dirty="0" smtClean="0"/>
              <a:t>Der er fire typer af gambitter:</a:t>
            </a:r>
          </a:p>
          <a:p>
            <a:pPr lvl="1"/>
            <a:r>
              <a:rPr lang="da-DK" dirty="0" err="1" smtClean="0"/>
              <a:t>Openers</a:t>
            </a:r>
            <a:r>
              <a:rPr lang="da-DK" dirty="0" smtClean="0"/>
              <a:t>, links, </a:t>
            </a:r>
            <a:r>
              <a:rPr lang="da-DK" dirty="0" err="1" smtClean="0"/>
              <a:t>responders</a:t>
            </a:r>
            <a:r>
              <a:rPr lang="da-DK" dirty="0" smtClean="0"/>
              <a:t> and </a:t>
            </a:r>
            <a:r>
              <a:rPr lang="da-DK" dirty="0" err="1" smtClean="0"/>
              <a:t>closers</a:t>
            </a:r>
            <a:endParaRPr lang="da-DK" dirty="0"/>
          </a:p>
        </p:txBody>
      </p:sp>
      <p:sp>
        <p:nvSpPr>
          <p:cNvPr id="4" name="Pladsholder til indhold 3"/>
          <p:cNvSpPr>
            <a:spLocks noGrp="1"/>
          </p:cNvSpPr>
          <p:nvPr>
            <p:ph sz="half" idx="2"/>
          </p:nvPr>
        </p:nvSpPr>
        <p:spPr/>
        <p:txBody>
          <a:bodyPr/>
          <a:lstStyle/>
          <a:p>
            <a:r>
              <a:rPr lang="da-DK" dirty="0" err="1" smtClean="0"/>
              <a:t>Openers</a:t>
            </a:r>
            <a:r>
              <a:rPr lang="da-DK" dirty="0" smtClean="0"/>
              <a:t>: </a:t>
            </a:r>
            <a:r>
              <a:rPr lang="da-DK" i="1" dirty="0" err="1" smtClean="0"/>
              <a:t>Hello</a:t>
            </a:r>
            <a:r>
              <a:rPr lang="da-DK" i="1" dirty="0" smtClean="0"/>
              <a:t>/Hi. How </a:t>
            </a:r>
            <a:r>
              <a:rPr lang="da-DK" i="1" dirty="0" err="1" smtClean="0"/>
              <a:t>are</a:t>
            </a:r>
            <a:r>
              <a:rPr lang="da-DK" i="1" dirty="0" smtClean="0"/>
              <a:t> </a:t>
            </a:r>
            <a:r>
              <a:rPr lang="da-DK" i="1" dirty="0" err="1" smtClean="0"/>
              <a:t>you</a:t>
            </a:r>
            <a:r>
              <a:rPr lang="da-DK" i="1" dirty="0" smtClean="0"/>
              <a:t>? I am fine/</a:t>
            </a:r>
            <a:r>
              <a:rPr lang="da-DK" i="1" dirty="0" err="1" smtClean="0"/>
              <a:t>good</a:t>
            </a:r>
            <a:r>
              <a:rPr lang="da-DK" i="1" dirty="0" smtClean="0"/>
              <a:t>. How </a:t>
            </a:r>
            <a:r>
              <a:rPr lang="da-DK" i="1" dirty="0" err="1" smtClean="0"/>
              <a:t>are</a:t>
            </a:r>
            <a:r>
              <a:rPr lang="da-DK" i="1" dirty="0" smtClean="0"/>
              <a:t> </a:t>
            </a:r>
            <a:r>
              <a:rPr lang="da-DK" i="1" dirty="0" err="1" smtClean="0"/>
              <a:t>you</a:t>
            </a:r>
            <a:r>
              <a:rPr lang="da-DK" i="1" dirty="0" smtClean="0"/>
              <a:t>?</a:t>
            </a:r>
          </a:p>
          <a:p>
            <a:r>
              <a:rPr lang="da-DK" dirty="0" smtClean="0"/>
              <a:t>Links: </a:t>
            </a:r>
            <a:r>
              <a:rPr lang="da-DK" i="1" dirty="0" err="1" smtClean="0"/>
              <a:t>That</a:t>
            </a:r>
            <a:r>
              <a:rPr lang="da-DK" i="1" dirty="0" smtClean="0"/>
              <a:t> sounds </a:t>
            </a:r>
            <a:r>
              <a:rPr lang="da-DK" i="1" dirty="0" err="1" smtClean="0"/>
              <a:t>interesting</a:t>
            </a:r>
            <a:r>
              <a:rPr lang="da-DK" i="1" dirty="0" smtClean="0"/>
              <a:t>. I </a:t>
            </a:r>
            <a:r>
              <a:rPr lang="da-DK" i="1" dirty="0" err="1" smtClean="0"/>
              <a:t>agree</a:t>
            </a:r>
            <a:r>
              <a:rPr lang="da-DK" i="1" dirty="0" smtClean="0"/>
              <a:t> with </a:t>
            </a:r>
            <a:r>
              <a:rPr lang="da-DK" i="1" dirty="0" err="1" smtClean="0"/>
              <a:t>you</a:t>
            </a:r>
            <a:r>
              <a:rPr lang="da-DK" i="1" dirty="0" smtClean="0"/>
              <a:t>/I do not </a:t>
            </a:r>
            <a:r>
              <a:rPr lang="da-DK" i="1" dirty="0" err="1" smtClean="0"/>
              <a:t>agree</a:t>
            </a:r>
            <a:r>
              <a:rPr lang="da-DK" i="1" dirty="0" smtClean="0"/>
              <a:t> with </a:t>
            </a:r>
            <a:r>
              <a:rPr lang="da-DK" i="1" dirty="0" err="1" smtClean="0"/>
              <a:t>you</a:t>
            </a:r>
            <a:r>
              <a:rPr lang="da-DK" i="1" dirty="0" smtClean="0"/>
              <a:t>. I </a:t>
            </a:r>
            <a:r>
              <a:rPr lang="da-DK" i="1" dirty="0" err="1" smtClean="0"/>
              <a:t>see</a:t>
            </a:r>
            <a:r>
              <a:rPr lang="da-DK" i="1" dirty="0" smtClean="0"/>
              <a:t> </a:t>
            </a:r>
            <a:r>
              <a:rPr lang="da-DK" i="1" dirty="0" err="1" smtClean="0"/>
              <a:t>your</a:t>
            </a:r>
            <a:r>
              <a:rPr lang="da-DK" i="1" dirty="0" smtClean="0"/>
              <a:t> point.</a:t>
            </a:r>
          </a:p>
          <a:p>
            <a:r>
              <a:rPr lang="da-DK" dirty="0" err="1" smtClean="0"/>
              <a:t>Responders</a:t>
            </a:r>
            <a:r>
              <a:rPr lang="da-DK" dirty="0" smtClean="0"/>
              <a:t>: </a:t>
            </a:r>
            <a:r>
              <a:rPr lang="da-DK" i="1" dirty="0" smtClean="0"/>
              <a:t>Yes, but…, On the </a:t>
            </a:r>
            <a:r>
              <a:rPr lang="da-DK" i="1" dirty="0" err="1" smtClean="0"/>
              <a:t>other</a:t>
            </a:r>
            <a:r>
              <a:rPr lang="da-DK" i="1" dirty="0" smtClean="0"/>
              <a:t> </a:t>
            </a:r>
            <a:r>
              <a:rPr lang="da-DK" i="1" dirty="0" err="1" smtClean="0"/>
              <a:t>hand</a:t>
            </a:r>
            <a:endParaRPr lang="da-DK" i="1" dirty="0" smtClean="0"/>
          </a:p>
          <a:p>
            <a:r>
              <a:rPr lang="da-DK" dirty="0" err="1" smtClean="0"/>
              <a:t>Closers</a:t>
            </a:r>
            <a:r>
              <a:rPr lang="da-DK" dirty="0" smtClean="0"/>
              <a:t>: </a:t>
            </a:r>
            <a:r>
              <a:rPr lang="da-DK" i="1" dirty="0" smtClean="0"/>
              <a:t>Nice </a:t>
            </a:r>
            <a:r>
              <a:rPr lang="da-DK" i="1" dirty="0" err="1" smtClean="0"/>
              <a:t>talking</a:t>
            </a:r>
            <a:r>
              <a:rPr lang="da-DK" i="1" dirty="0" smtClean="0"/>
              <a:t> to </a:t>
            </a:r>
            <a:r>
              <a:rPr lang="da-DK" i="1" dirty="0" err="1" smtClean="0"/>
              <a:t>you</a:t>
            </a:r>
            <a:r>
              <a:rPr lang="da-DK" i="1" dirty="0" smtClean="0"/>
              <a:t>! </a:t>
            </a:r>
            <a:r>
              <a:rPr lang="da-DK" i="1" dirty="0" err="1" smtClean="0"/>
              <a:t>Goodbye</a:t>
            </a:r>
            <a:r>
              <a:rPr lang="da-DK" i="1" dirty="0" smtClean="0"/>
              <a:t>/Talk to </a:t>
            </a:r>
            <a:r>
              <a:rPr lang="da-DK" i="1" dirty="0" err="1" smtClean="0"/>
              <a:t>you</a:t>
            </a:r>
            <a:r>
              <a:rPr lang="da-DK" i="1" dirty="0" smtClean="0"/>
              <a:t> </a:t>
            </a:r>
            <a:r>
              <a:rPr lang="da-DK" i="1" dirty="0" err="1" smtClean="0"/>
              <a:t>later</a:t>
            </a:r>
            <a:r>
              <a:rPr lang="da-DK" i="1" dirty="0" smtClean="0"/>
              <a:t>/See </a:t>
            </a:r>
            <a:r>
              <a:rPr lang="da-DK" i="1" dirty="0" err="1" smtClean="0"/>
              <a:t>you</a:t>
            </a:r>
            <a:r>
              <a:rPr lang="da-DK" i="1" dirty="0" smtClean="0"/>
              <a:t> </a:t>
            </a:r>
            <a:r>
              <a:rPr lang="da-DK" i="1" dirty="0" err="1" smtClean="0"/>
              <a:t>later</a:t>
            </a:r>
            <a:r>
              <a:rPr lang="da-DK" i="1" dirty="0" smtClean="0"/>
              <a:t>/</a:t>
            </a:r>
            <a:r>
              <a:rPr lang="da-DK" i="1" dirty="0" err="1" smtClean="0"/>
              <a:t>Take</a:t>
            </a:r>
            <a:r>
              <a:rPr lang="da-DK" i="1" dirty="0" smtClean="0"/>
              <a:t> </a:t>
            </a:r>
            <a:r>
              <a:rPr lang="da-DK" i="1" dirty="0" err="1" smtClean="0"/>
              <a:t>care</a:t>
            </a:r>
            <a:r>
              <a:rPr lang="da-DK" i="1" dirty="0" smtClean="0"/>
              <a:t>!</a:t>
            </a:r>
            <a:endParaRPr lang="da-DK" i="1" dirty="0"/>
          </a:p>
        </p:txBody>
      </p:sp>
      <p:sp>
        <p:nvSpPr>
          <p:cNvPr id="5" name="Pladsholder til dato 4"/>
          <p:cNvSpPr>
            <a:spLocks noGrp="1"/>
          </p:cNvSpPr>
          <p:nvPr>
            <p:ph type="dt" sz="half" idx="10"/>
          </p:nvPr>
        </p:nvSpPr>
        <p:spPr/>
        <p:txBody>
          <a:bodyPr/>
          <a:lstStyle/>
          <a:p>
            <a:fld id="{4590C723-625A-4CFE-A495-96F6ABCD0740}"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35</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9" name="Pladsholder til sidefod 8"/>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341720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Eksempler på gambitter</a:t>
            </a:r>
            <a:endParaRPr lang="da-DK" dirty="0"/>
          </a:p>
        </p:txBody>
      </p:sp>
      <p:sp>
        <p:nvSpPr>
          <p:cNvPr id="3" name="Pladsholder til indhold 2"/>
          <p:cNvSpPr>
            <a:spLocks noGrp="1"/>
          </p:cNvSpPr>
          <p:nvPr>
            <p:ph sz="half" idx="1"/>
          </p:nvPr>
        </p:nvSpPr>
        <p:spPr>
          <a:xfrm>
            <a:off x="540000" y="1502401"/>
            <a:ext cx="3582000" cy="2077200"/>
          </a:xfrm>
        </p:spPr>
        <p:txBody>
          <a:bodyPr/>
          <a:lstStyle/>
          <a:p>
            <a:r>
              <a:rPr lang="da-DK" sz="1400" dirty="0" smtClean="0"/>
              <a:t>First of all,…</a:t>
            </a:r>
          </a:p>
          <a:p>
            <a:r>
              <a:rPr lang="da-DK" sz="1400" dirty="0" err="1" smtClean="0"/>
              <a:t>Then</a:t>
            </a:r>
            <a:r>
              <a:rPr lang="da-DK" sz="1400" dirty="0" smtClean="0"/>
              <a:t>, …</a:t>
            </a:r>
          </a:p>
          <a:p>
            <a:r>
              <a:rPr lang="da-DK" sz="1400" dirty="0" err="1" smtClean="0"/>
              <a:t>Next</a:t>
            </a:r>
            <a:r>
              <a:rPr lang="da-DK" sz="1400" dirty="0" smtClean="0"/>
              <a:t>, …</a:t>
            </a:r>
          </a:p>
          <a:p>
            <a:r>
              <a:rPr lang="da-DK" sz="1400" dirty="0" err="1" smtClean="0"/>
              <a:t>Finally</a:t>
            </a:r>
            <a:r>
              <a:rPr lang="da-DK" sz="1400" dirty="0" smtClean="0"/>
              <a:t>, …</a:t>
            </a:r>
          </a:p>
          <a:p>
            <a:r>
              <a:rPr lang="da-DK" sz="1400" dirty="0" err="1" smtClean="0"/>
              <a:t>Don’t</a:t>
            </a:r>
            <a:r>
              <a:rPr lang="da-DK" sz="1400" dirty="0" smtClean="0"/>
              <a:t> </a:t>
            </a:r>
            <a:r>
              <a:rPr lang="da-DK" sz="1400" dirty="0" err="1" smtClean="0"/>
              <a:t>forget</a:t>
            </a:r>
            <a:r>
              <a:rPr lang="da-DK" sz="1400" dirty="0" smtClean="0"/>
              <a:t> to …</a:t>
            </a:r>
          </a:p>
          <a:p>
            <a:r>
              <a:rPr lang="da-DK" sz="1400" dirty="0" err="1" smtClean="0"/>
              <a:t>Remember</a:t>
            </a:r>
            <a:r>
              <a:rPr lang="da-DK" sz="1400" dirty="0" smtClean="0"/>
              <a:t> to …</a:t>
            </a:r>
            <a:endParaRPr lang="da-DK" sz="1400" dirty="0"/>
          </a:p>
        </p:txBody>
      </p:sp>
      <p:sp>
        <p:nvSpPr>
          <p:cNvPr id="4" name="Pladsholder til indhold 3"/>
          <p:cNvSpPr>
            <a:spLocks noGrp="1"/>
          </p:cNvSpPr>
          <p:nvPr>
            <p:ph sz="half" idx="2"/>
          </p:nvPr>
        </p:nvSpPr>
        <p:spPr>
          <a:xfrm>
            <a:off x="4305600" y="1474640"/>
            <a:ext cx="3582000" cy="2077200"/>
          </a:xfrm>
        </p:spPr>
        <p:txBody>
          <a:bodyPr/>
          <a:lstStyle/>
          <a:p>
            <a:r>
              <a:rPr lang="da-DK" sz="1400" dirty="0" smtClean="0"/>
              <a:t>In </a:t>
            </a:r>
            <a:r>
              <a:rPr lang="da-DK" sz="1400" dirty="0" err="1" smtClean="0"/>
              <a:t>my</a:t>
            </a:r>
            <a:r>
              <a:rPr lang="da-DK" sz="1400" dirty="0" smtClean="0"/>
              <a:t> opinion …</a:t>
            </a:r>
          </a:p>
          <a:p>
            <a:r>
              <a:rPr lang="da-DK" sz="1400" dirty="0" smtClean="0"/>
              <a:t>I </a:t>
            </a:r>
            <a:r>
              <a:rPr lang="da-DK" sz="1400" dirty="0" err="1" smtClean="0"/>
              <a:t>personally</a:t>
            </a:r>
            <a:r>
              <a:rPr lang="da-DK" sz="1400" dirty="0" smtClean="0"/>
              <a:t> </a:t>
            </a:r>
            <a:r>
              <a:rPr lang="da-DK" sz="1400" dirty="0" err="1" smtClean="0"/>
              <a:t>believe</a:t>
            </a:r>
            <a:r>
              <a:rPr lang="da-DK" sz="1400" dirty="0" smtClean="0"/>
              <a:t>/</a:t>
            </a:r>
            <a:r>
              <a:rPr lang="da-DK" sz="1400" dirty="0" err="1" smtClean="0"/>
              <a:t>think</a:t>
            </a:r>
            <a:r>
              <a:rPr lang="da-DK" sz="1400" dirty="0" smtClean="0"/>
              <a:t>/feel …</a:t>
            </a:r>
          </a:p>
          <a:p>
            <a:r>
              <a:rPr lang="da-DK" sz="1400" dirty="0" smtClean="0"/>
              <a:t>Not </a:t>
            </a:r>
            <a:r>
              <a:rPr lang="da-DK" sz="1400" dirty="0" err="1" smtClean="0"/>
              <a:t>everyone</a:t>
            </a:r>
            <a:r>
              <a:rPr lang="da-DK" sz="1400" dirty="0" smtClean="0"/>
              <a:t> </a:t>
            </a:r>
            <a:r>
              <a:rPr lang="da-DK" sz="1400" dirty="0" err="1" smtClean="0"/>
              <a:t>will</a:t>
            </a:r>
            <a:r>
              <a:rPr lang="da-DK" sz="1400" dirty="0" smtClean="0"/>
              <a:t> </a:t>
            </a:r>
            <a:r>
              <a:rPr lang="da-DK" sz="1400" dirty="0" err="1" smtClean="0"/>
              <a:t>agree</a:t>
            </a:r>
            <a:r>
              <a:rPr lang="da-DK" sz="1400" dirty="0" smtClean="0"/>
              <a:t> with </a:t>
            </a:r>
            <a:r>
              <a:rPr lang="da-DK" sz="1400" dirty="0" err="1" smtClean="0"/>
              <a:t>me</a:t>
            </a:r>
            <a:r>
              <a:rPr lang="da-DK" sz="1400" dirty="0" smtClean="0"/>
              <a:t>, but …</a:t>
            </a:r>
          </a:p>
          <a:p>
            <a:r>
              <a:rPr lang="da-DK" sz="1400" dirty="0" smtClean="0"/>
              <a:t>To </a:t>
            </a:r>
            <a:r>
              <a:rPr lang="da-DK" sz="1400" dirty="0" err="1" smtClean="0"/>
              <a:t>my</a:t>
            </a:r>
            <a:r>
              <a:rPr lang="da-DK" sz="1400" dirty="0" smtClean="0"/>
              <a:t> mind …</a:t>
            </a:r>
          </a:p>
          <a:p>
            <a:pPr marL="0" indent="0">
              <a:buNone/>
            </a:pPr>
            <a:r>
              <a:rPr lang="da-DK" sz="1400" dirty="0" smtClean="0"/>
              <a:t> </a:t>
            </a:r>
            <a:endParaRPr lang="da-DK" sz="1400" dirty="0"/>
          </a:p>
        </p:txBody>
      </p:sp>
      <p:sp>
        <p:nvSpPr>
          <p:cNvPr id="5" name="Pladsholder til indhold 4"/>
          <p:cNvSpPr>
            <a:spLocks noGrp="1"/>
          </p:cNvSpPr>
          <p:nvPr>
            <p:ph sz="quarter" idx="13"/>
          </p:nvPr>
        </p:nvSpPr>
        <p:spPr>
          <a:xfrm>
            <a:off x="8069724" y="1502401"/>
            <a:ext cx="3582000" cy="2077200"/>
          </a:xfrm>
        </p:spPr>
        <p:txBody>
          <a:bodyPr/>
          <a:lstStyle/>
          <a:p>
            <a:r>
              <a:rPr lang="da-DK" sz="1400" dirty="0" smtClean="0"/>
              <a:t>Do </a:t>
            </a:r>
            <a:r>
              <a:rPr lang="da-DK" sz="1400" dirty="0" err="1" smtClean="0"/>
              <a:t>you</a:t>
            </a:r>
            <a:r>
              <a:rPr lang="da-DK" sz="1400" dirty="0" smtClean="0"/>
              <a:t> realise </a:t>
            </a:r>
            <a:r>
              <a:rPr lang="da-DK" sz="1400" dirty="0" err="1" smtClean="0"/>
              <a:t>that</a:t>
            </a:r>
            <a:r>
              <a:rPr lang="da-DK" sz="1400" dirty="0" smtClean="0"/>
              <a:t> …</a:t>
            </a:r>
          </a:p>
          <a:p>
            <a:r>
              <a:rPr lang="da-DK" sz="1400" dirty="0" err="1" smtClean="0"/>
              <a:t>Believe</a:t>
            </a:r>
            <a:r>
              <a:rPr lang="da-DK" sz="1400" dirty="0" smtClean="0"/>
              <a:t> it or not …</a:t>
            </a:r>
          </a:p>
          <a:p>
            <a:r>
              <a:rPr lang="da-DK" sz="1400" dirty="0" smtClean="0"/>
              <a:t>The </a:t>
            </a:r>
            <a:r>
              <a:rPr lang="da-DK" sz="1400" dirty="0" err="1" smtClean="0"/>
              <a:t>surprising</a:t>
            </a:r>
            <a:r>
              <a:rPr lang="da-DK" sz="1400" dirty="0" smtClean="0"/>
              <a:t> </a:t>
            </a:r>
            <a:r>
              <a:rPr lang="da-DK" sz="1400" dirty="0" err="1" smtClean="0"/>
              <a:t>thing</a:t>
            </a:r>
            <a:r>
              <a:rPr lang="da-DK" sz="1400" dirty="0" smtClean="0"/>
              <a:t> is …</a:t>
            </a:r>
          </a:p>
          <a:p>
            <a:r>
              <a:rPr lang="da-DK" sz="1400" dirty="0" err="1" smtClean="0"/>
              <a:t>Usually</a:t>
            </a:r>
            <a:r>
              <a:rPr lang="da-DK" sz="1400" dirty="0" smtClean="0"/>
              <a:t> …</a:t>
            </a:r>
          </a:p>
          <a:p>
            <a:r>
              <a:rPr lang="da-DK" sz="1400" dirty="0" err="1" smtClean="0"/>
              <a:t>Normally</a:t>
            </a:r>
            <a:r>
              <a:rPr lang="da-DK" sz="1400" dirty="0" smtClean="0"/>
              <a:t> …</a:t>
            </a:r>
          </a:p>
          <a:p>
            <a:r>
              <a:rPr lang="da-DK" sz="1400" dirty="0" smtClean="0"/>
              <a:t>Generally …</a:t>
            </a:r>
          </a:p>
          <a:p>
            <a:endParaRPr lang="da-DK" sz="1400" dirty="0"/>
          </a:p>
        </p:txBody>
      </p:sp>
      <p:sp>
        <p:nvSpPr>
          <p:cNvPr id="6" name="Pladsholder til indhold 5"/>
          <p:cNvSpPr>
            <a:spLocks noGrp="1"/>
          </p:cNvSpPr>
          <p:nvPr>
            <p:ph sz="quarter" idx="14"/>
          </p:nvPr>
        </p:nvSpPr>
        <p:spPr/>
        <p:txBody>
          <a:bodyPr/>
          <a:lstStyle/>
          <a:p>
            <a:r>
              <a:rPr lang="da-DK" sz="1400" dirty="0" err="1" smtClean="0"/>
              <a:t>Talking</a:t>
            </a:r>
            <a:r>
              <a:rPr lang="da-DK" sz="1400" dirty="0" smtClean="0"/>
              <a:t> of …</a:t>
            </a:r>
          </a:p>
          <a:p>
            <a:r>
              <a:rPr lang="da-DK" sz="1400" dirty="0" err="1" smtClean="0"/>
              <a:t>That</a:t>
            </a:r>
            <a:r>
              <a:rPr lang="da-DK" sz="1400" dirty="0" smtClean="0"/>
              <a:t> </a:t>
            </a:r>
            <a:r>
              <a:rPr lang="da-DK" sz="1400" dirty="0" err="1" smtClean="0"/>
              <a:t>reminds</a:t>
            </a:r>
            <a:r>
              <a:rPr lang="da-DK" sz="1400" dirty="0" smtClean="0"/>
              <a:t> </a:t>
            </a:r>
            <a:r>
              <a:rPr lang="da-DK" sz="1400" dirty="0" err="1" smtClean="0"/>
              <a:t>me</a:t>
            </a:r>
            <a:r>
              <a:rPr lang="da-DK" sz="1400" dirty="0" smtClean="0"/>
              <a:t> …</a:t>
            </a:r>
          </a:p>
          <a:p>
            <a:r>
              <a:rPr lang="da-DK" sz="1400" dirty="0" smtClean="0"/>
              <a:t>By the </a:t>
            </a:r>
            <a:r>
              <a:rPr lang="da-DK" sz="1400" dirty="0" err="1" smtClean="0"/>
              <a:t>way</a:t>
            </a:r>
            <a:r>
              <a:rPr lang="da-DK" sz="1400" dirty="0" smtClean="0"/>
              <a:t>, …</a:t>
            </a:r>
          </a:p>
          <a:p>
            <a:r>
              <a:rPr lang="da-DK" sz="1400" dirty="0" err="1" smtClean="0"/>
              <a:t>What</a:t>
            </a:r>
            <a:r>
              <a:rPr lang="da-DK" sz="1400" dirty="0" smtClean="0"/>
              <a:t> I </a:t>
            </a:r>
            <a:r>
              <a:rPr lang="da-DK" sz="1400" dirty="0" err="1" smtClean="0"/>
              <a:t>mean</a:t>
            </a:r>
            <a:r>
              <a:rPr lang="da-DK" sz="1400" dirty="0" smtClean="0"/>
              <a:t> is …</a:t>
            </a:r>
          </a:p>
          <a:p>
            <a:r>
              <a:rPr lang="da-DK" sz="1400" dirty="0" smtClean="0"/>
              <a:t>Let </a:t>
            </a:r>
            <a:r>
              <a:rPr lang="da-DK" sz="1400" dirty="0" err="1" smtClean="0"/>
              <a:t>me</a:t>
            </a:r>
            <a:r>
              <a:rPr lang="da-DK" sz="1400" dirty="0" smtClean="0"/>
              <a:t> put it </a:t>
            </a:r>
            <a:r>
              <a:rPr lang="da-DK" sz="1400" dirty="0" err="1" smtClean="0"/>
              <a:t>another</a:t>
            </a:r>
            <a:r>
              <a:rPr lang="da-DK" sz="1400" dirty="0" smtClean="0"/>
              <a:t> </a:t>
            </a:r>
            <a:r>
              <a:rPr lang="da-DK" sz="1400" dirty="0" err="1" smtClean="0"/>
              <a:t>way</a:t>
            </a:r>
            <a:r>
              <a:rPr lang="da-DK" sz="1400" dirty="0" smtClean="0"/>
              <a:t> …</a:t>
            </a:r>
          </a:p>
          <a:p>
            <a:r>
              <a:rPr lang="da-DK" sz="1400" dirty="0" err="1" smtClean="0"/>
              <a:t>What</a:t>
            </a:r>
            <a:r>
              <a:rPr lang="da-DK" sz="1400" dirty="0" smtClean="0"/>
              <a:t> </a:t>
            </a:r>
            <a:r>
              <a:rPr lang="da-DK" sz="1400" dirty="0" err="1" smtClean="0"/>
              <a:t>I’m</a:t>
            </a:r>
            <a:r>
              <a:rPr lang="da-DK" sz="1400" dirty="0" smtClean="0"/>
              <a:t> </a:t>
            </a:r>
            <a:r>
              <a:rPr lang="da-DK" sz="1400" dirty="0" err="1" smtClean="0"/>
              <a:t>trying</a:t>
            </a:r>
            <a:r>
              <a:rPr lang="da-DK" sz="1400" dirty="0" smtClean="0"/>
              <a:t> to </a:t>
            </a:r>
            <a:r>
              <a:rPr lang="da-DK" sz="1400" dirty="0" err="1" smtClean="0"/>
              <a:t>say</a:t>
            </a:r>
            <a:r>
              <a:rPr lang="da-DK" sz="1400" dirty="0" smtClean="0"/>
              <a:t> is … </a:t>
            </a:r>
          </a:p>
          <a:p>
            <a:endParaRPr lang="da-DK" sz="1400" dirty="0"/>
          </a:p>
        </p:txBody>
      </p:sp>
      <p:sp>
        <p:nvSpPr>
          <p:cNvPr id="7" name="Pladsholder til indhold 6"/>
          <p:cNvSpPr>
            <a:spLocks noGrp="1"/>
          </p:cNvSpPr>
          <p:nvPr>
            <p:ph sz="quarter" idx="15"/>
          </p:nvPr>
        </p:nvSpPr>
        <p:spPr/>
        <p:txBody>
          <a:bodyPr/>
          <a:lstStyle/>
          <a:p>
            <a:r>
              <a:rPr lang="da-DK" sz="1400" dirty="0" smtClean="0"/>
              <a:t>I </a:t>
            </a:r>
            <a:r>
              <a:rPr lang="da-DK" sz="1400" dirty="0" err="1" smtClean="0"/>
              <a:t>think</a:t>
            </a:r>
            <a:r>
              <a:rPr lang="da-DK" sz="1400" dirty="0" smtClean="0"/>
              <a:t> …</a:t>
            </a:r>
          </a:p>
          <a:p>
            <a:r>
              <a:rPr lang="da-DK" sz="1400" dirty="0" smtClean="0"/>
              <a:t>I </a:t>
            </a:r>
            <a:r>
              <a:rPr lang="da-DK" sz="1400" dirty="0" err="1" smtClean="0"/>
              <a:t>suppose</a:t>
            </a:r>
            <a:r>
              <a:rPr lang="da-DK" sz="1400" dirty="0" smtClean="0"/>
              <a:t> …</a:t>
            </a:r>
          </a:p>
          <a:p>
            <a:r>
              <a:rPr lang="da-DK" sz="1400" dirty="0" smtClean="0"/>
              <a:t>I </a:t>
            </a:r>
            <a:r>
              <a:rPr lang="da-DK" sz="1400" dirty="0" err="1" smtClean="0"/>
              <a:t>suspect</a:t>
            </a:r>
            <a:r>
              <a:rPr lang="da-DK" sz="1400" dirty="0" smtClean="0"/>
              <a:t> </a:t>
            </a:r>
            <a:r>
              <a:rPr lang="da-DK" sz="1400" dirty="0" err="1" smtClean="0"/>
              <a:t>that</a:t>
            </a:r>
            <a:r>
              <a:rPr lang="da-DK" sz="1400" dirty="0" smtClean="0"/>
              <a:t> …</a:t>
            </a:r>
          </a:p>
          <a:p>
            <a:r>
              <a:rPr lang="da-DK" sz="1400" dirty="0" err="1" smtClean="0"/>
              <a:t>I’m</a:t>
            </a:r>
            <a:r>
              <a:rPr lang="da-DK" sz="1400" dirty="0" smtClean="0"/>
              <a:t> </a:t>
            </a:r>
            <a:r>
              <a:rPr lang="da-DK" sz="1400" dirty="0" err="1" smtClean="0"/>
              <a:t>pretty</a:t>
            </a:r>
            <a:r>
              <a:rPr lang="da-DK" sz="1400" dirty="0" smtClean="0"/>
              <a:t> sure </a:t>
            </a:r>
            <a:r>
              <a:rPr lang="da-DK" sz="1400" dirty="0" err="1" smtClean="0"/>
              <a:t>that</a:t>
            </a:r>
            <a:r>
              <a:rPr lang="da-DK" sz="1400" dirty="0" smtClean="0"/>
              <a:t> …</a:t>
            </a:r>
          </a:p>
          <a:p>
            <a:r>
              <a:rPr lang="da-DK" sz="1400" dirty="0" err="1" smtClean="0"/>
              <a:t>I’m</a:t>
            </a:r>
            <a:r>
              <a:rPr lang="da-DK" sz="1400" dirty="0" smtClean="0"/>
              <a:t> </a:t>
            </a:r>
            <a:r>
              <a:rPr lang="da-DK" sz="1400" dirty="0" err="1" smtClean="0"/>
              <a:t>fairly</a:t>
            </a:r>
            <a:r>
              <a:rPr lang="da-DK" sz="1400" dirty="0" smtClean="0"/>
              <a:t> </a:t>
            </a:r>
            <a:r>
              <a:rPr lang="da-DK" sz="1400" dirty="0" err="1" smtClean="0"/>
              <a:t>certain</a:t>
            </a:r>
            <a:r>
              <a:rPr lang="da-DK" sz="1400" dirty="0" smtClean="0"/>
              <a:t> </a:t>
            </a:r>
            <a:r>
              <a:rPr lang="da-DK" sz="1400" dirty="0" err="1" smtClean="0"/>
              <a:t>that</a:t>
            </a:r>
            <a:r>
              <a:rPr lang="da-DK" sz="1400" dirty="0" smtClean="0"/>
              <a:t> …</a:t>
            </a:r>
          </a:p>
          <a:p>
            <a:r>
              <a:rPr lang="da-DK" sz="1400" dirty="0" err="1" smtClean="0"/>
              <a:t>I’m</a:t>
            </a:r>
            <a:r>
              <a:rPr lang="da-DK" sz="1400" dirty="0" smtClean="0"/>
              <a:t> </a:t>
            </a:r>
            <a:r>
              <a:rPr lang="da-DK" sz="1400" dirty="0" err="1" smtClean="0"/>
              <a:t>convinced</a:t>
            </a:r>
            <a:r>
              <a:rPr lang="da-DK" sz="1400" dirty="0" smtClean="0"/>
              <a:t> </a:t>
            </a:r>
            <a:r>
              <a:rPr lang="da-DK" sz="1400" dirty="0" err="1" smtClean="0"/>
              <a:t>that</a:t>
            </a:r>
            <a:r>
              <a:rPr lang="da-DK" sz="1400" dirty="0" smtClean="0"/>
              <a:t> … </a:t>
            </a:r>
            <a:endParaRPr lang="da-DK" sz="1400" dirty="0"/>
          </a:p>
        </p:txBody>
      </p:sp>
      <p:sp>
        <p:nvSpPr>
          <p:cNvPr id="8" name="Pladsholder til indhold 7"/>
          <p:cNvSpPr>
            <a:spLocks noGrp="1"/>
          </p:cNvSpPr>
          <p:nvPr>
            <p:ph sz="quarter" idx="16"/>
          </p:nvPr>
        </p:nvSpPr>
        <p:spPr/>
        <p:txBody>
          <a:bodyPr/>
          <a:lstStyle/>
          <a:p>
            <a:r>
              <a:rPr lang="da-DK" sz="1400" dirty="0" smtClean="0"/>
              <a:t>And </a:t>
            </a:r>
            <a:r>
              <a:rPr lang="da-DK" sz="1400" dirty="0" err="1" smtClean="0"/>
              <a:t>besides</a:t>
            </a:r>
            <a:r>
              <a:rPr lang="da-DK" sz="1400" dirty="0" smtClean="0"/>
              <a:t> …</a:t>
            </a:r>
          </a:p>
          <a:p>
            <a:r>
              <a:rPr lang="da-DK" sz="1400" dirty="0" err="1" smtClean="0"/>
              <a:t>Also</a:t>
            </a:r>
            <a:r>
              <a:rPr lang="da-DK" sz="1400" dirty="0" smtClean="0"/>
              <a:t> …</a:t>
            </a:r>
          </a:p>
          <a:p>
            <a:r>
              <a:rPr lang="da-DK" sz="1400" dirty="0" smtClean="0"/>
              <a:t>In addition …</a:t>
            </a:r>
          </a:p>
          <a:p>
            <a:r>
              <a:rPr lang="da-DK" sz="1400" dirty="0" err="1" smtClean="0"/>
              <a:t>What’s</a:t>
            </a:r>
            <a:r>
              <a:rPr lang="da-DK" sz="1400" dirty="0" smtClean="0"/>
              <a:t> more …</a:t>
            </a:r>
          </a:p>
          <a:p>
            <a:r>
              <a:rPr lang="da-DK" sz="1400" dirty="0" smtClean="0"/>
              <a:t>And </a:t>
            </a:r>
            <a:r>
              <a:rPr lang="da-DK" sz="1400" dirty="0" err="1" smtClean="0"/>
              <a:t>another</a:t>
            </a:r>
            <a:r>
              <a:rPr lang="da-DK" sz="1400" dirty="0" smtClean="0"/>
              <a:t> </a:t>
            </a:r>
            <a:r>
              <a:rPr lang="da-DK" sz="1400" dirty="0" err="1" smtClean="0"/>
              <a:t>thing</a:t>
            </a:r>
            <a:r>
              <a:rPr lang="da-DK" sz="1400" dirty="0" smtClean="0"/>
              <a:t> …</a:t>
            </a:r>
          </a:p>
          <a:p>
            <a:r>
              <a:rPr lang="da-DK" sz="1400" dirty="0" smtClean="0"/>
              <a:t>Not to </a:t>
            </a:r>
            <a:r>
              <a:rPr lang="da-DK" sz="1400" dirty="0" err="1" smtClean="0"/>
              <a:t>mention</a:t>
            </a:r>
            <a:r>
              <a:rPr lang="da-DK" sz="1400" dirty="0" smtClean="0"/>
              <a:t> the </a:t>
            </a:r>
            <a:r>
              <a:rPr lang="da-DK" sz="1400" dirty="0" err="1" smtClean="0"/>
              <a:t>fact</a:t>
            </a:r>
            <a:r>
              <a:rPr lang="da-DK" sz="1400" dirty="0" smtClean="0"/>
              <a:t> </a:t>
            </a:r>
            <a:r>
              <a:rPr lang="da-DK" sz="1400" dirty="0" err="1" smtClean="0"/>
              <a:t>that</a:t>
            </a:r>
            <a:r>
              <a:rPr lang="da-DK" sz="1400" dirty="0" smtClean="0"/>
              <a:t> …</a:t>
            </a:r>
            <a:endParaRPr lang="da-DK" sz="1400" dirty="0"/>
          </a:p>
        </p:txBody>
      </p:sp>
      <p:sp>
        <p:nvSpPr>
          <p:cNvPr id="9" name="Pladsholder til dato 8"/>
          <p:cNvSpPr>
            <a:spLocks noGrp="1"/>
          </p:cNvSpPr>
          <p:nvPr>
            <p:ph type="dt" sz="half" idx="10"/>
          </p:nvPr>
        </p:nvSpPr>
        <p:spPr/>
        <p:txBody>
          <a:bodyPr/>
          <a:lstStyle/>
          <a:p>
            <a:fld id="{6BD9D173-381C-469C-895E-124F37735891}" type="datetime2">
              <a:rPr lang="da-DK" smtClean="0"/>
              <a:t>6. januar 2023</a:t>
            </a:fld>
            <a:endParaRPr lang="da-DK" dirty="0"/>
          </a:p>
        </p:txBody>
      </p:sp>
      <p:sp>
        <p:nvSpPr>
          <p:cNvPr id="10" name="Pladsholder til slidenummer 9"/>
          <p:cNvSpPr>
            <a:spLocks noGrp="1"/>
          </p:cNvSpPr>
          <p:nvPr>
            <p:ph type="sldNum" sz="quarter" idx="12"/>
          </p:nvPr>
        </p:nvSpPr>
        <p:spPr/>
        <p:txBody>
          <a:bodyPr/>
          <a:lstStyle/>
          <a:p>
            <a:fld id="{24C8C45C-947F-4981-8B3F-4F32E973C901}" type="slidenum">
              <a:rPr lang="da-DK" smtClean="0"/>
              <a:pPr/>
              <a:t>36</a:t>
            </a:fld>
            <a:endParaRPr lang="da-DK" dirty="0"/>
          </a:p>
        </p:txBody>
      </p:sp>
      <p:sp>
        <p:nvSpPr>
          <p:cNvPr id="11" name="Pladsholder til sidefod 10"/>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059570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Gambitter</a:t>
            </a:r>
            <a:endParaRPr lang="da-DK" dirty="0"/>
          </a:p>
        </p:txBody>
      </p:sp>
      <p:sp>
        <p:nvSpPr>
          <p:cNvPr id="3" name="Pladsholder til indhold 2"/>
          <p:cNvSpPr>
            <a:spLocks noGrp="1"/>
          </p:cNvSpPr>
          <p:nvPr>
            <p:ph sz="half" idx="1"/>
          </p:nvPr>
        </p:nvSpPr>
        <p:spPr/>
        <p:txBody>
          <a:bodyPr/>
          <a:lstStyle/>
          <a:p>
            <a:pPr marL="0" indent="0">
              <a:spcBef>
                <a:spcPts val="0"/>
              </a:spcBef>
              <a:buClrTx/>
              <a:buNone/>
              <a:defRPr/>
            </a:pPr>
            <a:r>
              <a:rPr lang="da-DK" dirty="0"/>
              <a:t>Præsentér et tema, eleverne skal debattere, fx ”</a:t>
            </a:r>
            <a:r>
              <a:rPr lang="da-DK" dirty="0" err="1"/>
              <a:t>What</a:t>
            </a:r>
            <a:r>
              <a:rPr lang="da-DK" dirty="0"/>
              <a:t> is </a:t>
            </a:r>
            <a:r>
              <a:rPr lang="da-DK" dirty="0" err="1"/>
              <a:t>your</a:t>
            </a:r>
            <a:r>
              <a:rPr lang="da-DK" dirty="0"/>
              <a:t> </a:t>
            </a:r>
            <a:r>
              <a:rPr lang="da-DK" dirty="0" smtClean="0"/>
              <a:t>opinion on the American </a:t>
            </a:r>
            <a:r>
              <a:rPr lang="da-DK" dirty="0" err="1" smtClean="0"/>
              <a:t>President</a:t>
            </a:r>
            <a:r>
              <a:rPr lang="da-DK" dirty="0" smtClean="0"/>
              <a:t>?”, ”</a:t>
            </a:r>
            <a:r>
              <a:rPr lang="da-DK" dirty="0" err="1" smtClean="0"/>
              <a:t>Discuss</a:t>
            </a:r>
            <a:r>
              <a:rPr lang="da-DK" dirty="0" smtClean="0"/>
              <a:t> the </a:t>
            </a:r>
            <a:r>
              <a:rPr lang="da-DK" dirty="0" err="1" smtClean="0"/>
              <a:t>pros</a:t>
            </a:r>
            <a:r>
              <a:rPr lang="da-DK" dirty="0" smtClean="0"/>
              <a:t> and cons of </a:t>
            </a:r>
            <a:r>
              <a:rPr lang="da-DK" dirty="0" err="1" smtClean="0"/>
              <a:t>having</a:t>
            </a:r>
            <a:r>
              <a:rPr lang="da-DK" dirty="0" smtClean="0"/>
              <a:t> </a:t>
            </a:r>
            <a:r>
              <a:rPr lang="da-DK" dirty="0" err="1" smtClean="0"/>
              <a:t>weapons</a:t>
            </a:r>
            <a:r>
              <a:rPr lang="da-DK" dirty="0" smtClean="0"/>
              <a:t> in </a:t>
            </a:r>
            <a:r>
              <a:rPr lang="da-DK" dirty="0" err="1" smtClean="0"/>
              <a:t>your</a:t>
            </a:r>
            <a:r>
              <a:rPr lang="da-DK" dirty="0" smtClean="0"/>
              <a:t> </a:t>
            </a:r>
            <a:r>
              <a:rPr lang="da-DK" dirty="0" err="1" smtClean="0"/>
              <a:t>home</a:t>
            </a:r>
            <a:r>
              <a:rPr lang="da-DK" dirty="0" smtClean="0"/>
              <a:t>”.</a:t>
            </a:r>
            <a:endParaRPr lang="da-DK" dirty="0"/>
          </a:p>
          <a:p>
            <a:pPr marL="0" lvl="0" indent="0">
              <a:spcBef>
                <a:spcPts val="0"/>
              </a:spcBef>
              <a:buClrTx/>
              <a:buNone/>
              <a:defRPr/>
            </a:pPr>
            <a:endParaRPr lang="da-DK" dirty="0" smtClean="0"/>
          </a:p>
          <a:p>
            <a:pPr marL="0" lvl="0" indent="0">
              <a:spcBef>
                <a:spcPts val="0"/>
              </a:spcBef>
              <a:buClrTx/>
              <a:buNone/>
              <a:defRPr/>
            </a:pPr>
            <a:r>
              <a:rPr lang="da-DK" dirty="0" smtClean="0"/>
              <a:t>Eleverne får udleveret kort med gambitter. </a:t>
            </a:r>
          </a:p>
          <a:p>
            <a:pPr marL="0" lvl="0" indent="0">
              <a:spcBef>
                <a:spcPts val="0"/>
              </a:spcBef>
              <a:buClrTx/>
              <a:buNone/>
              <a:defRPr/>
            </a:pPr>
            <a:r>
              <a:rPr lang="da-DK" dirty="0" smtClean="0"/>
              <a:t>De skal føre en samtale, hvor de anvender alle de udleverede gambitter. </a:t>
            </a:r>
          </a:p>
          <a:p>
            <a:pPr marL="0" lvl="0" indent="0">
              <a:spcBef>
                <a:spcPts val="0"/>
              </a:spcBef>
              <a:buClrTx/>
              <a:buNone/>
              <a:defRPr/>
            </a:pPr>
            <a:endParaRPr lang="da-DK" dirty="0"/>
          </a:p>
          <a:p>
            <a:pPr marL="0" lvl="0" indent="0">
              <a:spcBef>
                <a:spcPts val="0"/>
              </a:spcBef>
              <a:buClrTx/>
              <a:buNone/>
              <a:defRPr/>
            </a:pPr>
            <a:endParaRPr lang="da-DK" dirty="0"/>
          </a:p>
          <a:p>
            <a:endParaRPr lang="da-DK" dirty="0"/>
          </a:p>
          <a:p>
            <a:endParaRPr lang="da-DK" dirty="0"/>
          </a:p>
        </p:txBody>
      </p:sp>
      <p:pic>
        <p:nvPicPr>
          <p:cNvPr id="9" name="Pladsholder til indhold 8"/>
          <p:cNvPicPr>
            <a:picLocks noGrp="1" noChangeAspect="1"/>
          </p:cNvPicPr>
          <p:nvPr>
            <p:ph sz="half" idx="2"/>
          </p:nvPr>
        </p:nvPicPr>
        <p:blipFill rotWithShape="1">
          <a:blip r:embed="rId3"/>
          <a:srcRect l="24411" t="32549" r="28680" b="22195"/>
          <a:stretch/>
        </p:blipFill>
        <p:spPr>
          <a:xfrm>
            <a:off x="6447934" y="1800000"/>
            <a:ext cx="5279011" cy="2864757"/>
          </a:xfrm>
          <a:prstGeom prst="rect">
            <a:avLst/>
          </a:prstGeom>
        </p:spPr>
      </p:pic>
      <p:sp>
        <p:nvSpPr>
          <p:cNvPr id="5" name="Pladsholder til dato 4"/>
          <p:cNvSpPr>
            <a:spLocks noGrp="1"/>
          </p:cNvSpPr>
          <p:nvPr>
            <p:ph type="dt" sz="half" idx="10"/>
          </p:nvPr>
        </p:nvSpPr>
        <p:spPr/>
        <p:txBody>
          <a:bodyPr/>
          <a:lstStyle/>
          <a:p>
            <a:fld id="{6C7D488C-D4AB-441E-8429-A8F80098FDFA}"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37</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10" name="Tekstfelt 9"/>
          <p:cNvSpPr txBox="1"/>
          <p:nvPr/>
        </p:nvSpPr>
        <p:spPr>
          <a:xfrm>
            <a:off x="6447934" y="5552389"/>
            <a:ext cx="4421171" cy="307777"/>
          </a:xfrm>
          <a:prstGeom prst="rect">
            <a:avLst/>
          </a:prstGeom>
          <a:noFill/>
        </p:spPr>
        <p:txBody>
          <a:bodyPr wrap="square" lIns="0" tIns="0" rIns="0" bIns="0" rtlCol="0">
            <a:spAutoFit/>
          </a:bodyPr>
          <a:lstStyle/>
          <a:p>
            <a:r>
              <a:rPr lang="da-DK" sz="2000" dirty="0" smtClean="0">
                <a:hlinkClick r:id="rId4"/>
              </a:rPr>
              <a:t>kortlink.dk/2anha</a:t>
            </a:r>
            <a:r>
              <a:rPr lang="da-DK" sz="2000" dirty="0" smtClean="0"/>
              <a:t> </a:t>
            </a:r>
          </a:p>
        </p:txBody>
      </p:sp>
      <p:sp>
        <p:nvSpPr>
          <p:cNvPr id="11" name="Tekstfelt 10"/>
          <p:cNvSpPr txBox="1"/>
          <p:nvPr/>
        </p:nvSpPr>
        <p:spPr>
          <a:xfrm flipH="1">
            <a:off x="6447934" y="4854804"/>
            <a:ext cx="5279010" cy="615553"/>
          </a:xfrm>
          <a:prstGeom prst="rect">
            <a:avLst/>
          </a:prstGeom>
          <a:noFill/>
        </p:spPr>
        <p:txBody>
          <a:bodyPr wrap="square" lIns="0" tIns="0" rIns="0" bIns="0" rtlCol="0">
            <a:spAutoFit/>
          </a:bodyPr>
          <a:lstStyle/>
          <a:p>
            <a:r>
              <a:rPr lang="da-DK" sz="2000" dirty="0" smtClean="0"/>
              <a:t>Find eksempler på ordkort med gambitter i linket</a:t>
            </a:r>
          </a:p>
        </p:txBody>
      </p:sp>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375383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Speaking</a:t>
            </a:r>
            <a:r>
              <a:rPr lang="da-DK" dirty="0" smtClean="0"/>
              <a:t> bingo</a:t>
            </a:r>
            <a:endParaRPr lang="da-DK" dirty="0"/>
          </a:p>
        </p:txBody>
      </p:sp>
      <p:sp>
        <p:nvSpPr>
          <p:cNvPr id="3" name="Pladsholder til indhold 2"/>
          <p:cNvSpPr>
            <a:spLocks noGrp="1"/>
          </p:cNvSpPr>
          <p:nvPr>
            <p:ph sz="half" idx="1"/>
          </p:nvPr>
        </p:nvSpPr>
        <p:spPr/>
        <p:txBody>
          <a:bodyPr/>
          <a:lstStyle/>
          <a:p>
            <a:r>
              <a:rPr lang="da-DK" dirty="0"/>
              <a:t>Kan anvendes gennem hele timen, eleven krydser af efterhånden som udtrykkene benyttes.</a:t>
            </a:r>
          </a:p>
          <a:p>
            <a:pPr marL="0" indent="0">
              <a:buNone/>
            </a:pPr>
            <a:r>
              <a:rPr lang="da-DK" dirty="0"/>
              <a:t/>
            </a:r>
            <a:br>
              <a:rPr lang="da-DK" dirty="0"/>
            </a:br>
            <a:endParaRPr lang="da-DK" dirty="0"/>
          </a:p>
        </p:txBody>
      </p:sp>
      <p:sp>
        <p:nvSpPr>
          <p:cNvPr id="5" name="Pladsholder til dato 4"/>
          <p:cNvSpPr>
            <a:spLocks noGrp="1"/>
          </p:cNvSpPr>
          <p:nvPr>
            <p:ph type="dt" sz="half" idx="10"/>
          </p:nvPr>
        </p:nvSpPr>
        <p:spPr/>
        <p:txBody>
          <a:bodyPr/>
          <a:lstStyle/>
          <a:p>
            <a:fld id="{8CDD4EA8-8AF4-4199-A252-D0B847792B15}"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38</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3074" name="Picture 2" descr="https://lh3.googleusercontent.com/8UTloE990urspB0sHqvKBIBRIWNmTPEtc-Y1Itjl5lghNS9fkept9Ky6svbhwUcPE9Lalaz0OqcGjllobv3LBcjB8SXiM0WGGhn09Ws_nQtVvWWE26r2DIN12vxdmSUt3SbK8qDxRuA"/>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465" t="31824" r="28372" b="9497"/>
          <a:stretch/>
        </p:blipFill>
        <p:spPr bwMode="auto">
          <a:xfrm>
            <a:off x="6158754" y="2177143"/>
            <a:ext cx="5844988" cy="2871132"/>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741173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Noughts</a:t>
            </a:r>
            <a:r>
              <a:rPr lang="da-DK" dirty="0" smtClean="0"/>
              <a:t> and crosses</a:t>
            </a:r>
            <a:endParaRPr lang="da-DK" dirty="0"/>
          </a:p>
        </p:txBody>
      </p:sp>
      <p:sp>
        <p:nvSpPr>
          <p:cNvPr id="3" name="Pladsholder til indhold 2"/>
          <p:cNvSpPr>
            <a:spLocks noGrp="1"/>
          </p:cNvSpPr>
          <p:nvPr>
            <p:ph sz="half" idx="1"/>
          </p:nvPr>
        </p:nvSpPr>
        <p:spPr/>
        <p:txBody>
          <a:bodyPr/>
          <a:lstStyle/>
          <a:p>
            <a:r>
              <a:rPr lang="da-DK" dirty="0" smtClean="0"/>
              <a:t>Spil kryds og bolle</a:t>
            </a:r>
          </a:p>
          <a:p>
            <a:r>
              <a:rPr lang="da-DK" dirty="0" smtClean="0"/>
              <a:t>Lav </a:t>
            </a:r>
            <a:r>
              <a:rPr lang="da-DK" dirty="0"/>
              <a:t>en sætning med det ord, I lander på. Vælg ord/fraser eleverne trænger til at træne.</a:t>
            </a:r>
          </a:p>
          <a:p>
            <a:r>
              <a:rPr lang="da-DK" dirty="0"/>
              <a:t>Skriv </a:t>
            </a:r>
            <a:r>
              <a:rPr lang="da-DK" dirty="0" smtClean="0"/>
              <a:t>fx et </a:t>
            </a:r>
            <a:r>
              <a:rPr lang="da-DK" dirty="0"/>
              <a:t>verbum i datid og lad eleverne bøje ordet, når de lander på feltet.</a:t>
            </a:r>
          </a:p>
          <a:p>
            <a:pPr marL="0" indent="0">
              <a:buNone/>
            </a:pPr>
            <a:r>
              <a:rPr lang="da-DK" dirty="0"/>
              <a:t/>
            </a:r>
            <a:br>
              <a:rPr lang="da-DK" dirty="0"/>
            </a:br>
            <a:endParaRPr lang="da-DK" dirty="0"/>
          </a:p>
        </p:txBody>
      </p:sp>
      <p:sp>
        <p:nvSpPr>
          <p:cNvPr id="5" name="Pladsholder til dato 4"/>
          <p:cNvSpPr>
            <a:spLocks noGrp="1"/>
          </p:cNvSpPr>
          <p:nvPr>
            <p:ph type="dt" sz="half" idx="10"/>
          </p:nvPr>
        </p:nvSpPr>
        <p:spPr/>
        <p:txBody>
          <a:bodyPr/>
          <a:lstStyle/>
          <a:p>
            <a:fld id="{0492C878-8EBC-4615-AB3B-5C65B2C99C4D}"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39</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5122" name="Picture 2" descr="https://lh4.googleusercontent.com/0lMAYn9BkkFylmR9QboPZ2C-bjMgYcOyOXiZ-7IbEMChO31ZoJd6Z7vI6TIYRK2QZ36hBlBNy_E_j8RZi-Uotwbms1vroaG96TGtDmp5uNCUKhAnlOYtw-LTB5ZVitO-qJnuZUSHahE"/>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907" t="34375" r="37460" b="9781"/>
          <a:stretch/>
        </p:blipFill>
        <p:spPr bwMode="auto">
          <a:xfrm>
            <a:off x="6116113" y="1799999"/>
            <a:ext cx="5914522" cy="3399017"/>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57183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 til læreren</a:t>
            </a:r>
            <a:r>
              <a:rPr lang="da-DK" sz="2800" dirty="0" smtClean="0"/>
              <a:t> </a:t>
            </a:r>
            <a:endParaRPr lang="da-DK" sz="2800" dirty="0">
              <a:solidFill>
                <a:srgbClr val="FF0000"/>
              </a:solidFill>
            </a:endParaRPr>
          </a:p>
        </p:txBody>
      </p:sp>
      <p:sp>
        <p:nvSpPr>
          <p:cNvPr id="3" name="Pladsholder til indhold 2"/>
          <p:cNvSpPr>
            <a:spLocks noGrp="1"/>
          </p:cNvSpPr>
          <p:nvPr>
            <p:ph sz="half" idx="1"/>
          </p:nvPr>
        </p:nvSpPr>
        <p:spPr/>
        <p:txBody>
          <a:bodyPr/>
          <a:lstStyle/>
          <a:p>
            <a:pPr marL="0" indent="0">
              <a:buNone/>
            </a:pPr>
            <a:r>
              <a:rPr lang="da-DK" b="1" dirty="0"/>
              <a:t>Indhold for del 1 (Slide nr. </a:t>
            </a:r>
            <a:r>
              <a:rPr lang="da-DK" b="1" dirty="0" smtClean="0"/>
              <a:t>7 </a:t>
            </a:r>
            <a:r>
              <a:rPr lang="da-DK" b="1" dirty="0"/>
              <a:t>til </a:t>
            </a:r>
            <a:r>
              <a:rPr lang="da-DK" b="1" dirty="0" smtClean="0"/>
              <a:t>16) </a:t>
            </a:r>
            <a:endParaRPr lang="da-DK" b="1" dirty="0"/>
          </a:p>
          <a:p>
            <a:pPr marL="0" indent="0">
              <a:buNone/>
            </a:pPr>
            <a:r>
              <a:rPr lang="da-DK" dirty="0"/>
              <a:t>Gennemgang af vigtige elementer i forhold til prøvens opbygning </a:t>
            </a:r>
            <a:r>
              <a:rPr lang="da-DK" dirty="0" smtClean="0"/>
              <a:t>med et fokus på forløbet før og under selve prøven</a:t>
            </a:r>
            <a:r>
              <a:rPr lang="da-DK" dirty="0"/>
              <a:t>. </a:t>
            </a:r>
            <a:endParaRPr lang="da-DK" dirty="0" smtClean="0"/>
          </a:p>
          <a:p>
            <a:pPr marL="0" indent="0">
              <a:buNone/>
            </a:pPr>
            <a:r>
              <a:rPr lang="da-DK" dirty="0" smtClean="0"/>
              <a:t>Der tages udgangspunkt i ”Vejledning til folkeskolens prøver i engelsk i 9. klasse”.</a:t>
            </a:r>
            <a:endParaRPr lang="da-DK" dirty="0"/>
          </a:p>
          <a:p>
            <a:pPr marL="0" indent="0">
              <a:buNone/>
            </a:pPr>
            <a:endParaRPr lang="da-DK" dirty="0"/>
          </a:p>
          <a:p>
            <a:endParaRPr lang="da-DK" dirty="0"/>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2727838A-DC11-4788-99EB-893206BB7D5B}"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a:t>
            </a:fld>
            <a:endParaRPr lang="da-DK" dirty="0"/>
          </a:p>
        </p:txBody>
      </p:sp>
      <p:sp>
        <p:nvSpPr>
          <p:cNvPr id="7" name="Pladsholder til tekst 6"/>
          <p:cNvSpPr>
            <a:spLocks noGrp="1"/>
          </p:cNvSpPr>
          <p:nvPr>
            <p:ph type="body" sz="quarter" idx="13"/>
          </p:nvPr>
        </p:nvSpPr>
        <p:spPr/>
        <p:txBody>
          <a:bodyPr/>
          <a:lstStyle/>
          <a:p>
            <a:endParaRPr lang="da-DK" dirty="0"/>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394925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Styrk ordforrådet med film </a:t>
            </a:r>
            <a:endParaRPr lang="da-DK" dirty="0"/>
          </a:p>
        </p:txBody>
      </p:sp>
      <p:sp>
        <p:nvSpPr>
          <p:cNvPr id="3" name="Pladsholder til indhold 2"/>
          <p:cNvSpPr>
            <a:spLocks noGrp="1"/>
          </p:cNvSpPr>
          <p:nvPr>
            <p:ph sz="half" idx="1"/>
          </p:nvPr>
        </p:nvSpPr>
        <p:spPr/>
        <p:txBody>
          <a:bodyPr/>
          <a:lstStyle/>
          <a:p>
            <a:r>
              <a:rPr lang="da-DK" dirty="0" smtClean="0"/>
              <a:t>Eleverne skal parvis se en kort film eller et filmklip. Vælg fx en film med meget handling og uden tale. Alternativt kan der slukkes for lyden.</a:t>
            </a:r>
          </a:p>
          <a:p>
            <a:r>
              <a:rPr lang="da-DK" dirty="0" smtClean="0"/>
              <a:t>Elev A sidder med ryggen til filmen, der vises. </a:t>
            </a:r>
          </a:p>
          <a:p>
            <a:r>
              <a:rPr lang="da-DK" dirty="0" smtClean="0"/>
              <a:t>Elev B har front mod filmen og fortæller, hvad der foregår i filmen.</a:t>
            </a:r>
          </a:p>
          <a:p>
            <a:r>
              <a:rPr lang="da-DK" dirty="0" smtClean="0"/>
              <a:t>Elev A tager evt. noter og genfortæller handlingen, når filmen er slut.</a:t>
            </a:r>
          </a:p>
          <a:p>
            <a:r>
              <a:rPr lang="da-DK" dirty="0" smtClean="0"/>
              <a:t>Filmen/filmklippet ses fælles på klassen og elev A og B drøfter, hvad der var vanskeligt at beskrive eller genfortælle. </a:t>
            </a:r>
          </a:p>
          <a:p>
            <a:pPr marL="0" indent="0">
              <a:buNone/>
            </a:pPr>
            <a:endParaRPr lang="da-DK" dirty="0"/>
          </a:p>
          <a:p>
            <a:endParaRPr lang="da-DK" dirty="0"/>
          </a:p>
        </p:txBody>
      </p:sp>
      <p:sp>
        <p:nvSpPr>
          <p:cNvPr id="4" name="Pladsholder til indhold 3"/>
          <p:cNvSpPr>
            <a:spLocks noGrp="1"/>
          </p:cNvSpPr>
          <p:nvPr>
            <p:ph sz="half" idx="2"/>
          </p:nvPr>
        </p:nvSpPr>
        <p:spPr/>
        <p:txBody>
          <a:bodyPr/>
          <a:lstStyle/>
          <a:p>
            <a:pPr marL="0" indent="0">
              <a:buNone/>
            </a:pPr>
            <a:r>
              <a:rPr lang="da-DK" dirty="0" smtClean="0">
                <a:solidFill>
                  <a:schemeClr val="accent1"/>
                </a:solidFill>
              </a:rPr>
              <a:t>Idé</a:t>
            </a:r>
          </a:p>
          <a:p>
            <a:r>
              <a:rPr lang="da-DK" sz="1600" dirty="0" smtClean="0"/>
              <a:t>Eleverne går på jagt efter gambitter i en film.</a:t>
            </a:r>
          </a:p>
          <a:p>
            <a:endParaRPr lang="da-DK" sz="1600" dirty="0"/>
          </a:p>
          <a:p>
            <a:endParaRPr lang="da-DK" sz="1600" dirty="0" smtClean="0"/>
          </a:p>
          <a:p>
            <a:endParaRPr lang="da-DK" sz="1600" dirty="0"/>
          </a:p>
          <a:p>
            <a:endParaRPr lang="da-DK" sz="1600" dirty="0" smtClean="0"/>
          </a:p>
          <a:p>
            <a:endParaRPr lang="da-DK" sz="1600" dirty="0"/>
          </a:p>
          <a:p>
            <a:endParaRPr lang="da-DK" sz="1600" dirty="0" smtClean="0"/>
          </a:p>
          <a:p>
            <a:endParaRPr lang="da-DK" sz="1600" dirty="0"/>
          </a:p>
          <a:p>
            <a:endParaRPr lang="da-DK" sz="1600" dirty="0"/>
          </a:p>
        </p:txBody>
      </p:sp>
      <p:sp>
        <p:nvSpPr>
          <p:cNvPr id="5" name="Pladsholder til dato 4"/>
          <p:cNvSpPr>
            <a:spLocks noGrp="1"/>
          </p:cNvSpPr>
          <p:nvPr>
            <p:ph type="dt" sz="half" idx="10"/>
          </p:nvPr>
        </p:nvSpPr>
        <p:spPr/>
        <p:txBody>
          <a:bodyPr/>
          <a:lstStyle/>
          <a:p>
            <a:fld id="{E3CFBD97-B281-4CB5-9561-EC9776A25BB3}"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40</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3737062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Lyricstraining.com</a:t>
            </a:r>
            <a:endParaRPr lang="da-DK" dirty="0"/>
          </a:p>
        </p:txBody>
      </p:sp>
      <p:sp>
        <p:nvSpPr>
          <p:cNvPr id="3" name="Pladsholder til indhold 2"/>
          <p:cNvSpPr>
            <a:spLocks noGrp="1"/>
          </p:cNvSpPr>
          <p:nvPr>
            <p:ph sz="half" idx="1"/>
          </p:nvPr>
        </p:nvSpPr>
        <p:spPr/>
        <p:txBody>
          <a:bodyPr/>
          <a:lstStyle/>
          <a:p>
            <a:r>
              <a:rPr lang="da-DK" dirty="0" smtClean="0"/>
              <a:t>Udfyld de manglende ord i musikvideoen. </a:t>
            </a:r>
          </a:p>
          <a:p>
            <a:r>
              <a:rPr lang="da-DK" dirty="0" smtClean="0"/>
              <a:t>Aktiviteten lægger op til, at eleverne lytter til musikvideoen adskillige gange for at få fat i det korrekte ord.</a:t>
            </a:r>
            <a:endParaRPr lang="da-DK" dirty="0"/>
          </a:p>
        </p:txBody>
      </p:sp>
      <p:pic>
        <p:nvPicPr>
          <p:cNvPr id="9" name="Pladsholder til indhold 8"/>
          <p:cNvPicPr>
            <a:picLocks noGrp="1" noChangeAspect="1"/>
          </p:cNvPicPr>
          <p:nvPr>
            <p:ph sz="half" idx="2"/>
          </p:nvPr>
        </p:nvPicPr>
        <p:blipFill rotWithShape="1">
          <a:blip r:embed="rId2"/>
          <a:srcRect l="14441" t="30416" r="17028" b="8383"/>
          <a:stretch/>
        </p:blipFill>
        <p:spPr>
          <a:xfrm>
            <a:off x="6185865" y="1800000"/>
            <a:ext cx="5778380" cy="2902630"/>
          </a:xfrm>
          <a:prstGeom prst="rect">
            <a:avLst/>
          </a:prstGeom>
        </p:spPr>
      </p:pic>
      <p:sp>
        <p:nvSpPr>
          <p:cNvPr id="5" name="Pladsholder til dato 4"/>
          <p:cNvSpPr>
            <a:spLocks noGrp="1"/>
          </p:cNvSpPr>
          <p:nvPr>
            <p:ph type="dt" sz="half" idx="10"/>
          </p:nvPr>
        </p:nvSpPr>
        <p:spPr/>
        <p:txBody>
          <a:bodyPr/>
          <a:lstStyle/>
          <a:p>
            <a:fld id="{D8A56A82-4E1F-4427-8B1A-C40675C7935E}"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41</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517597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Taboo</a:t>
            </a:r>
            <a:endParaRPr lang="da-DK" dirty="0"/>
          </a:p>
        </p:txBody>
      </p:sp>
      <p:sp>
        <p:nvSpPr>
          <p:cNvPr id="3" name="Pladsholder til indhold 2"/>
          <p:cNvSpPr>
            <a:spLocks noGrp="1"/>
          </p:cNvSpPr>
          <p:nvPr>
            <p:ph sz="half" idx="1"/>
          </p:nvPr>
        </p:nvSpPr>
        <p:spPr/>
        <p:txBody>
          <a:bodyPr/>
          <a:lstStyle/>
          <a:p>
            <a:r>
              <a:rPr lang="da-DK" dirty="0" err="1" smtClean="0"/>
              <a:t>Taboo</a:t>
            </a:r>
            <a:r>
              <a:rPr lang="da-DK" dirty="0" smtClean="0"/>
              <a:t> </a:t>
            </a:r>
            <a:r>
              <a:rPr lang="da-DK" dirty="0"/>
              <a:t>er et gættespil, hvor målet er, at en spiller skal få </a:t>
            </a:r>
            <a:r>
              <a:rPr lang="da-DK" dirty="0" smtClean="0"/>
              <a:t>sine </a:t>
            </a:r>
            <a:r>
              <a:rPr lang="da-DK" dirty="0"/>
              <a:t>partnere til at gætte ordet på spillerens kort uden at bruge selve ordet eller fem yderligere ord, der er anført på </a:t>
            </a:r>
            <a:r>
              <a:rPr lang="da-DK" dirty="0" smtClean="0"/>
              <a:t>kortet.</a:t>
            </a:r>
            <a:endParaRPr lang="da-DK" dirty="0"/>
          </a:p>
          <a:p>
            <a:r>
              <a:rPr lang="da-DK" dirty="0"/>
              <a:t>Læg </a:t>
            </a:r>
            <a:r>
              <a:rPr lang="da-DK" dirty="0" smtClean="0"/>
              <a:t>kortene </a:t>
            </a:r>
            <a:r>
              <a:rPr lang="da-DK" dirty="0"/>
              <a:t>i en bunke på bordet. Tag et kort efter tur. </a:t>
            </a:r>
            <a:r>
              <a:rPr lang="da-DK" dirty="0" err="1"/>
              <a:t>Taboo</a:t>
            </a:r>
            <a:r>
              <a:rPr lang="da-DK" dirty="0"/>
              <a:t> kan spilles med 2 eller 4 spillere, hvor </a:t>
            </a:r>
            <a:r>
              <a:rPr lang="da-DK" dirty="0" smtClean="0"/>
              <a:t>to </a:t>
            </a:r>
            <a:r>
              <a:rPr lang="da-DK" dirty="0"/>
              <a:t>spillere dyster mod hinanden. Det andet par kan evt. give signal med en </a:t>
            </a:r>
            <a:r>
              <a:rPr lang="da-DK" dirty="0" err="1"/>
              <a:t>buzzer</a:t>
            </a:r>
            <a:r>
              <a:rPr lang="da-DK" dirty="0"/>
              <a:t> eller lignende, hvis de andre bruger ord, der er tabu. Den der gætter flest ord vinder.</a:t>
            </a:r>
          </a:p>
          <a:p>
            <a:r>
              <a:rPr lang="da-DK" dirty="0" smtClean="0"/>
              <a:t>Læs mere om </a:t>
            </a:r>
            <a:r>
              <a:rPr lang="da-DK" dirty="0" err="1" smtClean="0"/>
              <a:t>Taboo</a:t>
            </a:r>
            <a:r>
              <a:rPr lang="da-DK" dirty="0"/>
              <a:t> her: </a:t>
            </a:r>
            <a:r>
              <a:rPr lang="da-DK" dirty="0" smtClean="0">
                <a:hlinkClick r:id="rId3"/>
              </a:rPr>
              <a:t>vildmedengelsk.dk/spil/mellemtrin/</a:t>
            </a:r>
            <a:r>
              <a:rPr lang="da-DK" dirty="0" err="1" smtClean="0">
                <a:hlinkClick r:id="rId3"/>
              </a:rPr>
              <a:t>taboo</a:t>
            </a:r>
            <a:r>
              <a:rPr lang="da-DK" dirty="0" smtClean="0"/>
              <a:t> </a:t>
            </a:r>
            <a:endParaRPr lang="da-DK" dirty="0"/>
          </a:p>
        </p:txBody>
      </p:sp>
      <p:sp>
        <p:nvSpPr>
          <p:cNvPr id="4" name="Pladsholder til indhold 3"/>
          <p:cNvSpPr>
            <a:spLocks noGrp="1"/>
          </p:cNvSpPr>
          <p:nvPr>
            <p:ph sz="half" idx="2"/>
          </p:nvPr>
        </p:nvSpPr>
        <p:spPr/>
        <p:txBody>
          <a:bodyPr/>
          <a:lstStyle/>
          <a:p>
            <a:r>
              <a:rPr lang="da-DK" sz="1400" dirty="0"/>
              <a:t>Elever med et lille ordforråd kan bruge </a:t>
            </a:r>
            <a:r>
              <a:rPr lang="da-DK" sz="1400" dirty="0" err="1"/>
              <a:t>taboo</a:t>
            </a:r>
            <a:r>
              <a:rPr lang="da-DK" sz="1400" dirty="0"/>
              <a:t>-ordene som hjælpeord</a:t>
            </a:r>
            <a:r>
              <a:rPr lang="da-DK" sz="1400" dirty="0" smtClean="0"/>
              <a:t>.</a:t>
            </a:r>
          </a:p>
          <a:p>
            <a:endParaRPr lang="da-DK" sz="1400" dirty="0"/>
          </a:p>
          <a:p>
            <a:endParaRPr lang="da-DK" sz="1400" dirty="0"/>
          </a:p>
          <a:p>
            <a:endParaRPr lang="da-DK" sz="1400" dirty="0" smtClean="0"/>
          </a:p>
          <a:p>
            <a:endParaRPr lang="da-DK" sz="1400" dirty="0"/>
          </a:p>
          <a:p>
            <a:endParaRPr lang="da-DK" sz="1400" dirty="0" smtClean="0"/>
          </a:p>
          <a:p>
            <a:endParaRPr lang="da-DK" sz="1400" dirty="0"/>
          </a:p>
          <a:p>
            <a:endParaRPr lang="da-DK" sz="1400" dirty="0" smtClean="0"/>
          </a:p>
          <a:p>
            <a:endParaRPr lang="da-DK" sz="1400" dirty="0"/>
          </a:p>
          <a:p>
            <a:endParaRPr lang="da-DK" sz="1400" dirty="0"/>
          </a:p>
        </p:txBody>
      </p:sp>
      <p:sp>
        <p:nvSpPr>
          <p:cNvPr id="5" name="Pladsholder til dato 4"/>
          <p:cNvSpPr>
            <a:spLocks noGrp="1"/>
          </p:cNvSpPr>
          <p:nvPr>
            <p:ph type="dt" sz="half" idx="10"/>
          </p:nvPr>
        </p:nvSpPr>
        <p:spPr/>
        <p:txBody>
          <a:bodyPr/>
          <a:lstStyle/>
          <a:p>
            <a:fld id="{CC34F86A-982D-49DB-B601-ED607F075B52}"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42</a:t>
            </a:fld>
            <a:endParaRPr lang="da-DK" dirty="0"/>
          </a:p>
        </p:txBody>
      </p:sp>
      <p:sp>
        <p:nvSpPr>
          <p:cNvPr id="7" name="Pladsholder til tekst 6"/>
          <p:cNvSpPr>
            <a:spLocks noGrp="1"/>
          </p:cNvSpPr>
          <p:nvPr>
            <p:ph type="body" sz="quarter" idx="13"/>
          </p:nvPr>
        </p:nvSpPr>
        <p:spPr/>
        <p:txBody>
          <a:bodyPr/>
          <a:lstStyle/>
          <a:p>
            <a:endParaRPr lang="da-DK"/>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1644106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Læringsmakkere</a:t>
            </a:r>
            <a:endParaRPr lang="da-DK" dirty="0"/>
          </a:p>
        </p:txBody>
      </p:sp>
      <p:sp>
        <p:nvSpPr>
          <p:cNvPr id="3" name="Pladsholder til indhold 2"/>
          <p:cNvSpPr>
            <a:spLocks noGrp="1"/>
          </p:cNvSpPr>
          <p:nvPr>
            <p:ph sz="half" idx="1"/>
          </p:nvPr>
        </p:nvSpPr>
        <p:spPr>
          <a:xfrm>
            <a:off x="539749" y="1800000"/>
            <a:ext cx="10244515" cy="4518000"/>
          </a:xfrm>
        </p:spPr>
        <p:txBody>
          <a:bodyPr/>
          <a:lstStyle/>
          <a:p>
            <a:r>
              <a:rPr lang="da-DK" dirty="0"/>
              <a:t>Par- og gruppearbejde virker mere fremmende for lysten til at sige noget i engelsktimerne.</a:t>
            </a:r>
          </a:p>
          <a:p>
            <a:r>
              <a:rPr lang="da-DK" dirty="0"/>
              <a:t>Sørg for grupper og/eller par i klassen.</a:t>
            </a:r>
          </a:p>
          <a:p>
            <a:r>
              <a:rPr lang="da-DK" dirty="0" smtClean="0"/>
              <a:t>Brug læringsmakkere til fx refleksionsøvelser</a:t>
            </a:r>
          </a:p>
          <a:p>
            <a:pPr lvl="1"/>
            <a:r>
              <a:rPr lang="da-DK" dirty="0" smtClean="0"/>
              <a:t>Bed eleverne parvis at drøfte en problemstilling, tage stilling til et dilemma eller lignende.</a:t>
            </a:r>
          </a:p>
          <a:p>
            <a:pPr lvl="1"/>
            <a:r>
              <a:rPr lang="da-DK" dirty="0" smtClean="0"/>
              <a:t>Det er trygt at arbejde sammen med en fast makker.</a:t>
            </a:r>
          </a:p>
          <a:p>
            <a:pPr lvl="1"/>
            <a:r>
              <a:rPr lang="da-DK" dirty="0" smtClean="0"/>
              <a:t>Alle elever får mulighed for at sige noget i hver time.</a:t>
            </a:r>
          </a:p>
          <a:p>
            <a:pPr lvl="1"/>
            <a:r>
              <a:rPr lang="da-DK" dirty="0" smtClean="0"/>
              <a:t>Eleverne får tid </a:t>
            </a:r>
            <a:r>
              <a:rPr lang="da-DK" dirty="0"/>
              <a:t>til at tænke, </a:t>
            </a:r>
            <a:r>
              <a:rPr lang="da-DK" dirty="0" smtClean="0"/>
              <a:t>hvilket giver større </a:t>
            </a:r>
            <a:r>
              <a:rPr lang="da-DK" dirty="0"/>
              <a:t>motivation og selvsikkerhed til at sige noget i timerne.</a:t>
            </a:r>
          </a:p>
          <a:p>
            <a:pPr marL="0" indent="0">
              <a:buNone/>
            </a:pPr>
            <a:r>
              <a:rPr lang="da-DK" dirty="0"/>
              <a:t/>
            </a:r>
            <a:br>
              <a:rPr lang="da-DK" dirty="0"/>
            </a:br>
            <a:endParaRPr lang="da-DK" dirty="0"/>
          </a:p>
        </p:txBody>
      </p:sp>
      <p:sp>
        <p:nvSpPr>
          <p:cNvPr id="5" name="Pladsholder til dato 4"/>
          <p:cNvSpPr>
            <a:spLocks noGrp="1"/>
          </p:cNvSpPr>
          <p:nvPr>
            <p:ph type="dt" sz="half" idx="10"/>
          </p:nvPr>
        </p:nvSpPr>
        <p:spPr/>
        <p:txBody>
          <a:bodyPr/>
          <a:lstStyle/>
          <a:p>
            <a:fld id="{21F56D9A-8742-4759-8CDF-5643193349FB}"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43</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216908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7"/>
          <p:cNvPicPr preferRelativeResize="0">
            <a:picLocks noGrp="1"/>
          </p:cNvPicPr>
          <p:nvPr>
            <p:ph type="pic" idx="2"/>
          </p:nvPr>
        </p:nvPicPr>
        <p:blipFill rotWithShape="1">
          <a:blip r:embed="rId3">
            <a:alphaModFix/>
          </a:blip>
          <a:srcRect t="7802" b="7802"/>
          <a:stretch/>
        </p:blipFill>
        <p:spPr>
          <a:prstGeom prst="rect">
            <a:avLst/>
          </a:prstGeom>
          <a:noFill/>
          <a:ln>
            <a:noFill/>
          </a:ln>
        </p:spPr>
      </p:pic>
      <p:sp>
        <p:nvSpPr>
          <p:cNvPr id="593" name="Google Shape;593;p6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592" name="Google Shape;592;p67"/>
          <p:cNvSpPr txBox="1">
            <a:spLocks noGrp="1"/>
          </p:cNvSpPr>
          <p:nvPr>
            <p:ph type="sldNum" idx="4294967295"/>
          </p:nvPr>
        </p:nvSpPr>
        <p:spPr>
          <a:xfrm>
            <a:off x="0" y="6911975"/>
            <a:ext cx="0" cy="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endParaRPr dirty="0"/>
          </a:p>
        </p:txBody>
      </p:sp>
      <p:sp>
        <p:nvSpPr>
          <p:cNvPr id="596" name="Google Shape;596;p67"/>
          <p:cNvSpPr/>
          <p:nvPr/>
        </p:nvSpPr>
        <p:spPr>
          <a:xfrm>
            <a:off x="877619" y="1321451"/>
            <a:ext cx="372703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4800" b="1" dirty="0">
                <a:solidFill>
                  <a:schemeClr val="tx1"/>
                </a:solidFill>
                <a:latin typeface="Source Sans Pro"/>
                <a:ea typeface="Source Sans Pro"/>
                <a:cs typeface="Source Sans Pro"/>
                <a:sym typeface="Source Sans Pro"/>
              </a:rPr>
              <a:t>Spørgsmål?</a:t>
            </a:r>
            <a:endParaRPr sz="4800" dirty="0">
              <a:solidFill>
                <a:schemeClr val="tx1"/>
              </a:solidFill>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857870" y="51831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1708" b="5961"/>
          <a:stretch/>
        </p:blipFill>
        <p:spPr>
          <a:xfrm>
            <a:off x="4855027" y="5183149"/>
            <a:ext cx="6663097" cy="1196760"/>
          </a:xfrm>
          <a:prstGeom prst="rect">
            <a:avLst/>
          </a:prstGeom>
          <a:ln w="28575">
            <a:solidFill>
              <a:schemeClr val="accent3"/>
            </a:solidFill>
          </a:ln>
        </p:spPr>
      </p:pic>
    </p:spTree>
    <p:extLst>
      <p:ext uri="{BB962C8B-B14F-4D97-AF65-F5344CB8AC3E}">
        <p14:creationId xmlns:p14="http://schemas.microsoft.com/office/powerpoint/2010/main" val="334298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748" y="3585600"/>
            <a:ext cx="6888573" cy="1692000"/>
          </a:xfrm>
        </p:spPr>
        <p:txBody>
          <a:bodyPr/>
          <a:lstStyle/>
          <a:p>
            <a:r>
              <a:rPr lang="da-DK" sz="4000" dirty="0" smtClean="0"/>
              <a:t>God arbejdslyst og god fornøjelse med prøverne</a:t>
            </a:r>
            <a:endParaRPr lang="da-DK" sz="4000" dirty="0"/>
          </a:p>
        </p:txBody>
      </p:sp>
      <p:sp>
        <p:nvSpPr>
          <p:cNvPr id="3" name="Pladsholder til dato 2"/>
          <p:cNvSpPr>
            <a:spLocks noGrp="1"/>
          </p:cNvSpPr>
          <p:nvPr>
            <p:ph type="dt" sz="half" idx="10"/>
          </p:nvPr>
        </p:nvSpPr>
        <p:spPr/>
        <p:txBody>
          <a:bodyPr/>
          <a:lstStyle/>
          <a:p>
            <a:fld id="{813515BE-A149-4DA6-99F3-9CEDAE098F7F}" type="datetime2">
              <a:rPr lang="da-DK" smtClean="0"/>
              <a:t>6. januar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45</a:t>
            </a:fld>
            <a:endParaRPr lang="da-DK" dirty="0"/>
          </a:p>
        </p:txBody>
      </p:sp>
      <p:sp>
        <p:nvSpPr>
          <p:cNvPr id="5" name="Pladsholder til sidefod 4"/>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08053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 og gode råd til elever</a:t>
            </a:r>
            <a:endParaRPr lang="da-DK" dirty="0"/>
          </a:p>
        </p:txBody>
      </p:sp>
      <p:sp>
        <p:nvSpPr>
          <p:cNvPr id="3" name="Pladsholder til indhold 2"/>
          <p:cNvSpPr>
            <a:spLocks noGrp="1"/>
          </p:cNvSpPr>
          <p:nvPr>
            <p:ph sz="half" idx="1"/>
          </p:nvPr>
        </p:nvSpPr>
        <p:spPr/>
        <p:txBody>
          <a:bodyPr/>
          <a:lstStyle/>
          <a:p>
            <a:pPr marL="0" indent="0">
              <a:buNone/>
            </a:pPr>
            <a:r>
              <a:rPr lang="da-DK" b="1" dirty="0"/>
              <a:t>Indhold for del </a:t>
            </a:r>
            <a:r>
              <a:rPr lang="da-DK" b="1" dirty="0" smtClean="0"/>
              <a:t>2 </a:t>
            </a:r>
            <a:r>
              <a:rPr lang="da-DK" b="1" dirty="0"/>
              <a:t>(Slide nr. </a:t>
            </a:r>
            <a:r>
              <a:rPr lang="da-DK" b="1" dirty="0" smtClean="0"/>
              <a:t>17 </a:t>
            </a:r>
            <a:r>
              <a:rPr lang="da-DK" b="1" dirty="0"/>
              <a:t>til </a:t>
            </a:r>
            <a:r>
              <a:rPr lang="da-DK" b="1" dirty="0" smtClean="0"/>
              <a:t>28) </a:t>
            </a:r>
          </a:p>
          <a:p>
            <a:pPr marL="0" indent="0">
              <a:buNone/>
            </a:pPr>
            <a:r>
              <a:rPr lang="da-DK" dirty="0" smtClean="0"/>
              <a:t>Informationer til eleverne om rammer og regler for den mundtlige prøve i engelsk. Eleverne informeres om </a:t>
            </a:r>
            <a:r>
              <a:rPr lang="da-DK" dirty="0"/>
              <a:t>forberedelserne inden prøven, fx arbejdet med </a:t>
            </a:r>
            <a:r>
              <a:rPr lang="da-DK" dirty="0" smtClean="0"/>
              <a:t>dispositioner, samt forløbet under og efter prøven, herunder vurderingskriterier og karakterbeskrivelser. Fokus er på </a:t>
            </a:r>
            <a:r>
              <a:rPr lang="da-DK" dirty="0"/>
              <a:t>strategier og vigtige pointer, der kan understøtte eleven i </a:t>
            </a:r>
            <a:r>
              <a:rPr lang="da-DK" dirty="0" smtClean="0"/>
              <a:t>prøvesituationen.</a:t>
            </a:r>
          </a:p>
          <a:p>
            <a:pPr marL="0" indent="0">
              <a:buNone/>
            </a:pPr>
            <a:r>
              <a:rPr lang="da-DK" dirty="0" smtClean="0"/>
              <a:t>Målgruppen for disse slides er eleverne.</a:t>
            </a:r>
            <a:r>
              <a:rPr lang="da-DK" dirty="0"/>
              <a:t> Justér evt. i forhold til elevgruppen, du underviser.</a:t>
            </a:r>
          </a:p>
          <a:p>
            <a:pPr marL="0" indent="0">
              <a:buNone/>
            </a:pPr>
            <a:endParaRPr lang="da-DK" dirty="0"/>
          </a:p>
        </p:txBody>
      </p:sp>
      <p:sp>
        <p:nvSpPr>
          <p:cNvPr id="4" name="Pladsholder til indhold 3"/>
          <p:cNvSpPr>
            <a:spLocks noGrp="1"/>
          </p:cNvSpPr>
          <p:nvPr>
            <p:ph sz="half" idx="2"/>
          </p:nvPr>
        </p:nvSpPr>
        <p:spPr/>
        <p:txBody>
          <a:bodyPr/>
          <a:lstStyle/>
          <a:p>
            <a:endParaRPr lang="da-DK"/>
          </a:p>
        </p:txBody>
      </p:sp>
      <p:sp>
        <p:nvSpPr>
          <p:cNvPr id="5" name="Pladsholder til dato 4"/>
          <p:cNvSpPr>
            <a:spLocks noGrp="1"/>
          </p:cNvSpPr>
          <p:nvPr>
            <p:ph type="dt" sz="half" idx="10"/>
          </p:nvPr>
        </p:nvSpPr>
        <p:spPr/>
        <p:txBody>
          <a:bodyPr/>
          <a:lstStyle/>
          <a:p>
            <a:fld id="{5AD37617-ECE0-41FB-AD99-C5C99BA3D84E}" type="datetime2">
              <a:rPr lang="da-DK" smtClean="0"/>
              <a:t>6. januar 2023</a:t>
            </a:fld>
            <a:endParaRPr lang="da-DK" dirty="0"/>
          </a:p>
        </p:txBody>
      </p:sp>
      <p:sp>
        <p:nvSpPr>
          <p:cNvPr id="6" name="Pladsholder til sidefod 5"/>
          <p:cNvSpPr>
            <a:spLocks noGrp="1"/>
          </p:cNvSpPr>
          <p:nvPr>
            <p:ph type="ftr" sz="quarter" idx="11"/>
          </p:nvPr>
        </p:nvSpPr>
        <p:spPr/>
        <p:txBody>
          <a:bodyPr/>
          <a:lstStyle/>
          <a:p>
            <a:r>
              <a:rPr lang="da-DK" smtClean="0"/>
              <a:t>Klar til den mundtlige prøve i engelsk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5</a:t>
            </a:fld>
            <a:endParaRPr lang="da-DK" dirty="0"/>
          </a:p>
        </p:txBody>
      </p:sp>
      <p:sp>
        <p:nvSpPr>
          <p:cNvPr id="8" name="Pladsholder til tekst 7"/>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161342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Engelskfaglig inspiration til din undervisning </a:t>
            </a:r>
            <a:endParaRPr lang="da-DK" dirty="0">
              <a:solidFill>
                <a:srgbClr val="FF0000"/>
              </a:solidFill>
            </a:endParaRPr>
          </a:p>
        </p:txBody>
      </p:sp>
      <p:sp>
        <p:nvSpPr>
          <p:cNvPr id="3" name="Pladsholder til indhold 2"/>
          <p:cNvSpPr>
            <a:spLocks noGrp="1"/>
          </p:cNvSpPr>
          <p:nvPr>
            <p:ph sz="half" idx="1"/>
          </p:nvPr>
        </p:nvSpPr>
        <p:spPr/>
        <p:txBody>
          <a:bodyPr/>
          <a:lstStyle/>
          <a:p>
            <a:pPr marL="0" indent="0">
              <a:buNone/>
            </a:pPr>
            <a:r>
              <a:rPr lang="da-DK" b="1" dirty="0"/>
              <a:t>Indhold for del </a:t>
            </a:r>
            <a:r>
              <a:rPr lang="da-DK" b="1" dirty="0" smtClean="0"/>
              <a:t>3 </a:t>
            </a:r>
            <a:r>
              <a:rPr lang="da-DK" b="1" dirty="0"/>
              <a:t>(slide nr. </a:t>
            </a:r>
            <a:r>
              <a:rPr lang="da-DK" b="1" dirty="0" smtClean="0"/>
              <a:t>29 </a:t>
            </a:r>
            <a:r>
              <a:rPr lang="da-DK" b="1" dirty="0"/>
              <a:t>til </a:t>
            </a:r>
            <a:r>
              <a:rPr lang="da-DK" b="1" dirty="0" smtClean="0"/>
              <a:t>44)</a:t>
            </a:r>
            <a:endParaRPr lang="da-DK" b="1" dirty="0"/>
          </a:p>
          <a:p>
            <a:pPr marL="0" indent="0">
              <a:buNone/>
            </a:pPr>
            <a:r>
              <a:rPr lang="da-DK" dirty="0"/>
              <a:t>Fokus </a:t>
            </a:r>
            <a:r>
              <a:rPr lang="da-DK" dirty="0" smtClean="0"/>
              <a:t>er på at ruste eleverne bedst muligt til den mundtlige prøve i engelsk. Dette gøres via fokus på styrkelse af elevernes ordforråd. </a:t>
            </a:r>
            <a:endParaRPr lang="da-DK" dirty="0"/>
          </a:p>
          <a:p>
            <a:pPr marL="0" indent="0">
              <a:buNone/>
            </a:pPr>
            <a:r>
              <a:rPr lang="da-DK" dirty="0" smtClean="0"/>
              <a:t>De </a:t>
            </a:r>
            <a:r>
              <a:rPr lang="da-DK" dirty="0"/>
              <a:t>enkelte slides er tænkt som </a:t>
            </a:r>
            <a:r>
              <a:rPr lang="da-DK" dirty="0" smtClean="0"/>
              <a:t>inspiration og supplement til din engelskundervisning. Aktiviteterne med ordforrådsaktiviteter kan anvendes i hver engelsklektion med varierende indhold.</a:t>
            </a:r>
            <a:endParaRPr lang="da-DK" dirty="0"/>
          </a:p>
          <a:p>
            <a:pPr marL="0" indent="0">
              <a:buNone/>
            </a:pPr>
            <a:endParaRPr lang="da-DK" dirty="0"/>
          </a:p>
          <a:p>
            <a:endParaRPr lang="da-DK" dirty="0"/>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EADBC771-7BE5-4AD3-9CA1-E98E568103F0}"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sp>
        <p:nvSpPr>
          <p:cNvPr id="7" name="Pladsholder til tekst 6"/>
          <p:cNvSpPr>
            <a:spLocks noGrp="1"/>
          </p:cNvSpPr>
          <p:nvPr>
            <p:ph type="body" sz="quarter" idx="13"/>
          </p:nvPr>
        </p:nvSpPr>
        <p:spPr/>
        <p:txBody>
          <a:bodyPr/>
          <a:lstStyle/>
          <a:p>
            <a:endParaRPr lang="da-DK" dirty="0"/>
          </a:p>
        </p:txBody>
      </p:sp>
      <p:sp>
        <p:nvSpPr>
          <p:cNvPr id="8" name="Pladsholder til sidefod 7"/>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5229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til læreren</a:t>
            </a:r>
            <a:endParaRPr lang="da-DK" dirty="0"/>
          </a:p>
        </p:txBody>
      </p:sp>
      <p:sp>
        <p:nvSpPr>
          <p:cNvPr id="3" name="Pladsholder til dato 2"/>
          <p:cNvSpPr>
            <a:spLocks noGrp="1"/>
          </p:cNvSpPr>
          <p:nvPr>
            <p:ph type="dt" sz="half" idx="10"/>
          </p:nvPr>
        </p:nvSpPr>
        <p:spPr/>
        <p:txBody>
          <a:bodyPr/>
          <a:lstStyle/>
          <a:p>
            <a:fld id="{8059C2FA-8E91-43CD-8326-92E957F89AF9}" type="datetime2">
              <a:rPr lang="da-DK" smtClean="0"/>
              <a:t>6. januar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7</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01265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7 skarpe til sproglæreren</a:t>
            </a:r>
            <a:endParaRPr lang="da-DK" dirty="0"/>
          </a:p>
        </p:txBody>
      </p:sp>
      <p:sp>
        <p:nvSpPr>
          <p:cNvPr id="3" name="Pladsholder til indhold 2"/>
          <p:cNvSpPr>
            <a:spLocks noGrp="1"/>
          </p:cNvSpPr>
          <p:nvPr>
            <p:ph sz="half" idx="1"/>
          </p:nvPr>
        </p:nvSpPr>
        <p:spPr/>
        <p:txBody>
          <a:bodyPr/>
          <a:lstStyle/>
          <a:p>
            <a:pPr fontAlgn="base"/>
            <a:r>
              <a:rPr lang="da-DK" dirty="0"/>
              <a:t>De 7 skarpe er tænkt som en hjælp til lærerens forberedelse og som en guide til, hvor du kan finde relevant information om </a:t>
            </a:r>
            <a:r>
              <a:rPr lang="da-DK" dirty="0" smtClean="0"/>
              <a:t>prøverne.</a:t>
            </a:r>
            <a:endParaRPr lang="da-DK" dirty="0"/>
          </a:p>
          <a:p>
            <a:pPr fontAlgn="base"/>
            <a:r>
              <a:rPr lang="da-DK" dirty="0"/>
              <a:t>De 7 skarpe kan også bruges af skolens prøveansvarlige i dialogen med lærerne om tekstopgivelser, hjælpemidler og procedurer i forbindelse med tilrettelæggelsen af prøverne og herved bidrage til et godt prøveforløb.</a:t>
            </a:r>
          </a:p>
          <a:p>
            <a:r>
              <a:rPr lang="da-DK" dirty="0">
                <a:hlinkClick r:id="rId3"/>
              </a:rPr>
              <a:t>https://</a:t>
            </a:r>
            <a:r>
              <a:rPr lang="da-DK" dirty="0" smtClean="0">
                <a:hlinkClick r:id="rId3"/>
              </a:rPr>
              <a:t>www.uvm.dk/folkeskolen/folkeskolens-proever/faglig-forberedelse/syv-skarpe-til-laereren</a:t>
            </a:r>
            <a:r>
              <a:rPr lang="da-DK" dirty="0" smtClean="0"/>
              <a:t> </a:t>
            </a:r>
            <a:endParaRPr lang="da-DK" dirty="0"/>
          </a:p>
        </p:txBody>
      </p:sp>
      <p:pic>
        <p:nvPicPr>
          <p:cNvPr id="9" name="Pladsholder til indhold 8"/>
          <p:cNvPicPr>
            <a:picLocks noGrp="1" noChangeAspect="1"/>
          </p:cNvPicPr>
          <p:nvPr>
            <p:ph sz="half" idx="2"/>
          </p:nvPr>
        </p:nvPicPr>
        <p:blipFill rotWithShape="1">
          <a:blip r:embed="rId4"/>
          <a:srcRect l="33726" t="18800" r="32168" b="5687"/>
          <a:stretch/>
        </p:blipFill>
        <p:spPr>
          <a:xfrm>
            <a:off x="6923314" y="1668637"/>
            <a:ext cx="4004022" cy="4986687"/>
          </a:xfrm>
          <a:prstGeom prst="rect">
            <a:avLst/>
          </a:prstGeom>
          <a:effectLst>
            <a:outerShdw blurRad="50800" dist="38100" dir="2700000" algn="tl" rotWithShape="0">
              <a:prstClr val="black">
                <a:alpha val="40000"/>
              </a:prstClr>
            </a:outerShdw>
          </a:effectLst>
        </p:spPr>
      </p:pic>
      <p:sp>
        <p:nvSpPr>
          <p:cNvPr id="5" name="Pladsholder til dato 4"/>
          <p:cNvSpPr>
            <a:spLocks noGrp="1"/>
          </p:cNvSpPr>
          <p:nvPr>
            <p:ph type="dt" sz="half" idx="10"/>
          </p:nvPr>
        </p:nvSpPr>
        <p:spPr/>
        <p:txBody>
          <a:bodyPr/>
          <a:lstStyle/>
          <a:p>
            <a:fld id="{3B663E87-69A0-41CB-A262-0215760B9327}"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204879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Prøvevejledningen</a:t>
            </a:r>
            <a:endParaRPr lang="da-DK" dirty="0"/>
          </a:p>
        </p:txBody>
      </p:sp>
      <p:sp>
        <p:nvSpPr>
          <p:cNvPr id="3" name="Pladsholder til indhold 2"/>
          <p:cNvSpPr>
            <a:spLocks noGrp="1"/>
          </p:cNvSpPr>
          <p:nvPr>
            <p:ph sz="half" idx="1"/>
          </p:nvPr>
        </p:nvSpPr>
        <p:spPr/>
        <p:txBody>
          <a:bodyPr/>
          <a:lstStyle/>
          <a:p>
            <a:r>
              <a:rPr lang="da-DK" dirty="0"/>
              <a:t>I </a:t>
            </a:r>
            <a:r>
              <a:rPr lang="da-DK" dirty="0" smtClean="0"/>
              <a:t>prøvevejledningen </a:t>
            </a:r>
            <a:r>
              <a:rPr lang="da-DK" dirty="0"/>
              <a:t>kan du læse om regler og rammer for prøverne, og om hvordan elevernes besvarelser og præstationer bedømmes. </a:t>
            </a:r>
            <a:endParaRPr lang="da-DK" dirty="0" smtClean="0"/>
          </a:p>
          <a:p>
            <a:r>
              <a:rPr lang="da-DK" dirty="0"/>
              <a:t>Formålet med prøvevejledningerne er at præcisere og uddybe de krav, der stilles i prøvebekendtgørelsen. I prøvevejledningerne tydeliggøres også den sammenhæng, der er mellem folkeskolens formål, faget og reglerne i prøvebekendtgørelsen. </a:t>
            </a:r>
            <a:br>
              <a:rPr lang="da-DK" dirty="0"/>
            </a:br>
            <a:endParaRPr lang="da-DK" dirty="0"/>
          </a:p>
        </p:txBody>
      </p:sp>
      <p:sp>
        <p:nvSpPr>
          <p:cNvPr id="5" name="Pladsholder til dato 4"/>
          <p:cNvSpPr>
            <a:spLocks noGrp="1"/>
          </p:cNvSpPr>
          <p:nvPr>
            <p:ph type="dt" sz="half" idx="10"/>
          </p:nvPr>
        </p:nvSpPr>
        <p:spPr/>
        <p:txBody>
          <a:bodyPr/>
          <a:lstStyle/>
          <a:p>
            <a:fld id="{E5121572-54CA-463F-9CE8-B6688CF15F9C}" type="datetime2">
              <a:rPr lang="da-DK" smtClean="0"/>
              <a:t>6. januar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7" name="Pladsholder til tekst 6"/>
          <p:cNvSpPr>
            <a:spLocks noGrp="1"/>
          </p:cNvSpPr>
          <p:nvPr>
            <p:ph type="body" sz="quarter" idx="14"/>
          </p:nvPr>
        </p:nvSpPr>
        <p:spPr/>
        <p:txBody>
          <a:bodyPr/>
          <a:lstStyle/>
          <a:p>
            <a:endParaRPr lang="da-DK" dirty="0"/>
          </a:p>
        </p:txBody>
      </p:sp>
      <p:sp>
        <p:nvSpPr>
          <p:cNvPr id="8" name="Pladsholder til tekst 7"/>
          <p:cNvSpPr>
            <a:spLocks noGrp="1"/>
          </p:cNvSpPr>
          <p:nvPr>
            <p:ph type="body" sz="quarter" idx="15"/>
          </p:nvPr>
        </p:nvSpPr>
        <p:spPr/>
        <p:txBody>
          <a:bodyPr/>
          <a:lstStyle/>
          <a:p>
            <a:endParaRPr lang="da-DK" dirty="0"/>
          </a:p>
        </p:txBody>
      </p:sp>
      <p:pic>
        <p:nvPicPr>
          <p:cNvPr id="9" name="Pladsholder til indhold 8"/>
          <p:cNvPicPr>
            <a:picLocks noGrp="1" noChangeAspect="1"/>
          </p:cNvPicPr>
          <p:nvPr>
            <p:ph sz="half" idx="2"/>
          </p:nvPr>
        </p:nvPicPr>
        <p:blipFill rotWithShape="1">
          <a:blip r:embed="rId3"/>
          <a:srcRect l="36698" t="19451" r="38110" b="19516"/>
          <a:stretch/>
        </p:blipFill>
        <p:spPr>
          <a:xfrm>
            <a:off x="7890235" y="1933458"/>
            <a:ext cx="2790334" cy="3802915"/>
          </a:xfrm>
          <a:prstGeom prst="rect">
            <a:avLst/>
          </a:prstGeom>
          <a:effectLst>
            <a:outerShdw blurRad="50800" dist="38100" dir="2700000" algn="tl" rotWithShape="0">
              <a:prstClr val="black">
                <a:alpha val="40000"/>
              </a:prstClr>
            </a:outerShdw>
          </a:effectLst>
        </p:spPr>
      </p:pic>
      <p:sp>
        <p:nvSpPr>
          <p:cNvPr id="4" name="Pladsholder til sidefod 3"/>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10303497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TEMPLAFYSLIDEID" val="637061986919974774"/>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B040966\AppData\Local\Temp\Templafy\PowerPointVsto\Assets\2afeb0ba-455e-4f63-b5ab-684f3cc704b5.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3966</Words>
  <Application>Microsoft Office PowerPoint</Application>
  <PresentationFormat>Widescreen</PresentationFormat>
  <Paragraphs>519</Paragraphs>
  <Slides>45</Slides>
  <Notes>32</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45</vt:i4>
      </vt:variant>
    </vt:vector>
  </HeadingPairs>
  <TitlesOfParts>
    <vt:vector size="52" baseType="lpstr">
      <vt:lpstr>Arial</vt:lpstr>
      <vt:lpstr>Calibri</vt:lpstr>
      <vt:lpstr>Georgia</vt:lpstr>
      <vt:lpstr>Source Sans Pro</vt:lpstr>
      <vt:lpstr>Verdana</vt:lpstr>
      <vt:lpstr>Wingdings</vt:lpstr>
      <vt:lpstr>UVM</vt:lpstr>
      <vt:lpstr>Klar til den mundtlige prøve i engelsk</vt:lpstr>
      <vt:lpstr>Lærerinformation</vt:lpstr>
      <vt:lpstr>Mål og målgruppe </vt:lpstr>
      <vt:lpstr>Information til læreren </vt:lpstr>
      <vt:lpstr>Information og gode råd til elever</vt:lpstr>
      <vt:lpstr>Engelskfaglig inspiration til din undervisning </vt:lpstr>
      <vt:lpstr>Information til læreren</vt:lpstr>
      <vt:lpstr>7 skarpe til sproglæreren</vt:lpstr>
      <vt:lpstr>Prøvevejledningen</vt:lpstr>
      <vt:lpstr>Prøvevejledningen</vt:lpstr>
      <vt:lpstr>Regler og rammer for den mundtlige prøve i engelsk</vt:lpstr>
      <vt:lpstr>Den mundtlige prøve i engelsk – FP9</vt:lpstr>
      <vt:lpstr>Oversigt over forløbet frem mod prøven </vt:lpstr>
      <vt:lpstr>Oversigt over prøvedagen</vt:lpstr>
      <vt:lpstr>Før prøven</vt:lpstr>
      <vt:lpstr>Tekstopgivelser og temaer</vt:lpstr>
      <vt:lpstr>Information og gode råd til elever </vt:lpstr>
      <vt:lpstr>Dispositionen</vt:lpstr>
      <vt:lpstr>Dispositionen</vt:lpstr>
      <vt:lpstr>Under prøven</vt:lpstr>
      <vt:lpstr>Under prøven</vt:lpstr>
      <vt:lpstr>Under prøven</vt:lpstr>
      <vt:lpstr>Elevfolder – ”Når du skal til prøve”</vt:lpstr>
      <vt:lpstr>Efter prøven</vt:lpstr>
      <vt:lpstr>Vurderingskriterier </vt:lpstr>
      <vt:lpstr>Vurderingskriterier</vt:lpstr>
      <vt:lpstr>Vejledende karakterbeskrivelser</vt:lpstr>
      <vt:lpstr>Hjælpemidler</vt:lpstr>
      <vt:lpstr>Engelskfaglig inspiration til din undervisning</vt:lpstr>
      <vt:lpstr>Mundtlig kommunikation</vt:lpstr>
      <vt:lpstr>Kommunikationsstrategier</vt:lpstr>
      <vt:lpstr>Kommunikationsstrategier</vt:lpstr>
      <vt:lpstr>Mundtlighed - skriftlighed</vt:lpstr>
      <vt:lpstr>Chunks of language</vt:lpstr>
      <vt:lpstr>Gambits</vt:lpstr>
      <vt:lpstr>Eksempler på gambitter</vt:lpstr>
      <vt:lpstr>Gambitter</vt:lpstr>
      <vt:lpstr>Speaking bingo</vt:lpstr>
      <vt:lpstr>Noughts and crosses</vt:lpstr>
      <vt:lpstr>Styrk ordforrådet med film </vt:lpstr>
      <vt:lpstr>Lyricstraining.com</vt:lpstr>
      <vt:lpstr>Taboo</vt:lpstr>
      <vt:lpstr>Læringsmakkere</vt:lpstr>
      <vt:lpstr>PowerPoint-præsentation</vt:lpstr>
      <vt:lpstr>God arbejdslyst og god fornøjelse med prøverne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2023-01-06T11:11:57Z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637030260375803988</vt:lpwstr>
  </property>
  <property fmtid="{D5CDD505-2E9C-101B-9397-08002B2CF9AE}" pid="6" name="UserProfileId">
    <vt:lpwstr>637153569927134914</vt:lpwstr>
  </property>
</Properties>
</file>