
<file path=[Content_Types].xml><?xml version="1.0" encoding="utf-8"?>
<Types xmlns="http://schemas.openxmlformats.org/package/2006/content-types">
  <Default Extension="png" ContentType="image/png"/>
  <Default Extension="bin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3.bin" ContentType="image/x-emf"/>
  <Override PartName="/ppt/notesSlides/notesSlide12.xml" ContentType="application/vnd.openxmlformats-officedocument.presentationml.notesSlide+xml"/>
  <Override PartName="/ppt/media/image14.bin" ContentType="image/x-emf"/>
  <Override PartName="/ppt/media/image15.bin" ContentType="image/x-emf"/>
  <Override PartName="/ppt/notesSlides/notesSlide13.xml" ContentType="application/vnd.openxmlformats-officedocument.presentationml.notesSlide+xml"/>
  <Override PartName="/ppt/media/image16.bin" ContentType="image/x-emf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18.bin" ContentType="image/x-emf"/>
  <Override PartName="/ppt/media/image19.bin" ContentType="image/x-emf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0" r:id="rId2"/>
    <p:sldId id="259" r:id="rId3"/>
    <p:sldId id="261" r:id="rId4"/>
    <p:sldId id="262" r:id="rId5"/>
    <p:sldId id="263" r:id="rId6"/>
    <p:sldId id="265" r:id="rId7"/>
    <p:sldId id="268" r:id="rId8"/>
    <p:sldId id="269" r:id="rId9"/>
    <p:sldId id="270" r:id="rId10"/>
    <p:sldId id="271" r:id="rId11"/>
    <p:sldId id="275" r:id="rId12"/>
    <p:sldId id="274" r:id="rId13"/>
    <p:sldId id="302" r:id="rId14"/>
    <p:sldId id="276" r:id="rId15"/>
    <p:sldId id="301" r:id="rId16"/>
    <p:sldId id="303" r:id="rId17"/>
    <p:sldId id="293" r:id="rId18"/>
    <p:sldId id="266" r:id="rId19"/>
    <p:sldId id="295" r:id="rId20"/>
    <p:sldId id="296" r:id="rId21"/>
    <p:sldId id="297" r:id="rId22"/>
    <p:sldId id="298" r:id="rId23"/>
    <p:sldId id="281" r:id="rId24"/>
    <p:sldId id="282" r:id="rId25"/>
    <p:sldId id="299" r:id="rId26"/>
    <p:sldId id="300" r:id="rId27"/>
    <p:sldId id="286" r:id="rId28"/>
    <p:sldId id="287" r:id="rId29"/>
    <p:sldId id="285" r:id="rId30"/>
    <p:sldId id="2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64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 autoAdjust="0"/>
    <p:restoredTop sz="93797" autoAdjust="0"/>
  </p:normalViewPr>
  <p:slideViewPr>
    <p:cSldViewPr snapToGrid="0" showGuides="1">
      <p:cViewPr varScale="1">
        <p:scale>
          <a:sx n="108" d="100"/>
          <a:sy n="108" d="100"/>
        </p:scale>
        <p:origin x="54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09/05/2023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dk/folkeskolen/folkeskolens-proever/proevetilrettelaeggelse/information-til-elever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86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Figuren</a:t>
            </a:r>
            <a:r>
              <a:rPr lang="da-DK" baseline="0" dirty="0" smtClean="0"/>
              <a:t> er</a:t>
            </a:r>
            <a:r>
              <a:rPr lang="da-DK" dirty="0" smtClean="0"/>
              <a:t> fra</a:t>
            </a:r>
            <a:r>
              <a:rPr lang="da-DK" baseline="0" dirty="0" smtClean="0"/>
              <a:t> Prøvevejledningen til den fælles prøve i fysik/kemi, biologi og geografi.</a:t>
            </a:r>
          </a:p>
          <a:p>
            <a:r>
              <a:rPr lang="da-DK" baseline="0" dirty="0" smtClean="0"/>
              <a:t>https://www.uvm.dk/folkeskolen/folkeskolens-proever/faglig-forberedelse/proevevejledninger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5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Figuren</a:t>
            </a:r>
            <a:r>
              <a:rPr lang="da-DK" baseline="0" dirty="0" smtClean="0"/>
              <a:t> er</a:t>
            </a:r>
            <a:r>
              <a:rPr lang="da-DK" dirty="0" smtClean="0"/>
              <a:t> fra</a:t>
            </a:r>
            <a:r>
              <a:rPr lang="da-DK" baseline="0" dirty="0" smtClean="0"/>
              <a:t> Prøvevejledningen til den fælles prøve i fysik/kemi, biologi og geografi.</a:t>
            </a:r>
          </a:p>
          <a:p>
            <a:r>
              <a:rPr lang="da-DK" baseline="0" dirty="0" smtClean="0"/>
              <a:t>https://www.uvm.dk/folkeskolen/folkeskolens-proever/faglig-forberedelse/proevevejledninger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713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514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18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Figuren</a:t>
            </a:r>
            <a:r>
              <a:rPr lang="da-DK" baseline="0" dirty="0" smtClean="0"/>
              <a:t> er</a:t>
            </a:r>
            <a:r>
              <a:rPr lang="da-DK" dirty="0" smtClean="0"/>
              <a:t> fra</a:t>
            </a:r>
            <a:r>
              <a:rPr lang="da-DK" baseline="0" dirty="0" smtClean="0"/>
              <a:t> Prøvevejledningen til den fælles prøve i fysik/kemi, biologi og geografi.</a:t>
            </a:r>
          </a:p>
          <a:p>
            <a:r>
              <a:rPr lang="da-DK" baseline="0" dirty="0" smtClean="0"/>
              <a:t>https://www.uvm.dk/folkeskolen/folkeskolens-proever/faglig-forberedelse/proevevejledninger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380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87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Figuren</a:t>
            </a:r>
            <a:r>
              <a:rPr lang="da-DK" baseline="0" dirty="0" smtClean="0"/>
              <a:t> er</a:t>
            </a:r>
            <a:r>
              <a:rPr lang="da-DK" dirty="0" smtClean="0"/>
              <a:t> fra</a:t>
            </a:r>
            <a:r>
              <a:rPr lang="da-DK" baseline="0" dirty="0" smtClean="0"/>
              <a:t> Prøvevejledningen til den fælles prøve i fysik/kemi, biologi og geografi.</a:t>
            </a:r>
          </a:p>
          <a:p>
            <a:r>
              <a:rPr lang="da-DK" baseline="0" dirty="0" smtClean="0"/>
              <a:t>https://www.uvm.dk/folkeskolen/folkeskolens-proever/faglig-forberedelse/proevevejledninger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29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a-DK" dirty="0" smtClean="0"/>
              <a:t>Hertil har du mulighed for rette henvendelse</a:t>
            </a:r>
            <a:r>
              <a:rPr lang="da-DK" baseline="0" dirty="0" smtClean="0"/>
              <a:t> til læringskonsulenterne i naturfagene på emu-respons i forhold til hjælp, sparring og vejledning. </a:t>
            </a:r>
          </a:p>
          <a:p>
            <a:r>
              <a:rPr lang="da-DK" baseline="0" dirty="0" smtClean="0"/>
              <a:t>Link: https://respons.emu.dk/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8" name="Google Shape;588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3838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493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Figuren</a:t>
            </a:r>
            <a:r>
              <a:rPr lang="da-DK" baseline="0" dirty="0" smtClean="0"/>
              <a:t> er</a:t>
            </a:r>
            <a:r>
              <a:rPr lang="da-DK" dirty="0" smtClean="0"/>
              <a:t> fra</a:t>
            </a:r>
            <a:r>
              <a:rPr lang="da-DK" baseline="0" dirty="0" smtClean="0"/>
              <a:t> Prøvevejledningen til den fælles prøve i fysik/kemi, biologi og geografi.</a:t>
            </a:r>
          </a:p>
          <a:p>
            <a:r>
              <a:rPr lang="da-DK" baseline="0" dirty="0" smtClean="0"/>
              <a:t>https://www.uvm.dk/folkeskolen/folkeskolens-proever/faglig-forberedelse/proevevejledninger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85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01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290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321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Figuren</a:t>
            </a:r>
            <a:r>
              <a:rPr lang="da-DK" baseline="0" dirty="0" smtClean="0"/>
              <a:t> er fra Fællesmål for Fysik og Kemi </a:t>
            </a:r>
          </a:p>
          <a:p>
            <a:r>
              <a:rPr lang="da-DK" baseline="0" dirty="0" smtClean="0"/>
              <a:t>Link https://emu.dk/grundskole/fysikkemi/faghaefte-faelles-maal-laeseplan-og-vejledning?b=t5-t181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906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2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Figuren</a:t>
            </a:r>
            <a:r>
              <a:rPr lang="da-DK" baseline="0" dirty="0" smtClean="0"/>
              <a:t> Mindmap er</a:t>
            </a:r>
            <a:r>
              <a:rPr lang="da-DK" dirty="0" smtClean="0"/>
              <a:t> fra</a:t>
            </a:r>
            <a:r>
              <a:rPr lang="da-DK" baseline="0" dirty="0" smtClean="0"/>
              <a:t> Prøvevejledningen til den fælles prøve i fysik/kemi, biologi og geografi.</a:t>
            </a:r>
          </a:p>
          <a:p>
            <a:r>
              <a:rPr lang="da-DK" baseline="0" dirty="0" smtClean="0"/>
              <a:t>https://www.uvm.dk/folkeskolen/folkeskolens-proever/faglig-forberedelse/proevevejledninger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66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Figuren</a:t>
            </a:r>
            <a:r>
              <a:rPr lang="da-DK" baseline="0" dirty="0" smtClean="0"/>
              <a:t> er</a:t>
            </a:r>
            <a:r>
              <a:rPr lang="da-DK" dirty="0" smtClean="0"/>
              <a:t> fra</a:t>
            </a:r>
            <a:r>
              <a:rPr lang="da-DK" baseline="0" dirty="0" smtClean="0"/>
              <a:t> Prøvevejledningen til den fælles prøve i fysik/kemi, biologi og geografi.</a:t>
            </a:r>
          </a:p>
          <a:p>
            <a:r>
              <a:rPr lang="da-DK" baseline="0" dirty="0" smtClean="0"/>
              <a:t>https://www.uvm.dk/folkeskolen/folkeskolens-proever/faglig-forberedelse/proevevejledninger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30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Tidslinje fra før du træder ind af døren til prøve og til du venter på at få din karakter.</a:t>
            </a:r>
            <a:endParaRPr lang="da-DK" dirty="0"/>
          </a:p>
          <a:p>
            <a:r>
              <a:rPr lang="da-DK" dirty="0"/>
              <a:t>Proces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669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235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En</a:t>
            </a:r>
            <a:r>
              <a:rPr lang="da-DK" baseline="0" dirty="0" smtClean="0"/>
              <a:t> information til dig som elev, så du ved, hvad din lærer og censor ser efter under prøven.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178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da-DK" dirty="0" smtClean="0"/>
              <a:t>Til læreren: Folderen er opdateret i september 2022. Bemærk, at den er gældende indtil en ny version udgives. Der kommer således ikke nødvendigvis en ny version hvert skoleår.</a:t>
            </a:r>
          </a:p>
          <a:p>
            <a:pPr fontAlgn="base"/>
            <a:r>
              <a:rPr lang="da-DK" dirty="0" smtClean="0">
                <a:hlinkClick r:id="rId3"/>
              </a:rPr>
              <a:t>https://www.uvm.dk/folkeskolen/folkeskolens-proever/proevetilrettelaeggelse/information-til-elever</a:t>
            </a:r>
            <a:r>
              <a:rPr lang="da-DK" dirty="0" smtClean="0"/>
              <a:t>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0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Lærerinformation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501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71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Du finder ”Vejledning til folkeskolens</a:t>
            </a:r>
            <a:r>
              <a:rPr lang="da-DK" baseline="0" dirty="0" smtClean="0"/>
              <a:t> prøver i engelsk i 9. klasse” her: </a:t>
            </a:r>
            <a:r>
              <a:rPr lang="da-DK" dirty="0" smtClean="0"/>
              <a:t>https://www.uvm.dk/folkeskolen/folkeskolens-proever/faglig-forberedelse/proevevejledninger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0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9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 dirty="0" smtClean="0"/>
              <a:t>https://www.uvm.dk/folkeskolen/folkeskolens-proever/faglig-forberedelse/proevevejledninger</a:t>
            </a:r>
          </a:p>
          <a:p>
            <a:pPr algn="l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02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047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4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5" y="3808800"/>
            <a:ext cx="7369639" cy="1378800"/>
          </a:xfrm>
        </p:spPr>
        <p:txBody>
          <a:bodyPr anchor="t" anchorCtr="0"/>
          <a:lstStyle>
            <a:lvl1pPr algn="l">
              <a:defRPr sz="537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71BC88-05E3-4DFA-898B-86BAC91629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34308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588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2B30F0-001B-429B-BBCD-ED21173DC455}"/>
              </a:ext>
            </a:extLst>
          </p:cNvPr>
          <p:cNvSpPr/>
          <p:nvPr userDrawn="1"/>
        </p:nvSpPr>
        <p:spPr>
          <a:xfrm>
            <a:off x="-2" y="3841297"/>
            <a:ext cx="1838229" cy="2508669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chemeClr val="accent2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sz="1788" dirty="0"/>
          </a:p>
        </p:txBody>
      </p:sp>
      <p:sp>
        <p:nvSpPr>
          <p:cNvPr id="11" name="Text Placeholder streg">
            <a:extLst>
              <a:ext uri="{FF2B5EF4-FFF2-40B4-BE49-F238E27FC236}">
                <a16:creationId xmlns:a16="http://schemas.microsoft.com/office/drawing/2014/main" id="{AF016A7E-D7F0-494C-B0B9-483F664C16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022134B-2EA5-4CBB-9450-AECB2308381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3D4F9EA-A605-4D01-863E-708DD5D85776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517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9259888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D9F665-2730-4BFB-B1A6-7D7244711B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6" y="1800001"/>
            <a:ext cx="11110913" cy="4516663"/>
          </a:xfrm>
        </p:spPr>
        <p:txBody>
          <a:bodyPr/>
          <a:lstStyle>
            <a:lvl1pPr marL="0" indent="0">
              <a:buNone/>
              <a:defRPr sz="1588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9439-ACD5-40DF-9AA7-A3F79ACD6661}" type="datetime2">
              <a:rPr lang="da-DK" noProof="0" smtClean="0"/>
              <a:t>9. maj 2023</a:t>
            </a:fld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38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9259888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4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9. maj 2023</a:t>
            </a:fld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26424C-796D-4BE4-BAE8-6ACAB3C4FEA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85863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A8CE66-7830-4B1C-B068-74528FAA52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8" y="6145225"/>
            <a:ext cx="5464798" cy="173037"/>
          </a:xfrm>
        </p:spPr>
        <p:txBody>
          <a:bodyPr/>
          <a:lstStyle>
            <a:lvl1pPr marL="0" indent="0">
              <a:buNone/>
              <a:defRPr sz="994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7C2635E-BF5D-473B-8DC0-E2D60A65A6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863" y="6145225"/>
            <a:ext cx="5464798" cy="173037"/>
          </a:xfrm>
        </p:spPr>
        <p:txBody>
          <a:bodyPr/>
          <a:lstStyle>
            <a:lvl1pPr marL="0" indent="0">
              <a:buNone/>
              <a:defRPr sz="994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5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5865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408A-2C93-4FDA-893A-85FA7EDCDC14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B2C7CCD-C2D2-447B-B713-284F50A316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45225"/>
            <a:ext cx="5464798" cy="173037"/>
          </a:xfrm>
        </p:spPr>
        <p:txBody>
          <a:bodyPr/>
          <a:lstStyle>
            <a:lvl1pPr marL="0" indent="0">
              <a:buNone/>
              <a:defRPr sz="994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56B4D01-058D-4267-8553-2994D80A3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865" y="6145225"/>
            <a:ext cx="5464798" cy="173037"/>
          </a:xfrm>
        </p:spPr>
        <p:txBody>
          <a:bodyPr/>
          <a:lstStyle>
            <a:lvl1pPr marL="0" indent="0">
              <a:buNone/>
              <a:defRPr sz="994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69AF2D-18F3-4203-A6D2-9EF2AB19D59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88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0184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2261" y="1800000"/>
            <a:ext cx="50184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6CC8-1D17-441B-9748-69DE7971662D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282BC1E-B2C5-4086-B686-2BE20ECB7D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5" y="6145225"/>
            <a:ext cx="5014913" cy="173037"/>
          </a:xfrm>
        </p:spPr>
        <p:txBody>
          <a:bodyPr/>
          <a:lstStyle>
            <a:lvl1pPr marL="0" indent="0">
              <a:buNone/>
              <a:defRPr sz="994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82598E-74C8-4D96-9CD9-F3C9379E41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267" y="6145225"/>
            <a:ext cx="5018401" cy="173037"/>
          </a:xfrm>
        </p:spPr>
        <p:txBody>
          <a:bodyPr/>
          <a:lstStyle>
            <a:lvl1pPr marL="0" indent="0">
              <a:buNone/>
              <a:defRPr sz="994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A9D7866-1FDA-4F89-92F1-878E31CE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2879"/>
            <a:ext cx="1852362" cy="5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4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bille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5463073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5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9401BF-E778-41B0-9410-436DA43882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806" y="0"/>
            <a:ext cx="6094800" cy="6858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588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6F64-F1DC-426B-9997-94B713D5EC87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C76E05D-5A6A-4172-8C30-6223E21B98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5" y="6145225"/>
            <a:ext cx="5464799" cy="173037"/>
          </a:xfrm>
        </p:spPr>
        <p:txBody>
          <a:bodyPr/>
          <a:lstStyle>
            <a:lvl1pPr marL="0" indent="0">
              <a:buNone/>
              <a:defRPr sz="994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C8EB62-94E0-4B88-9310-AE0A3E25649E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042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billed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5463073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5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9401BF-E778-41B0-9410-436DA43882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806" y="0"/>
            <a:ext cx="6094800" cy="68580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588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31C2-C797-417F-B215-A4ECBDD0A66E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016A64-4F20-4120-9691-9D826C000C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5" y="6145225"/>
            <a:ext cx="5464799" cy="173037"/>
          </a:xfrm>
        </p:spPr>
        <p:txBody>
          <a:bodyPr/>
          <a:lstStyle>
            <a:lvl1pPr marL="0" indent="0">
              <a:buNone/>
              <a:defRPr sz="994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10B3704-A025-4245-B180-68D9D51542B6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970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388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3582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94804" y="1800000"/>
            <a:ext cx="35892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1206" y="1800000"/>
            <a:ext cx="3582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F303-FFC0-4D4F-8F43-DB0AFBA232A2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4E03E0D-DF6C-4C5C-A56D-B2BC9D602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5" y="6145225"/>
            <a:ext cx="3589201" cy="173037"/>
          </a:xfrm>
        </p:spPr>
        <p:txBody>
          <a:bodyPr/>
          <a:lstStyle>
            <a:lvl1pPr marL="0" indent="0">
              <a:buNone/>
              <a:defRPr sz="994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AF337E-03BF-45AC-A37F-33398F8828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4798" y="6145225"/>
            <a:ext cx="3589201" cy="173037"/>
          </a:xfrm>
        </p:spPr>
        <p:txBody>
          <a:bodyPr/>
          <a:lstStyle>
            <a:lvl1pPr marL="0" indent="0">
              <a:buNone/>
              <a:defRPr sz="994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FF67DA1-367B-4B33-AD92-3DCAC8A350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1206" y="6145225"/>
            <a:ext cx="3589201" cy="173037"/>
          </a:xfrm>
        </p:spPr>
        <p:txBody>
          <a:bodyPr/>
          <a:lstStyle>
            <a:lvl1pPr marL="0" indent="0">
              <a:buNone/>
              <a:defRPr sz="994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440035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388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5" y="18000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6006" y="18000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0000" y="41544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6BFBE4-59D8-4673-BAB9-6754F795AF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4800" y="41544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704-4DB5-4DA1-9BAA-BB57AFDB3484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2553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388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02000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1206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6BFBE4-59D8-4673-BAB9-6754F795AF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6" y="40608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71E862-106B-49B6-B389-64D98822F7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12806" y="40608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37A6365-6411-4D48-AECD-2B8A64CB94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82006" y="40572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A950-6630-4B6A-8064-C05C3E65AC28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100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87F6-1F73-41DF-BA18-627CF769F929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billede (hvidt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C9FE6C3-32E3-491C-9C4F-677DD61F7785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5" y="3808800"/>
            <a:ext cx="7369639" cy="1378800"/>
          </a:xfrm>
        </p:spPr>
        <p:txBody>
          <a:bodyPr anchor="t" anchorCtr="0"/>
          <a:lstStyle>
            <a:lvl1pPr algn="l">
              <a:defRPr sz="537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71BC88-05E3-4DFA-898B-86BAC91629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34308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588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2B30F0-001B-429B-BBCD-ED21173DC455}"/>
              </a:ext>
            </a:extLst>
          </p:cNvPr>
          <p:cNvSpPr/>
          <p:nvPr userDrawn="1"/>
        </p:nvSpPr>
        <p:spPr>
          <a:xfrm>
            <a:off x="-2" y="3841297"/>
            <a:ext cx="1838229" cy="2508669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chemeClr val="accent2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sz="1788" dirty="0"/>
          </a:p>
        </p:txBody>
      </p:sp>
      <p:sp>
        <p:nvSpPr>
          <p:cNvPr id="11" name="Text Placeholder streg">
            <a:extLst>
              <a:ext uri="{FF2B5EF4-FFF2-40B4-BE49-F238E27FC236}">
                <a16:creationId xmlns:a16="http://schemas.microsoft.com/office/drawing/2014/main" id="{AF016A7E-D7F0-494C-B0B9-483F664C16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8BB7134-2919-4382-92CA-D9C0A510422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090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7B877-DDC7-4F54-88E7-163902EE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A133-94BF-482C-8DFB-14617466186F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FF884-92B4-414E-A750-8F70B35D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6BC3B-8169-42D6-8E81-C7C31310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9" y="539751"/>
            <a:ext cx="9743734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582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Brugerguide - slet dette slide før du holder din præsentation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D37303-372E-46CC-BFDB-C4D0D7AE0CDA}"/>
              </a:ext>
            </a:extLst>
          </p:cNvPr>
          <p:cNvSpPr/>
          <p:nvPr userDrawn="1"/>
        </p:nvSpPr>
        <p:spPr>
          <a:xfrm>
            <a:off x="539756" y="1582939"/>
            <a:ext cx="2581331" cy="37087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594"/>
              </a:spcBef>
              <a:spcAft>
                <a:spcPts val="594"/>
              </a:spcAft>
              <a:buNone/>
              <a:defRPr/>
            </a:pPr>
            <a:r>
              <a:rPr lang="da-DK" sz="1044" b="1" noProof="1">
                <a:cs typeface="Arial" panose="020B0604020202020204" pitchFamily="34" charset="0"/>
              </a:rPr>
              <a:t>Indsæt nyt slide</a:t>
            </a:r>
            <a:br>
              <a:rPr lang="da-DK" sz="1044" b="1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>Klik på fanen </a:t>
            </a:r>
            <a:r>
              <a:rPr lang="da-DK" altLang="da-DK" sz="994" b="1" noProof="1">
                <a:cs typeface="Arial" panose="020B0604020202020204" pitchFamily="34" charset="0"/>
              </a:rPr>
              <a:t>Startside</a:t>
            </a:r>
            <a:r>
              <a:rPr lang="da-DK" altLang="da-DK" sz="994" noProof="1">
                <a:cs typeface="Arial" panose="020B0604020202020204" pitchFamily="34" charset="0"/>
              </a:rPr>
              <a:t>.</a:t>
            </a:r>
            <a:r>
              <a:rPr lang="da-DK" altLang="da-DK" sz="994" b="1" noProof="1">
                <a:cs typeface="Arial" panose="020B0604020202020204" pitchFamily="34" charset="0"/>
              </a:rPr>
              <a:t/>
            </a:r>
            <a:br>
              <a:rPr lang="da-DK" altLang="da-DK" sz="994" b="1" noProof="1">
                <a:cs typeface="Arial" panose="020B0604020202020204" pitchFamily="34" charset="0"/>
              </a:rPr>
            </a:br>
            <a:r>
              <a:rPr lang="da-DK" altLang="da-DK" sz="994" b="1" noProof="1">
                <a:cs typeface="Arial" panose="020B0604020202020204" pitchFamily="34" charset="0"/>
              </a:rPr>
              <a:t/>
            </a:r>
            <a:br>
              <a:rPr lang="da-DK" altLang="da-DK" sz="994" b="1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>Klik på pilen ved menupunktet </a:t>
            </a:r>
            <a:r>
              <a:rPr lang="da-DK" altLang="da-DK" sz="994" b="1" noProof="1">
                <a:cs typeface="Arial" panose="020B0604020202020204" pitchFamily="34" charset="0"/>
              </a:rPr>
              <a:t>Nyt dias </a:t>
            </a:r>
            <a:r>
              <a:rPr lang="da-DK" altLang="da-DK" sz="994" noProof="1">
                <a:cs typeface="Arial" panose="020B0604020202020204" pitchFamily="34" charset="0"/>
              </a:rPr>
              <a:t>for at indsætte et nyt slide. </a:t>
            </a:r>
            <a:br>
              <a:rPr lang="da-DK" altLang="da-DK" sz="994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/>
            </a:r>
            <a:br>
              <a:rPr lang="da-DK" altLang="da-DK" sz="994" noProof="1">
                <a:cs typeface="Arial" panose="020B0604020202020204" pitchFamily="34" charset="0"/>
              </a:rPr>
            </a:br>
            <a:r>
              <a:rPr lang="da-DK" sz="994" noProof="1">
                <a:cs typeface="Arial" panose="020B0604020202020204" pitchFamily="34" charset="0"/>
              </a:rPr>
              <a:t>Her får du et overblik over de </a:t>
            </a:r>
            <a:br>
              <a:rPr lang="da-DK" sz="994" noProof="1">
                <a:cs typeface="Arial" panose="020B0604020202020204" pitchFamily="34" charset="0"/>
              </a:rPr>
            </a:br>
            <a:r>
              <a:rPr lang="da-DK" sz="994" noProof="1">
                <a:cs typeface="Arial" panose="020B0604020202020204" pitchFamily="34" charset="0"/>
              </a:rPr>
              <a:t>godkendte BUVM-layouts. </a:t>
            </a:r>
            <a:endParaRPr lang="da-DK" sz="994" dirty="0"/>
          </a:p>
          <a:p>
            <a:pPr marL="0" indent="0">
              <a:lnSpc>
                <a:spcPct val="100000"/>
              </a:lnSpc>
              <a:spcBef>
                <a:spcPts val="594"/>
              </a:spcBef>
              <a:spcAft>
                <a:spcPts val="594"/>
              </a:spcAft>
              <a:buNone/>
              <a:defRPr/>
            </a:pPr>
            <a:r>
              <a:rPr lang="da-DK" sz="1044" b="1" noProof="1">
                <a:cs typeface="Arial" panose="020B0604020202020204" pitchFamily="34" charset="0"/>
              </a:rPr>
              <a:t>Ændre layouts</a:t>
            </a:r>
            <a:r>
              <a:rPr lang="da-DK" sz="994" b="1" noProof="1">
                <a:cs typeface="Arial" panose="020B0604020202020204" pitchFamily="34" charset="0"/>
              </a:rPr>
              <a:t/>
            </a:r>
            <a:br>
              <a:rPr lang="da-DK" sz="994" b="1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>Klik på pilen ved siden af </a:t>
            </a:r>
            <a:r>
              <a:rPr lang="da-DK" altLang="da-DK" sz="994" b="1" noProof="1">
                <a:cs typeface="Arial" panose="020B0604020202020204" pitchFamily="34" charset="0"/>
              </a:rPr>
              <a:t>Layout</a:t>
            </a:r>
            <a:r>
              <a:rPr lang="da-DK" altLang="da-DK" sz="994" noProof="1">
                <a:cs typeface="Arial" panose="020B0604020202020204" pitchFamily="34" charset="0"/>
              </a:rPr>
              <a:t> </a:t>
            </a:r>
            <a:br>
              <a:rPr lang="da-DK" altLang="da-DK" sz="994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>for at få vist en dropdown-menu af </a:t>
            </a:r>
            <a:br>
              <a:rPr lang="da-DK" altLang="da-DK" sz="994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>mulige slide</a:t>
            </a:r>
            <a:r>
              <a:rPr lang="da-DK" altLang="da-DK" sz="994" b="1" noProof="1">
                <a:cs typeface="Arial" panose="020B0604020202020204" pitchFamily="34" charset="0"/>
              </a:rPr>
              <a:t>-</a:t>
            </a:r>
            <a:r>
              <a:rPr lang="da-DK" altLang="da-DK" sz="994" noProof="1">
                <a:cs typeface="Arial" panose="020B0604020202020204" pitchFamily="34" charset="0"/>
              </a:rPr>
              <a:t>layouts.</a:t>
            </a:r>
            <a:br>
              <a:rPr lang="da-DK" altLang="da-DK" sz="994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/>
            </a:r>
            <a:br>
              <a:rPr lang="da-DK" altLang="da-DK" sz="994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>Vælg </a:t>
            </a:r>
            <a:r>
              <a:rPr lang="da-DK" altLang="da-DK" sz="994" b="1" noProof="1">
                <a:cs typeface="Arial" panose="020B0604020202020204" pitchFamily="34" charset="0"/>
              </a:rPr>
              <a:t>Layout</a:t>
            </a:r>
            <a:r>
              <a:rPr lang="da-DK" altLang="da-DK" sz="994" noProof="1">
                <a:cs typeface="Arial" panose="020B0604020202020204" pitchFamily="34" charset="0"/>
              </a:rPr>
              <a:t> for at ændre dit </a:t>
            </a:r>
            <a:br>
              <a:rPr lang="da-DK" altLang="da-DK" sz="994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>nuværende layout til et andet.</a:t>
            </a:r>
            <a:br>
              <a:rPr lang="da-DK" altLang="da-DK" sz="994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/>
            </a:r>
            <a:br>
              <a:rPr lang="da-DK" altLang="da-DK" sz="994" noProof="1">
                <a:cs typeface="Arial" panose="020B0604020202020204" pitchFamily="34" charset="0"/>
              </a:rPr>
            </a:br>
            <a:r>
              <a:rPr lang="da-DK" sz="994" dirty="0"/>
              <a:t>Du kan hente færdige slides, der er tilpasset ministeriets design. Klik på </a:t>
            </a:r>
            <a:r>
              <a:rPr lang="da-DK" sz="994" b="1" dirty="0"/>
              <a:t>Slidebibliotektet</a:t>
            </a:r>
            <a:r>
              <a:rPr lang="da-DK" sz="994" dirty="0"/>
              <a:t> (til højre på skærmen eller klik på Templafy-knappen under Startside). Find for eksempel tidslinje,</a:t>
            </a:r>
            <a:br>
              <a:rPr lang="da-DK" sz="994" dirty="0"/>
            </a:br>
            <a:r>
              <a:rPr lang="da-DK" sz="994" dirty="0"/>
              <a:t>med mere.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7C2D6D-C0F0-4727-B718-C1A0A509F695}"/>
              </a:ext>
            </a:extLst>
          </p:cNvPr>
          <p:cNvSpPr/>
          <p:nvPr userDrawn="1"/>
        </p:nvSpPr>
        <p:spPr>
          <a:xfrm>
            <a:off x="4255802" y="1582948"/>
            <a:ext cx="2778125" cy="4312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594"/>
              </a:spcBef>
              <a:spcAft>
                <a:spcPts val="594"/>
              </a:spcAft>
              <a:buNone/>
              <a:defRPr/>
            </a:pPr>
            <a:r>
              <a:rPr lang="da-DK" sz="1044" b="1" noProof="1">
                <a:cs typeface="Arial" panose="020B0604020202020204" pitchFamily="34" charset="0"/>
              </a:rPr>
              <a:t>Indsæt billede</a:t>
            </a:r>
            <a:br>
              <a:rPr lang="da-DK" sz="1044" b="1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>Vælg den boks på slidet, hvor du </a:t>
            </a:r>
            <a:br>
              <a:rPr lang="da-DK" altLang="da-DK" sz="994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>ønsker at sætte et billede ind.</a:t>
            </a:r>
            <a:br>
              <a:rPr lang="da-DK" altLang="da-DK" sz="994" noProof="1">
                <a:cs typeface="Arial" panose="020B0604020202020204" pitchFamily="34" charset="0"/>
              </a:rPr>
            </a:br>
            <a:r>
              <a:rPr lang="da-DK" altLang="da-DK" sz="994" b="1" noProof="1">
                <a:cs typeface="Arial" panose="020B0604020202020204" pitchFamily="34" charset="0"/>
              </a:rPr>
              <a:t/>
            </a:r>
            <a:br>
              <a:rPr lang="da-DK" altLang="da-DK" sz="994" b="1" noProof="1">
                <a:cs typeface="Arial" panose="020B0604020202020204" pitchFamily="34" charset="0"/>
              </a:rPr>
            </a:br>
            <a:r>
              <a:rPr lang="da-DK" altLang="da-DK" sz="994" b="1" noProof="1">
                <a:cs typeface="Arial" panose="020B0604020202020204" pitchFamily="34" charset="0"/>
              </a:rPr>
              <a:t>Indsæt </a:t>
            </a:r>
            <a:r>
              <a:rPr lang="da-DK" altLang="da-DK" sz="994" noProof="1">
                <a:cs typeface="Arial" panose="020B0604020202020204" pitchFamily="34" charset="0"/>
              </a:rPr>
              <a:t>billede via </a:t>
            </a:r>
            <a:r>
              <a:rPr lang="da-DK" altLang="da-DK" sz="994" b="1" noProof="1">
                <a:cs typeface="Arial" panose="020B0604020202020204" pitchFamily="34" charset="0"/>
              </a:rPr>
              <a:t>Billedbiblioteket </a:t>
            </a:r>
            <a:r>
              <a:rPr lang="da-DK" altLang="da-DK" sz="994" noProof="1">
                <a:cs typeface="Arial" panose="020B0604020202020204" pitchFamily="34" charset="0"/>
              </a:rPr>
              <a:t>i højre side af skærmen. Billedet tilpasser sig den boks, som du har valgt. Det er muligt at skalere og redigere billedet. </a:t>
            </a:r>
          </a:p>
          <a:p>
            <a:pPr marL="0" indent="0">
              <a:lnSpc>
                <a:spcPct val="100000"/>
              </a:lnSpc>
              <a:spcBef>
                <a:spcPts val="594"/>
              </a:spcBef>
              <a:spcAft>
                <a:spcPts val="594"/>
              </a:spcAft>
              <a:buNone/>
              <a:defRPr/>
            </a:pPr>
            <a:r>
              <a:rPr lang="da-DK" altLang="da-DK" sz="994" noProof="1">
                <a:cs typeface="Arial" panose="020B0604020202020204" pitchFamily="34" charset="0"/>
              </a:rPr>
              <a:t>Hvis du klikker på</a:t>
            </a:r>
            <a:r>
              <a:rPr lang="da-DK" altLang="da-DK" sz="994" b="1" noProof="1">
                <a:cs typeface="Arial" panose="020B0604020202020204" pitchFamily="34" charset="0"/>
              </a:rPr>
              <a:t> </a:t>
            </a:r>
            <a:r>
              <a:rPr lang="da-DK" altLang="da-DK" sz="994" noProof="1">
                <a:cs typeface="Arial" panose="020B0604020202020204" pitchFamily="34" charset="0"/>
              </a:rPr>
              <a:t>billedsymbolet i boksen på et slide, indsættes et billede fra din computer.</a:t>
            </a:r>
            <a:r>
              <a:rPr lang="da-DK" altLang="da-DK" sz="994" b="1" noProof="1">
                <a:cs typeface="Arial" panose="020B0604020202020204" pitchFamily="34" charset="0"/>
              </a:rPr>
              <a:t/>
            </a:r>
            <a:br>
              <a:rPr lang="da-DK" altLang="da-DK" sz="994" b="1" noProof="1">
                <a:cs typeface="Arial" panose="020B0604020202020204" pitchFamily="34" charset="0"/>
              </a:rPr>
            </a:br>
            <a:r>
              <a:rPr lang="da-DK" altLang="da-DK" sz="994" b="1" noProof="1">
                <a:cs typeface="Arial" panose="020B0604020202020204" pitchFamily="34" charset="0"/>
              </a:rPr>
              <a:t/>
            </a:r>
            <a:br>
              <a:rPr lang="da-DK" altLang="da-DK" sz="994" b="1" noProof="1">
                <a:cs typeface="Arial" panose="020B0604020202020204" pitchFamily="34" charset="0"/>
              </a:rPr>
            </a:br>
            <a:r>
              <a:rPr lang="da-DK" altLang="da-DK" sz="994" b="1" noProof="1">
                <a:cs typeface="Arial" panose="020B0604020202020204" pitchFamily="34" charset="0"/>
              </a:rPr>
              <a:t>Tip: </a:t>
            </a:r>
            <a:r>
              <a:rPr lang="da-DK" altLang="da-DK" sz="994" noProof="1">
                <a:cs typeface="Arial" panose="020B0604020202020204" pitchFamily="34" charset="0"/>
              </a:rPr>
              <a:t>Hvis du sletter billedet og </a:t>
            </a:r>
            <a:br>
              <a:rPr lang="da-DK" altLang="da-DK" sz="994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94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>sig foran tekst eller grafik. Højreklik da på billedet og vælg </a:t>
            </a:r>
            <a:r>
              <a:rPr lang="da-DK" altLang="da-DK" sz="994" b="1" noProof="1">
                <a:cs typeface="Arial" panose="020B0604020202020204" pitchFamily="34" charset="0"/>
              </a:rPr>
              <a:t>Placer bagest </a:t>
            </a:r>
            <a:r>
              <a:rPr lang="da-DK" altLang="da-DK" sz="994" noProof="1">
                <a:cs typeface="Arial" panose="020B0604020202020204" pitchFamily="34" charset="0"/>
              </a:rPr>
              <a:t>eller </a:t>
            </a:r>
            <a:r>
              <a:rPr lang="da-DK" altLang="da-DK" sz="994" b="1" noProof="1">
                <a:cs typeface="Arial" panose="020B0604020202020204" pitchFamily="34" charset="0"/>
              </a:rPr>
              <a:t>Placer forrest</a:t>
            </a:r>
            <a:r>
              <a:rPr lang="da-DK" altLang="da-DK" sz="994" noProof="1"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594"/>
              </a:spcBef>
              <a:spcAft>
                <a:spcPts val="594"/>
              </a:spcAft>
              <a:buNone/>
              <a:defRPr/>
            </a:pPr>
            <a:r>
              <a:rPr lang="da-DK" sz="1044" b="1" noProof="1">
                <a:cs typeface="Arial" panose="020B0604020202020204" pitchFamily="34" charset="0"/>
              </a:rPr>
              <a:t>Tabeller og grafer</a:t>
            </a:r>
            <a:br>
              <a:rPr lang="da-DK" sz="1044" b="1" noProof="1">
                <a:cs typeface="Arial" panose="020B0604020202020204" pitchFamily="34" charset="0"/>
              </a:rPr>
            </a:br>
            <a:r>
              <a:rPr lang="da-DK" altLang="da-DK" sz="994" b="0" noProof="1">
                <a:cs typeface="Arial" panose="020B0604020202020204" pitchFamily="34" charset="0"/>
              </a:rPr>
              <a:t>Indsæt eller tilpas design på din graf og tabel fra fanebladet BUVM.</a:t>
            </a:r>
          </a:p>
          <a:p>
            <a:pPr marL="0" indent="0">
              <a:lnSpc>
                <a:spcPct val="100000"/>
              </a:lnSpc>
              <a:spcBef>
                <a:spcPts val="594"/>
              </a:spcBef>
              <a:spcAft>
                <a:spcPts val="594"/>
              </a:spcAft>
              <a:buNone/>
              <a:defRPr/>
            </a:pPr>
            <a:r>
              <a:rPr lang="da-DK" altLang="da-DK" sz="1044" b="1" noProof="1">
                <a:cs typeface="Arial" panose="020B0604020202020204" pitchFamily="34" charset="0"/>
              </a:rPr>
              <a:t>Kopiering fra gammel præsentation</a:t>
            </a:r>
            <a:br>
              <a:rPr lang="da-DK" altLang="da-DK" sz="1044" b="1" noProof="1">
                <a:cs typeface="Arial" panose="020B0604020202020204" pitchFamily="34" charset="0"/>
              </a:rPr>
            </a:br>
            <a:r>
              <a:rPr lang="da-DK" altLang="da-DK" sz="994" b="0" noProof="1">
                <a:cs typeface="Arial" panose="020B0604020202020204" pitchFamily="34" charset="0"/>
              </a:rPr>
              <a:t>Når du kopierer indhold fra en gamle præsentationer, skal det formateres rigtigt. Højreklik i den nye præsentation og vælg </a:t>
            </a:r>
            <a:r>
              <a:rPr lang="da-DK" altLang="da-DK" sz="994" b="1" noProof="1">
                <a:cs typeface="Arial" panose="020B0604020202020204" pitchFamily="34" charset="0"/>
              </a:rPr>
              <a:t>Brug destinationstema (D)</a:t>
            </a:r>
            <a:r>
              <a:rPr lang="da-DK" altLang="da-DK" sz="994" b="0" noProof="1"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ECB945-4DBE-4C28-A3A2-1B98350A125C}"/>
              </a:ext>
            </a:extLst>
          </p:cNvPr>
          <p:cNvSpPr/>
          <p:nvPr userDrawn="1"/>
        </p:nvSpPr>
        <p:spPr>
          <a:xfrm>
            <a:off x="8872544" y="1582938"/>
            <a:ext cx="2778125" cy="420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594"/>
              </a:spcBef>
              <a:spcAft>
                <a:spcPts val="594"/>
              </a:spcAft>
              <a:buNone/>
              <a:defRPr/>
            </a:pPr>
            <a:r>
              <a:rPr lang="da-DK" sz="1044" b="1" noProof="1">
                <a:cs typeface="Arial" panose="020B0604020202020204" pitchFamily="34" charset="0"/>
              </a:rPr>
              <a:t>Indsæt ikoner eller illustrationer</a:t>
            </a:r>
            <a:br>
              <a:rPr lang="da-DK" sz="1044" b="1" noProof="1">
                <a:cs typeface="Arial" panose="020B0604020202020204" pitchFamily="34" charset="0"/>
              </a:rPr>
            </a:br>
            <a:r>
              <a:rPr lang="da-DK" sz="1044" b="0" noProof="1">
                <a:cs typeface="Arial" panose="020B0604020202020204" pitchFamily="34" charset="0"/>
              </a:rPr>
              <a:t>Vælg den boks på slidet, hvor du ønsker at sætte et element ind. </a:t>
            </a:r>
            <a:r>
              <a:rPr lang="da-DK" sz="994" noProof="1">
                <a:cs typeface="Arial" panose="020B0604020202020204" pitchFamily="34" charset="0"/>
              </a:rPr>
              <a:t>Klik på </a:t>
            </a:r>
            <a:r>
              <a:rPr lang="da-DK" sz="994" b="1" noProof="1">
                <a:cs typeface="Arial" panose="020B0604020202020204" pitchFamily="34" charset="0"/>
              </a:rPr>
              <a:t>Slideelementer </a:t>
            </a:r>
            <a:r>
              <a:rPr lang="da-DK" sz="994" noProof="1">
                <a:cs typeface="Arial" panose="020B0604020202020204" pitchFamily="34" charset="0"/>
              </a:rPr>
              <a:t>i højre side af skærmen og vælg det element, som du ønsker at indsætte.</a:t>
            </a:r>
            <a:br>
              <a:rPr lang="da-DK" sz="994" noProof="1">
                <a:cs typeface="Arial" panose="020B0604020202020204" pitchFamily="34" charset="0"/>
              </a:rPr>
            </a:br>
            <a:r>
              <a:rPr lang="da-DK" sz="994" noProof="1">
                <a:cs typeface="Arial" panose="020B0604020202020204" pitchFamily="34" charset="0"/>
              </a:rPr>
              <a:t/>
            </a:r>
            <a:br>
              <a:rPr lang="da-DK" sz="994" noProof="1">
                <a:cs typeface="Arial" panose="020B0604020202020204" pitchFamily="34" charset="0"/>
              </a:rPr>
            </a:br>
            <a:r>
              <a:rPr lang="da-DK" sz="994" noProof="1">
                <a:cs typeface="Arial" panose="020B0604020202020204" pitchFamily="34" charset="0"/>
              </a:rPr>
              <a:t>Det er muligt at skalere og flytte rundt på ikoner og illustrationer, så det passer til din præsentation.</a:t>
            </a:r>
            <a:br>
              <a:rPr lang="da-DK" sz="994" noProof="1">
                <a:cs typeface="Arial" panose="020B0604020202020204" pitchFamily="34" charset="0"/>
              </a:rPr>
            </a:br>
            <a:r>
              <a:rPr lang="da-DK" sz="994" noProof="1">
                <a:cs typeface="Arial" panose="020B0604020202020204" pitchFamily="34" charset="0"/>
              </a:rPr>
              <a:t/>
            </a:r>
            <a:br>
              <a:rPr lang="da-DK" sz="994" noProof="1">
                <a:cs typeface="Arial" panose="020B0604020202020204" pitchFamily="34" charset="0"/>
              </a:rPr>
            </a:br>
            <a:r>
              <a:rPr lang="da-DK" sz="1044" b="1" noProof="1">
                <a:cs typeface="Arial" panose="020B0604020202020204" pitchFamily="34" charset="0"/>
              </a:rPr>
              <a:t>Juster sidenummerering, </a:t>
            </a:r>
            <a:br>
              <a:rPr lang="da-DK" sz="1044" b="1" noProof="1">
                <a:cs typeface="Arial" panose="020B0604020202020204" pitchFamily="34" charset="0"/>
              </a:rPr>
            </a:br>
            <a:r>
              <a:rPr lang="da-DK" sz="1044" b="1" noProof="1">
                <a:cs typeface="Arial" panose="020B0604020202020204" pitchFamily="34" charset="0"/>
              </a:rPr>
              <a:t>dato og sidefod</a:t>
            </a:r>
            <a:br>
              <a:rPr lang="da-DK" sz="1044" b="1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>Klik på fanen </a:t>
            </a:r>
            <a:r>
              <a:rPr lang="da-DK" altLang="da-DK" sz="994" b="1" noProof="1">
                <a:cs typeface="Arial" panose="020B0604020202020204" pitchFamily="34" charset="0"/>
              </a:rPr>
              <a:t>Indsæt. </a:t>
            </a:r>
            <a:br>
              <a:rPr lang="da-DK" altLang="da-DK" sz="994" b="1" noProof="1">
                <a:cs typeface="Arial" panose="020B0604020202020204" pitchFamily="34" charset="0"/>
              </a:rPr>
            </a:br>
            <a:r>
              <a:rPr lang="da-DK" altLang="da-DK" sz="994" b="1" noProof="1">
                <a:cs typeface="Arial" panose="020B0604020202020204" pitchFamily="34" charset="0"/>
              </a:rPr>
              <a:t/>
            </a:r>
            <a:br>
              <a:rPr lang="da-DK" altLang="da-DK" sz="994" b="1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>Klik </a:t>
            </a:r>
            <a:r>
              <a:rPr lang="da-DK" altLang="da-DK" sz="994" b="1" noProof="1">
                <a:cs typeface="Arial" panose="020B0604020202020204" pitchFamily="34" charset="0"/>
              </a:rPr>
              <a:t>Sidehoved og Sidefod.</a:t>
            </a:r>
            <a:br>
              <a:rPr lang="da-DK" altLang="da-DK" sz="994" b="1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/>
            </a:r>
            <a:br>
              <a:rPr lang="da-DK" altLang="da-DK" sz="994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>Vælg </a:t>
            </a:r>
            <a:r>
              <a:rPr lang="da-DK" altLang="da-DK" sz="994" b="1" noProof="1">
                <a:cs typeface="Arial" panose="020B0604020202020204" pitchFamily="34" charset="0"/>
              </a:rPr>
              <a:t>Anvend på alle </a:t>
            </a:r>
            <a:r>
              <a:rPr lang="da-DK" altLang="da-DK" sz="994" noProof="1">
                <a:cs typeface="Arial" panose="020B0604020202020204" pitchFamily="34" charset="0"/>
              </a:rPr>
              <a:t>eller </a:t>
            </a:r>
            <a:r>
              <a:rPr lang="da-DK" altLang="da-DK" sz="994" b="1" noProof="1">
                <a:cs typeface="Arial" panose="020B0604020202020204" pitchFamily="34" charset="0"/>
              </a:rPr>
              <a:t>Anvend,</a:t>
            </a:r>
            <a:r>
              <a:rPr lang="da-DK" altLang="da-DK" sz="994" noProof="1">
                <a:cs typeface="Arial" panose="020B0604020202020204" pitchFamily="34" charset="0"/>
              </a:rPr>
              <a:t> hvis det kun skal være på et enkelt slide.</a:t>
            </a:r>
            <a:endParaRPr lang="da-DK" sz="994" dirty="0"/>
          </a:p>
          <a:p>
            <a:pPr marL="0" indent="0">
              <a:lnSpc>
                <a:spcPct val="100000"/>
              </a:lnSpc>
              <a:spcBef>
                <a:spcPts val="594"/>
              </a:spcBef>
              <a:spcAft>
                <a:spcPts val="594"/>
              </a:spcAft>
              <a:buNone/>
              <a:defRPr/>
            </a:pPr>
            <a:r>
              <a:rPr lang="da-DK" sz="1044" b="1" noProof="1">
                <a:cs typeface="Arial" panose="020B0604020202020204" pitchFamily="34" charset="0"/>
              </a:rPr>
              <a:t>Hjælpelinjer</a:t>
            </a:r>
            <a:r>
              <a:rPr lang="da-DK" sz="994" b="1" noProof="1">
                <a:cs typeface="Arial" panose="020B0604020202020204" pitchFamily="34" charset="0"/>
              </a:rPr>
              <a:t/>
            </a:r>
            <a:br>
              <a:rPr lang="da-DK" sz="994" b="1" noProof="1">
                <a:cs typeface="Arial" panose="020B0604020202020204" pitchFamily="34" charset="0"/>
              </a:rPr>
            </a:br>
            <a:r>
              <a:rPr lang="da-DK" altLang="da-DK" sz="994" noProof="1">
                <a:cs typeface="Arial" panose="020B0604020202020204" pitchFamily="34" charset="0"/>
              </a:rPr>
              <a:t>Klik på fanen </a:t>
            </a:r>
            <a:r>
              <a:rPr lang="da-DK" altLang="da-DK" sz="994" b="1" noProof="1">
                <a:cs typeface="Arial" panose="020B0604020202020204" pitchFamily="34" charset="0"/>
              </a:rPr>
              <a:t>Vis </a:t>
            </a:r>
            <a:r>
              <a:rPr lang="da-DK" altLang="da-DK" sz="994" noProof="1">
                <a:cs typeface="Arial" panose="020B0604020202020204" pitchFamily="34" charset="0"/>
              </a:rPr>
              <a:t>og sæt hak ved </a:t>
            </a:r>
            <a:r>
              <a:rPr lang="da-DK" altLang="da-DK" sz="994" b="1" noProof="1">
                <a:cs typeface="Arial" panose="020B0604020202020204" pitchFamily="34" charset="0"/>
              </a:rPr>
              <a:t>Hjælpelinjer</a:t>
            </a:r>
            <a:r>
              <a:rPr lang="da-DK" altLang="da-DK" sz="994" noProof="1"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594"/>
              </a:spcBef>
              <a:spcAft>
                <a:spcPts val="594"/>
              </a:spcAft>
              <a:buNone/>
              <a:defRPr/>
            </a:pPr>
            <a:r>
              <a:rPr lang="da-DK" sz="994" b="1" noProof="1">
                <a:cs typeface="Arial" panose="020B0604020202020204" pitchFamily="34" charset="0"/>
              </a:rPr>
              <a:t>Se vejledningen ‘PowerPoint i Børne- og Undervisningsministeriet’ kanalen.uvm.dk/skabeloner</a:t>
            </a:r>
            <a:r>
              <a:rPr lang="da-DK" sz="994" b="1" noProof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da-DK" sz="994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E8449-FC02-4222-8378-11EAD7E4C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8007" y="4214387"/>
            <a:ext cx="542998" cy="576935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37C53AFF-1BD1-4C2D-ADA0-6C60B747BD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9" y="1691853"/>
            <a:ext cx="1216503" cy="5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40626F0-7354-4867-B1A6-6A7D5EF317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0888" y="2643637"/>
            <a:ext cx="977236" cy="73292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F55D637-5398-4D33-89FD-0319C8D4C1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6633" y="2883291"/>
            <a:ext cx="895714" cy="60780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096EECF-1100-4471-9709-5BC9DD7395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76189" y="5243000"/>
            <a:ext cx="1089602" cy="6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27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reaker m. helsidet billede (hvidt logo)">
  <p:cSld name="1_Breaker m. helsidet billede (hvidt logo)">
    <p:bg>
      <p:bgPr>
        <a:solidFill>
          <a:srgbClr val="F2F2F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59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79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59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​"/>
              <a:defRPr sz="199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​"/>
              <a:defRPr sz="199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eorgia"/>
              <a:buAutoNum type="arabicParenR"/>
              <a:defRPr sz="99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eorgia"/>
              <a:buAutoNum type="alphaLcParenR"/>
              <a:defRPr sz="99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99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16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ctrTitle"/>
          </p:nvPr>
        </p:nvSpPr>
        <p:spPr>
          <a:xfrm>
            <a:off x="539749" y="3585600"/>
            <a:ext cx="6481764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799638" y="542879"/>
            <a:ext cx="1852362" cy="51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919" lvl="0" indent="-227459" algn="l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SzPts val="100"/>
              <a:buNone/>
              <a:defRPr sz="100"/>
            </a:lvl1pPr>
            <a:lvl2pPr marL="909837" lvl="1" indent="-341188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SzPts val="1800"/>
              <a:buChar char="•"/>
              <a:defRPr/>
            </a:lvl2pPr>
            <a:lvl3pPr marL="1364756" lvl="2" indent="-341188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SzPts val="1800"/>
              <a:buChar char="•"/>
              <a:defRPr/>
            </a:lvl3pPr>
            <a:lvl4pPr marL="1819675" lvl="3" indent="-341188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4pPr>
            <a:lvl5pPr marL="2274593" lvl="4" indent="-341188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5pPr>
            <a:lvl6pPr marL="2729512" lvl="5" indent="-341188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  <a:defRPr/>
            </a:lvl6pPr>
            <a:lvl7pPr marL="3184430" lvl="6" indent="-341188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  <a:defRPr/>
            </a:lvl7pPr>
            <a:lvl8pPr marL="3639348" lvl="7" indent="-341188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094267" lvl="8" indent="-227459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130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helsidet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D1B4BD3-2F32-49AA-8F73-F88BDF3BB8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588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37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0" name="Text Placeholder streg">
            <a:extLst>
              <a:ext uri="{FF2B5EF4-FFF2-40B4-BE49-F238E27FC236}">
                <a16:creationId xmlns:a16="http://schemas.microsoft.com/office/drawing/2014/main" id="{B0F0BD12-4718-49BD-B561-6F1076AEA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59CB0CE6-DDF5-4768-8082-608D58FD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6A0B762-411B-463F-8044-3EC853BA9D4E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BDE8350-EECC-41FB-B1DE-99531AC459FD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10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helsidet billede (hvidt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D1B4BD3-2F32-49AA-8F73-F88BDF3BB8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588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37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0" name="Text Placeholder streg">
            <a:extLst>
              <a:ext uri="{FF2B5EF4-FFF2-40B4-BE49-F238E27FC236}">
                <a16:creationId xmlns:a16="http://schemas.microsoft.com/office/drawing/2014/main" id="{B0F0BD12-4718-49BD-B561-6F1076AEA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59CB0CE6-DDF5-4768-8082-608D58FD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B1C99B6-00EF-4BD5-B493-72A7DEB50D7A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D32680B-F3FB-49DB-96A2-CB46341C507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01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F4D76-B70D-46F5-9EF3-B5B4F0DBD8AA}"/>
              </a:ext>
            </a:extLst>
          </p:cNvPr>
          <p:cNvSpPr/>
          <p:nvPr userDrawn="1"/>
        </p:nvSpPr>
        <p:spPr>
          <a:xfrm>
            <a:off x="0" y="520619"/>
            <a:ext cx="4233836" cy="5778004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rgbClr val="CCE4EA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sz="1788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37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B3418-DE63-4E57-97F5-08DB0EAAB189}"/>
              </a:ext>
            </a:extLst>
          </p:cNvPr>
          <p:cNvSpPr/>
          <p:nvPr userDrawn="1"/>
        </p:nvSpPr>
        <p:spPr>
          <a:xfrm>
            <a:off x="2421999" y="5541238"/>
            <a:ext cx="489012" cy="72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88" noProof="0" dirty="0" err="1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7EEA76A7-3512-4E80-BE48-6DBAA473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6C18F3-B880-4457-93A1-9FFDAF00E0B5}" type="datetime2">
              <a:rPr lang="da-DK" smtClean="0"/>
              <a:t>9. maj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69AF2D-18F3-4203-A6D2-9EF2AB19D598}"/>
              </a:ext>
            </a:extLst>
          </p:cNvPr>
          <p:cNvSpPr/>
          <p:nvPr userDrawn="1"/>
        </p:nvSpPr>
        <p:spPr>
          <a:xfrm>
            <a:off x="9144000" y="0"/>
            <a:ext cx="3049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88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5" y="539750"/>
            <a:ext cx="8331026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4" y="1800000"/>
            <a:ext cx="8332789" cy="451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637206" y="1800000"/>
            <a:ext cx="2066400" cy="4518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D2E-F062-43E5-AE1F-08CF74170B0C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84EFBB-277F-42C8-A80B-D262922E91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48" y="6145225"/>
            <a:ext cx="8332788" cy="173037"/>
          </a:xfrm>
        </p:spPr>
        <p:txBody>
          <a:bodyPr/>
          <a:lstStyle>
            <a:lvl1pPr marL="0" indent="0">
              <a:buNone/>
              <a:defRPr sz="994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FECC506D-1CDC-4383-9906-AE73BF191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2879"/>
            <a:ext cx="1852362" cy="5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8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E324CD6-8F99-4FE4-8760-34B10310669C}"/>
              </a:ext>
            </a:extLst>
          </p:cNvPr>
          <p:cNvSpPr/>
          <p:nvPr userDrawn="1"/>
        </p:nvSpPr>
        <p:spPr>
          <a:xfrm flipH="1">
            <a:off x="7945472" y="520619"/>
            <a:ext cx="4246534" cy="5778004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rgbClr val="CCE4EA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sz="1788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37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CE1EE5F-543F-41CF-832B-13034BBB5ED1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184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. helsidet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44DEC6-E871-41A7-8883-40915FBCBF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588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37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8783176-E4E5-4131-813D-B093C3C9BD23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F4A2EE-9AF3-411C-B78C-5A1C5229E67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. helsidet billede (hvidt logo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44DEC6-E871-41A7-8883-40915FBCBF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588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37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C1B531E-3890-47C1-ABE6-109ACD4CDDAB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D6FE7CF-D751-4088-9E86-16AAD29BD39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40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33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32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5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Relationship Id="rId30" Type="http://schemas.openxmlformats.org/officeDocument/2006/relationships/tags" Target="../tags/tag7.xml"/><Relationship Id="rId35" Type="http://schemas.openxmlformats.org/officeDocument/2006/relationships/tags" Target="../tags/tag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9259888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8" y="1800000"/>
            <a:ext cx="111132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1465263" y="6451200"/>
            <a:ext cx="1270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94">
                <a:solidFill>
                  <a:schemeClr val="tx1"/>
                </a:solidFill>
              </a:defRPr>
            </a:lvl1pPr>
          </a:lstStyle>
          <a:p>
            <a:fld id="{5D5DF24D-118F-4DCE-8BF9-83857A33C205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3317875" y="6451200"/>
            <a:ext cx="435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94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51200"/>
            <a:ext cx="277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94">
                <a:solidFill>
                  <a:schemeClr val="tx1"/>
                </a:solidFill>
              </a:defRPr>
            </a:lvl1pPr>
          </a:lstStyle>
          <a:p>
            <a:pPr algn="l"/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F4D82CF5-59D9-4856-8A5E-FBFAAFBD31C9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2879"/>
            <a:ext cx="1852362" cy="510160"/>
          </a:xfrm>
          <a:prstGeom prst="rect">
            <a:avLst/>
          </a:prstGeom>
        </p:spPr>
      </p:pic>
      <p:sp>
        <p:nvSpPr>
          <p:cNvPr id="48" name="[WorkArea]" descr="&lt;?xml version=&quot;1.0&quot; encoding=&quot;utf-16&quot;?&gt;&#10;&lt;GridTheme xmlns:xsd=&quot;http://www.w3.org/2001/XMLSchema&quot; xmlns:xsi=&quot;http://www.w3.org/2001/XMLSchema-instance&quot;&gt;&#10;  &lt;GuideLines /&gt;&#10;  &lt;SubGrids&gt;&#10;    &lt;SubGrid&gt;&#10;      &lt;Left&gt;42.5196838&lt;/Left&gt;&#10;      &lt;Top&gt;42.5196838&lt;/Top&gt;&#10;      &lt;Width&gt;72.91338&lt;/Width&gt;&#10;      &lt;Height&gt;454.960632&lt;/Height&gt;&#10;    &lt;/SubGrid&gt;&#10;    &lt;SubGrid&gt;&#10;      &lt;Left&gt;844.566956&lt;/Left&gt;&#10;      &lt;Top&gt;42.5196838&lt;/Top&gt;&#10;      &lt;Width&gt;72.91338&lt;/Width&gt;&#10;      &lt;Height&gt;454.960632&lt;/Height&gt;&#10;    &lt;/SubGrid&gt;&#10;    &lt;SubGrid&gt;&#10;      &lt;Left&gt;115.433067&lt;/Left&gt;&#10;      &lt;Top&gt;42.5196838&lt;/Top&gt;&#10;      &lt;Width&gt;72.91338&lt;/Width&gt;&#10;      &lt;Height&gt;454.960632&lt;/Height&gt;&#10;    &lt;/SubGrid&gt;&#10;    &lt;SubGrid&gt;&#10;      &lt;Left&gt;188.346451&lt;/Left&gt;&#10;      &lt;Top&gt;42.5196838&lt;/Top&gt;&#10;      &lt;Width&gt;72.91338&lt;/Width&gt;&#10;      &lt;Height&gt;454.960632&lt;/Height&gt;&#10;    &lt;/SubGrid&gt;&#10;    &lt;SubGrid&gt;&#10;      &lt;Left&gt;261.259857&lt;/Left&gt;&#10;      &lt;Top&gt;42.5196838&lt;/Top&gt;&#10;      &lt;Width&gt;72.91338&lt;/Width&gt;&#10;      &lt;Height&gt;454.960632&lt;/Height&gt;&#10;    &lt;/SubGrid&gt;&#10;    &lt;SubGrid&gt;&#10;      &lt;Left&gt;334.173218&lt;/Left&gt;&#10;      &lt;Top&gt;42.5196838&lt;/Top&gt;&#10;      &lt;Width&gt;72.91338&lt;/Width&gt;&#10;      &lt;Height&gt;454.960632&lt;/Height&gt;&#10;    &lt;/SubGrid&gt;&#10;    &lt;SubGrid&gt;&#10;      &lt;Left&gt;407.0866&lt;/Left&gt;&#10;      &lt;Top&gt;42.5196838&lt;/Top&gt;&#10;      &lt;Width&gt;72.91338&lt;/Width&gt;&#10;      &lt;Height&gt;454.960632&lt;/Height&gt;&#10;    &lt;/SubGrid&gt;&#10;    &lt;SubGrid&gt;&#10;      &lt;Left&gt;480&lt;/Left&gt;&#10;      &lt;Top&gt;42.5196838&lt;/Top&gt;&#10;      &lt;Width&gt;72.91338&lt;/Width&gt;&#10;      &lt;Height&gt;454.960632&lt;/Height&gt;&#10;    &lt;/SubGrid&gt;&#10;    &lt;SubGrid&gt;&#10;      &lt;Left&gt;552.9134&lt;/Left&gt;&#10;      &lt;Top&gt;42.5196838&lt;/Top&gt;&#10;      &lt;Width&gt;72.91338&lt;/Width&gt;&#10;      &lt;Height&gt;454.960632&lt;/Height&gt;&#10;    &lt;/SubGrid&gt;&#10;    &lt;SubGrid&gt;&#10;      &lt;Left&gt;625.8268&lt;/Left&gt;&#10;      &lt;Top&gt;42.5196838&lt;/Top&gt;&#10;      &lt;Width&gt;72.91338&lt;/Width&gt;&#10;      &lt;Height&gt;454.960632&lt;/Height&gt;&#10;    &lt;/SubGrid&gt;&#10;    &lt;SubGrid&gt;&#10;      &lt;Left&gt;698.7402&lt;/Left&gt;&#10;      &lt;Top&gt;42.5196838&lt;/Top&gt;&#10;      &lt;Width&gt;72.91338&lt;/Width&gt;&#10;      &lt;Height&gt;454.960632&lt;/Height&gt;&#10;    &lt;/SubGrid&gt;&#10;    &lt;SubGrid&gt;&#10;      &lt;Left&gt;771.653564&lt;/Left&gt;&#10;      &lt;Top&gt;42.5196838&lt;/Top&gt;&#10;      &lt;Width&gt;72.91338&lt;/Width&gt;&#10;      &lt;Height&gt;454.960632&lt;/Height&gt;&#10;    &lt;/SubGrid&gt;&#10;  &lt;/SubGrids&gt;&#10;  &lt;WorkArea&gt;&#10;    &lt;Top&gt;42.5196838&lt;/Top&gt;&#10;    &lt;Left&gt;42.5196838&lt;/Left&gt;&#10;    &lt;Width&gt;874.960632&lt;/Width&gt;&#10;    &lt;Height&gt;454.96063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&lt;/OfficeVersion&gt;&#10;&lt;/GridTheme&gt;" hidden="1">
            <a:extLst>
              <a:ext uri="{FF2B5EF4-FFF2-40B4-BE49-F238E27FC236}">
                <a16:creationId xmlns:a16="http://schemas.microsoft.com/office/drawing/2014/main" id="{A76B31BA-D75C-4E7F-8C0C-E7571815A4E6}"/>
              </a:ext>
            </a:extLst>
          </p:cNvPr>
          <p:cNvSpPr/>
          <p:nvPr userDrawn="1"/>
        </p:nvSpPr>
        <p:spPr>
          <a:xfrm>
            <a:off x="540006" y="540000"/>
            <a:ext cx="11112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88" noProof="0" dirty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F9C0A994-14E1-4B65-BF2E-8D31F94A8C9A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54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88" noProof="0" dirty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0A3D5CF3-4482-45C0-8C71-0B45B46988E1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10726006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88" noProof="0" dirty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91A6C0AD-2321-4FAC-98D6-47B635CD631B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1466006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88" noProof="0" dirty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9997466F-BE42-4D2B-A88B-8A59B0D18CC6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2392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88" noProof="0" dirty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765A479C-2EBC-4B0C-B887-9C571D0D519A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3318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88" noProof="0" dirty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2051B843-22F2-46D7-A0BD-EC58E0BFFE2D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4244006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88" noProof="0" dirty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C83AE160-C72F-4AE8-933A-E591ED1F5631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517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88" noProof="0" dirty="0" err="1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594F49F7-0972-4D67-87A1-DFE4CBB61EB3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6096006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88" noProof="0" dirty="0" err="1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F217BAF2-A665-41EF-9B43-8AB8D46187BC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7022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88" noProof="0" dirty="0" err="1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1A52CB47-659A-4D1B-9DB5-6E70ADC7A6D9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7948006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88" noProof="0" dirty="0" err="1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6726B8B-8012-4B0A-9AFD-9D2C92153168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8874006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88" noProof="0" dirty="0" err="1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A3D8B656-0133-4298-A12F-22A206B2F9E8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980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88" noProof="0" dirty="0" err="1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30" r:id="rId3"/>
    <p:sldLayoutId id="2147483743" r:id="rId4"/>
    <p:sldLayoutId id="2147483649" r:id="rId5"/>
    <p:sldLayoutId id="2147483735" r:id="rId6"/>
    <p:sldLayoutId id="2147483732" r:id="rId7"/>
    <p:sldLayoutId id="2147483658" r:id="rId8"/>
    <p:sldLayoutId id="2147483744" r:id="rId9"/>
    <p:sldLayoutId id="2147483740" r:id="rId10"/>
    <p:sldLayoutId id="2147483721" r:id="rId11"/>
    <p:sldLayoutId id="2147483652" r:id="rId12"/>
    <p:sldLayoutId id="2147483734" r:id="rId13"/>
    <p:sldLayoutId id="2147483733" r:id="rId14"/>
    <p:sldLayoutId id="2147483742" r:id="rId15"/>
    <p:sldLayoutId id="2147483737" r:id="rId16"/>
    <p:sldLayoutId id="2147483736" r:id="rId17"/>
    <p:sldLayoutId id="2147483738" r:id="rId18"/>
    <p:sldLayoutId id="2147483654" r:id="rId19"/>
    <p:sldLayoutId id="2147483655" r:id="rId20"/>
    <p:sldLayoutId id="2147483741" r:id="rId21"/>
    <p:sldLayoutId id="2147483746" r:id="rId22"/>
  </p:sldLayoutIdLst>
  <p:hf hdr="0" ftr="0"/>
  <p:txStyles>
    <p:titleStyle>
      <a:lvl1pPr algn="l" defTabSz="908927" rtl="0" eaLnBrk="1" latinLnBrk="0" hangingPunct="1">
        <a:lnSpc>
          <a:spcPct val="83000"/>
        </a:lnSpc>
        <a:spcBef>
          <a:spcPct val="0"/>
        </a:spcBef>
        <a:buNone/>
        <a:defRPr sz="3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923" indent="-178923" algn="l" defTabSz="908927" rtl="0" eaLnBrk="1" latinLnBrk="0" hangingPunct="1">
        <a:lnSpc>
          <a:spcPct val="100000"/>
        </a:lnSpc>
        <a:spcBef>
          <a:spcPts val="1194"/>
        </a:spcBef>
        <a:buClr>
          <a:schemeClr val="accent1"/>
        </a:buClr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1pPr>
      <a:lvl2pPr marL="357845" indent="-178923" algn="l" defTabSz="908927" rtl="0" eaLnBrk="1" latinLnBrk="0" hangingPunct="1">
        <a:lnSpc>
          <a:spcPct val="100000"/>
        </a:lnSpc>
        <a:spcBef>
          <a:spcPts val="594"/>
        </a:spcBef>
        <a:buClr>
          <a:schemeClr val="accent1"/>
        </a:buClr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2pPr>
      <a:lvl3pPr marL="536769" indent="-178923" algn="l" defTabSz="908927" rtl="0" eaLnBrk="1" latinLnBrk="0" hangingPunct="1">
        <a:lnSpc>
          <a:spcPct val="100000"/>
        </a:lnSpc>
        <a:spcBef>
          <a:spcPts val="594"/>
        </a:spcBef>
        <a:buClr>
          <a:schemeClr val="accent1"/>
        </a:buClr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08927" rtl="0" eaLnBrk="1" latinLnBrk="0" hangingPunct="1">
        <a:lnSpc>
          <a:spcPct val="100000"/>
        </a:lnSpc>
        <a:spcBef>
          <a:spcPts val="594"/>
        </a:spcBef>
        <a:buFont typeface="Arial" panose="020B0604020202020204" pitchFamily="34" charset="0"/>
        <a:buChar char="​"/>
        <a:defRPr sz="1988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08927" rtl="0" eaLnBrk="1" latinLnBrk="0" hangingPunct="1">
        <a:lnSpc>
          <a:spcPct val="100000"/>
        </a:lnSpc>
        <a:spcBef>
          <a:spcPts val="594"/>
        </a:spcBef>
        <a:buFont typeface="Arial" panose="020B0604020202020204" pitchFamily="34" charset="0"/>
        <a:buChar char="​"/>
        <a:defRPr sz="1988" kern="1200">
          <a:solidFill>
            <a:schemeClr val="tx1"/>
          </a:solidFill>
          <a:latin typeface="+mn-lt"/>
          <a:ea typeface="+mn-ea"/>
          <a:cs typeface="+mn-cs"/>
        </a:defRPr>
      </a:lvl5pPr>
      <a:lvl6pPr marL="178923" indent="-178923" algn="l" defTabSz="908927" rtl="0" eaLnBrk="1" latinLnBrk="0" hangingPunct="1">
        <a:lnSpc>
          <a:spcPct val="100000"/>
        </a:lnSpc>
        <a:spcBef>
          <a:spcPts val="594"/>
        </a:spcBef>
        <a:buFont typeface="+mj-lt"/>
        <a:buAutoNum type="arabicParenR"/>
        <a:defRPr sz="994" kern="1200">
          <a:solidFill>
            <a:schemeClr val="tx1"/>
          </a:solidFill>
          <a:latin typeface="+mn-lt"/>
          <a:ea typeface="+mn-ea"/>
          <a:cs typeface="+mn-cs"/>
        </a:defRPr>
      </a:lvl6pPr>
      <a:lvl7pPr marL="227232" indent="-227232" algn="l" defTabSz="908927" rtl="0" eaLnBrk="1" latinLnBrk="0" hangingPunct="1">
        <a:lnSpc>
          <a:spcPct val="100000"/>
        </a:lnSpc>
        <a:spcBef>
          <a:spcPts val="594"/>
        </a:spcBef>
        <a:buFont typeface="+mj-lt"/>
        <a:buAutoNum type="alphaLcParenR"/>
        <a:defRPr sz="994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8923" indent="-178923" algn="l" defTabSz="908927" rtl="0" eaLnBrk="1" latinLnBrk="0" hangingPunct="1">
        <a:lnSpc>
          <a:spcPct val="100000"/>
        </a:lnSpc>
        <a:spcBef>
          <a:spcPts val="594"/>
        </a:spcBef>
        <a:buFont typeface="Arial" panose="020B0604020202020204" pitchFamily="34" charset="0"/>
        <a:buChar char="•"/>
        <a:defRPr sz="994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08927" rtl="0" eaLnBrk="1" latinLnBrk="0" hangingPunct="1">
        <a:lnSpc>
          <a:spcPct val="100000"/>
        </a:lnSpc>
        <a:spcBef>
          <a:spcPts val="594"/>
        </a:spcBef>
        <a:buFont typeface="Arial" panose="020B0604020202020204" pitchFamily="34" charset="0"/>
        <a:buNone/>
        <a:defRPr sz="7158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0892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1pPr>
      <a:lvl2pPr marL="454464" algn="l" defTabSz="90892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2pPr>
      <a:lvl3pPr marL="908927" algn="l" defTabSz="90892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3pPr>
      <a:lvl4pPr marL="1363391" algn="l" defTabSz="90892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4pPr>
      <a:lvl5pPr marL="1817855" algn="l" defTabSz="90892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5pPr>
      <a:lvl6pPr marL="2272318" algn="l" defTabSz="90892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6pPr>
      <a:lvl7pPr marL="2726782" algn="l" defTabSz="90892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7pPr>
      <a:lvl8pPr marL="3181246" algn="l" defTabSz="90892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8pPr>
      <a:lvl9pPr marL="3635709" algn="l" defTabSz="908927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733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3979" userDrawn="1">
          <p15:clr>
            <a:srgbClr val="F26B43"/>
          </p15:clr>
        </p15:guide>
        <p15:guide id="5" pos="923" userDrawn="1">
          <p15:clr>
            <a:srgbClr val="F26B43"/>
          </p15:clr>
        </p15:guide>
        <p15:guide id="6" pos="6756" userDrawn="1">
          <p15:clr>
            <a:srgbClr val="F26B43"/>
          </p15:clr>
        </p15:guide>
        <p15:guide id="7" pos="1506" userDrawn="1">
          <p15:clr>
            <a:srgbClr val="F26B43"/>
          </p15:clr>
        </p15:guide>
        <p15:guide id="8" pos="2090" userDrawn="1">
          <p15:clr>
            <a:srgbClr val="F26B43"/>
          </p15:clr>
        </p15:guide>
        <p15:guide id="9" pos="2673" userDrawn="1">
          <p15:clr>
            <a:srgbClr val="F26B43"/>
          </p15:clr>
        </p15:guide>
        <p15:guide id="10" pos="3256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pos="4423" userDrawn="1">
          <p15:clr>
            <a:srgbClr val="F26B43"/>
          </p15:clr>
        </p15:guide>
        <p15:guide id="13" pos="5006" userDrawn="1">
          <p15:clr>
            <a:srgbClr val="F26B43"/>
          </p15:clr>
        </p15:guide>
        <p15:guide id="14" pos="5589" userDrawn="1">
          <p15:clr>
            <a:srgbClr val="F26B43"/>
          </p15:clr>
        </p15:guide>
        <p15:guide id="15" pos="61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8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d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bin"/><Relationship Id="rId5" Type="http://schemas.openxmlformats.org/officeDocument/2006/relationships/hyperlink" Target="https://astra.dk/undervisning/faellesfaglig-naturfagsundervisning/faelles-prove/opgivelser-til-faelles-prove/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stra.dk/undervisning/faellesfaglig-naturfagsundervisning/faelles-prove/uddybende-sporgsmal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a.dk/undervisning/faellesfaglig-naturfagsundervisning/problemstillinger-og-arbejdssporgsmal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bin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dk/folkeskolen/folkeskolens-proever/proevetilrettelaeggelse/information-til-elever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dk/-/media/filer/uvm/udd/folke/pdf21/okt/210110-vejledning-til-folkeskolens-prve-i-den-flles-prve-i-fysikkemi-biologi-og-geografi-i-9-klass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dk/-/media/filer/uvm/udd/folke/pdf21/okt/210110-vejledning-til-folkeskolens-prve-i-den-flles-prve-i-fysikkemi-biologi-og-geografi-i-9-klass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a.dk/undervisning/faellesfaglig-naturfagsundervisning/faelles-prov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2452835" y="4085245"/>
            <a:ext cx="9164575" cy="1370214"/>
          </a:xfrm>
        </p:spPr>
        <p:txBody>
          <a:bodyPr/>
          <a:lstStyle/>
          <a:p>
            <a:r>
              <a:rPr lang="en-GB" dirty="0" err="1" smtClean="0"/>
              <a:t>Klar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den </a:t>
            </a:r>
            <a:r>
              <a:rPr lang="en-GB" dirty="0" err="1" smtClean="0"/>
              <a:t>fælles</a:t>
            </a:r>
            <a:r>
              <a:rPr lang="en-GB" dirty="0" smtClean="0"/>
              <a:t> </a:t>
            </a:r>
            <a:r>
              <a:rPr lang="en-GB" dirty="0" err="1" smtClean="0"/>
              <a:t>prøve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fysik</a:t>
            </a:r>
            <a:r>
              <a:rPr lang="en-GB" dirty="0" smtClean="0"/>
              <a:t>/</a:t>
            </a:r>
            <a:r>
              <a:rPr lang="en-GB" dirty="0" err="1" smtClean="0"/>
              <a:t>kemi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 err="1" smtClean="0"/>
              <a:t>biologi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geografi</a:t>
            </a:r>
            <a:endParaRPr lang="da-DK" dirty="0"/>
          </a:p>
        </p:txBody>
      </p:sp>
      <p:pic>
        <p:nvPicPr>
          <p:cNvPr id="9" name="Picture Placeholder 2"/>
          <p:cNvPicPr>
            <a:picLocks noGrp="1" noChangeAspect="1"/>
          </p:cNvPicPr>
          <p:nvPr>
            <p:ph type="pic" sz="quarter" idx="14"/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4" b="28894"/>
          <a:stretch/>
        </p:blipFill>
        <p:spPr/>
      </p:pic>
      <p:sp>
        <p:nvSpPr>
          <p:cNvPr id="2" name="Pladsholder til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CAC9-5EC0-4FCD-8270-C0667CD1F959}" type="datetime2">
              <a:rPr lang="da-DK"/>
              <a:t>9. maj 2023</a:t>
            </a:fld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3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 over forløbet frem mod prøven</a:t>
            </a:r>
            <a:endParaRPr lang="da-DK" dirty="0"/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1308" y="1388923"/>
            <a:ext cx="10567063" cy="4381809"/>
          </a:xfrm>
          <a:prstGeom prst="rect">
            <a:avLst/>
          </a:prstGeom>
        </p:spPr>
      </p:pic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90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Før prøven</a:t>
            </a:r>
            <a:r>
              <a:rPr lang="da-DK" sz="3600" dirty="0"/>
              <a:t> </a:t>
            </a:r>
            <a:r>
              <a:rPr lang="da-DK" sz="3600" dirty="0" smtClean="0"/>
              <a:t/>
            </a:r>
            <a:br>
              <a:rPr lang="da-DK" sz="3600" dirty="0" smtClean="0"/>
            </a:br>
            <a:r>
              <a:rPr lang="da-DK" sz="3600" dirty="0" smtClean="0"/>
              <a:t>         </a:t>
            </a:r>
            <a:r>
              <a:rPr lang="da-DK" sz="2400" dirty="0" smtClean="0"/>
              <a:t>Opgivelser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68602" y="1484789"/>
            <a:ext cx="5436425" cy="4818213"/>
          </a:xfrm>
        </p:spPr>
        <p:txBody>
          <a:bodyPr/>
          <a:lstStyle/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r>
              <a:rPr lang="da-DK" sz="1200" i="1" dirty="0"/>
              <a:t>Lærerne kan i samarbejde med eleverne udarbejde opgivelser til hvert af minimum fire fællesfaglige fokusområder</a:t>
            </a:r>
          </a:p>
          <a:p>
            <a:r>
              <a:rPr lang="da-DK" sz="1600" dirty="0" smtClean="0"/>
              <a:t>Opgivelserne </a:t>
            </a:r>
            <a:r>
              <a:rPr lang="da-DK" sz="1600" dirty="0"/>
              <a:t>organiseres tværfagligt i minimum fire fællesfaglige fokusområder. </a:t>
            </a:r>
          </a:p>
          <a:p>
            <a:r>
              <a:rPr lang="da-DK" sz="1600" dirty="0"/>
              <a:t>Opgivelserne skal indeholde minimum tre eksempler på andre udtryksformer end tekst.</a:t>
            </a:r>
          </a:p>
          <a:p>
            <a:r>
              <a:rPr lang="da-DK" sz="1600" dirty="0"/>
              <a:t>Opgivelserne skal repræsentere stof fra 9. klassetrin og kan omfatte stof fra 8. klassetrin. </a:t>
            </a:r>
          </a:p>
          <a:p>
            <a:r>
              <a:rPr lang="da-DK" sz="1600" dirty="0"/>
              <a:t>De samlede tekster og andre udtryksformer på tværs af de opgivne fællesfaglige fokusområder skal være fordelt forholdsmæssigt mellem fagene fysik/kemi, biologi og geografi i forhold til det vejledende timetal for fagene på 7.-9. klassetrin.</a:t>
            </a:r>
          </a:p>
          <a:p>
            <a:r>
              <a:rPr lang="da-DK" sz="1600" dirty="0"/>
              <a:t>Et omfang af opgivelser mellem 15 og 50 </a:t>
            </a:r>
            <a:r>
              <a:rPr lang="da-DK" sz="1600" dirty="0">
                <a:hlinkClick r:id="rId3"/>
              </a:rPr>
              <a:t>normalsider</a:t>
            </a:r>
            <a:r>
              <a:rPr lang="da-DK" sz="1600" dirty="0"/>
              <a:t> inden for hvert fokusområde vil typisk være dækkende.</a:t>
            </a: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26741" y="1321260"/>
            <a:ext cx="4171305" cy="4818314"/>
          </a:xfrm>
          <a:prstGeom prst="rect">
            <a:avLst/>
          </a:prstGeom>
        </p:spPr>
      </p:pic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>
          <a:xfrm>
            <a:off x="6185680" y="6362052"/>
            <a:ext cx="5453430" cy="172677"/>
          </a:xfrm>
        </p:spPr>
        <p:txBody>
          <a:bodyPr/>
          <a:lstStyle/>
          <a:p>
            <a:r>
              <a:rPr lang="da-DK" dirty="0">
                <a:hlinkClick r:id="rId5"/>
              </a:rPr>
              <a:t>Tryk her for skabelon til opgivelser - Astra</a:t>
            </a:r>
            <a:endParaRPr lang="da-DK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E8C912F-1D4B-48C4-AB37-67DB2EAA247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1" y="1062598"/>
            <a:ext cx="771845" cy="7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Før prøven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80614" y="1424816"/>
            <a:ext cx="5263596" cy="5026384"/>
          </a:xfrm>
        </p:spPr>
        <p:txBody>
          <a:bodyPr/>
          <a:lstStyle/>
          <a:p>
            <a:pPr marL="0" indent="0">
              <a:buNone/>
            </a:pPr>
            <a:r>
              <a:rPr lang="da-DK" sz="1600" dirty="0" smtClean="0"/>
              <a:t>                     </a:t>
            </a:r>
            <a:r>
              <a:rPr lang="da-DK" sz="2400" dirty="0" smtClean="0">
                <a:latin typeface="+mj-lt"/>
              </a:rPr>
              <a:t>Lodtrækning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r>
              <a:rPr lang="da-DK" sz="1600" dirty="0" smtClean="0"/>
              <a:t>Eleverne </a:t>
            </a:r>
            <a:r>
              <a:rPr lang="da-DK" sz="1600" dirty="0"/>
              <a:t>trækker individuelt eller i grupper lod imellem minimum fire fokusområder blandt de opgivne fællesfaglige fokusområder og får udleveret de tilhørende opgivelser.</a:t>
            </a:r>
          </a:p>
          <a:p>
            <a:pPr marL="0" indent="0">
              <a:buNone/>
            </a:pPr>
            <a:endParaRPr lang="da-DK" sz="16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85402" y="1083365"/>
            <a:ext cx="5436425" cy="5219637"/>
          </a:xfrm>
        </p:spPr>
        <p:txBody>
          <a:bodyPr/>
          <a:lstStyle/>
          <a:p>
            <a:pPr marL="0" indent="0">
              <a:buNone/>
            </a:pPr>
            <a:endParaRPr lang="da-DK" sz="1395" dirty="0"/>
          </a:p>
          <a:p>
            <a:pPr marL="0" indent="0">
              <a:buNone/>
            </a:pPr>
            <a:r>
              <a:rPr lang="da-DK" sz="2400" dirty="0" smtClean="0">
                <a:latin typeface="+mj-lt"/>
              </a:rPr>
              <a:t>                     Vejledning</a:t>
            </a:r>
          </a:p>
          <a:p>
            <a:endParaRPr lang="da-DK" sz="1395" dirty="0" smtClean="0"/>
          </a:p>
          <a:p>
            <a:pPr marL="0" indent="0">
              <a:buNone/>
            </a:pPr>
            <a:endParaRPr lang="da-DK" sz="1395" dirty="0" smtClean="0"/>
          </a:p>
          <a:p>
            <a:pPr marL="0" indent="0">
              <a:buNone/>
            </a:pPr>
            <a:r>
              <a:rPr lang="da-DK" sz="1600" dirty="0" smtClean="0"/>
              <a:t>Eleverne </a:t>
            </a:r>
            <a:r>
              <a:rPr lang="da-DK" sz="1600" dirty="0"/>
              <a:t>formulerer med løbende vejledning fra lærerne fra alle tre naturfag udkast til en naturfaglig problemstilling med tilhørende arbejdsspørgsmål i relation til det lodtrukne </a:t>
            </a:r>
            <a:r>
              <a:rPr lang="da-DK" sz="1600" dirty="0" smtClean="0"/>
              <a:t>fokusområde. Den </a:t>
            </a:r>
            <a:r>
              <a:rPr lang="da-DK" sz="1600" dirty="0"/>
              <a:t>naturfaglige problemstilling og arbejdsspørgsmålene skal være forskellige fra </a:t>
            </a:r>
            <a:r>
              <a:rPr lang="da-DK" sz="1600" dirty="0" smtClean="0"/>
              <a:t>det, </a:t>
            </a:r>
            <a:r>
              <a:rPr lang="da-DK" sz="1600" dirty="0"/>
              <a:t>som eleverne tidligere har arbejdet med i undervisningen. </a:t>
            </a:r>
          </a:p>
          <a:p>
            <a:pPr marL="0" indent="0">
              <a:buNone/>
            </a:pPr>
            <a:r>
              <a:rPr lang="da-DK" sz="1600" dirty="0"/>
              <a:t>Eleven/gruppen fordyber sig via egne undersøgelser i den naturfaglige problemstilling med tilhørende arbejdsspørgsmål og planlægger, hvordan de vil belyse den naturfaglige problemstilling under </a:t>
            </a:r>
            <a:r>
              <a:rPr lang="da-DK" sz="1600" dirty="0" smtClean="0"/>
              <a:t>prøven. Dette </a:t>
            </a:r>
            <a:r>
              <a:rPr lang="da-DK" sz="1600" dirty="0"/>
              <a:t>arbejde foregår i den resterende undervisningstid og med vejledning fra lærerne fra alle tre naturfag.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A946CAC-704D-4520-98DD-0F9BA03A2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02" y="1276618"/>
            <a:ext cx="1286104" cy="128301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889B4BC-16B7-4348-8262-F293372E4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1276618"/>
            <a:ext cx="1325251" cy="132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Før prøven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68602" y="1276618"/>
            <a:ext cx="10921033" cy="5026384"/>
          </a:xfrm>
        </p:spPr>
        <p:txBody>
          <a:bodyPr/>
          <a:lstStyle/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r>
              <a:rPr lang="da-DK" sz="1600" dirty="0" smtClean="0"/>
              <a:t>                  </a:t>
            </a:r>
            <a:r>
              <a:rPr lang="da-DK" sz="2400" dirty="0" smtClean="0">
                <a:latin typeface="+mj-lt"/>
              </a:rPr>
              <a:t>Godkendelse</a:t>
            </a:r>
            <a:r>
              <a:rPr lang="da-DK" sz="1600" dirty="0" smtClean="0"/>
              <a:t> </a:t>
            </a:r>
            <a:endParaRPr lang="da-DK" sz="1600" dirty="0"/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endParaRPr lang="da-DK" sz="1600" dirty="0"/>
          </a:p>
          <a:p>
            <a:r>
              <a:rPr lang="da-DK" sz="1800" dirty="0" smtClean="0"/>
              <a:t>Elevens/gruppens </a:t>
            </a:r>
            <a:r>
              <a:rPr lang="da-DK" sz="1800" dirty="0"/>
              <a:t>naturfaglige problemstilling med tilhørende arbejdsspørgsmål skal godkendes af lærerne fra alle tre naturfag. Problemstilling og arbejdsspørgsmål afleveres i form af maksimalt en A4-side. Dette er en forudsætning </a:t>
            </a:r>
            <a:r>
              <a:rPr lang="da-DK" sz="1800" dirty="0" smtClean="0"/>
              <a:t>for, </a:t>
            </a:r>
            <a:r>
              <a:rPr lang="da-DK" sz="1800" dirty="0"/>
              <a:t>at eleverne kan gå til </a:t>
            </a:r>
            <a:r>
              <a:rPr lang="da-DK" sz="1800" dirty="0" smtClean="0"/>
              <a:t>prøve.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endParaRPr lang="da-DK" sz="16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85385" y="1276618"/>
            <a:ext cx="5436425" cy="5026384"/>
          </a:xfrm>
        </p:spPr>
        <p:txBody>
          <a:bodyPr/>
          <a:lstStyle/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endParaRPr lang="da-DK" sz="1600" dirty="0" smtClean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6B0A391-4087-42E8-8FE7-EFBC8BEEA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2" y="1276618"/>
            <a:ext cx="1126666" cy="11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dirty="0" smtClean="0"/>
              <a:t>Før prøven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       </a:t>
            </a:r>
            <a:r>
              <a:rPr lang="da-DK" sz="2400" dirty="0" smtClean="0"/>
              <a:t>Uddybende spørgsmål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51308" y="1362481"/>
            <a:ext cx="10947069" cy="4494542"/>
          </a:xfrm>
        </p:spPr>
        <p:txBody>
          <a:bodyPr/>
          <a:lstStyle/>
          <a:p>
            <a:endParaRPr lang="da-DK" sz="1790" dirty="0" smtClean="0"/>
          </a:p>
          <a:p>
            <a:endParaRPr lang="da-DK" sz="1790" dirty="0" smtClean="0"/>
          </a:p>
          <a:p>
            <a:r>
              <a:rPr lang="da-DK" sz="1790" dirty="0" smtClean="0"/>
              <a:t>Eksaminator </a:t>
            </a:r>
            <a:r>
              <a:rPr lang="da-DK" sz="1790" dirty="0"/>
              <a:t>udarbejder på baggrund af elevens/gruppens naturfaglige problemstilling et antal for eleven ukendte og uddybende spørgsmål, inden for flere af de fire naturfaglige kompetenceområder. </a:t>
            </a:r>
          </a:p>
          <a:p>
            <a:r>
              <a:rPr lang="da-DK" sz="1790" dirty="0"/>
              <a:t>Et eller flere uddybende spørgsmål skal stilles til eleverne i løbet af prøven med henblik på at synliggøre omfanget af elevens naturfaglige kompetence.</a:t>
            </a: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46378" y="3864699"/>
            <a:ext cx="7154888" cy="2200065"/>
          </a:xfrm>
          <a:prstGeom prst="rect">
            <a:avLst/>
          </a:prstGeom>
        </p:spPr>
      </p:pic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>
                <a:hlinkClick r:id="rId4"/>
              </a:rPr>
              <a:t>Tryk her for hjælp til uddybende spørgsmål - Astra</a:t>
            </a:r>
            <a:endParaRPr lang="da-DK" dirty="0"/>
          </a:p>
        </p:txBody>
      </p:sp>
      <p:sp>
        <p:nvSpPr>
          <p:cNvPr id="10" name="Forbindelse 9"/>
          <p:cNvSpPr/>
          <p:nvPr/>
        </p:nvSpPr>
        <p:spPr>
          <a:xfrm>
            <a:off x="551308" y="1154740"/>
            <a:ext cx="674121" cy="756262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4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90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Før prøven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68602" y="1276618"/>
            <a:ext cx="5436425" cy="5026384"/>
          </a:xfrm>
        </p:spPr>
        <p:txBody>
          <a:bodyPr/>
          <a:lstStyle/>
          <a:p>
            <a:endParaRPr lang="da-DK" sz="1600" dirty="0" smtClean="0"/>
          </a:p>
          <a:p>
            <a:pPr marL="0" indent="0">
              <a:buNone/>
            </a:pPr>
            <a:r>
              <a:rPr lang="da-DK" sz="1600" dirty="0" smtClean="0"/>
              <a:t>  </a:t>
            </a:r>
            <a:endParaRPr lang="da-DK" sz="1600" dirty="0"/>
          </a:p>
          <a:p>
            <a:pPr marL="0" indent="0">
              <a:buNone/>
            </a:pPr>
            <a:r>
              <a:rPr lang="da-DK" sz="1600" dirty="0" smtClean="0"/>
              <a:t>                    </a:t>
            </a:r>
            <a:r>
              <a:rPr lang="da-DK" sz="2400" dirty="0" smtClean="0">
                <a:latin typeface="+mj-lt"/>
              </a:rPr>
              <a:t>Materialer sendes til censor </a:t>
            </a:r>
            <a:endParaRPr lang="da-DK" sz="2400" dirty="0">
              <a:latin typeface="+mj-lt"/>
            </a:endParaRPr>
          </a:p>
          <a:p>
            <a:pPr marL="0" indent="0">
              <a:buNone/>
            </a:pPr>
            <a:endParaRPr lang="da-DK" sz="1600" dirty="0"/>
          </a:p>
          <a:p>
            <a:r>
              <a:rPr lang="da-DK" sz="1600" dirty="0"/>
              <a:t>Opgivelse, uddybende spørgsmål, elevernes naturfaglige problemstillinger og arbejdsspørgsmål, samt en prøveplan med fordeling af elever/grupper sendes til censor, </a:t>
            </a:r>
            <a:r>
              <a:rPr lang="da-DK" sz="1600" dirty="0" smtClean="0"/>
              <a:t>så censor </a:t>
            </a:r>
            <a:r>
              <a:rPr lang="da-DK" sz="1600" dirty="0"/>
              <a:t>har det i hænde senest 14 dage før afholdelse af prøven</a:t>
            </a:r>
            <a:r>
              <a:rPr lang="da-DK" sz="1600" dirty="0" smtClean="0"/>
              <a:t>.</a:t>
            </a:r>
          </a:p>
          <a:p>
            <a:r>
              <a:rPr lang="da-DK" sz="1600" dirty="0" smtClean="0"/>
              <a:t>Prøveplanen laves således</a:t>
            </a:r>
            <a:r>
              <a:rPr lang="da-DK" sz="1600" dirty="0"/>
              <a:t>, at 4, 5 eller 6 elever </a:t>
            </a:r>
            <a:r>
              <a:rPr lang="da-DK" sz="1600" dirty="0" smtClean="0"/>
              <a:t>aflægger </a:t>
            </a:r>
            <a:r>
              <a:rPr lang="da-DK" sz="1600" dirty="0"/>
              <a:t>prøve </a:t>
            </a:r>
            <a:r>
              <a:rPr lang="da-DK" sz="1600" dirty="0" smtClean="0"/>
              <a:t>samtidig og </a:t>
            </a:r>
            <a:r>
              <a:rPr lang="da-DK" sz="1600" dirty="0"/>
              <a:t>i samme </a:t>
            </a:r>
            <a:r>
              <a:rPr lang="da-DK" sz="1600" dirty="0" smtClean="0"/>
              <a:t>lokale. Ved planlægning af prøveplanen skal der være opmærksomhed på, at der ikke er grupper i lokalet med samme problemstilling.</a:t>
            </a:r>
          </a:p>
          <a:p>
            <a:endParaRPr lang="da-DK" sz="16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85385" y="1276618"/>
            <a:ext cx="5436425" cy="5026384"/>
          </a:xfrm>
        </p:spPr>
        <p:txBody>
          <a:bodyPr/>
          <a:lstStyle/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r>
              <a:rPr lang="da-DK" sz="1600" dirty="0" smtClean="0"/>
              <a:t>                   </a:t>
            </a:r>
            <a:r>
              <a:rPr lang="da-DK" sz="2400" dirty="0" smtClean="0">
                <a:latin typeface="+mj-lt"/>
              </a:rPr>
              <a:t>Oversigt </a:t>
            </a:r>
            <a:endParaRPr lang="da-DK" sz="2400" dirty="0">
              <a:latin typeface="+mj-lt"/>
            </a:endParaRPr>
          </a:p>
          <a:p>
            <a:pPr marL="0" indent="0">
              <a:buNone/>
            </a:pPr>
            <a:endParaRPr lang="da-DK" sz="1600" dirty="0" smtClean="0"/>
          </a:p>
          <a:p>
            <a:r>
              <a:rPr lang="da-DK" sz="1600" dirty="0" smtClean="0"/>
              <a:t>Eleverne </a:t>
            </a:r>
            <a:r>
              <a:rPr lang="da-DK" sz="1600" dirty="0"/>
              <a:t>udarbejder som forberedelse til prøven en oversigt over, hvordan den naturfaglige problemstilling forventes belyst ved hjælp af undersøgelser, modeller og relevante perspektiver. 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2AD4186-919D-4D58-B59A-D8AD33E89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89" y="1504690"/>
            <a:ext cx="1147517" cy="115206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5903AE5-5F52-4F8B-82BD-7D52EC6B2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0" y="1504690"/>
            <a:ext cx="1126665" cy="11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 over prøvedagen</a:t>
            </a:r>
            <a:endParaRPr lang="da-DK" dirty="0"/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622" t="1073" r="2441" b="-62"/>
          <a:stretch/>
        </p:blipFill>
        <p:spPr>
          <a:xfrm>
            <a:off x="1648049" y="1910390"/>
            <a:ext cx="8713949" cy="3405745"/>
          </a:xfrm>
          <a:prstGeom prst="rect">
            <a:avLst/>
          </a:prstGeom>
        </p:spPr>
      </p:pic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4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6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802" b="7802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</p:txBody>
      </p:sp>
      <p:sp>
        <p:nvSpPr>
          <p:cNvPr id="596" name="Google Shape;596;p67"/>
          <p:cNvSpPr/>
          <p:nvPr/>
        </p:nvSpPr>
        <p:spPr>
          <a:xfrm>
            <a:off x="904713" y="1332399"/>
            <a:ext cx="3707688" cy="82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50" tIns="45463" rIns="90950" bIns="45463" anchor="t" anchorCtr="0">
            <a:noAutofit/>
          </a:bodyPr>
          <a:lstStyle/>
          <a:p>
            <a:r>
              <a:rPr lang="da-DK" sz="4775" b="1" dirty="0">
                <a:latin typeface="Source Sans Pro"/>
                <a:ea typeface="Source Sans Pro"/>
                <a:cs typeface="Source Sans Pro"/>
                <a:sym typeface="Source Sans Pro"/>
              </a:rPr>
              <a:t>Spørgsmål?</a:t>
            </a:r>
            <a:endParaRPr sz="4775" dirty="0">
              <a:sym typeface="Arial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49690C66-A8CD-4D99-9425-482390F80A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74684" y="5174045"/>
            <a:ext cx="1682016" cy="1190547"/>
            <a:chOff x="377" y="435"/>
            <a:chExt cx="397" cy="28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826984E-A739-4821-B85E-BAD2DB9FEB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" y="435"/>
              <a:ext cx="397" cy="281"/>
            </a:xfrm>
            <a:custGeom>
              <a:avLst/>
              <a:gdLst>
                <a:gd name="T0" fmla="*/ 103 w 704"/>
                <a:gd name="T1" fmla="*/ 32 h 496"/>
                <a:gd name="T2" fmla="*/ 32 w 704"/>
                <a:gd name="T3" fmla="*/ 103 h 496"/>
                <a:gd name="T4" fmla="*/ 32 w 704"/>
                <a:gd name="T5" fmla="*/ 393 h 496"/>
                <a:gd name="T6" fmla="*/ 103 w 704"/>
                <a:gd name="T7" fmla="*/ 464 h 496"/>
                <a:gd name="T8" fmla="*/ 601 w 704"/>
                <a:gd name="T9" fmla="*/ 464 h 496"/>
                <a:gd name="T10" fmla="*/ 672 w 704"/>
                <a:gd name="T11" fmla="*/ 393 h 496"/>
                <a:gd name="T12" fmla="*/ 672 w 704"/>
                <a:gd name="T13" fmla="*/ 103 h 496"/>
                <a:gd name="T14" fmla="*/ 601 w 704"/>
                <a:gd name="T15" fmla="*/ 32 h 496"/>
                <a:gd name="T16" fmla="*/ 103 w 704"/>
                <a:gd name="T17" fmla="*/ 32 h 496"/>
                <a:gd name="T18" fmla="*/ 103 w 704"/>
                <a:gd name="T19" fmla="*/ 0 h 496"/>
                <a:gd name="T20" fmla="*/ 601 w 704"/>
                <a:gd name="T21" fmla="*/ 0 h 496"/>
                <a:gd name="T22" fmla="*/ 704 w 704"/>
                <a:gd name="T23" fmla="*/ 103 h 496"/>
                <a:gd name="T24" fmla="*/ 704 w 704"/>
                <a:gd name="T25" fmla="*/ 393 h 496"/>
                <a:gd name="T26" fmla="*/ 601 w 704"/>
                <a:gd name="T27" fmla="*/ 496 h 496"/>
                <a:gd name="T28" fmla="*/ 103 w 704"/>
                <a:gd name="T29" fmla="*/ 496 h 496"/>
                <a:gd name="T30" fmla="*/ 0 w 704"/>
                <a:gd name="T31" fmla="*/ 393 h 496"/>
                <a:gd name="T32" fmla="*/ 0 w 704"/>
                <a:gd name="T33" fmla="*/ 103 h 496"/>
                <a:gd name="T34" fmla="*/ 103 w 704"/>
                <a:gd name="T35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4" h="496">
                  <a:moveTo>
                    <a:pt x="103" y="32"/>
                  </a:moveTo>
                  <a:cubicBezTo>
                    <a:pt x="64" y="32"/>
                    <a:pt x="32" y="64"/>
                    <a:pt x="32" y="103"/>
                  </a:cubicBezTo>
                  <a:cubicBezTo>
                    <a:pt x="32" y="393"/>
                    <a:pt x="32" y="393"/>
                    <a:pt x="32" y="393"/>
                  </a:cubicBezTo>
                  <a:cubicBezTo>
                    <a:pt x="32" y="432"/>
                    <a:pt x="64" y="464"/>
                    <a:pt x="103" y="464"/>
                  </a:cubicBezTo>
                  <a:cubicBezTo>
                    <a:pt x="601" y="464"/>
                    <a:pt x="601" y="464"/>
                    <a:pt x="601" y="464"/>
                  </a:cubicBezTo>
                  <a:cubicBezTo>
                    <a:pt x="640" y="464"/>
                    <a:pt x="672" y="432"/>
                    <a:pt x="672" y="393"/>
                  </a:cubicBezTo>
                  <a:cubicBezTo>
                    <a:pt x="672" y="103"/>
                    <a:pt x="672" y="103"/>
                    <a:pt x="672" y="103"/>
                  </a:cubicBezTo>
                  <a:cubicBezTo>
                    <a:pt x="672" y="64"/>
                    <a:pt x="640" y="32"/>
                    <a:pt x="601" y="32"/>
                  </a:cubicBezTo>
                  <a:lnTo>
                    <a:pt x="103" y="32"/>
                  </a:lnTo>
                  <a:close/>
                  <a:moveTo>
                    <a:pt x="10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658" y="0"/>
                    <a:pt x="704" y="46"/>
                    <a:pt x="704" y="103"/>
                  </a:cubicBezTo>
                  <a:cubicBezTo>
                    <a:pt x="704" y="393"/>
                    <a:pt x="704" y="393"/>
                    <a:pt x="704" y="393"/>
                  </a:cubicBezTo>
                  <a:cubicBezTo>
                    <a:pt x="704" y="450"/>
                    <a:pt x="658" y="496"/>
                    <a:pt x="601" y="496"/>
                  </a:cubicBezTo>
                  <a:cubicBezTo>
                    <a:pt x="103" y="496"/>
                    <a:pt x="103" y="496"/>
                    <a:pt x="103" y="496"/>
                  </a:cubicBezTo>
                  <a:cubicBezTo>
                    <a:pt x="46" y="496"/>
                    <a:pt x="0" y="450"/>
                    <a:pt x="0" y="39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46"/>
                    <a:pt x="46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965" tIns="45483" rIns="90965" bIns="45483" numCol="1" anchor="t" anchorCtr="0" compatLnSpc="1">
              <a:prstTxWarp prst="textNoShape">
                <a:avLst/>
              </a:prstTxWarp>
            </a:bodyPr>
            <a:lstStyle/>
            <a:p>
              <a:endParaRPr lang="en-GB" sz="179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951C6DD-AC71-40DA-B969-6CA89301C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" y="471"/>
              <a:ext cx="309" cy="146"/>
            </a:xfrm>
            <a:custGeom>
              <a:avLst/>
              <a:gdLst>
                <a:gd name="T0" fmla="*/ 519 w 548"/>
                <a:gd name="T1" fmla="*/ 6 h 259"/>
                <a:gd name="T2" fmla="*/ 542 w 548"/>
                <a:gd name="T3" fmla="*/ 7 h 259"/>
                <a:gd name="T4" fmla="*/ 541 w 548"/>
                <a:gd name="T5" fmla="*/ 30 h 259"/>
                <a:gd name="T6" fmla="*/ 285 w 548"/>
                <a:gd name="T7" fmla="*/ 254 h 259"/>
                <a:gd name="T8" fmla="*/ 263 w 548"/>
                <a:gd name="T9" fmla="*/ 254 h 259"/>
                <a:gd name="T10" fmla="*/ 7 w 548"/>
                <a:gd name="T11" fmla="*/ 30 h 259"/>
                <a:gd name="T12" fmla="*/ 6 w 548"/>
                <a:gd name="T13" fmla="*/ 7 h 259"/>
                <a:gd name="T14" fmla="*/ 29 w 548"/>
                <a:gd name="T15" fmla="*/ 6 h 259"/>
                <a:gd name="T16" fmla="*/ 274 w 548"/>
                <a:gd name="T17" fmla="*/ 221 h 259"/>
                <a:gd name="T18" fmla="*/ 519 w 548"/>
                <a:gd name="T19" fmla="*/ 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259">
                  <a:moveTo>
                    <a:pt x="519" y="6"/>
                  </a:moveTo>
                  <a:cubicBezTo>
                    <a:pt x="526" y="0"/>
                    <a:pt x="536" y="1"/>
                    <a:pt x="542" y="7"/>
                  </a:cubicBezTo>
                  <a:cubicBezTo>
                    <a:pt x="548" y="14"/>
                    <a:pt x="547" y="24"/>
                    <a:pt x="541" y="30"/>
                  </a:cubicBezTo>
                  <a:cubicBezTo>
                    <a:pt x="285" y="254"/>
                    <a:pt x="285" y="254"/>
                    <a:pt x="285" y="254"/>
                  </a:cubicBezTo>
                  <a:cubicBezTo>
                    <a:pt x="279" y="259"/>
                    <a:pt x="269" y="259"/>
                    <a:pt x="263" y="254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" y="24"/>
                    <a:pt x="0" y="14"/>
                    <a:pt x="6" y="7"/>
                  </a:cubicBezTo>
                  <a:cubicBezTo>
                    <a:pt x="12" y="1"/>
                    <a:pt x="22" y="0"/>
                    <a:pt x="29" y="6"/>
                  </a:cubicBezTo>
                  <a:cubicBezTo>
                    <a:pt x="274" y="221"/>
                    <a:pt x="274" y="221"/>
                    <a:pt x="274" y="221"/>
                  </a:cubicBezTo>
                  <a:lnTo>
                    <a:pt x="51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965" tIns="45483" rIns="90965" bIns="45483" numCol="1" anchor="t" anchorCtr="0" compatLnSpc="1">
              <a:prstTxWarp prst="textNoShape">
                <a:avLst/>
              </a:prstTxWarp>
            </a:bodyPr>
            <a:lstStyle/>
            <a:p>
              <a:endParaRPr lang="en-GB" sz="1790" dirty="0"/>
            </a:p>
          </p:txBody>
        </p:sp>
      </p:grp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b="5961"/>
          <a:stretch/>
        </p:blipFill>
        <p:spPr>
          <a:xfrm>
            <a:off x="4861474" y="5174045"/>
            <a:ext cx="6628501" cy="1190547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6554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598585" y="4020809"/>
            <a:ext cx="8417393" cy="1681463"/>
          </a:xfrm>
        </p:spPr>
        <p:txBody>
          <a:bodyPr/>
          <a:lstStyle/>
          <a:p>
            <a:r>
              <a:rPr lang="da-DK" dirty="0" smtClean="0"/>
              <a:t>Information og gode råd til elever 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F42B-6F38-4B76-B2C2-B8F27A942229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Klar til den mundtlige prøve i engelsk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89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 over forløbet frem mod prøven</a:t>
            </a:r>
            <a:endParaRPr lang="da-DK" dirty="0"/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3421" y="1617048"/>
            <a:ext cx="10567063" cy="4381809"/>
          </a:xfrm>
          <a:prstGeom prst="rect">
            <a:avLst/>
          </a:prstGeom>
        </p:spPr>
      </p:pic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76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98229-FD76-40FD-90FD-D8051720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2" name="Rektangel 1"/>
          <p:cNvSpPr/>
          <p:nvPr/>
        </p:nvSpPr>
        <p:spPr>
          <a:xfrm>
            <a:off x="574349" y="1180935"/>
            <a:ext cx="11132222" cy="366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788" dirty="0"/>
          </a:p>
          <a:p>
            <a:r>
              <a:rPr lang="da-DK" sz="1788" dirty="0"/>
              <a:t>Materialet; </a:t>
            </a:r>
            <a:r>
              <a:rPr lang="da-DK" sz="1788" b="1" dirty="0"/>
              <a:t>”</a:t>
            </a:r>
            <a:r>
              <a:rPr lang="da-DK" sz="1788" b="1" i="1" dirty="0"/>
              <a:t>Klar til den fælles prøve i fysik/kemi, biologi og geografi” </a:t>
            </a:r>
            <a:r>
              <a:rPr lang="da-DK" sz="1788" dirty="0"/>
              <a:t>er bygget op som </a:t>
            </a:r>
            <a:r>
              <a:rPr lang="da-DK" sz="1788" dirty="0" smtClean="0"/>
              <a:t>en PowerPoint-præsentation, </a:t>
            </a:r>
            <a:r>
              <a:rPr lang="da-DK" sz="1788" dirty="0"/>
              <a:t>du som lærer kan benytte i undervisningen.</a:t>
            </a:r>
          </a:p>
          <a:p>
            <a:endParaRPr lang="da-DK" sz="1788" dirty="0"/>
          </a:p>
          <a:p>
            <a:r>
              <a:rPr lang="da-DK" sz="1788" dirty="0"/>
              <a:t>PowerPoint-præsentationen består af :</a:t>
            </a:r>
          </a:p>
          <a:p>
            <a:endParaRPr lang="da-DK" sz="1788" dirty="0"/>
          </a:p>
          <a:p>
            <a:pPr marL="340847" indent="-340847">
              <a:buAutoNum type="arabicPeriod"/>
            </a:pPr>
            <a:r>
              <a:rPr lang="da-DK" sz="1788" dirty="0"/>
              <a:t>Information til lærerne med fokus på </a:t>
            </a:r>
            <a:r>
              <a:rPr lang="da-DK" sz="1788" i="1" dirty="0" smtClean="0"/>
              <a:t>før prøven.</a:t>
            </a:r>
            <a:endParaRPr lang="da-DK" sz="1788" i="1" dirty="0"/>
          </a:p>
          <a:p>
            <a:pPr marL="340847" indent="-340847">
              <a:buAutoNum type="arabicPeriod"/>
            </a:pPr>
            <a:r>
              <a:rPr lang="da-DK" sz="1788" dirty="0"/>
              <a:t>Information og gode råd til </a:t>
            </a:r>
            <a:r>
              <a:rPr lang="da-DK" sz="1788" dirty="0" smtClean="0"/>
              <a:t>eleverne med fokus på </a:t>
            </a:r>
            <a:r>
              <a:rPr lang="da-DK" sz="1788" i="1" dirty="0" smtClean="0"/>
              <a:t>før prøven og under prøven.</a:t>
            </a:r>
            <a:endParaRPr lang="da-DK" sz="1788" i="1" dirty="0"/>
          </a:p>
          <a:p>
            <a:pPr marL="454464" indent="-454464">
              <a:buFont typeface="+mj-lt"/>
              <a:buAutoNum type="arabicPeriod"/>
            </a:pPr>
            <a:endParaRPr lang="da-DK" sz="1788" i="1" dirty="0"/>
          </a:p>
          <a:p>
            <a:endParaRPr lang="da-DK" sz="1788" dirty="0"/>
          </a:p>
          <a:p>
            <a:r>
              <a:rPr lang="da-DK" sz="1788" dirty="0"/>
              <a:t>Materialet kan benyttes direkte ind i undervisningen, men kan med fordel justeres og tilpasses den elevgruppe, som du arbejder med. Derfor har du selv mulighed for at redigere i præsentationen</a:t>
            </a:r>
            <a:r>
              <a:rPr lang="da-DK" sz="1788" dirty="0" smtClean="0"/>
              <a:t>.</a:t>
            </a:r>
            <a:endParaRPr lang="da-DK" sz="1788" strike="sngStrike" dirty="0"/>
          </a:p>
        </p:txBody>
      </p:sp>
      <p:sp>
        <p:nvSpPr>
          <p:cNvPr id="3" name="Tekstfelt 2"/>
          <p:cNvSpPr txBox="1"/>
          <p:nvPr/>
        </p:nvSpPr>
        <p:spPr>
          <a:xfrm>
            <a:off x="647213" y="455058"/>
            <a:ext cx="6619095" cy="1101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576" dirty="0">
                <a:latin typeface="+mj-lt"/>
              </a:rPr>
              <a:t>Lærerinformation</a:t>
            </a:r>
          </a:p>
          <a:p>
            <a:endParaRPr lang="da-DK" sz="3576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17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bindelse 28"/>
          <p:cNvSpPr/>
          <p:nvPr/>
        </p:nvSpPr>
        <p:spPr>
          <a:xfrm>
            <a:off x="354964" y="3491559"/>
            <a:ext cx="924469" cy="913880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smtClean="0"/>
          </a:p>
        </p:txBody>
      </p:sp>
      <p:sp>
        <p:nvSpPr>
          <p:cNvPr id="26" name="Forbindelse 25"/>
          <p:cNvSpPr/>
          <p:nvPr/>
        </p:nvSpPr>
        <p:spPr>
          <a:xfrm>
            <a:off x="386973" y="1331401"/>
            <a:ext cx="908508" cy="891404"/>
          </a:xfrm>
          <a:prstGeom prst="flowChartConnec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8600" y="321825"/>
            <a:ext cx="9258162" cy="934890"/>
          </a:xfrm>
        </p:spPr>
        <p:txBody>
          <a:bodyPr/>
          <a:lstStyle/>
          <a:p>
            <a:r>
              <a:rPr lang="da-DK" dirty="0" smtClean="0"/>
              <a:t>Gruppedannelse og lodtrækning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51307" y="1846812"/>
            <a:ext cx="11099356" cy="4508603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 smtClean="0"/>
              <a:t>       </a:t>
            </a:r>
            <a:r>
              <a:rPr lang="da-DK" sz="2400" dirty="0" smtClean="0">
                <a:latin typeface="+mj-lt"/>
              </a:rPr>
              <a:t>Gruppedannelse</a:t>
            </a:r>
          </a:p>
          <a:p>
            <a:pPr marL="0" indent="0">
              <a:buNone/>
            </a:pPr>
            <a:r>
              <a:rPr lang="da-DK" sz="1600" dirty="0" smtClean="0"/>
              <a:t>I kan gå til prøve individuelt </a:t>
            </a:r>
            <a:r>
              <a:rPr lang="da-DK" sz="1600" dirty="0"/>
              <a:t>eller i grupper af 2-3 elever.</a:t>
            </a:r>
          </a:p>
          <a:p>
            <a:pPr marL="0" indent="0">
              <a:buNone/>
            </a:pPr>
            <a:r>
              <a:rPr lang="da-DK" sz="1596" dirty="0" smtClean="0"/>
              <a:t>Læreren </a:t>
            </a:r>
            <a:r>
              <a:rPr lang="da-DK" sz="1596" dirty="0"/>
              <a:t>skal </a:t>
            </a:r>
            <a:r>
              <a:rPr lang="da-DK" sz="1596" dirty="0" smtClean="0"/>
              <a:t>kende jeres grupper fem </a:t>
            </a:r>
            <a:r>
              <a:rPr lang="da-DK" sz="1596" dirty="0"/>
              <a:t>skoledage før </a:t>
            </a:r>
            <a:r>
              <a:rPr lang="da-DK" sz="1596" dirty="0" smtClean="0"/>
              <a:t>lodtrækning.</a:t>
            </a:r>
          </a:p>
          <a:p>
            <a:pPr marL="0" indent="0">
              <a:buNone/>
            </a:pPr>
            <a:endParaRPr lang="da-DK" sz="1596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         </a:t>
            </a:r>
            <a:r>
              <a:rPr lang="da-DK" sz="2400" dirty="0" smtClean="0">
                <a:latin typeface="+mj-lt"/>
              </a:rPr>
              <a:t>Lodtrækning</a:t>
            </a:r>
          </a:p>
          <a:p>
            <a:pPr marL="0" indent="0">
              <a:buNone/>
            </a:pPr>
            <a:r>
              <a:rPr lang="da-DK" sz="1596" dirty="0" smtClean="0"/>
              <a:t>Eleven/gruppen </a:t>
            </a:r>
            <a:r>
              <a:rPr lang="da-DK" sz="1596" dirty="0"/>
              <a:t>trækker et fællesfagligt fokusområde ud af </a:t>
            </a:r>
            <a:r>
              <a:rPr lang="da-DK" sz="1596" dirty="0" smtClean="0"/>
              <a:t>de, </a:t>
            </a:r>
            <a:r>
              <a:rPr lang="da-DK" sz="1596" dirty="0"/>
              <a:t>som fire klassen opgiver til prøven.</a:t>
            </a:r>
          </a:p>
          <a:p>
            <a:pPr marL="0" indent="0">
              <a:buNone/>
            </a:pPr>
            <a:r>
              <a:rPr lang="da-DK" sz="1596" dirty="0"/>
              <a:t>I forlængelsen af lodtrækningen får I</a:t>
            </a:r>
            <a:r>
              <a:rPr lang="da-DK" sz="1596" dirty="0" smtClean="0"/>
              <a:t> </a:t>
            </a:r>
            <a:r>
              <a:rPr lang="da-DK" sz="1596" dirty="0"/>
              <a:t>udleveret opgivelserne til det trukne område.</a:t>
            </a:r>
          </a:p>
          <a:p>
            <a:pPr marL="0" indent="0">
              <a:buNone/>
            </a:pPr>
            <a:r>
              <a:rPr lang="da-DK" sz="1596" dirty="0"/>
              <a:t>Lodtrækning kan tidligt ske den 1. </a:t>
            </a:r>
            <a:r>
              <a:rPr lang="da-DK" sz="1596" dirty="0" smtClean="0"/>
              <a:t>april.</a:t>
            </a:r>
            <a:endParaRPr lang="da-DK" sz="1596" dirty="0"/>
          </a:p>
          <a:p>
            <a:pPr marL="0" indent="0">
              <a:buNone/>
            </a:pPr>
            <a:endParaRPr lang="da-DK" sz="1596" dirty="0"/>
          </a:p>
          <a:p>
            <a:pPr marL="0" indent="0">
              <a:buNone/>
            </a:pPr>
            <a:endParaRPr lang="da-DK" sz="1596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287738" y="1725044"/>
            <a:ext cx="3008394" cy="1939283"/>
          </a:xfrm>
        </p:spPr>
        <p:txBody>
          <a:bodyPr/>
          <a:lstStyle/>
          <a:p>
            <a:pPr marL="0" indent="0">
              <a:buNone/>
            </a:pPr>
            <a:endParaRPr lang="da-DK" sz="1596" dirty="0"/>
          </a:p>
          <a:p>
            <a:pPr marL="0" indent="0">
              <a:buNone/>
            </a:pPr>
            <a:endParaRPr lang="da-DK" sz="1596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20</a:t>
            </a:fld>
            <a:endParaRPr lang="da-DK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9ECBBF1-2638-441F-8EB8-6AADC66799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0161" y="1346913"/>
            <a:ext cx="756043" cy="729972"/>
            <a:chOff x="373" y="380"/>
            <a:chExt cx="406" cy="39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84A0DF2-924E-4F07-906B-969AF9803A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" y="383"/>
              <a:ext cx="85" cy="84"/>
            </a:xfrm>
            <a:custGeom>
              <a:avLst/>
              <a:gdLst>
                <a:gd name="T0" fmla="*/ 185 w 185"/>
                <a:gd name="T1" fmla="*/ 93 h 185"/>
                <a:gd name="T2" fmla="*/ 93 w 185"/>
                <a:gd name="T3" fmla="*/ 0 h 185"/>
                <a:gd name="T4" fmla="*/ 0 w 185"/>
                <a:gd name="T5" fmla="*/ 93 h 185"/>
                <a:gd name="T6" fmla="*/ 93 w 185"/>
                <a:gd name="T7" fmla="*/ 185 h 185"/>
                <a:gd name="T8" fmla="*/ 93 w 185"/>
                <a:gd name="T9" fmla="*/ 185 h 185"/>
                <a:gd name="T10" fmla="*/ 185 w 185"/>
                <a:gd name="T11" fmla="*/ 93 h 185"/>
                <a:gd name="T12" fmla="*/ 19 w 185"/>
                <a:gd name="T13" fmla="*/ 93 h 185"/>
                <a:gd name="T14" fmla="*/ 93 w 185"/>
                <a:gd name="T15" fmla="*/ 19 h 185"/>
                <a:gd name="T16" fmla="*/ 166 w 185"/>
                <a:gd name="T17" fmla="*/ 93 h 185"/>
                <a:gd name="T18" fmla="*/ 93 w 185"/>
                <a:gd name="T19" fmla="*/ 166 h 185"/>
                <a:gd name="T20" fmla="*/ 19 w 185"/>
                <a:gd name="T21" fmla="*/ 93 h 185"/>
                <a:gd name="T22" fmla="*/ 19 w 185"/>
                <a:gd name="T2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85">
                  <a:moveTo>
                    <a:pt x="185" y="93"/>
                  </a:moveTo>
                  <a:cubicBezTo>
                    <a:pt x="185" y="42"/>
                    <a:pt x="144" y="0"/>
                    <a:pt x="93" y="0"/>
                  </a:cubicBezTo>
                  <a:cubicBezTo>
                    <a:pt x="41" y="0"/>
                    <a:pt x="0" y="42"/>
                    <a:pt x="0" y="93"/>
                  </a:cubicBezTo>
                  <a:cubicBezTo>
                    <a:pt x="0" y="144"/>
                    <a:pt x="41" y="185"/>
                    <a:pt x="93" y="185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144" y="185"/>
                    <a:pt x="185" y="144"/>
                    <a:pt x="185" y="93"/>
                  </a:cubicBezTo>
                  <a:close/>
                  <a:moveTo>
                    <a:pt x="19" y="93"/>
                  </a:moveTo>
                  <a:cubicBezTo>
                    <a:pt x="19" y="52"/>
                    <a:pt x="52" y="19"/>
                    <a:pt x="93" y="19"/>
                  </a:cubicBezTo>
                  <a:cubicBezTo>
                    <a:pt x="133" y="19"/>
                    <a:pt x="166" y="52"/>
                    <a:pt x="166" y="93"/>
                  </a:cubicBezTo>
                  <a:cubicBezTo>
                    <a:pt x="166" y="133"/>
                    <a:pt x="133" y="166"/>
                    <a:pt x="93" y="166"/>
                  </a:cubicBezTo>
                  <a:cubicBezTo>
                    <a:pt x="52" y="166"/>
                    <a:pt x="19" y="133"/>
                    <a:pt x="19" y="93"/>
                  </a:cubicBezTo>
                  <a:cubicBezTo>
                    <a:pt x="19" y="93"/>
                    <a:pt x="19" y="93"/>
                    <a:pt x="19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50" tIns="45624" rIns="91250" bIns="45624" numCol="1" anchor="t" anchorCtr="0" compatLnSpc="1">
              <a:prstTxWarp prst="textNoShape">
                <a:avLst/>
              </a:prstTxWarp>
            </a:bodyPr>
            <a:lstStyle/>
            <a:p>
              <a:endParaRPr lang="en-GB" sz="1796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D0CF843-DAD2-4491-80CC-453D2C14B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" y="380"/>
              <a:ext cx="91" cy="90"/>
            </a:xfrm>
            <a:custGeom>
              <a:avLst/>
              <a:gdLst>
                <a:gd name="T0" fmla="*/ 100 w 199"/>
                <a:gd name="T1" fmla="*/ 199 h 199"/>
                <a:gd name="T2" fmla="*/ 0 w 199"/>
                <a:gd name="T3" fmla="*/ 100 h 199"/>
                <a:gd name="T4" fmla="*/ 99 w 199"/>
                <a:gd name="T5" fmla="*/ 0 h 199"/>
                <a:gd name="T6" fmla="*/ 199 w 199"/>
                <a:gd name="T7" fmla="*/ 99 h 199"/>
                <a:gd name="T8" fmla="*/ 199 w 199"/>
                <a:gd name="T9" fmla="*/ 100 h 199"/>
                <a:gd name="T10" fmla="*/ 100 w 199"/>
                <a:gd name="T11" fmla="*/ 199 h 199"/>
                <a:gd name="T12" fmla="*/ 100 w 199"/>
                <a:gd name="T13" fmla="*/ 13 h 199"/>
                <a:gd name="T14" fmla="*/ 13 w 199"/>
                <a:gd name="T15" fmla="*/ 99 h 199"/>
                <a:gd name="T16" fmla="*/ 99 w 199"/>
                <a:gd name="T17" fmla="*/ 186 h 199"/>
                <a:gd name="T18" fmla="*/ 186 w 199"/>
                <a:gd name="T19" fmla="*/ 100 h 199"/>
                <a:gd name="T20" fmla="*/ 186 w 199"/>
                <a:gd name="T21" fmla="*/ 99 h 199"/>
                <a:gd name="T22" fmla="*/ 100 w 199"/>
                <a:gd name="T23" fmla="*/ 13 h 199"/>
                <a:gd name="T24" fmla="*/ 100 w 199"/>
                <a:gd name="T25" fmla="*/ 179 h 199"/>
                <a:gd name="T26" fmla="*/ 20 w 199"/>
                <a:gd name="T27" fmla="*/ 99 h 199"/>
                <a:gd name="T28" fmla="*/ 100 w 199"/>
                <a:gd name="T29" fmla="*/ 19 h 199"/>
                <a:gd name="T30" fmla="*/ 180 w 199"/>
                <a:gd name="T31" fmla="*/ 99 h 199"/>
                <a:gd name="T32" fmla="*/ 100 w 199"/>
                <a:gd name="T33" fmla="*/ 179 h 199"/>
                <a:gd name="T34" fmla="*/ 100 w 199"/>
                <a:gd name="T35" fmla="*/ 33 h 199"/>
                <a:gd name="T36" fmla="*/ 33 w 199"/>
                <a:gd name="T37" fmla="*/ 100 h 199"/>
                <a:gd name="T38" fmla="*/ 100 w 199"/>
                <a:gd name="T39" fmla="*/ 167 h 199"/>
                <a:gd name="T40" fmla="*/ 167 w 199"/>
                <a:gd name="T41" fmla="*/ 100 h 199"/>
                <a:gd name="T42" fmla="*/ 100 w 199"/>
                <a:gd name="T43" fmla="*/ 3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9" h="199">
                  <a:moveTo>
                    <a:pt x="100" y="199"/>
                  </a:moveTo>
                  <a:cubicBezTo>
                    <a:pt x="45" y="199"/>
                    <a:pt x="1" y="155"/>
                    <a:pt x="0" y="100"/>
                  </a:cubicBezTo>
                  <a:cubicBezTo>
                    <a:pt x="0" y="45"/>
                    <a:pt x="45" y="1"/>
                    <a:pt x="99" y="0"/>
                  </a:cubicBezTo>
                  <a:cubicBezTo>
                    <a:pt x="154" y="0"/>
                    <a:pt x="199" y="45"/>
                    <a:pt x="199" y="99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154"/>
                    <a:pt x="154" y="199"/>
                    <a:pt x="100" y="199"/>
                  </a:cubicBezTo>
                  <a:close/>
                  <a:moveTo>
                    <a:pt x="100" y="13"/>
                  </a:moveTo>
                  <a:cubicBezTo>
                    <a:pt x="52" y="13"/>
                    <a:pt x="13" y="52"/>
                    <a:pt x="13" y="99"/>
                  </a:cubicBezTo>
                  <a:cubicBezTo>
                    <a:pt x="13" y="147"/>
                    <a:pt x="52" y="186"/>
                    <a:pt x="99" y="186"/>
                  </a:cubicBezTo>
                  <a:cubicBezTo>
                    <a:pt x="147" y="186"/>
                    <a:pt x="186" y="147"/>
                    <a:pt x="186" y="100"/>
                  </a:cubicBezTo>
                  <a:cubicBezTo>
                    <a:pt x="186" y="100"/>
                    <a:pt x="186" y="100"/>
                    <a:pt x="186" y="99"/>
                  </a:cubicBezTo>
                  <a:cubicBezTo>
                    <a:pt x="186" y="52"/>
                    <a:pt x="147" y="13"/>
                    <a:pt x="100" y="13"/>
                  </a:cubicBezTo>
                  <a:close/>
                  <a:moveTo>
                    <a:pt x="100" y="179"/>
                  </a:moveTo>
                  <a:cubicBezTo>
                    <a:pt x="56" y="179"/>
                    <a:pt x="20" y="144"/>
                    <a:pt x="20" y="99"/>
                  </a:cubicBezTo>
                  <a:cubicBezTo>
                    <a:pt x="20" y="55"/>
                    <a:pt x="56" y="19"/>
                    <a:pt x="100" y="19"/>
                  </a:cubicBezTo>
                  <a:cubicBezTo>
                    <a:pt x="144" y="19"/>
                    <a:pt x="180" y="55"/>
                    <a:pt x="180" y="99"/>
                  </a:cubicBezTo>
                  <a:cubicBezTo>
                    <a:pt x="180" y="144"/>
                    <a:pt x="144" y="179"/>
                    <a:pt x="100" y="179"/>
                  </a:cubicBezTo>
                  <a:close/>
                  <a:moveTo>
                    <a:pt x="100" y="33"/>
                  </a:moveTo>
                  <a:cubicBezTo>
                    <a:pt x="63" y="33"/>
                    <a:pt x="33" y="63"/>
                    <a:pt x="33" y="100"/>
                  </a:cubicBezTo>
                  <a:cubicBezTo>
                    <a:pt x="33" y="137"/>
                    <a:pt x="63" y="167"/>
                    <a:pt x="100" y="167"/>
                  </a:cubicBezTo>
                  <a:cubicBezTo>
                    <a:pt x="137" y="167"/>
                    <a:pt x="167" y="137"/>
                    <a:pt x="167" y="100"/>
                  </a:cubicBezTo>
                  <a:cubicBezTo>
                    <a:pt x="167" y="63"/>
                    <a:pt x="137" y="33"/>
                    <a:pt x="100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50" tIns="45624" rIns="91250" bIns="45624" numCol="1" anchor="t" anchorCtr="0" compatLnSpc="1">
              <a:prstTxWarp prst="textNoShape">
                <a:avLst/>
              </a:prstTxWarp>
            </a:bodyPr>
            <a:lstStyle/>
            <a:p>
              <a:endParaRPr lang="en-GB" sz="1796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A3F82CD-E4DB-4676-9D67-C427957808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" y="482"/>
              <a:ext cx="119" cy="74"/>
            </a:xfrm>
            <a:custGeom>
              <a:avLst/>
              <a:gdLst>
                <a:gd name="T0" fmla="*/ 261 w 261"/>
                <a:gd name="T1" fmla="*/ 73 h 161"/>
                <a:gd name="T2" fmla="*/ 187 w 261"/>
                <a:gd name="T3" fmla="*/ 0 h 161"/>
                <a:gd name="T4" fmla="*/ 74 w 261"/>
                <a:gd name="T5" fmla="*/ 0 h 161"/>
                <a:gd name="T6" fmla="*/ 0 w 261"/>
                <a:gd name="T7" fmla="*/ 73 h 161"/>
                <a:gd name="T8" fmla="*/ 0 w 261"/>
                <a:gd name="T9" fmla="*/ 151 h 161"/>
                <a:gd name="T10" fmla="*/ 10 w 261"/>
                <a:gd name="T11" fmla="*/ 161 h 161"/>
                <a:gd name="T12" fmla="*/ 10 w 261"/>
                <a:gd name="T13" fmla="*/ 161 h 161"/>
                <a:gd name="T14" fmla="*/ 251 w 261"/>
                <a:gd name="T15" fmla="*/ 161 h 161"/>
                <a:gd name="T16" fmla="*/ 261 w 261"/>
                <a:gd name="T17" fmla="*/ 151 h 161"/>
                <a:gd name="T18" fmla="*/ 261 w 261"/>
                <a:gd name="T19" fmla="*/ 151 h 161"/>
                <a:gd name="T20" fmla="*/ 261 w 261"/>
                <a:gd name="T21" fmla="*/ 73 h 161"/>
                <a:gd name="T22" fmla="*/ 241 w 261"/>
                <a:gd name="T23" fmla="*/ 141 h 161"/>
                <a:gd name="T24" fmla="*/ 20 w 261"/>
                <a:gd name="T25" fmla="*/ 141 h 161"/>
                <a:gd name="T26" fmla="*/ 20 w 261"/>
                <a:gd name="T27" fmla="*/ 73 h 161"/>
                <a:gd name="T28" fmla="*/ 74 w 261"/>
                <a:gd name="T29" fmla="*/ 19 h 161"/>
                <a:gd name="T30" fmla="*/ 187 w 261"/>
                <a:gd name="T31" fmla="*/ 19 h 161"/>
                <a:gd name="T32" fmla="*/ 241 w 261"/>
                <a:gd name="T33" fmla="*/ 73 h 161"/>
                <a:gd name="T34" fmla="*/ 241 w 261"/>
                <a:gd name="T35" fmla="*/ 1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1" h="161">
                  <a:moveTo>
                    <a:pt x="261" y="73"/>
                  </a:moveTo>
                  <a:cubicBezTo>
                    <a:pt x="261" y="32"/>
                    <a:pt x="228" y="0"/>
                    <a:pt x="187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1" y="32"/>
                    <a:pt x="0" y="7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6"/>
                    <a:pt x="5" y="161"/>
                    <a:pt x="10" y="161"/>
                  </a:cubicBezTo>
                  <a:cubicBezTo>
                    <a:pt x="10" y="161"/>
                    <a:pt x="10" y="161"/>
                    <a:pt x="10" y="161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57" y="161"/>
                    <a:pt x="261" y="156"/>
                    <a:pt x="261" y="151"/>
                  </a:cubicBezTo>
                  <a:cubicBezTo>
                    <a:pt x="261" y="151"/>
                    <a:pt x="261" y="151"/>
                    <a:pt x="261" y="151"/>
                  </a:cubicBezTo>
                  <a:lnTo>
                    <a:pt x="261" y="73"/>
                  </a:lnTo>
                  <a:close/>
                  <a:moveTo>
                    <a:pt x="241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3"/>
                    <a:pt x="44" y="19"/>
                    <a:pt x="74" y="19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217" y="19"/>
                    <a:pt x="241" y="43"/>
                    <a:pt x="241" y="73"/>
                  </a:cubicBezTo>
                  <a:lnTo>
                    <a:pt x="241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50" tIns="45624" rIns="91250" bIns="45624" numCol="1" anchor="t" anchorCtr="0" compatLnSpc="1">
              <a:prstTxWarp prst="textNoShape">
                <a:avLst/>
              </a:prstTxWarp>
            </a:bodyPr>
            <a:lstStyle/>
            <a:p>
              <a:endParaRPr lang="en-GB" sz="1796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4387041-8DC3-4577-9A3B-D5BA6DB16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" y="479"/>
              <a:ext cx="125" cy="80"/>
            </a:xfrm>
            <a:custGeom>
              <a:avLst/>
              <a:gdLst>
                <a:gd name="T0" fmla="*/ 257 w 274"/>
                <a:gd name="T1" fmla="*/ 174 h 174"/>
                <a:gd name="T2" fmla="*/ 16 w 274"/>
                <a:gd name="T3" fmla="*/ 174 h 174"/>
                <a:gd name="T4" fmla="*/ 0 w 274"/>
                <a:gd name="T5" fmla="*/ 158 h 174"/>
                <a:gd name="T6" fmla="*/ 0 w 274"/>
                <a:gd name="T7" fmla="*/ 80 h 174"/>
                <a:gd name="T8" fmla="*/ 80 w 274"/>
                <a:gd name="T9" fmla="*/ 0 h 174"/>
                <a:gd name="T10" fmla="*/ 194 w 274"/>
                <a:gd name="T11" fmla="*/ 0 h 174"/>
                <a:gd name="T12" fmla="*/ 274 w 274"/>
                <a:gd name="T13" fmla="*/ 80 h 174"/>
                <a:gd name="T14" fmla="*/ 274 w 274"/>
                <a:gd name="T15" fmla="*/ 158 h 174"/>
                <a:gd name="T16" fmla="*/ 258 w 274"/>
                <a:gd name="T17" fmla="*/ 174 h 174"/>
                <a:gd name="T18" fmla="*/ 257 w 274"/>
                <a:gd name="T19" fmla="*/ 174 h 174"/>
                <a:gd name="T20" fmla="*/ 80 w 274"/>
                <a:gd name="T21" fmla="*/ 13 h 174"/>
                <a:gd name="T22" fmla="*/ 13 w 274"/>
                <a:gd name="T23" fmla="*/ 80 h 174"/>
                <a:gd name="T24" fmla="*/ 13 w 274"/>
                <a:gd name="T25" fmla="*/ 158 h 174"/>
                <a:gd name="T26" fmla="*/ 16 w 274"/>
                <a:gd name="T27" fmla="*/ 161 h 174"/>
                <a:gd name="T28" fmla="*/ 257 w 274"/>
                <a:gd name="T29" fmla="*/ 161 h 174"/>
                <a:gd name="T30" fmla="*/ 260 w 274"/>
                <a:gd name="T31" fmla="*/ 158 h 174"/>
                <a:gd name="T32" fmla="*/ 260 w 274"/>
                <a:gd name="T33" fmla="*/ 80 h 174"/>
                <a:gd name="T34" fmla="*/ 193 w 274"/>
                <a:gd name="T35" fmla="*/ 13 h 174"/>
                <a:gd name="T36" fmla="*/ 80 w 274"/>
                <a:gd name="T37" fmla="*/ 13 h 174"/>
                <a:gd name="T38" fmla="*/ 254 w 274"/>
                <a:gd name="T39" fmla="*/ 155 h 174"/>
                <a:gd name="T40" fmla="*/ 20 w 274"/>
                <a:gd name="T41" fmla="*/ 155 h 174"/>
                <a:gd name="T42" fmla="*/ 20 w 274"/>
                <a:gd name="T43" fmla="*/ 80 h 174"/>
                <a:gd name="T44" fmla="*/ 79 w 274"/>
                <a:gd name="T45" fmla="*/ 19 h 174"/>
                <a:gd name="T46" fmla="*/ 80 w 274"/>
                <a:gd name="T47" fmla="*/ 19 h 174"/>
                <a:gd name="T48" fmla="*/ 193 w 274"/>
                <a:gd name="T49" fmla="*/ 19 h 174"/>
                <a:gd name="T50" fmla="*/ 254 w 274"/>
                <a:gd name="T51" fmla="*/ 79 h 174"/>
                <a:gd name="T52" fmla="*/ 254 w 274"/>
                <a:gd name="T53" fmla="*/ 155 h 174"/>
                <a:gd name="T54" fmla="*/ 32 w 274"/>
                <a:gd name="T55" fmla="*/ 142 h 174"/>
                <a:gd name="T56" fmla="*/ 240 w 274"/>
                <a:gd name="T57" fmla="*/ 142 h 174"/>
                <a:gd name="T58" fmla="*/ 240 w 274"/>
                <a:gd name="T59" fmla="*/ 80 h 174"/>
                <a:gd name="T60" fmla="*/ 192 w 274"/>
                <a:gd name="T61" fmla="*/ 32 h 174"/>
                <a:gd name="T62" fmla="*/ 79 w 274"/>
                <a:gd name="T63" fmla="*/ 32 h 174"/>
                <a:gd name="T64" fmla="*/ 31 w 274"/>
                <a:gd name="T65" fmla="*/ 80 h 174"/>
                <a:gd name="T66" fmla="*/ 32 w 274"/>
                <a:gd name="T67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" h="174">
                  <a:moveTo>
                    <a:pt x="257" y="174"/>
                  </a:moveTo>
                  <a:cubicBezTo>
                    <a:pt x="16" y="174"/>
                    <a:pt x="16" y="174"/>
                    <a:pt x="16" y="174"/>
                  </a:cubicBezTo>
                  <a:cubicBezTo>
                    <a:pt x="7" y="174"/>
                    <a:pt x="0" y="167"/>
                    <a:pt x="0" y="15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8" y="0"/>
                    <a:pt x="274" y="36"/>
                    <a:pt x="274" y="80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4" y="167"/>
                    <a:pt x="267" y="174"/>
                    <a:pt x="258" y="174"/>
                  </a:cubicBezTo>
                  <a:cubicBezTo>
                    <a:pt x="258" y="174"/>
                    <a:pt x="257" y="174"/>
                    <a:pt x="257" y="174"/>
                  </a:cubicBezTo>
                  <a:close/>
                  <a:moveTo>
                    <a:pt x="80" y="13"/>
                  </a:moveTo>
                  <a:cubicBezTo>
                    <a:pt x="43" y="13"/>
                    <a:pt x="13" y="43"/>
                    <a:pt x="13" y="80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60"/>
                    <a:pt x="14" y="161"/>
                    <a:pt x="16" y="161"/>
                  </a:cubicBezTo>
                  <a:cubicBezTo>
                    <a:pt x="257" y="161"/>
                    <a:pt x="257" y="161"/>
                    <a:pt x="257" y="161"/>
                  </a:cubicBezTo>
                  <a:cubicBezTo>
                    <a:pt x="259" y="161"/>
                    <a:pt x="260" y="160"/>
                    <a:pt x="260" y="158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43"/>
                    <a:pt x="230" y="13"/>
                    <a:pt x="193" y="13"/>
                  </a:cubicBezTo>
                  <a:lnTo>
                    <a:pt x="80" y="13"/>
                  </a:lnTo>
                  <a:close/>
                  <a:moveTo>
                    <a:pt x="254" y="155"/>
                  </a:moveTo>
                  <a:cubicBezTo>
                    <a:pt x="20" y="155"/>
                    <a:pt x="20" y="155"/>
                    <a:pt x="20" y="15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47"/>
                    <a:pt x="46" y="19"/>
                    <a:pt x="79" y="19"/>
                  </a:cubicBezTo>
                  <a:cubicBezTo>
                    <a:pt x="79" y="19"/>
                    <a:pt x="80" y="19"/>
                    <a:pt x="80" y="1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227" y="19"/>
                    <a:pt x="254" y="46"/>
                    <a:pt x="254" y="79"/>
                  </a:cubicBezTo>
                  <a:lnTo>
                    <a:pt x="254" y="155"/>
                  </a:lnTo>
                  <a:close/>
                  <a:moveTo>
                    <a:pt x="32" y="142"/>
                  </a:moveTo>
                  <a:cubicBezTo>
                    <a:pt x="240" y="142"/>
                    <a:pt x="240" y="142"/>
                    <a:pt x="240" y="142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54"/>
                    <a:pt x="219" y="32"/>
                    <a:pt x="192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2" y="32"/>
                    <a:pt x="31" y="54"/>
                    <a:pt x="31" y="80"/>
                  </a:cubicBezTo>
                  <a:lnTo>
                    <a:pt x="32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50" tIns="45624" rIns="91250" bIns="45624" numCol="1" anchor="t" anchorCtr="0" compatLnSpc="1">
              <a:prstTxWarp prst="textNoShape">
                <a:avLst/>
              </a:prstTxWarp>
            </a:bodyPr>
            <a:lstStyle/>
            <a:p>
              <a:endParaRPr lang="en-GB" sz="1796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C922293-5531-414F-B730-CA086CBF0D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" y="595"/>
              <a:ext cx="85" cy="85"/>
            </a:xfrm>
            <a:custGeom>
              <a:avLst/>
              <a:gdLst>
                <a:gd name="T0" fmla="*/ 185 w 185"/>
                <a:gd name="T1" fmla="*/ 93 h 186"/>
                <a:gd name="T2" fmla="*/ 92 w 185"/>
                <a:gd name="T3" fmla="*/ 0 h 186"/>
                <a:gd name="T4" fmla="*/ 0 w 185"/>
                <a:gd name="T5" fmla="*/ 93 h 186"/>
                <a:gd name="T6" fmla="*/ 93 w 185"/>
                <a:gd name="T7" fmla="*/ 186 h 186"/>
                <a:gd name="T8" fmla="*/ 185 w 185"/>
                <a:gd name="T9" fmla="*/ 93 h 186"/>
                <a:gd name="T10" fmla="*/ 19 w 185"/>
                <a:gd name="T11" fmla="*/ 93 h 186"/>
                <a:gd name="T12" fmla="*/ 93 w 185"/>
                <a:gd name="T13" fmla="*/ 20 h 186"/>
                <a:gd name="T14" fmla="*/ 166 w 185"/>
                <a:gd name="T15" fmla="*/ 93 h 186"/>
                <a:gd name="T16" fmla="*/ 93 w 185"/>
                <a:gd name="T17" fmla="*/ 166 h 186"/>
                <a:gd name="T18" fmla="*/ 19 w 185"/>
                <a:gd name="T19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6">
                  <a:moveTo>
                    <a:pt x="185" y="93"/>
                  </a:moveTo>
                  <a:cubicBezTo>
                    <a:pt x="185" y="42"/>
                    <a:pt x="144" y="0"/>
                    <a:pt x="92" y="0"/>
                  </a:cubicBezTo>
                  <a:cubicBezTo>
                    <a:pt x="41" y="1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5" y="144"/>
                    <a:pt x="185" y="93"/>
                  </a:cubicBezTo>
                  <a:close/>
                  <a:moveTo>
                    <a:pt x="19" y="93"/>
                  </a:moveTo>
                  <a:cubicBezTo>
                    <a:pt x="19" y="52"/>
                    <a:pt x="52" y="20"/>
                    <a:pt x="93" y="20"/>
                  </a:cubicBezTo>
                  <a:cubicBezTo>
                    <a:pt x="133" y="20"/>
                    <a:pt x="166" y="52"/>
                    <a:pt x="166" y="93"/>
                  </a:cubicBezTo>
                  <a:cubicBezTo>
                    <a:pt x="166" y="133"/>
                    <a:pt x="133" y="166"/>
                    <a:pt x="93" y="166"/>
                  </a:cubicBezTo>
                  <a:cubicBezTo>
                    <a:pt x="52" y="166"/>
                    <a:pt x="19" y="133"/>
                    <a:pt x="19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50" tIns="45624" rIns="91250" bIns="45624" numCol="1" anchor="t" anchorCtr="0" compatLnSpc="1">
              <a:prstTxWarp prst="textNoShape">
                <a:avLst/>
              </a:prstTxWarp>
            </a:bodyPr>
            <a:lstStyle/>
            <a:p>
              <a:endParaRPr lang="en-GB" sz="1796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48FA076-C7BF-4BDF-9E6C-09EB10DC1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" y="592"/>
              <a:ext cx="91" cy="91"/>
            </a:xfrm>
            <a:custGeom>
              <a:avLst/>
              <a:gdLst>
                <a:gd name="T0" fmla="*/ 100 w 199"/>
                <a:gd name="T1" fmla="*/ 198 h 198"/>
                <a:gd name="T2" fmla="*/ 0 w 199"/>
                <a:gd name="T3" fmla="*/ 99 h 198"/>
                <a:gd name="T4" fmla="*/ 99 w 199"/>
                <a:gd name="T5" fmla="*/ 0 h 198"/>
                <a:gd name="T6" fmla="*/ 199 w 199"/>
                <a:gd name="T7" fmla="*/ 99 h 198"/>
                <a:gd name="T8" fmla="*/ 199 w 199"/>
                <a:gd name="T9" fmla="*/ 99 h 198"/>
                <a:gd name="T10" fmla="*/ 100 w 199"/>
                <a:gd name="T11" fmla="*/ 198 h 198"/>
                <a:gd name="T12" fmla="*/ 100 w 199"/>
                <a:gd name="T13" fmla="*/ 13 h 198"/>
                <a:gd name="T14" fmla="*/ 13 w 199"/>
                <a:gd name="T15" fmla="*/ 99 h 198"/>
                <a:gd name="T16" fmla="*/ 99 w 199"/>
                <a:gd name="T17" fmla="*/ 185 h 198"/>
                <a:gd name="T18" fmla="*/ 186 w 199"/>
                <a:gd name="T19" fmla="*/ 99 h 198"/>
                <a:gd name="T20" fmla="*/ 186 w 199"/>
                <a:gd name="T21" fmla="*/ 99 h 198"/>
                <a:gd name="T22" fmla="*/ 100 w 199"/>
                <a:gd name="T23" fmla="*/ 13 h 198"/>
                <a:gd name="T24" fmla="*/ 100 w 199"/>
                <a:gd name="T25" fmla="*/ 179 h 198"/>
                <a:gd name="T26" fmla="*/ 20 w 199"/>
                <a:gd name="T27" fmla="*/ 99 h 198"/>
                <a:gd name="T28" fmla="*/ 100 w 199"/>
                <a:gd name="T29" fmla="*/ 19 h 198"/>
                <a:gd name="T30" fmla="*/ 180 w 199"/>
                <a:gd name="T31" fmla="*/ 99 h 198"/>
                <a:gd name="T32" fmla="*/ 100 w 199"/>
                <a:gd name="T33" fmla="*/ 179 h 198"/>
                <a:gd name="T34" fmla="*/ 100 w 199"/>
                <a:gd name="T35" fmla="*/ 32 h 198"/>
                <a:gd name="T36" fmla="*/ 33 w 199"/>
                <a:gd name="T37" fmla="*/ 99 h 198"/>
                <a:gd name="T38" fmla="*/ 100 w 199"/>
                <a:gd name="T39" fmla="*/ 166 h 198"/>
                <a:gd name="T40" fmla="*/ 167 w 199"/>
                <a:gd name="T41" fmla="*/ 99 h 198"/>
                <a:gd name="T42" fmla="*/ 100 w 199"/>
                <a:gd name="T43" fmla="*/ 3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9" h="198">
                  <a:moveTo>
                    <a:pt x="100" y="198"/>
                  </a:moveTo>
                  <a:cubicBezTo>
                    <a:pt x="45" y="198"/>
                    <a:pt x="1" y="154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9" y="44"/>
                    <a:pt x="199" y="99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9" y="154"/>
                    <a:pt x="155" y="198"/>
                    <a:pt x="100" y="198"/>
                  </a:cubicBezTo>
                  <a:close/>
                  <a:moveTo>
                    <a:pt x="100" y="13"/>
                  </a:moveTo>
                  <a:cubicBezTo>
                    <a:pt x="52" y="13"/>
                    <a:pt x="13" y="51"/>
                    <a:pt x="13" y="99"/>
                  </a:cubicBezTo>
                  <a:cubicBezTo>
                    <a:pt x="13" y="147"/>
                    <a:pt x="52" y="185"/>
                    <a:pt x="99" y="185"/>
                  </a:cubicBezTo>
                  <a:cubicBezTo>
                    <a:pt x="147" y="186"/>
                    <a:pt x="186" y="147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51"/>
                    <a:pt x="147" y="13"/>
                    <a:pt x="100" y="13"/>
                  </a:cubicBezTo>
                  <a:close/>
                  <a:moveTo>
                    <a:pt x="100" y="179"/>
                  </a:moveTo>
                  <a:cubicBezTo>
                    <a:pt x="56" y="179"/>
                    <a:pt x="20" y="143"/>
                    <a:pt x="20" y="99"/>
                  </a:cubicBezTo>
                  <a:cubicBezTo>
                    <a:pt x="20" y="54"/>
                    <a:pt x="56" y="19"/>
                    <a:pt x="100" y="19"/>
                  </a:cubicBezTo>
                  <a:cubicBezTo>
                    <a:pt x="144" y="19"/>
                    <a:pt x="180" y="54"/>
                    <a:pt x="180" y="99"/>
                  </a:cubicBezTo>
                  <a:cubicBezTo>
                    <a:pt x="180" y="143"/>
                    <a:pt x="144" y="179"/>
                    <a:pt x="100" y="179"/>
                  </a:cubicBezTo>
                  <a:close/>
                  <a:moveTo>
                    <a:pt x="100" y="32"/>
                  </a:moveTo>
                  <a:cubicBezTo>
                    <a:pt x="63" y="32"/>
                    <a:pt x="33" y="62"/>
                    <a:pt x="33" y="99"/>
                  </a:cubicBezTo>
                  <a:cubicBezTo>
                    <a:pt x="33" y="136"/>
                    <a:pt x="63" y="166"/>
                    <a:pt x="100" y="166"/>
                  </a:cubicBezTo>
                  <a:cubicBezTo>
                    <a:pt x="137" y="166"/>
                    <a:pt x="167" y="136"/>
                    <a:pt x="167" y="99"/>
                  </a:cubicBezTo>
                  <a:cubicBezTo>
                    <a:pt x="167" y="62"/>
                    <a:pt x="137" y="32"/>
                    <a:pt x="100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50" tIns="45624" rIns="91250" bIns="45624" numCol="1" anchor="t" anchorCtr="0" compatLnSpc="1">
              <a:prstTxWarp prst="textNoShape">
                <a:avLst/>
              </a:prstTxWarp>
            </a:bodyPr>
            <a:lstStyle/>
            <a:p>
              <a:endParaRPr lang="en-GB" sz="1796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DD48BF89-F6DC-4654-89C6-78AAA64C9F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" y="695"/>
              <a:ext cx="119" cy="73"/>
            </a:xfrm>
            <a:custGeom>
              <a:avLst/>
              <a:gdLst>
                <a:gd name="T0" fmla="*/ 0 w 261"/>
                <a:gd name="T1" fmla="*/ 73 h 161"/>
                <a:gd name="T2" fmla="*/ 0 w 261"/>
                <a:gd name="T3" fmla="*/ 151 h 161"/>
                <a:gd name="T4" fmla="*/ 10 w 261"/>
                <a:gd name="T5" fmla="*/ 161 h 161"/>
                <a:gd name="T6" fmla="*/ 10 w 261"/>
                <a:gd name="T7" fmla="*/ 161 h 161"/>
                <a:gd name="T8" fmla="*/ 251 w 261"/>
                <a:gd name="T9" fmla="*/ 161 h 161"/>
                <a:gd name="T10" fmla="*/ 261 w 261"/>
                <a:gd name="T11" fmla="*/ 151 h 161"/>
                <a:gd name="T12" fmla="*/ 261 w 261"/>
                <a:gd name="T13" fmla="*/ 151 h 161"/>
                <a:gd name="T14" fmla="*/ 261 w 261"/>
                <a:gd name="T15" fmla="*/ 73 h 161"/>
                <a:gd name="T16" fmla="*/ 187 w 261"/>
                <a:gd name="T17" fmla="*/ 0 h 161"/>
                <a:gd name="T18" fmla="*/ 74 w 261"/>
                <a:gd name="T19" fmla="*/ 0 h 161"/>
                <a:gd name="T20" fmla="*/ 0 w 261"/>
                <a:gd name="T21" fmla="*/ 73 h 161"/>
                <a:gd name="T22" fmla="*/ 74 w 261"/>
                <a:gd name="T23" fmla="*/ 19 h 161"/>
                <a:gd name="T24" fmla="*/ 187 w 261"/>
                <a:gd name="T25" fmla="*/ 19 h 161"/>
                <a:gd name="T26" fmla="*/ 241 w 261"/>
                <a:gd name="T27" fmla="*/ 73 h 161"/>
                <a:gd name="T28" fmla="*/ 241 w 261"/>
                <a:gd name="T29" fmla="*/ 142 h 161"/>
                <a:gd name="T30" fmla="*/ 20 w 261"/>
                <a:gd name="T31" fmla="*/ 142 h 161"/>
                <a:gd name="T32" fmla="*/ 20 w 261"/>
                <a:gd name="T33" fmla="*/ 73 h 161"/>
                <a:gd name="T34" fmla="*/ 74 w 261"/>
                <a:gd name="T35" fmla="*/ 1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1" h="161">
                  <a:moveTo>
                    <a:pt x="0" y="73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7"/>
                    <a:pt x="5" y="161"/>
                    <a:pt x="10" y="161"/>
                  </a:cubicBezTo>
                  <a:cubicBezTo>
                    <a:pt x="10" y="161"/>
                    <a:pt x="10" y="161"/>
                    <a:pt x="10" y="161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57" y="161"/>
                    <a:pt x="261" y="157"/>
                    <a:pt x="261" y="151"/>
                  </a:cubicBezTo>
                  <a:cubicBezTo>
                    <a:pt x="261" y="151"/>
                    <a:pt x="261" y="151"/>
                    <a:pt x="261" y="151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33"/>
                    <a:pt x="228" y="0"/>
                    <a:pt x="187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1" y="33"/>
                    <a:pt x="0" y="73"/>
                  </a:cubicBezTo>
                  <a:close/>
                  <a:moveTo>
                    <a:pt x="74" y="19"/>
                  </a:moveTo>
                  <a:cubicBezTo>
                    <a:pt x="187" y="19"/>
                    <a:pt x="187" y="19"/>
                    <a:pt x="187" y="19"/>
                  </a:cubicBezTo>
                  <a:cubicBezTo>
                    <a:pt x="217" y="19"/>
                    <a:pt x="241" y="43"/>
                    <a:pt x="241" y="73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3"/>
                    <a:pt x="44" y="19"/>
                    <a:pt x="74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50" tIns="45624" rIns="91250" bIns="45624" numCol="1" anchor="t" anchorCtr="0" compatLnSpc="1">
              <a:prstTxWarp prst="textNoShape">
                <a:avLst/>
              </a:prstTxWarp>
            </a:bodyPr>
            <a:lstStyle/>
            <a:p>
              <a:endParaRPr lang="en-GB" sz="1796" dirty="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7F262FE-B00D-4C71-ADF3-57B45268D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" y="692"/>
              <a:ext cx="125" cy="80"/>
            </a:xfrm>
            <a:custGeom>
              <a:avLst/>
              <a:gdLst>
                <a:gd name="T0" fmla="*/ 257 w 274"/>
                <a:gd name="T1" fmla="*/ 175 h 175"/>
                <a:gd name="T2" fmla="*/ 16 w 274"/>
                <a:gd name="T3" fmla="*/ 175 h 175"/>
                <a:gd name="T4" fmla="*/ 0 w 274"/>
                <a:gd name="T5" fmla="*/ 159 h 175"/>
                <a:gd name="T6" fmla="*/ 0 w 274"/>
                <a:gd name="T7" fmla="*/ 80 h 175"/>
                <a:gd name="T8" fmla="*/ 80 w 274"/>
                <a:gd name="T9" fmla="*/ 0 h 175"/>
                <a:gd name="T10" fmla="*/ 194 w 274"/>
                <a:gd name="T11" fmla="*/ 0 h 175"/>
                <a:gd name="T12" fmla="*/ 274 w 274"/>
                <a:gd name="T13" fmla="*/ 80 h 175"/>
                <a:gd name="T14" fmla="*/ 274 w 274"/>
                <a:gd name="T15" fmla="*/ 158 h 175"/>
                <a:gd name="T16" fmla="*/ 258 w 274"/>
                <a:gd name="T17" fmla="*/ 175 h 175"/>
                <a:gd name="T18" fmla="*/ 257 w 274"/>
                <a:gd name="T19" fmla="*/ 175 h 175"/>
                <a:gd name="T20" fmla="*/ 80 w 274"/>
                <a:gd name="T21" fmla="*/ 13 h 175"/>
                <a:gd name="T22" fmla="*/ 13 w 274"/>
                <a:gd name="T23" fmla="*/ 80 h 175"/>
                <a:gd name="T24" fmla="*/ 13 w 274"/>
                <a:gd name="T25" fmla="*/ 158 h 175"/>
                <a:gd name="T26" fmla="*/ 16 w 274"/>
                <a:gd name="T27" fmla="*/ 162 h 175"/>
                <a:gd name="T28" fmla="*/ 257 w 274"/>
                <a:gd name="T29" fmla="*/ 162 h 175"/>
                <a:gd name="T30" fmla="*/ 260 w 274"/>
                <a:gd name="T31" fmla="*/ 158 h 175"/>
                <a:gd name="T32" fmla="*/ 260 w 274"/>
                <a:gd name="T33" fmla="*/ 80 h 175"/>
                <a:gd name="T34" fmla="*/ 193 w 274"/>
                <a:gd name="T35" fmla="*/ 13 h 175"/>
                <a:gd name="T36" fmla="*/ 80 w 274"/>
                <a:gd name="T37" fmla="*/ 13 h 175"/>
                <a:gd name="T38" fmla="*/ 254 w 274"/>
                <a:gd name="T39" fmla="*/ 155 h 175"/>
                <a:gd name="T40" fmla="*/ 20 w 274"/>
                <a:gd name="T41" fmla="*/ 155 h 175"/>
                <a:gd name="T42" fmla="*/ 20 w 274"/>
                <a:gd name="T43" fmla="*/ 80 h 175"/>
                <a:gd name="T44" fmla="*/ 80 w 274"/>
                <a:gd name="T45" fmla="*/ 20 h 175"/>
                <a:gd name="T46" fmla="*/ 80 w 274"/>
                <a:gd name="T47" fmla="*/ 20 h 175"/>
                <a:gd name="T48" fmla="*/ 193 w 274"/>
                <a:gd name="T49" fmla="*/ 20 h 175"/>
                <a:gd name="T50" fmla="*/ 254 w 274"/>
                <a:gd name="T51" fmla="*/ 80 h 175"/>
                <a:gd name="T52" fmla="*/ 254 w 274"/>
                <a:gd name="T53" fmla="*/ 155 h 175"/>
                <a:gd name="T54" fmla="*/ 32 w 274"/>
                <a:gd name="T55" fmla="*/ 142 h 175"/>
                <a:gd name="T56" fmla="*/ 240 w 274"/>
                <a:gd name="T57" fmla="*/ 142 h 175"/>
                <a:gd name="T58" fmla="*/ 240 w 274"/>
                <a:gd name="T59" fmla="*/ 80 h 175"/>
                <a:gd name="T60" fmla="*/ 192 w 274"/>
                <a:gd name="T61" fmla="*/ 32 h 175"/>
                <a:gd name="T62" fmla="*/ 79 w 274"/>
                <a:gd name="T63" fmla="*/ 32 h 175"/>
                <a:gd name="T64" fmla="*/ 31 w 274"/>
                <a:gd name="T65" fmla="*/ 80 h 175"/>
                <a:gd name="T66" fmla="*/ 32 w 274"/>
                <a:gd name="T67" fmla="*/ 14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" h="175">
                  <a:moveTo>
                    <a:pt x="257" y="175"/>
                  </a:moveTo>
                  <a:cubicBezTo>
                    <a:pt x="16" y="175"/>
                    <a:pt x="16" y="175"/>
                    <a:pt x="16" y="175"/>
                  </a:cubicBezTo>
                  <a:cubicBezTo>
                    <a:pt x="7" y="175"/>
                    <a:pt x="0" y="167"/>
                    <a:pt x="0" y="15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8" y="0"/>
                    <a:pt x="274" y="36"/>
                    <a:pt x="274" y="80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4" y="167"/>
                    <a:pt x="267" y="174"/>
                    <a:pt x="258" y="175"/>
                  </a:cubicBezTo>
                  <a:cubicBezTo>
                    <a:pt x="258" y="175"/>
                    <a:pt x="257" y="175"/>
                    <a:pt x="257" y="175"/>
                  </a:cubicBezTo>
                  <a:close/>
                  <a:moveTo>
                    <a:pt x="80" y="13"/>
                  </a:moveTo>
                  <a:cubicBezTo>
                    <a:pt x="43" y="13"/>
                    <a:pt x="13" y="43"/>
                    <a:pt x="13" y="80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60"/>
                    <a:pt x="14" y="162"/>
                    <a:pt x="16" y="162"/>
                  </a:cubicBezTo>
                  <a:cubicBezTo>
                    <a:pt x="257" y="162"/>
                    <a:pt x="257" y="162"/>
                    <a:pt x="257" y="162"/>
                  </a:cubicBezTo>
                  <a:cubicBezTo>
                    <a:pt x="259" y="162"/>
                    <a:pt x="260" y="160"/>
                    <a:pt x="260" y="158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43"/>
                    <a:pt x="230" y="13"/>
                    <a:pt x="193" y="13"/>
                  </a:cubicBezTo>
                  <a:lnTo>
                    <a:pt x="80" y="13"/>
                  </a:lnTo>
                  <a:close/>
                  <a:moveTo>
                    <a:pt x="254" y="155"/>
                  </a:moveTo>
                  <a:cubicBezTo>
                    <a:pt x="20" y="155"/>
                    <a:pt x="20" y="155"/>
                    <a:pt x="20" y="15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47"/>
                    <a:pt x="47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227" y="20"/>
                    <a:pt x="254" y="47"/>
                    <a:pt x="254" y="80"/>
                  </a:cubicBezTo>
                  <a:lnTo>
                    <a:pt x="254" y="155"/>
                  </a:lnTo>
                  <a:close/>
                  <a:moveTo>
                    <a:pt x="32" y="142"/>
                  </a:moveTo>
                  <a:cubicBezTo>
                    <a:pt x="240" y="142"/>
                    <a:pt x="240" y="142"/>
                    <a:pt x="240" y="142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54"/>
                    <a:pt x="219" y="32"/>
                    <a:pt x="192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2" y="32"/>
                    <a:pt x="31" y="54"/>
                    <a:pt x="31" y="80"/>
                  </a:cubicBezTo>
                  <a:lnTo>
                    <a:pt x="32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50" tIns="45624" rIns="91250" bIns="45624" numCol="1" anchor="t" anchorCtr="0" compatLnSpc="1">
              <a:prstTxWarp prst="textNoShape">
                <a:avLst/>
              </a:prstTxWarp>
            </a:bodyPr>
            <a:lstStyle/>
            <a:p>
              <a:endParaRPr lang="en-GB" sz="1796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CE5329A-86F8-49EB-891A-85B6995392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" y="501"/>
              <a:ext cx="85" cy="85"/>
            </a:xfrm>
            <a:custGeom>
              <a:avLst/>
              <a:gdLst>
                <a:gd name="T0" fmla="*/ 0 w 186"/>
                <a:gd name="T1" fmla="*/ 93 h 186"/>
                <a:gd name="T2" fmla="*/ 92 w 186"/>
                <a:gd name="T3" fmla="*/ 186 h 186"/>
                <a:gd name="T4" fmla="*/ 185 w 186"/>
                <a:gd name="T5" fmla="*/ 93 h 186"/>
                <a:gd name="T6" fmla="*/ 93 w 186"/>
                <a:gd name="T7" fmla="*/ 0 h 186"/>
                <a:gd name="T8" fmla="*/ 93 w 186"/>
                <a:gd name="T9" fmla="*/ 0 h 186"/>
                <a:gd name="T10" fmla="*/ 0 w 186"/>
                <a:gd name="T11" fmla="*/ 93 h 186"/>
                <a:gd name="T12" fmla="*/ 166 w 186"/>
                <a:gd name="T13" fmla="*/ 93 h 186"/>
                <a:gd name="T14" fmla="*/ 92 w 186"/>
                <a:gd name="T15" fmla="*/ 166 h 186"/>
                <a:gd name="T16" fmla="*/ 19 w 186"/>
                <a:gd name="T17" fmla="*/ 92 h 186"/>
                <a:gd name="T18" fmla="*/ 93 w 186"/>
                <a:gd name="T19" fmla="*/ 19 h 186"/>
                <a:gd name="T20" fmla="*/ 166 w 186"/>
                <a:gd name="T21" fmla="*/ 93 h 186"/>
                <a:gd name="T22" fmla="*/ 166 w 186"/>
                <a:gd name="T23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186">
                  <a:moveTo>
                    <a:pt x="0" y="93"/>
                  </a:moveTo>
                  <a:cubicBezTo>
                    <a:pt x="0" y="144"/>
                    <a:pt x="41" y="186"/>
                    <a:pt x="92" y="186"/>
                  </a:cubicBezTo>
                  <a:cubicBezTo>
                    <a:pt x="144" y="186"/>
                    <a:pt x="185" y="144"/>
                    <a:pt x="185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1" y="0"/>
                    <a:pt x="0" y="42"/>
                    <a:pt x="0" y="93"/>
                  </a:cubicBezTo>
                  <a:close/>
                  <a:moveTo>
                    <a:pt x="166" y="93"/>
                  </a:moveTo>
                  <a:cubicBezTo>
                    <a:pt x="166" y="133"/>
                    <a:pt x="133" y="166"/>
                    <a:pt x="92" y="166"/>
                  </a:cubicBezTo>
                  <a:cubicBezTo>
                    <a:pt x="52" y="165"/>
                    <a:pt x="19" y="132"/>
                    <a:pt x="19" y="92"/>
                  </a:cubicBezTo>
                  <a:cubicBezTo>
                    <a:pt x="20" y="51"/>
                    <a:pt x="53" y="19"/>
                    <a:pt x="93" y="19"/>
                  </a:cubicBezTo>
                  <a:cubicBezTo>
                    <a:pt x="133" y="19"/>
                    <a:pt x="166" y="52"/>
                    <a:pt x="166" y="93"/>
                  </a:cubicBezTo>
                  <a:cubicBezTo>
                    <a:pt x="166" y="93"/>
                    <a:pt x="166" y="93"/>
                    <a:pt x="166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50" tIns="45624" rIns="91250" bIns="45624" numCol="1" anchor="t" anchorCtr="0" compatLnSpc="1">
              <a:prstTxWarp prst="textNoShape">
                <a:avLst/>
              </a:prstTxWarp>
            </a:bodyPr>
            <a:lstStyle/>
            <a:p>
              <a:endParaRPr lang="en-GB" sz="1796" dirty="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511B55F9-C066-4663-9029-9CD475DC3B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" y="498"/>
              <a:ext cx="91" cy="91"/>
            </a:xfrm>
            <a:custGeom>
              <a:avLst/>
              <a:gdLst>
                <a:gd name="T0" fmla="*/ 100 w 199"/>
                <a:gd name="T1" fmla="*/ 199 h 199"/>
                <a:gd name="T2" fmla="*/ 0 w 199"/>
                <a:gd name="T3" fmla="*/ 100 h 199"/>
                <a:gd name="T4" fmla="*/ 99 w 199"/>
                <a:gd name="T5" fmla="*/ 1 h 199"/>
                <a:gd name="T6" fmla="*/ 199 w 199"/>
                <a:gd name="T7" fmla="*/ 99 h 199"/>
                <a:gd name="T8" fmla="*/ 199 w 199"/>
                <a:gd name="T9" fmla="*/ 100 h 199"/>
                <a:gd name="T10" fmla="*/ 100 w 199"/>
                <a:gd name="T11" fmla="*/ 199 h 199"/>
                <a:gd name="T12" fmla="*/ 100 w 199"/>
                <a:gd name="T13" fmla="*/ 14 h 199"/>
                <a:gd name="T14" fmla="*/ 13 w 199"/>
                <a:gd name="T15" fmla="*/ 100 h 199"/>
                <a:gd name="T16" fmla="*/ 100 w 199"/>
                <a:gd name="T17" fmla="*/ 186 h 199"/>
                <a:gd name="T18" fmla="*/ 186 w 199"/>
                <a:gd name="T19" fmla="*/ 100 h 199"/>
                <a:gd name="T20" fmla="*/ 186 w 199"/>
                <a:gd name="T21" fmla="*/ 100 h 199"/>
                <a:gd name="T22" fmla="*/ 100 w 199"/>
                <a:gd name="T23" fmla="*/ 14 h 199"/>
                <a:gd name="T24" fmla="*/ 100 w 199"/>
                <a:gd name="T25" fmla="*/ 179 h 199"/>
                <a:gd name="T26" fmla="*/ 20 w 199"/>
                <a:gd name="T27" fmla="*/ 99 h 199"/>
                <a:gd name="T28" fmla="*/ 100 w 199"/>
                <a:gd name="T29" fmla="*/ 19 h 199"/>
                <a:gd name="T30" fmla="*/ 180 w 199"/>
                <a:gd name="T31" fmla="*/ 99 h 199"/>
                <a:gd name="T32" fmla="*/ 100 w 199"/>
                <a:gd name="T33" fmla="*/ 179 h 199"/>
                <a:gd name="T34" fmla="*/ 100 w 199"/>
                <a:gd name="T35" fmla="*/ 33 h 199"/>
                <a:gd name="T36" fmla="*/ 33 w 199"/>
                <a:gd name="T37" fmla="*/ 100 h 199"/>
                <a:gd name="T38" fmla="*/ 100 w 199"/>
                <a:gd name="T39" fmla="*/ 167 h 199"/>
                <a:gd name="T40" fmla="*/ 167 w 199"/>
                <a:gd name="T41" fmla="*/ 100 h 199"/>
                <a:gd name="T42" fmla="*/ 100 w 199"/>
                <a:gd name="T43" fmla="*/ 3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9" h="199">
                  <a:moveTo>
                    <a:pt x="100" y="199"/>
                  </a:moveTo>
                  <a:cubicBezTo>
                    <a:pt x="45" y="199"/>
                    <a:pt x="1" y="155"/>
                    <a:pt x="0" y="100"/>
                  </a:cubicBezTo>
                  <a:cubicBezTo>
                    <a:pt x="0" y="45"/>
                    <a:pt x="45" y="1"/>
                    <a:pt x="99" y="1"/>
                  </a:cubicBezTo>
                  <a:cubicBezTo>
                    <a:pt x="154" y="0"/>
                    <a:pt x="199" y="45"/>
                    <a:pt x="199" y="99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154"/>
                    <a:pt x="155" y="199"/>
                    <a:pt x="100" y="199"/>
                  </a:cubicBezTo>
                  <a:close/>
                  <a:moveTo>
                    <a:pt x="100" y="14"/>
                  </a:moveTo>
                  <a:cubicBezTo>
                    <a:pt x="52" y="13"/>
                    <a:pt x="13" y="52"/>
                    <a:pt x="13" y="100"/>
                  </a:cubicBezTo>
                  <a:cubicBezTo>
                    <a:pt x="13" y="148"/>
                    <a:pt x="52" y="186"/>
                    <a:pt x="100" y="186"/>
                  </a:cubicBezTo>
                  <a:cubicBezTo>
                    <a:pt x="147" y="186"/>
                    <a:pt x="186" y="148"/>
                    <a:pt x="186" y="100"/>
                  </a:cubicBezTo>
                  <a:cubicBezTo>
                    <a:pt x="186" y="100"/>
                    <a:pt x="186" y="100"/>
                    <a:pt x="186" y="100"/>
                  </a:cubicBezTo>
                  <a:cubicBezTo>
                    <a:pt x="186" y="52"/>
                    <a:pt x="148" y="14"/>
                    <a:pt x="100" y="14"/>
                  </a:cubicBezTo>
                  <a:close/>
                  <a:moveTo>
                    <a:pt x="100" y="179"/>
                  </a:moveTo>
                  <a:cubicBezTo>
                    <a:pt x="56" y="179"/>
                    <a:pt x="20" y="144"/>
                    <a:pt x="20" y="99"/>
                  </a:cubicBezTo>
                  <a:cubicBezTo>
                    <a:pt x="20" y="55"/>
                    <a:pt x="56" y="19"/>
                    <a:pt x="100" y="19"/>
                  </a:cubicBezTo>
                  <a:cubicBezTo>
                    <a:pt x="144" y="19"/>
                    <a:pt x="180" y="55"/>
                    <a:pt x="180" y="99"/>
                  </a:cubicBezTo>
                  <a:cubicBezTo>
                    <a:pt x="180" y="144"/>
                    <a:pt x="144" y="179"/>
                    <a:pt x="100" y="179"/>
                  </a:cubicBezTo>
                  <a:close/>
                  <a:moveTo>
                    <a:pt x="100" y="33"/>
                  </a:moveTo>
                  <a:cubicBezTo>
                    <a:pt x="63" y="33"/>
                    <a:pt x="33" y="63"/>
                    <a:pt x="33" y="100"/>
                  </a:cubicBezTo>
                  <a:cubicBezTo>
                    <a:pt x="33" y="137"/>
                    <a:pt x="63" y="167"/>
                    <a:pt x="100" y="167"/>
                  </a:cubicBezTo>
                  <a:cubicBezTo>
                    <a:pt x="137" y="167"/>
                    <a:pt x="167" y="137"/>
                    <a:pt x="167" y="100"/>
                  </a:cubicBezTo>
                  <a:cubicBezTo>
                    <a:pt x="167" y="63"/>
                    <a:pt x="137" y="33"/>
                    <a:pt x="100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50" tIns="45624" rIns="91250" bIns="45624" numCol="1" anchor="t" anchorCtr="0" compatLnSpc="1">
              <a:prstTxWarp prst="textNoShape">
                <a:avLst/>
              </a:prstTxWarp>
            </a:bodyPr>
            <a:lstStyle/>
            <a:p>
              <a:endParaRPr lang="en-GB" sz="1796" dirty="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31418B5-9AB8-447C-A72F-548CC9EE47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" y="601"/>
              <a:ext cx="119" cy="73"/>
            </a:xfrm>
            <a:custGeom>
              <a:avLst/>
              <a:gdLst>
                <a:gd name="T0" fmla="*/ 9 w 260"/>
                <a:gd name="T1" fmla="*/ 161 h 161"/>
                <a:gd name="T2" fmla="*/ 250 w 260"/>
                <a:gd name="T3" fmla="*/ 161 h 161"/>
                <a:gd name="T4" fmla="*/ 260 w 260"/>
                <a:gd name="T5" fmla="*/ 151 h 161"/>
                <a:gd name="T6" fmla="*/ 260 w 260"/>
                <a:gd name="T7" fmla="*/ 73 h 161"/>
                <a:gd name="T8" fmla="*/ 187 w 260"/>
                <a:gd name="T9" fmla="*/ 0 h 161"/>
                <a:gd name="T10" fmla="*/ 187 w 260"/>
                <a:gd name="T11" fmla="*/ 0 h 161"/>
                <a:gd name="T12" fmla="*/ 73 w 260"/>
                <a:gd name="T13" fmla="*/ 0 h 161"/>
                <a:gd name="T14" fmla="*/ 0 w 260"/>
                <a:gd name="T15" fmla="*/ 73 h 161"/>
                <a:gd name="T16" fmla="*/ 0 w 260"/>
                <a:gd name="T17" fmla="*/ 73 h 161"/>
                <a:gd name="T18" fmla="*/ 0 w 260"/>
                <a:gd name="T19" fmla="*/ 151 h 161"/>
                <a:gd name="T20" fmla="*/ 9 w 260"/>
                <a:gd name="T21" fmla="*/ 161 h 161"/>
                <a:gd name="T22" fmla="*/ 19 w 260"/>
                <a:gd name="T23" fmla="*/ 73 h 161"/>
                <a:gd name="T24" fmla="*/ 73 w 260"/>
                <a:gd name="T25" fmla="*/ 19 h 161"/>
                <a:gd name="T26" fmla="*/ 187 w 260"/>
                <a:gd name="T27" fmla="*/ 19 h 161"/>
                <a:gd name="T28" fmla="*/ 241 w 260"/>
                <a:gd name="T29" fmla="*/ 73 h 161"/>
                <a:gd name="T30" fmla="*/ 241 w 260"/>
                <a:gd name="T31" fmla="*/ 142 h 161"/>
                <a:gd name="T32" fmla="*/ 19 w 260"/>
                <a:gd name="T33" fmla="*/ 142 h 161"/>
                <a:gd name="T34" fmla="*/ 19 w 260"/>
                <a:gd name="T35" fmla="*/ 7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1">
                  <a:moveTo>
                    <a:pt x="9" y="161"/>
                  </a:moveTo>
                  <a:cubicBezTo>
                    <a:pt x="250" y="161"/>
                    <a:pt x="250" y="161"/>
                    <a:pt x="250" y="161"/>
                  </a:cubicBezTo>
                  <a:cubicBezTo>
                    <a:pt x="256" y="161"/>
                    <a:pt x="260" y="157"/>
                    <a:pt x="260" y="151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33"/>
                    <a:pt x="22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7"/>
                    <a:pt x="4" y="161"/>
                    <a:pt x="9" y="161"/>
                  </a:cubicBezTo>
                  <a:close/>
                  <a:moveTo>
                    <a:pt x="19" y="73"/>
                  </a:moveTo>
                  <a:cubicBezTo>
                    <a:pt x="19" y="43"/>
                    <a:pt x="43" y="19"/>
                    <a:pt x="73" y="19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217" y="19"/>
                    <a:pt x="241" y="43"/>
                    <a:pt x="241" y="73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19" y="142"/>
                    <a:pt x="19" y="142"/>
                    <a:pt x="19" y="142"/>
                  </a:cubicBezTo>
                  <a:lnTo>
                    <a:pt x="19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50" tIns="45624" rIns="91250" bIns="45624" numCol="1" anchor="t" anchorCtr="0" compatLnSpc="1">
              <a:prstTxWarp prst="textNoShape">
                <a:avLst/>
              </a:prstTxWarp>
            </a:bodyPr>
            <a:lstStyle/>
            <a:p>
              <a:endParaRPr lang="en-GB" sz="1796" dirty="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A0C0B74-C1C5-482C-B05E-D850D05192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" y="597"/>
              <a:ext cx="126" cy="80"/>
            </a:xfrm>
            <a:custGeom>
              <a:avLst/>
              <a:gdLst>
                <a:gd name="T0" fmla="*/ 257 w 274"/>
                <a:gd name="T1" fmla="*/ 174 h 174"/>
                <a:gd name="T2" fmla="*/ 16 w 274"/>
                <a:gd name="T3" fmla="*/ 174 h 174"/>
                <a:gd name="T4" fmla="*/ 0 w 274"/>
                <a:gd name="T5" fmla="*/ 158 h 174"/>
                <a:gd name="T6" fmla="*/ 0 w 274"/>
                <a:gd name="T7" fmla="*/ 80 h 174"/>
                <a:gd name="T8" fmla="*/ 80 w 274"/>
                <a:gd name="T9" fmla="*/ 0 h 174"/>
                <a:gd name="T10" fmla="*/ 194 w 274"/>
                <a:gd name="T11" fmla="*/ 0 h 174"/>
                <a:gd name="T12" fmla="*/ 274 w 274"/>
                <a:gd name="T13" fmla="*/ 80 h 174"/>
                <a:gd name="T14" fmla="*/ 274 w 274"/>
                <a:gd name="T15" fmla="*/ 158 h 174"/>
                <a:gd name="T16" fmla="*/ 258 w 274"/>
                <a:gd name="T17" fmla="*/ 174 h 174"/>
                <a:gd name="T18" fmla="*/ 257 w 274"/>
                <a:gd name="T19" fmla="*/ 174 h 174"/>
                <a:gd name="T20" fmla="*/ 80 w 274"/>
                <a:gd name="T21" fmla="*/ 13 h 174"/>
                <a:gd name="T22" fmla="*/ 13 w 274"/>
                <a:gd name="T23" fmla="*/ 80 h 174"/>
                <a:gd name="T24" fmla="*/ 13 w 274"/>
                <a:gd name="T25" fmla="*/ 80 h 174"/>
                <a:gd name="T26" fmla="*/ 13 w 274"/>
                <a:gd name="T27" fmla="*/ 158 h 174"/>
                <a:gd name="T28" fmla="*/ 16 w 274"/>
                <a:gd name="T29" fmla="*/ 162 h 174"/>
                <a:gd name="T30" fmla="*/ 257 w 274"/>
                <a:gd name="T31" fmla="*/ 162 h 174"/>
                <a:gd name="T32" fmla="*/ 261 w 274"/>
                <a:gd name="T33" fmla="*/ 158 h 174"/>
                <a:gd name="T34" fmla="*/ 261 w 274"/>
                <a:gd name="T35" fmla="*/ 80 h 174"/>
                <a:gd name="T36" fmla="*/ 194 w 274"/>
                <a:gd name="T37" fmla="*/ 13 h 174"/>
                <a:gd name="T38" fmla="*/ 194 w 274"/>
                <a:gd name="T39" fmla="*/ 13 h 174"/>
                <a:gd name="T40" fmla="*/ 80 w 274"/>
                <a:gd name="T41" fmla="*/ 13 h 174"/>
                <a:gd name="T42" fmla="*/ 254 w 274"/>
                <a:gd name="T43" fmla="*/ 155 h 174"/>
                <a:gd name="T44" fmla="*/ 20 w 274"/>
                <a:gd name="T45" fmla="*/ 155 h 174"/>
                <a:gd name="T46" fmla="*/ 20 w 274"/>
                <a:gd name="T47" fmla="*/ 80 h 174"/>
                <a:gd name="T48" fmla="*/ 80 w 274"/>
                <a:gd name="T49" fmla="*/ 20 h 174"/>
                <a:gd name="T50" fmla="*/ 80 w 274"/>
                <a:gd name="T51" fmla="*/ 20 h 174"/>
                <a:gd name="T52" fmla="*/ 194 w 274"/>
                <a:gd name="T53" fmla="*/ 20 h 174"/>
                <a:gd name="T54" fmla="*/ 254 w 274"/>
                <a:gd name="T55" fmla="*/ 80 h 174"/>
                <a:gd name="T56" fmla="*/ 254 w 274"/>
                <a:gd name="T57" fmla="*/ 155 h 174"/>
                <a:gd name="T58" fmla="*/ 32 w 274"/>
                <a:gd name="T59" fmla="*/ 142 h 174"/>
                <a:gd name="T60" fmla="*/ 241 w 274"/>
                <a:gd name="T61" fmla="*/ 142 h 174"/>
                <a:gd name="T62" fmla="*/ 241 w 274"/>
                <a:gd name="T63" fmla="*/ 80 h 174"/>
                <a:gd name="T64" fmla="*/ 193 w 274"/>
                <a:gd name="T65" fmla="*/ 32 h 174"/>
                <a:gd name="T66" fmla="*/ 80 w 274"/>
                <a:gd name="T67" fmla="*/ 32 h 174"/>
                <a:gd name="T68" fmla="*/ 32 w 274"/>
                <a:gd name="T69" fmla="*/ 80 h 174"/>
                <a:gd name="T70" fmla="*/ 32 w 274"/>
                <a:gd name="T71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4" h="174">
                  <a:moveTo>
                    <a:pt x="257" y="174"/>
                  </a:moveTo>
                  <a:cubicBezTo>
                    <a:pt x="16" y="174"/>
                    <a:pt x="16" y="174"/>
                    <a:pt x="16" y="174"/>
                  </a:cubicBezTo>
                  <a:cubicBezTo>
                    <a:pt x="8" y="174"/>
                    <a:pt x="0" y="167"/>
                    <a:pt x="0" y="15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8" y="0"/>
                    <a:pt x="274" y="36"/>
                    <a:pt x="274" y="80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4" y="167"/>
                    <a:pt x="267" y="174"/>
                    <a:pt x="258" y="174"/>
                  </a:cubicBezTo>
                  <a:cubicBezTo>
                    <a:pt x="258" y="174"/>
                    <a:pt x="258" y="174"/>
                    <a:pt x="257" y="174"/>
                  </a:cubicBezTo>
                  <a:close/>
                  <a:moveTo>
                    <a:pt x="80" y="13"/>
                  </a:moveTo>
                  <a:cubicBezTo>
                    <a:pt x="43" y="13"/>
                    <a:pt x="13" y="43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60"/>
                    <a:pt x="15" y="162"/>
                    <a:pt x="16" y="162"/>
                  </a:cubicBezTo>
                  <a:cubicBezTo>
                    <a:pt x="257" y="162"/>
                    <a:pt x="257" y="162"/>
                    <a:pt x="257" y="162"/>
                  </a:cubicBezTo>
                  <a:cubicBezTo>
                    <a:pt x="259" y="162"/>
                    <a:pt x="261" y="160"/>
                    <a:pt x="261" y="158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43"/>
                    <a:pt x="231" y="13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lnTo>
                    <a:pt x="80" y="13"/>
                  </a:lnTo>
                  <a:close/>
                  <a:moveTo>
                    <a:pt x="254" y="155"/>
                  </a:moveTo>
                  <a:cubicBezTo>
                    <a:pt x="20" y="155"/>
                    <a:pt x="20" y="155"/>
                    <a:pt x="20" y="15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47"/>
                    <a:pt x="47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227" y="20"/>
                    <a:pt x="254" y="47"/>
                    <a:pt x="254" y="80"/>
                  </a:cubicBezTo>
                  <a:lnTo>
                    <a:pt x="254" y="155"/>
                  </a:lnTo>
                  <a:close/>
                  <a:moveTo>
                    <a:pt x="32" y="142"/>
                  </a:moveTo>
                  <a:cubicBezTo>
                    <a:pt x="241" y="142"/>
                    <a:pt x="241" y="142"/>
                    <a:pt x="241" y="142"/>
                  </a:cubicBezTo>
                  <a:cubicBezTo>
                    <a:pt x="241" y="80"/>
                    <a:pt x="241" y="80"/>
                    <a:pt x="241" y="80"/>
                  </a:cubicBezTo>
                  <a:cubicBezTo>
                    <a:pt x="241" y="54"/>
                    <a:pt x="220" y="32"/>
                    <a:pt x="193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53" y="32"/>
                    <a:pt x="32" y="54"/>
                    <a:pt x="32" y="80"/>
                  </a:cubicBezTo>
                  <a:lnTo>
                    <a:pt x="32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50" tIns="45624" rIns="91250" bIns="45624" numCol="1" anchor="t" anchorCtr="0" compatLnSpc="1">
              <a:prstTxWarp prst="textNoShape">
                <a:avLst/>
              </a:prstTxWarp>
            </a:bodyPr>
            <a:lstStyle/>
            <a:p>
              <a:endParaRPr lang="en-GB" sz="1796" dirty="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361BDF4-2B34-4A55-97BA-FD605693F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" y="501"/>
              <a:ext cx="85" cy="85"/>
            </a:xfrm>
            <a:custGeom>
              <a:avLst/>
              <a:gdLst>
                <a:gd name="T0" fmla="*/ 186 w 186"/>
                <a:gd name="T1" fmla="*/ 93 h 186"/>
                <a:gd name="T2" fmla="*/ 93 w 186"/>
                <a:gd name="T3" fmla="*/ 0 h 186"/>
                <a:gd name="T4" fmla="*/ 0 w 186"/>
                <a:gd name="T5" fmla="*/ 93 h 186"/>
                <a:gd name="T6" fmla="*/ 93 w 186"/>
                <a:gd name="T7" fmla="*/ 186 h 186"/>
                <a:gd name="T8" fmla="*/ 93 w 186"/>
                <a:gd name="T9" fmla="*/ 186 h 186"/>
                <a:gd name="T10" fmla="*/ 186 w 186"/>
                <a:gd name="T11" fmla="*/ 93 h 186"/>
                <a:gd name="T12" fmla="*/ 20 w 186"/>
                <a:gd name="T13" fmla="*/ 93 h 186"/>
                <a:gd name="T14" fmla="*/ 93 w 186"/>
                <a:gd name="T15" fmla="*/ 20 h 186"/>
                <a:gd name="T16" fmla="*/ 166 w 186"/>
                <a:gd name="T17" fmla="*/ 93 h 186"/>
                <a:gd name="T18" fmla="*/ 93 w 186"/>
                <a:gd name="T19" fmla="*/ 166 h 186"/>
                <a:gd name="T20" fmla="*/ 93 w 186"/>
                <a:gd name="T21" fmla="*/ 166 h 186"/>
                <a:gd name="T22" fmla="*/ 19 w 186"/>
                <a:gd name="T23" fmla="*/ 93 h 186"/>
                <a:gd name="T24" fmla="*/ 19 w 186"/>
                <a:gd name="T25" fmla="*/ 93 h 186"/>
                <a:gd name="T26" fmla="*/ 20 w 186"/>
                <a:gd name="T2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186">
                  <a:moveTo>
                    <a:pt x="186" y="93"/>
                  </a:move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93" y="186"/>
                    <a:pt x="93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lose/>
                  <a:moveTo>
                    <a:pt x="20" y="93"/>
                  </a:moveTo>
                  <a:cubicBezTo>
                    <a:pt x="20" y="52"/>
                    <a:pt x="53" y="20"/>
                    <a:pt x="93" y="20"/>
                  </a:cubicBezTo>
                  <a:cubicBezTo>
                    <a:pt x="133" y="20"/>
                    <a:pt x="166" y="52"/>
                    <a:pt x="166" y="93"/>
                  </a:cubicBezTo>
                  <a:cubicBezTo>
                    <a:pt x="166" y="133"/>
                    <a:pt x="133" y="166"/>
                    <a:pt x="93" y="166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52" y="166"/>
                    <a:pt x="19" y="134"/>
                    <a:pt x="19" y="93"/>
                  </a:cubicBezTo>
                  <a:cubicBezTo>
                    <a:pt x="19" y="93"/>
                    <a:pt x="19" y="93"/>
                    <a:pt x="19" y="93"/>
                  </a:cubicBezTo>
                  <a:lnTo>
                    <a:pt x="2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50" tIns="45624" rIns="91250" bIns="45624" numCol="1" anchor="t" anchorCtr="0" compatLnSpc="1">
              <a:prstTxWarp prst="textNoShape">
                <a:avLst/>
              </a:prstTxWarp>
            </a:bodyPr>
            <a:lstStyle/>
            <a:p>
              <a:endParaRPr lang="en-GB" sz="1796" dirty="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7BC2669-1A66-49EF-B451-996859F946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" y="498"/>
              <a:ext cx="91" cy="91"/>
            </a:xfrm>
            <a:custGeom>
              <a:avLst/>
              <a:gdLst>
                <a:gd name="T0" fmla="*/ 99 w 199"/>
                <a:gd name="T1" fmla="*/ 198 h 198"/>
                <a:gd name="T2" fmla="*/ 0 w 199"/>
                <a:gd name="T3" fmla="*/ 99 h 198"/>
                <a:gd name="T4" fmla="*/ 99 w 199"/>
                <a:gd name="T5" fmla="*/ 0 h 198"/>
                <a:gd name="T6" fmla="*/ 199 w 199"/>
                <a:gd name="T7" fmla="*/ 99 h 198"/>
                <a:gd name="T8" fmla="*/ 199 w 199"/>
                <a:gd name="T9" fmla="*/ 99 h 198"/>
                <a:gd name="T10" fmla="*/ 99 w 199"/>
                <a:gd name="T11" fmla="*/ 198 h 198"/>
                <a:gd name="T12" fmla="*/ 99 w 199"/>
                <a:gd name="T13" fmla="*/ 13 h 198"/>
                <a:gd name="T14" fmla="*/ 13 w 199"/>
                <a:gd name="T15" fmla="*/ 99 h 198"/>
                <a:gd name="T16" fmla="*/ 99 w 199"/>
                <a:gd name="T17" fmla="*/ 185 h 198"/>
                <a:gd name="T18" fmla="*/ 186 w 199"/>
                <a:gd name="T19" fmla="*/ 99 h 198"/>
                <a:gd name="T20" fmla="*/ 186 w 199"/>
                <a:gd name="T21" fmla="*/ 99 h 198"/>
                <a:gd name="T22" fmla="*/ 99 w 199"/>
                <a:gd name="T23" fmla="*/ 13 h 198"/>
                <a:gd name="T24" fmla="*/ 99 w 199"/>
                <a:gd name="T25" fmla="*/ 178 h 198"/>
                <a:gd name="T26" fmla="*/ 19 w 199"/>
                <a:gd name="T27" fmla="*/ 98 h 198"/>
                <a:gd name="T28" fmla="*/ 99 w 199"/>
                <a:gd name="T29" fmla="*/ 18 h 198"/>
                <a:gd name="T30" fmla="*/ 179 w 199"/>
                <a:gd name="T31" fmla="*/ 98 h 198"/>
                <a:gd name="T32" fmla="*/ 99 w 199"/>
                <a:gd name="T33" fmla="*/ 178 h 198"/>
                <a:gd name="T34" fmla="*/ 99 w 199"/>
                <a:gd name="T35" fmla="*/ 32 h 198"/>
                <a:gd name="T36" fmla="*/ 32 w 199"/>
                <a:gd name="T37" fmla="*/ 99 h 198"/>
                <a:gd name="T38" fmla="*/ 99 w 199"/>
                <a:gd name="T39" fmla="*/ 166 h 198"/>
                <a:gd name="T40" fmla="*/ 166 w 199"/>
                <a:gd name="T41" fmla="*/ 99 h 198"/>
                <a:gd name="T42" fmla="*/ 99 w 199"/>
                <a:gd name="T43" fmla="*/ 3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9" h="198">
                  <a:moveTo>
                    <a:pt x="99" y="198"/>
                  </a:moveTo>
                  <a:cubicBezTo>
                    <a:pt x="45" y="198"/>
                    <a:pt x="0" y="154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9" y="44"/>
                    <a:pt x="199" y="99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9" y="154"/>
                    <a:pt x="154" y="198"/>
                    <a:pt x="99" y="198"/>
                  </a:cubicBezTo>
                  <a:close/>
                  <a:moveTo>
                    <a:pt x="99" y="13"/>
                  </a:moveTo>
                  <a:cubicBezTo>
                    <a:pt x="52" y="13"/>
                    <a:pt x="13" y="51"/>
                    <a:pt x="13" y="99"/>
                  </a:cubicBezTo>
                  <a:cubicBezTo>
                    <a:pt x="13" y="147"/>
                    <a:pt x="52" y="185"/>
                    <a:pt x="99" y="185"/>
                  </a:cubicBezTo>
                  <a:cubicBezTo>
                    <a:pt x="147" y="185"/>
                    <a:pt x="186" y="147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51"/>
                    <a:pt x="147" y="13"/>
                    <a:pt x="99" y="13"/>
                  </a:cubicBezTo>
                  <a:close/>
                  <a:moveTo>
                    <a:pt x="99" y="178"/>
                  </a:moveTo>
                  <a:cubicBezTo>
                    <a:pt x="55" y="178"/>
                    <a:pt x="19" y="143"/>
                    <a:pt x="19" y="98"/>
                  </a:cubicBezTo>
                  <a:cubicBezTo>
                    <a:pt x="19" y="54"/>
                    <a:pt x="55" y="18"/>
                    <a:pt x="99" y="18"/>
                  </a:cubicBezTo>
                  <a:cubicBezTo>
                    <a:pt x="144" y="18"/>
                    <a:pt x="179" y="54"/>
                    <a:pt x="179" y="98"/>
                  </a:cubicBezTo>
                  <a:cubicBezTo>
                    <a:pt x="179" y="143"/>
                    <a:pt x="144" y="178"/>
                    <a:pt x="99" y="178"/>
                  </a:cubicBezTo>
                  <a:close/>
                  <a:moveTo>
                    <a:pt x="99" y="32"/>
                  </a:moveTo>
                  <a:cubicBezTo>
                    <a:pt x="62" y="32"/>
                    <a:pt x="32" y="62"/>
                    <a:pt x="32" y="99"/>
                  </a:cubicBezTo>
                  <a:cubicBezTo>
                    <a:pt x="32" y="136"/>
                    <a:pt x="62" y="166"/>
                    <a:pt x="99" y="166"/>
                  </a:cubicBezTo>
                  <a:cubicBezTo>
                    <a:pt x="136" y="166"/>
                    <a:pt x="166" y="136"/>
                    <a:pt x="166" y="99"/>
                  </a:cubicBezTo>
                  <a:cubicBezTo>
                    <a:pt x="166" y="62"/>
                    <a:pt x="136" y="32"/>
                    <a:pt x="99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50" tIns="45624" rIns="91250" bIns="45624" numCol="1" anchor="t" anchorCtr="0" compatLnSpc="1">
              <a:prstTxWarp prst="textNoShape">
                <a:avLst/>
              </a:prstTxWarp>
            </a:bodyPr>
            <a:lstStyle/>
            <a:p>
              <a:endParaRPr lang="en-GB" sz="1796" dirty="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26AB1A4E-2887-4DC7-8E59-F63C1AF4C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" y="601"/>
              <a:ext cx="119" cy="73"/>
            </a:xfrm>
            <a:custGeom>
              <a:avLst/>
              <a:gdLst>
                <a:gd name="T0" fmla="*/ 187 w 261"/>
                <a:gd name="T1" fmla="*/ 0 h 161"/>
                <a:gd name="T2" fmla="*/ 74 w 261"/>
                <a:gd name="T3" fmla="*/ 0 h 161"/>
                <a:gd name="T4" fmla="*/ 0 w 261"/>
                <a:gd name="T5" fmla="*/ 73 h 161"/>
                <a:gd name="T6" fmla="*/ 0 w 261"/>
                <a:gd name="T7" fmla="*/ 73 h 161"/>
                <a:gd name="T8" fmla="*/ 0 w 261"/>
                <a:gd name="T9" fmla="*/ 151 h 161"/>
                <a:gd name="T10" fmla="*/ 9 w 261"/>
                <a:gd name="T11" fmla="*/ 161 h 161"/>
                <a:gd name="T12" fmla="*/ 251 w 261"/>
                <a:gd name="T13" fmla="*/ 161 h 161"/>
                <a:gd name="T14" fmla="*/ 261 w 261"/>
                <a:gd name="T15" fmla="*/ 151 h 161"/>
                <a:gd name="T16" fmla="*/ 261 w 261"/>
                <a:gd name="T17" fmla="*/ 73 h 161"/>
                <a:gd name="T18" fmla="*/ 187 w 261"/>
                <a:gd name="T19" fmla="*/ 0 h 161"/>
                <a:gd name="T20" fmla="*/ 241 w 261"/>
                <a:gd name="T21" fmla="*/ 142 h 161"/>
                <a:gd name="T22" fmla="*/ 20 w 261"/>
                <a:gd name="T23" fmla="*/ 142 h 161"/>
                <a:gd name="T24" fmla="*/ 20 w 261"/>
                <a:gd name="T25" fmla="*/ 73 h 161"/>
                <a:gd name="T26" fmla="*/ 74 w 261"/>
                <a:gd name="T27" fmla="*/ 19 h 161"/>
                <a:gd name="T28" fmla="*/ 187 w 261"/>
                <a:gd name="T29" fmla="*/ 19 h 161"/>
                <a:gd name="T30" fmla="*/ 241 w 261"/>
                <a:gd name="T31" fmla="*/ 73 h 161"/>
                <a:gd name="T32" fmla="*/ 241 w 261"/>
                <a:gd name="T33" fmla="*/ 14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161">
                  <a:moveTo>
                    <a:pt x="187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7"/>
                    <a:pt x="4" y="161"/>
                    <a:pt x="9" y="161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56" y="161"/>
                    <a:pt x="261" y="157"/>
                    <a:pt x="261" y="151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33"/>
                    <a:pt x="228" y="0"/>
                    <a:pt x="187" y="0"/>
                  </a:cubicBezTo>
                  <a:close/>
                  <a:moveTo>
                    <a:pt x="241" y="142"/>
                  </a:moveTo>
                  <a:cubicBezTo>
                    <a:pt x="20" y="142"/>
                    <a:pt x="20" y="142"/>
                    <a:pt x="20" y="14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3"/>
                    <a:pt x="44" y="19"/>
                    <a:pt x="74" y="19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217" y="19"/>
                    <a:pt x="241" y="43"/>
                    <a:pt x="241" y="73"/>
                  </a:cubicBezTo>
                  <a:lnTo>
                    <a:pt x="241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50" tIns="45624" rIns="91250" bIns="45624" numCol="1" anchor="t" anchorCtr="0" compatLnSpc="1">
              <a:prstTxWarp prst="textNoShape">
                <a:avLst/>
              </a:prstTxWarp>
            </a:bodyPr>
            <a:lstStyle/>
            <a:p>
              <a:endParaRPr lang="en-GB" sz="1796" dirty="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5F8FF9A-3364-41BE-8A14-594C672AB3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" y="597"/>
              <a:ext cx="125" cy="80"/>
            </a:xfrm>
            <a:custGeom>
              <a:avLst/>
              <a:gdLst>
                <a:gd name="T0" fmla="*/ 257 w 274"/>
                <a:gd name="T1" fmla="*/ 174 h 174"/>
                <a:gd name="T2" fmla="*/ 16 w 274"/>
                <a:gd name="T3" fmla="*/ 174 h 174"/>
                <a:gd name="T4" fmla="*/ 0 w 274"/>
                <a:gd name="T5" fmla="*/ 158 h 174"/>
                <a:gd name="T6" fmla="*/ 0 w 274"/>
                <a:gd name="T7" fmla="*/ 80 h 174"/>
                <a:gd name="T8" fmla="*/ 80 w 274"/>
                <a:gd name="T9" fmla="*/ 0 h 174"/>
                <a:gd name="T10" fmla="*/ 194 w 274"/>
                <a:gd name="T11" fmla="*/ 0 h 174"/>
                <a:gd name="T12" fmla="*/ 274 w 274"/>
                <a:gd name="T13" fmla="*/ 80 h 174"/>
                <a:gd name="T14" fmla="*/ 274 w 274"/>
                <a:gd name="T15" fmla="*/ 158 h 174"/>
                <a:gd name="T16" fmla="*/ 258 w 274"/>
                <a:gd name="T17" fmla="*/ 174 h 174"/>
                <a:gd name="T18" fmla="*/ 257 w 274"/>
                <a:gd name="T19" fmla="*/ 174 h 174"/>
                <a:gd name="T20" fmla="*/ 80 w 274"/>
                <a:gd name="T21" fmla="*/ 13 h 174"/>
                <a:gd name="T22" fmla="*/ 13 w 274"/>
                <a:gd name="T23" fmla="*/ 80 h 174"/>
                <a:gd name="T24" fmla="*/ 13 w 274"/>
                <a:gd name="T25" fmla="*/ 80 h 174"/>
                <a:gd name="T26" fmla="*/ 13 w 274"/>
                <a:gd name="T27" fmla="*/ 158 h 174"/>
                <a:gd name="T28" fmla="*/ 16 w 274"/>
                <a:gd name="T29" fmla="*/ 162 h 174"/>
                <a:gd name="T30" fmla="*/ 257 w 274"/>
                <a:gd name="T31" fmla="*/ 162 h 174"/>
                <a:gd name="T32" fmla="*/ 260 w 274"/>
                <a:gd name="T33" fmla="*/ 158 h 174"/>
                <a:gd name="T34" fmla="*/ 260 w 274"/>
                <a:gd name="T35" fmla="*/ 80 h 174"/>
                <a:gd name="T36" fmla="*/ 193 w 274"/>
                <a:gd name="T37" fmla="*/ 13 h 174"/>
                <a:gd name="T38" fmla="*/ 193 w 274"/>
                <a:gd name="T39" fmla="*/ 13 h 174"/>
                <a:gd name="T40" fmla="*/ 80 w 274"/>
                <a:gd name="T41" fmla="*/ 13 h 174"/>
                <a:gd name="T42" fmla="*/ 254 w 274"/>
                <a:gd name="T43" fmla="*/ 155 h 174"/>
                <a:gd name="T44" fmla="*/ 19 w 274"/>
                <a:gd name="T45" fmla="*/ 155 h 174"/>
                <a:gd name="T46" fmla="*/ 19 w 274"/>
                <a:gd name="T47" fmla="*/ 80 h 174"/>
                <a:gd name="T48" fmla="*/ 80 w 274"/>
                <a:gd name="T49" fmla="*/ 20 h 174"/>
                <a:gd name="T50" fmla="*/ 80 w 274"/>
                <a:gd name="T51" fmla="*/ 20 h 174"/>
                <a:gd name="T52" fmla="*/ 193 w 274"/>
                <a:gd name="T53" fmla="*/ 20 h 174"/>
                <a:gd name="T54" fmla="*/ 254 w 274"/>
                <a:gd name="T55" fmla="*/ 80 h 174"/>
                <a:gd name="T56" fmla="*/ 254 w 274"/>
                <a:gd name="T57" fmla="*/ 80 h 174"/>
                <a:gd name="T58" fmla="*/ 254 w 274"/>
                <a:gd name="T59" fmla="*/ 155 h 174"/>
                <a:gd name="T60" fmla="*/ 32 w 274"/>
                <a:gd name="T61" fmla="*/ 142 h 174"/>
                <a:gd name="T62" fmla="*/ 240 w 274"/>
                <a:gd name="T63" fmla="*/ 142 h 174"/>
                <a:gd name="T64" fmla="*/ 240 w 274"/>
                <a:gd name="T65" fmla="*/ 80 h 174"/>
                <a:gd name="T66" fmla="*/ 192 w 274"/>
                <a:gd name="T67" fmla="*/ 32 h 174"/>
                <a:gd name="T68" fmla="*/ 80 w 274"/>
                <a:gd name="T69" fmla="*/ 32 h 174"/>
                <a:gd name="T70" fmla="*/ 32 w 274"/>
                <a:gd name="T71" fmla="*/ 80 h 174"/>
                <a:gd name="T72" fmla="*/ 32 w 274"/>
                <a:gd name="T73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4" h="174">
                  <a:moveTo>
                    <a:pt x="257" y="174"/>
                  </a:moveTo>
                  <a:cubicBezTo>
                    <a:pt x="16" y="174"/>
                    <a:pt x="16" y="174"/>
                    <a:pt x="16" y="174"/>
                  </a:cubicBezTo>
                  <a:cubicBezTo>
                    <a:pt x="7" y="174"/>
                    <a:pt x="0" y="167"/>
                    <a:pt x="0" y="15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8" y="0"/>
                    <a:pt x="274" y="36"/>
                    <a:pt x="274" y="80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4" y="167"/>
                    <a:pt x="267" y="174"/>
                    <a:pt x="258" y="174"/>
                  </a:cubicBezTo>
                  <a:cubicBezTo>
                    <a:pt x="258" y="174"/>
                    <a:pt x="257" y="174"/>
                    <a:pt x="257" y="174"/>
                  </a:cubicBezTo>
                  <a:close/>
                  <a:moveTo>
                    <a:pt x="80" y="13"/>
                  </a:moveTo>
                  <a:cubicBezTo>
                    <a:pt x="43" y="13"/>
                    <a:pt x="13" y="43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60"/>
                    <a:pt x="14" y="162"/>
                    <a:pt x="16" y="162"/>
                  </a:cubicBezTo>
                  <a:cubicBezTo>
                    <a:pt x="257" y="162"/>
                    <a:pt x="257" y="162"/>
                    <a:pt x="257" y="162"/>
                  </a:cubicBezTo>
                  <a:cubicBezTo>
                    <a:pt x="259" y="162"/>
                    <a:pt x="260" y="160"/>
                    <a:pt x="260" y="158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43"/>
                    <a:pt x="230" y="13"/>
                    <a:pt x="193" y="13"/>
                  </a:cubicBezTo>
                  <a:cubicBezTo>
                    <a:pt x="193" y="13"/>
                    <a:pt x="193" y="13"/>
                    <a:pt x="193" y="13"/>
                  </a:cubicBezTo>
                  <a:lnTo>
                    <a:pt x="80" y="13"/>
                  </a:lnTo>
                  <a:close/>
                  <a:moveTo>
                    <a:pt x="254" y="155"/>
                  </a:moveTo>
                  <a:cubicBezTo>
                    <a:pt x="19" y="155"/>
                    <a:pt x="19" y="155"/>
                    <a:pt x="19" y="155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47"/>
                    <a:pt x="46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227" y="20"/>
                    <a:pt x="254" y="47"/>
                    <a:pt x="254" y="80"/>
                  </a:cubicBezTo>
                  <a:cubicBezTo>
                    <a:pt x="254" y="80"/>
                    <a:pt x="254" y="80"/>
                    <a:pt x="254" y="80"/>
                  </a:cubicBezTo>
                  <a:lnTo>
                    <a:pt x="254" y="155"/>
                  </a:lnTo>
                  <a:close/>
                  <a:moveTo>
                    <a:pt x="32" y="142"/>
                  </a:moveTo>
                  <a:cubicBezTo>
                    <a:pt x="240" y="142"/>
                    <a:pt x="240" y="142"/>
                    <a:pt x="240" y="142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54"/>
                    <a:pt x="219" y="32"/>
                    <a:pt x="192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53" y="32"/>
                    <a:pt x="32" y="54"/>
                    <a:pt x="32" y="80"/>
                  </a:cubicBezTo>
                  <a:lnTo>
                    <a:pt x="32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50" tIns="45624" rIns="91250" bIns="45624" numCol="1" anchor="t" anchorCtr="0" compatLnSpc="1">
              <a:prstTxWarp prst="textNoShape">
                <a:avLst/>
              </a:prstTxWarp>
            </a:bodyPr>
            <a:lstStyle/>
            <a:p>
              <a:endParaRPr lang="en-GB" sz="1796" dirty="0"/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F6FF0673-0D9C-4EAF-8F15-709F73E2D41A}"/>
              </a:ext>
            </a:extLst>
          </p:cNvPr>
          <p:cNvSpPr>
            <a:spLocks noEditPoints="1"/>
          </p:cNvSpPr>
          <p:nvPr/>
        </p:nvSpPr>
        <p:spPr bwMode="auto">
          <a:xfrm>
            <a:off x="475804" y="3571683"/>
            <a:ext cx="682790" cy="590906"/>
          </a:xfrm>
          <a:custGeom>
            <a:avLst/>
            <a:gdLst>
              <a:gd name="T0" fmla="*/ 799 w 815"/>
              <a:gd name="T1" fmla="*/ 464 h 704"/>
              <a:gd name="T2" fmla="*/ 680 w 815"/>
              <a:gd name="T3" fmla="*/ 464 h 704"/>
              <a:gd name="T4" fmla="*/ 680 w 815"/>
              <a:gd name="T5" fmla="*/ 352 h 704"/>
              <a:gd name="T6" fmla="*/ 664 w 815"/>
              <a:gd name="T7" fmla="*/ 336 h 704"/>
              <a:gd name="T8" fmla="*/ 424 w 815"/>
              <a:gd name="T9" fmla="*/ 336 h 704"/>
              <a:gd name="T10" fmla="*/ 424 w 815"/>
              <a:gd name="T11" fmla="*/ 240 h 704"/>
              <a:gd name="T12" fmla="*/ 544 w 815"/>
              <a:gd name="T13" fmla="*/ 240 h 704"/>
              <a:gd name="T14" fmla="*/ 560 w 815"/>
              <a:gd name="T15" fmla="*/ 224 h 704"/>
              <a:gd name="T16" fmla="*/ 560 w 815"/>
              <a:gd name="T17" fmla="*/ 16 h 704"/>
              <a:gd name="T18" fmla="*/ 544 w 815"/>
              <a:gd name="T19" fmla="*/ 0 h 704"/>
              <a:gd name="T20" fmla="*/ 272 w 815"/>
              <a:gd name="T21" fmla="*/ 0 h 704"/>
              <a:gd name="T22" fmla="*/ 256 w 815"/>
              <a:gd name="T23" fmla="*/ 16 h 704"/>
              <a:gd name="T24" fmla="*/ 256 w 815"/>
              <a:gd name="T25" fmla="*/ 224 h 704"/>
              <a:gd name="T26" fmla="*/ 272 w 815"/>
              <a:gd name="T27" fmla="*/ 240 h 704"/>
              <a:gd name="T28" fmla="*/ 392 w 815"/>
              <a:gd name="T29" fmla="*/ 240 h 704"/>
              <a:gd name="T30" fmla="*/ 392 w 815"/>
              <a:gd name="T31" fmla="*/ 336 h 704"/>
              <a:gd name="T32" fmla="*/ 152 w 815"/>
              <a:gd name="T33" fmla="*/ 336 h 704"/>
              <a:gd name="T34" fmla="*/ 136 w 815"/>
              <a:gd name="T35" fmla="*/ 352 h 704"/>
              <a:gd name="T36" fmla="*/ 136 w 815"/>
              <a:gd name="T37" fmla="*/ 464 h 704"/>
              <a:gd name="T38" fmla="*/ 16 w 815"/>
              <a:gd name="T39" fmla="*/ 464 h 704"/>
              <a:gd name="T40" fmla="*/ 0 w 815"/>
              <a:gd name="T41" fmla="*/ 480 h 704"/>
              <a:gd name="T42" fmla="*/ 0 w 815"/>
              <a:gd name="T43" fmla="*/ 688 h 704"/>
              <a:gd name="T44" fmla="*/ 16 w 815"/>
              <a:gd name="T45" fmla="*/ 704 h 704"/>
              <a:gd name="T46" fmla="*/ 288 w 815"/>
              <a:gd name="T47" fmla="*/ 704 h 704"/>
              <a:gd name="T48" fmla="*/ 304 w 815"/>
              <a:gd name="T49" fmla="*/ 688 h 704"/>
              <a:gd name="T50" fmla="*/ 304 w 815"/>
              <a:gd name="T51" fmla="*/ 480 h 704"/>
              <a:gd name="T52" fmla="*/ 288 w 815"/>
              <a:gd name="T53" fmla="*/ 464 h 704"/>
              <a:gd name="T54" fmla="*/ 168 w 815"/>
              <a:gd name="T55" fmla="*/ 464 h 704"/>
              <a:gd name="T56" fmla="*/ 168 w 815"/>
              <a:gd name="T57" fmla="*/ 368 h 704"/>
              <a:gd name="T58" fmla="*/ 648 w 815"/>
              <a:gd name="T59" fmla="*/ 368 h 704"/>
              <a:gd name="T60" fmla="*/ 648 w 815"/>
              <a:gd name="T61" fmla="*/ 464 h 704"/>
              <a:gd name="T62" fmla="*/ 527 w 815"/>
              <a:gd name="T63" fmla="*/ 464 h 704"/>
              <a:gd name="T64" fmla="*/ 511 w 815"/>
              <a:gd name="T65" fmla="*/ 480 h 704"/>
              <a:gd name="T66" fmla="*/ 511 w 815"/>
              <a:gd name="T67" fmla="*/ 688 h 704"/>
              <a:gd name="T68" fmla="*/ 527 w 815"/>
              <a:gd name="T69" fmla="*/ 704 h 704"/>
              <a:gd name="T70" fmla="*/ 799 w 815"/>
              <a:gd name="T71" fmla="*/ 704 h 704"/>
              <a:gd name="T72" fmla="*/ 815 w 815"/>
              <a:gd name="T73" fmla="*/ 688 h 704"/>
              <a:gd name="T74" fmla="*/ 815 w 815"/>
              <a:gd name="T75" fmla="*/ 480 h 704"/>
              <a:gd name="T76" fmla="*/ 799 w 815"/>
              <a:gd name="T77" fmla="*/ 464 h 704"/>
              <a:gd name="T78" fmla="*/ 288 w 815"/>
              <a:gd name="T79" fmla="*/ 208 h 704"/>
              <a:gd name="T80" fmla="*/ 288 w 815"/>
              <a:gd name="T81" fmla="*/ 32 h 704"/>
              <a:gd name="T82" fmla="*/ 528 w 815"/>
              <a:gd name="T83" fmla="*/ 32 h 704"/>
              <a:gd name="T84" fmla="*/ 528 w 815"/>
              <a:gd name="T85" fmla="*/ 208 h 704"/>
              <a:gd name="T86" fmla="*/ 288 w 815"/>
              <a:gd name="T87" fmla="*/ 208 h 704"/>
              <a:gd name="T88" fmla="*/ 272 w 815"/>
              <a:gd name="T89" fmla="*/ 672 h 704"/>
              <a:gd name="T90" fmla="*/ 32 w 815"/>
              <a:gd name="T91" fmla="*/ 672 h 704"/>
              <a:gd name="T92" fmla="*/ 32 w 815"/>
              <a:gd name="T93" fmla="*/ 496 h 704"/>
              <a:gd name="T94" fmla="*/ 272 w 815"/>
              <a:gd name="T95" fmla="*/ 496 h 704"/>
              <a:gd name="T96" fmla="*/ 272 w 815"/>
              <a:gd name="T97" fmla="*/ 672 h 704"/>
              <a:gd name="T98" fmla="*/ 784 w 815"/>
              <a:gd name="T99" fmla="*/ 672 h 704"/>
              <a:gd name="T100" fmla="*/ 544 w 815"/>
              <a:gd name="T101" fmla="*/ 672 h 704"/>
              <a:gd name="T102" fmla="*/ 544 w 815"/>
              <a:gd name="T103" fmla="*/ 496 h 704"/>
              <a:gd name="T104" fmla="*/ 784 w 815"/>
              <a:gd name="T105" fmla="*/ 496 h 704"/>
              <a:gd name="T106" fmla="*/ 784 w 815"/>
              <a:gd name="T107" fmla="*/ 672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15" h="704">
                <a:moveTo>
                  <a:pt x="799" y="464"/>
                </a:moveTo>
                <a:cubicBezTo>
                  <a:pt x="680" y="464"/>
                  <a:pt x="680" y="464"/>
                  <a:pt x="680" y="464"/>
                </a:cubicBezTo>
                <a:cubicBezTo>
                  <a:pt x="680" y="352"/>
                  <a:pt x="680" y="352"/>
                  <a:pt x="680" y="352"/>
                </a:cubicBezTo>
                <a:cubicBezTo>
                  <a:pt x="680" y="344"/>
                  <a:pt x="672" y="336"/>
                  <a:pt x="664" y="336"/>
                </a:cubicBezTo>
                <a:cubicBezTo>
                  <a:pt x="424" y="336"/>
                  <a:pt x="424" y="336"/>
                  <a:pt x="424" y="336"/>
                </a:cubicBezTo>
                <a:cubicBezTo>
                  <a:pt x="424" y="240"/>
                  <a:pt x="424" y="240"/>
                  <a:pt x="424" y="240"/>
                </a:cubicBezTo>
                <a:cubicBezTo>
                  <a:pt x="544" y="240"/>
                  <a:pt x="544" y="240"/>
                  <a:pt x="544" y="240"/>
                </a:cubicBezTo>
                <a:cubicBezTo>
                  <a:pt x="552" y="240"/>
                  <a:pt x="560" y="233"/>
                  <a:pt x="560" y="224"/>
                </a:cubicBezTo>
                <a:cubicBezTo>
                  <a:pt x="560" y="16"/>
                  <a:pt x="560" y="16"/>
                  <a:pt x="560" y="16"/>
                </a:cubicBezTo>
                <a:cubicBezTo>
                  <a:pt x="560" y="8"/>
                  <a:pt x="552" y="0"/>
                  <a:pt x="544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63" y="0"/>
                  <a:pt x="256" y="8"/>
                  <a:pt x="256" y="16"/>
                </a:cubicBezTo>
                <a:cubicBezTo>
                  <a:pt x="256" y="224"/>
                  <a:pt x="256" y="224"/>
                  <a:pt x="256" y="224"/>
                </a:cubicBezTo>
                <a:cubicBezTo>
                  <a:pt x="256" y="233"/>
                  <a:pt x="263" y="240"/>
                  <a:pt x="272" y="240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92" y="336"/>
                  <a:pt x="392" y="336"/>
                  <a:pt x="392" y="336"/>
                </a:cubicBezTo>
                <a:cubicBezTo>
                  <a:pt x="152" y="336"/>
                  <a:pt x="152" y="336"/>
                  <a:pt x="152" y="336"/>
                </a:cubicBezTo>
                <a:cubicBezTo>
                  <a:pt x="143" y="336"/>
                  <a:pt x="136" y="344"/>
                  <a:pt x="136" y="352"/>
                </a:cubicBezTo>
                <a:cubicBezTo>
                  <a:pt x="136" y="464"/>
                  <a:pt x="136" y="464"/>
                  <a:pt x="136" y="464"/>
                </a:cubicBezTo>
                <a:cubicBezTo>
                  <a:pt x="16" y="464"/>
                  <a:pt x="16" y="464"/>
                  <a:pt x="16" y="464"/>
                </a:cubicBezTo>
                <a:cubicBezTo>
                  <a:pt x="7" y="464"/>
                  <a:pt x="0" y="472"/>
                  <a:pt x="0" y="480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697"/>
                  <a:pt x="7" y="704"/>
                  <a:pt x="16" y="704"/>
                </a:cubicBezTo>
                <a:cubicBezTo>
                  <a:pt x="288" y="704"/>
                  <a:pt x="288" y="704"/>
                  <a:pt x="288" y="704"/>
                </a:cubicBezTo>
                <a:cubicBezTo>
                  <a:pt x="296" y="704"/>
                  <a:pt x="304" y="697"/>
                  <a:pt x="304" y="688"/>
                </a:cubicBezTo>
                <a:cubicBezTo>
                  <a:pt x="304" y="480"/>
                  <a:pt x="304" y="480"/>
                  <a:pt x="304" y="480"/>
                </a:cubicBezTo>
                <a:cubicBezTo>
                  <a:pt x="304" y="472"/>
                  <a:pt x="296" y="464"/>
                  <a:pt x="288" y="464"/>
                </a:cubicBezTo>
                <a:cubicBezTo>
                  <a:pt x="168" y="464"/>
                  <a:pt x="168" y="464"/>
                  <a:pt x="168" y="464"/>
                </a:cubicBezTo>
                <a:cubicBezTo>
                  <a:pt x="168" y="368"/>
                  <a:pt x="168" y="368"/>
                  <a:pt x="168" y="368"/>
                </a:cubicBezTo>
                <a:cubicBezTo>
                  <a:pt x="648" y="368"/>
                  <a:pt x="648" y="368"/>
                  <a:pt x="648" y="368"/>
                </a:cubicBezTo>
                <a:cubicBezTo>
                  <a:pt x="648" y="464"/>
                  <a:pt x="648" y="464"/>
                  <a:pt x="648" y="464"/>
                </a:cubicBezTo>
                <a:cubicBezTo>
                  <a:pt x="527" y="464"/>
                  <a:pt x="527" y="464"/>
                  <a:pt x="527" y="464"/>
                </a:cubicBezTo>
                <a:cubicBezTo>
                  <a:pt x="518" y="464"/>
                  <a:pt x="511" y="472"/>
                  <a:pt x="511" y="480"/>
                </a:cubicBezTo>
                <a:cubicBezTo>
                  <a:pt x="511" y="688"/>
                  <a:pt x="511" y="688"/>
                  <a:pt x="511" y="688"/>
                </a:cubicBezTo>
                <a:cubicBezTo>
                  <a:pt x="511" y="697"/>
                  <a:pt x="518" y="704"/>
                  <a:pt x="527" y="704"/>
                </a:cubicBezTo>
                <a:cubicBezTo>
                  <a:pt x="799" y="704"/>
                  <a:pt x="799" y="704"/>
                  <a:pt x="799" y="704"/>
                </a:cubicBezTo>
                <a:cubicBezTo>
                  <a:pt x="808" y="704"/>
                  <a:pt x="815" y="697"/>
                  <a:pt x="815" y="688"/>
                </a:cubicBezTo>
                <a:cubicBezTo>
                  <a:pt x="815" y="480"/>
                  <a:pt x="815" y="480"/>
                  <a:pt x="815" y="480"/>
                </a:cubicBezTo>
                <a:cubicBezTo>
                  <a:pt x="815" y="472"/>
                  <a:pt x="808" y="464"/>
                  <a:pt x="799" y="464"/>
                </a:cubicBezTo>
                <a:close/>
                <a:moveTo>
                  <a:pt x="288" y="208"/>
                </a:moveTo>
                <a:cubicBezTo>
                  <a:pt x="288" y="32"/>
                  <a:pt x="288" y="32"/>
                  <a:pt x="288" y="32"/>
                </a:cubicBezTo>
                <a:cubicBezTo>
                  <a:pt x="528" y="32"/>
                  <a:pt x="528" y="32"/>
                  <a:pt x="528" y="32"/>
                </a:cubicBezTo>
                <a:cubicBezTo>
                  <a:pt x="528" y="208"/>
                  <a:pt x="528" y="208"/>
                  <a:pt x="528" y="208"/>
                </a:cubicBezTo>
                <a:lnTo>
                  <a:pt x="288" y="208"/>
                </a:lnTo>
                <a:close/>
                <a:moveTo>
                  <a:pt x="272" y="672"/>
                </a:moveTo>
                <a:cubicBezTo>
                  <a:pt x="32" y="672"/>
                  <a:pt x="32" y="672"/>
                  <a:pt x="32" y="672"/>
                </a:cubicBezTo>
                <a:cubicBezTo>
                  <a:pt x="32" y="496"/>
                  <a:pt x="32" y="496"/>
                  <a:pt x="32" y="496"/>
                </a:cubicBezTo>
                <a:cubicBezTo>
                  <a:pt x="272" y="496"/>
                  <a:pt x="272" y="496"/>
                  <a:pt x="272" y="496"/>
                </a:cubicBezTo>
                <a:lnTo>
                  <a:pt x="272" y="672"/>
                </a:lnTo>
                <a:close/>
                <a:moveTo>
                  <a:pt x="784" y="672"/>
                </a:moveTo>
                <a:cubicBezTo>
                  <a:pt x="544" y="672"/>
                  <a:pt x="544" y="672"/>
                  <a:pt x="544" y="672"/>
                </a:cubicBezTo>
                <a:cubicBezTo>
                  <a:pt x="544" y="496"/>
                  <a:pt x="544" y="496"/>
                  <a:pt x="544" y="496"/>
                </a:cubicBezTo>
                <a:cubicBezTo>
                  <a:pt x="784" y="496"/>
                  <a:pt x="784" y="496"/>
                  <a:pt x="784" y="496"/>
                </a:cubicBezTo>
                <a:lnTo>
                  <a:pt x="784" y="6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250" tIns="45624" rIns="91250" bIns="45624" numCol="1" anchor="t" anchorCtr="0" compatLnSpc="1">
            <a:prstTxWarp prst="textNoShape">
              <a:avLst/>
            </a:prstTxWarp>
          </a:bodyPr>
          <a:lstStyle/>
          <a:p>
            <a:endParaRPr lang="en-GB" sz="1796" dirty="0"/>
          </a:p>
        </p:txBody>
      </p:sp>
    </p:spTree>
    <p:extLst>
      <p:ext uri="{BB962C8B-B14F-4D97-AF65-F5344CB8AC3E}">
        <p14:creationId xmlns:p14="http://schemas.microsoft.com/office/powerpoint/2010/main" val="24050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Forberedelse og vejledning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51311" y="1478706"/>
            <a:ext cx="11087798" cy="4833285"/>
          </a:xfrm>
        </p:spPr>
        <p:txBody>
          <a:bodyPr/>
          <a:lstStyle/>
          <a:p>
            <a:pPr marL="0" indent="0">
              <a:buNone/>
            </a:pPr>
            <a:r>
              <a:rPr lang="da-DK" u="sng" dirty="0" smtClean="0"/>
              <a:t>Udarbejdelse af </a:t>
            </a:r>
            <a:r>
              <a:rPr lang="da-DK" u="sng" dirty="0" smtClean="0">
                <a:hlinkClick r:id="rId3"/>
              </a:rPr>
              <a:t>problemstilling og arbejdsspørgsmål</a:t>
            </a:r>
            <a:endParaRPr lang="da-DK" u="sng" dirty="0" smtClean="0"/>
          </a:p>
          <a:p>
            <a:r>
              <a:rPr lang="da-DK" sz="1800" dirty="0" smtClean="0"/>
              <a:t>Du/gruppen </a:t>
            </a:r>
            <a:r>
              <a:rPr lang="da-DK" sz="1800" dirty="0"/>
              <a:t>skal nu formulere en problemstilling og tilhørende arbejdsspørgsmål til det trukne fællesfaglige fokusområde.</a:t>
            </a:r>
          </a:p>
          <a:p>
            <a:r>
              <a:rPr lang="da-DK" sz="1800" dirty="0"/>
              <a:t>Problemstillingen og arbejdsspørgsmålene skal være forskellige fra tidligere problemstillinger og arbejdsspørgsmål fra undervisningen. </a:t>
            </a:r>
          </a:p>
          <a:p>
            <a:r>
              <a:rPr lang="da-DK" sz="1800" dirty="0" smtClean="0"/>
              <a:t>Du/gruppen </a:t>
            </a:r>
            <a:r>
              <a:rPr lang="da-DK" sz="1800" dirty="0"/>
              <a:t>skal have vejledning til at lave problemstilling og arbejdsspørgsmål af lærerne i </a:t>
            </a:r>
            <a:r>
              <a:rPr lang="da-DK" sz="1800" dirty="0" smtClean="0"/>
              <a:t>naturfagene.</a:t>
            </a:r>
            <a:endParaRPr lang="da-DK" sz="1800" dirty="0"/>
          </a:p>
          <a:p>
            <a:r>
              <a:rPr lang="da-DK" sz="1800" dirty="0"/>
              <a:t>Problemstilling og de tilhørende arbejdsspørgsmål skal godkendes af </a:t>
            </a:r>
            <a:r>
              <a:rPr lang="da-DK" sz="1800" dirty="0" smtClean="0"/>
              <a:t>jeres lærere </a:t>
            </a:r>
            <a:r>
              <a:rPr lang="da-DK" sz="1800" dirty="0"/>
              <a:t>i </a:t>
            </a:r>
            <a:r>
              <a:rPr lang="da-DK" sz="1800" dirty="0" smtClean="0"/>
              <a:t>naturfagene.</a:t>
            </a:r>
            <a:endParaRPr lang="da-DK" sz="1800" dirty="0"/>
          </a:p>
          <a:p>
            <a:r>
              <a:rPr lang="da-DK" sz="1800" dirty="0"/>
              <a:t>Vejledningen fra lærerne sker i undervisningen fra det fællesfaglige fokusområde er trukket og </a:t>
            </a:r>
            <a:r>
              <a:rPr lang="da-DK" sz="1800" dirty="0" smtClean="0"/>
              <a:t>frem til prøvedagen.</a:t>
            </a:r>
            <a:endParaRPr lang="da-DK" sz="1800" dirty="0"/>
          </a:p>
          <a:p>
            <a:pPr marL="0" indent="0">
              <a:buNone/>
            </a:pPr>
            <a:endParaRPr lang="da-DK" sz="1596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>
          <a:xfrm>
            <a:off x="551312" y="6049784"/>
            <a:ext cx="5453430" cy="172677"/>
          </a:xfrm>
        </p:spPr>
        <p:txBody>
          <a:bodyPr/>
          <a:lstStyle/>
          <a:p>
            <a:r>
              <a:rPr lang="da-DK" dirty="0" smtClean="0">
                <a:hlinkClick r:id="rId3"/>
              </a:rPr>
              <a:t>Ideer til problemstilling og </a:t>
            </a:r>
            <a:r>
              <a:rPr lang="da-DK" dirty="0" err="1" smtClean="0">
                <a:hlinkClick r:id="rId3"/>
              </a:rPr>
              <a:t>arbejssprøgsmål</a:t>
            </a:r>
            <a:r>
              <a:rPr lang="da-DK" dirty="0" smtClean="0">
                <a:hlinkClick r:id="rId3"/>
              </a:rPr>
              <a:t> - Astra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98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Forberedelse og vejledning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51305" y="1320919"/>
            <a:ext cx="10883334" cy="4818653"/>
          </a:xfrm>
        </p:spPr>
        <p:txBody>
          <a:bodyPr/>
          <a:lstStyle/>
          <a:p>
            <a:pPr marL="0" indent="0">
              <a:buNone/>
            </a:pPr>
            <a:r>
              <a:rPr lang="da-DK" sz="2396" dirty="0">
                <a:latin typeface="+mj-lt"/>
              </a:rPr>
              <a:t>Kompetenceområderne i </a:t>
            </a:r>
            <a:r>
              <a:rPr lang="da-DK" sz="2396" dirty="0" smtClean="0">
                <a:latin typeface="+mj-lt"/>
              </a:rPr>
              <a:t>spil</a:t>
            </a:r>
          </a:p>
          <a:p>
            <a:pPr marL="0" indent="0">
              <a:buNone/>
            </a:pPr>
            <a:endParaRPr lang="da-DK" sz="2396" dirty="0">
              <a:latin typeface="+mj-lt"/>
            </a:endParaRPr>
          </a:p>
          <a:p>
            <a:pPr marL="0" indent="0">
              <a:buNone/>
            </a:pPr>
            <a:r>
              <a:rPr lang="da-DK" sz="1600" dirty="0" smtClean="0"/>
              <a:t>Til prøven skal I sætte spot på jeres problemstilling fra forskellige vinkler. </a:t>
            </a:r>
          </a:p>
          <a:p>
            <a:pPr marL="0" indent="0">
              <a:buNone/>
            </a:pPr>
            <a:r>
              <a:rPr lang="da-DK" sz="1600" dirty="0" smtClean="0"/>
              <a:t>Det gøres ud fra kompetenceområderne</a:t>
            </a:r>
            <a:r>
              <a:rPr lang="da-DK" dirty="0" smtClean="0"/>
              <a:t>: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i="1" dirty="0" smtClean="0"/>
          </a:p>
          <a:p>
            <a:pPr marL="0" indent="0">
              <a:buNone/>
            </a:pPr>
            <a:r>
              <a:rPr lang="da-DK" i="1" dirty="0" smtClean="0"/>
              <a:t>        </a:t>
            </a:r>
          </a:p>
          <a:p>
            <a:pPr marL="0" indent="0">
              <a:buNone/>
            </a:pPr>
            <a:endParaRPr lang="da-DK" b="1" i="1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22</a:t>
            </a:fld>
            <a:endParaRPr lang="da-DK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510535"/>
              </p:ext>
            </p:extLst>
          </p:nvPr>
        </p:nvGraphicFramePr>
        <p:xfrm>
          <a:off x="568602" y="3463062"/>
          <a:ext cx="11256580" cy="29881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37187">
                  <a:extLst>
                    <a:ext uri="{9D8B030D-6E8A-4147-A177-3AD203B41FA5}">
                      <a16:colId xmlns:a16="http://schemas.microsoft.com/office/drawing/2014/main" val="2467959616"/>
                    </a:ext>
                  </a:extLst>
                </a:gridCol>
                <a:gridCol w="8019393">
                  <a:extLst>
                    <a:ext uri="{9D8B030D-6E8A-4147-A177-3AD203B41FA5}">
                      <a16:colId xmlns:a16="http://schemas.microsoft.com/office/drawing/2014/main" val="1305268871"/>
                    </a:ext>
                  </a:extLst>
                </a:gridCol>
              </a:tblGrid>
              <a:tr h="367213">
                <a:tc>
                  <a:txBody>
                    <a:bodyPr/>
                    <a:lstStyle/>
                    <a:p>
                      <a:r>
                        <a:rPr lang="da-DK" dirty="0" smtClean="0"/>
                        <a:t>Kompetenceområder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Efter 9. klasse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809727"/>
                  </a:ext>
                </a:extLst>
              </a:tr>
              <a:tr h="633820">
                <a:tc>
                  <a:txBody>
                    <a:bodyPr/>
                    <a:lstStyle/>
                    <a:p>
                      <a:r>
                        <a:rPr lang="da-DK" sz="1800" b="1" dirty="0" smtClean="0"/>
                        <a:t>Undersøgelse</a:t>
                      </a:r>
                      <a:r>
                        <a:rPr lang="da-DK" sz="1800" dirty="0" smtClean="0"/>
                        <a:t>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Eleven kan designe, gennemføre og evaluere undersøgelser i  fysik/kemi, biologi og geografi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174018"/>
                  </a:ext>
                </a:extLst>
              </a:tr>
              <a:tr h="633820">
                <a:tc>
                  <a:txBody>
                    <a:bodyPr/>
                    <a:lstStyle/>
                    <a:p>
                      <a:r>
                        <a:rPr lang="da-DK" sz="1800" b="1" dirty="0" smtClean="0"/>
                        <a:t>Modellering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sz="1600" dirty="0" smtClean="0"/>
                        <a:t>Eleven kan anvende og vurdere modeller i fysik/kemi, biologi og geografi. 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767094"/>
                  </a:ext>
                </a:extLst>
              </a:tr>
              <a:tr h="719465">
                <a:tc>
                  <a:txBody>
                    <a:bodyPr/>
                    <a:lstStyle/>
                    <a:p>
                      <a:r>
                        <a:rPr lang="da-DK" b="1" dirty="0" smtClean="0"/>
                        <a:t>Perspektivering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sz="1600" dirty="0" smtClean="0"/>
                        <a:t>Eleven kan perspektivere fysik/kemi, biologi og geografi til omverdenen og relatere indholdet i fagene til udvikling af naturvidenskabelig erkendelse.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604847"/>
                  </a:ext>
                </a:extLst>
              </a:tr>
              <a:tr h="633820">
                <a:tc>
                  <a:txBody>
                    <a:bodyPr/>
                    <a:lstStyle/>
                    <a:p>
                      <a:r>
                        <a:rPr lang="da-DK" b="1" dirty="0" smtClean="0"/>
                        <a:t>Kommunikation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sz="1600" dirty="0" smtClean="0"/>
                        <a:t>Eleven kan kommunikere om naturfaglige forhold med fysik/kemi, biologi og geografi.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381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029" y="545759"/>
            <a:ext cx="10618554" cy="1432127"/>
          </a:xfrm>
        </p:spPr>
        <p:txBody>
          <a:bodyPr/>
          <a:lstStyle/>
          <a:p>
            <a:r>
              <a:rPr lang="da-DK" dirty="0" smtClean="0"/>
              <a:t>Forberedelse og vejledning 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2396" dirty="0"/>
              <a:t>Hvordan får du kompetenceområderne i spil i din forberedelse til </a:t>
            </a:r>
            <a:r>
              <a:rPr lang="da-DK" sz="2396" dirty="0" smtClean="0"/>
              <a:t>prøven</a:t>
            </a:r>
            <a:r>
              <a:rPr lang="da-DK" sz="2396" dirty="0"/>
              <a:t>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68602" y="1749714"/>
            <a:ext cx="5436425" cy="4553290"/>
          </a:xfrm>
        </p:spPr>
        <p:txBody>
          <a:bodyPr/>
          <a:lstStyle/>
          <a:p>
            <a:pPr marL="0" indent="0">
              <a:buNone/>
            </a:pPr>
            <a:endParaRPr lang="da-DK" dirty="0" smtClean="0">
              <a:latin typeface="+mj-lt"/>
            </a:endParaRPr>
          </a:p>
          <a:p>
            <a:pPr marL="0" indent="0">
              <a:buNone/>
            </a:pPr>
            <a:r>
              <a:rPr lang="da-DK" dirty="0" smtClean="0">
                <a:latin typeface="+mj-lt"/>
              </a:rPr>
              <a:t>Undersøgelse</a:t>
            </a:r>
          </a:p>
          <a:p>
            <a:pPr marL="0" indent="0">
              <a:buNone/>
            </a:pPr>
            <a:r>
              <a:rPr lang="da-DK" sz="1395" dirty="0"/>
              <a:t>Hvordan kan en undersøgelse designes, så den kan være med til at sætte spot på </a:t>
            </a:r>
            <a:r>
              <a:rPr lang="da-DK" sz="1395" dirty="0" smtClean="0"/>
              <a:t>problemstillingen. </a:t>
            </a:r>
            <a:endParaRPr lang="da-DK" sz="1395" dirty="0"/>
          </a:p>
          <a:p>
            <a:pPr marL="0" indent="0">
              <a:buNone/>
            </a:pPr>
            <a:r>
              <a:rPr lang="da-DK" sz="1395" dirty="0" smtClean="0"/>
              <a:t>Undersøgelsen kan </a:t>
            </a:r>
            <a:r>
              <a:rPr lang="da-DK" sz="1395" dirty="0"/>
              <a:t>tage udgangspunkt i et forsøg og lave et </a:t>
            </a:r>
            <a:r>
              <a:rPr lang="da-DK" sz="1395" dirty="0" smtClean="0"/>
              <a:t>re-design, så det bliver </a:t>
            </a:r>
            <a:r>
              <a:rPr lang="da-DK" sz="1395" dirty="0"/>
              <a:t>til en undersøgelse.</a:t>
            </a:r>
          </a:p>
          <a:p>
            <a:pPr marL="0" indent="0">
              <a:buNone/>
            </a:pPr>
            <a:endParaRPr lang="da-DK" sz="1395" dirty="0"/>
          </a:p>
          <a:p>
            <a:pPr marL="0" indent="0">
              <a:buNone/>
            </a:pPr>
            <a:r>
              <a:rPr lang="da-DK" sz="1990" dirty="0">
                <a:latin typeface="+mj-lt"/>
              </a:rPr>
              <a:t>Modellering</a:t>
            </a:r>
          </a:p>
          <a:p>
            <a:pPr marL="0" indent="0">
              <a:buNone/>
            </a:pPr>
            <a:r>
              <a:rPr lang="da-DK" sz="1398" dirty="0"/>
              <a:t>Modeller kan være forskellige. </a:t>
            </a:r>
            <a:r>
              <a:rPr lang="da-DK" sz="1398" dirty="0" smtClean="0"/>
              <a:t>Fx</a:t>
            </a:r>
            <a:endParaRPr lang="da-DK" sz="1398" dirty="0"/>
          </a:p>
          <a:p>
            <a:pPr marL="0" indent="0">
              <a:buNone/>
            </a:pPr>
            <a:r>
              <a:rPr lang="da-DK" sz="1395" dirty="0"/>
              <a:t>Konkret model, illustrations model, symbol model, animations model, simulering eller verbale model.</a:t>
            </a:r>
          </a:p>
          <a:p>
            <a:pPr marL="0" indent="0">
              <a:buNone/>
            </a:pPr>
            <a:r>
              <a:rPr lang="da-DK" sz="1395" dirty="0"/>
              <a:t>Du kan benytte kendte modeller fra undervisningen</a:t>
            </a:r>
          </a:p>
          <a:p>
            <a:pPr marL="0" indent="0">
              <a:buNone/>
            </a:pPr>
            <a:r>
              <a:rPr lang="da-DK" sz="1395" dirty="0"/>
              <a:t>Du kan re-designe modeller</a:t>
            </a:r>
            <a:r>
              <a:rPr lang="da-DK" sz="1395" dirty="0" smtClean="0"/>
              <a:t>, </a:t>
            </a:r>
            <a:r>
              <a:rPr lang="da-DK" sz="1395" dirty="0"/>
              <a:t>lave dine egne </a:t>
            </a:r>
            <a:r>
              <a:rPr lang="da-DK" sz="1395" dirty="0" smtClean="0"/>
              <a:t>modeller, sammenligne modeller </a:t>
            </a:r>
            <a:endParaRPr lang="da-DK" sz="1395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85400" y="1749710"/>
            <a:ext cx="5436425" cy="4361880"/>
          </a:xfrm>
        </p:spPr>
        <p:txBody>
          <a:bodyPr/>
          <a:lstStyle/>
          <a:p>
            <a:pPr marL="0" indent="0">
              <a:buNone/>
            </a:pPr>
            <a:endParaRPr lang="da-DK" dirty="0" smtClean="0">
              <a:latin typeface="+mj-lt"/>
            </a:endParaRPr>
          </a:p>
          <a:p>
            <a:pPr marL="0" indent="0">
              <a:buNone/>
            </a:pPr>
            <a:r>
              <a:rPr lang="da-DK" dirty="0" smtClean="0">
                <a:latin typeface="+mj-lt"/>
              </a:rPr>
              <a:t>Perspektivering</a:t>
            </a:r>
          </a:p>
          <a:p>
            <a:pPr marL="0" indent="0">
              <a:buNone/>
            </a:pPr>
            <a:r>
              <a:rPr lang="da-DK" sz="1395" dirty="0"/>
              <a:t>Hvordan hænger din/gruppens problemstilling sammen med din/jeres omverden, samfundsmæssige problemer og hvad kan der gøres ved det, hvordan kan der </a:t>
            </a:r>
            <a:r>
              <a:rPr lang="da-DK" sz="1395" dirty="0" smtClean="0"/>
              <a:t>handles.</a:t>
            </a:r>
            <a:endParaRPr lang="da-DK" sz="1395" dirty="0"/>
          </a:p>
          <a:p>
            <a:pPr marL="0" indent="0">
              <a:buNone/>
            </a:pPr>
            <a:endParaRPr lang="da-DK" sz="1395" dirty="0"/>
          </a:p>
          <a:p>
            <a:pPr marL="0" indent="0">
              <a:buNone/>
            </a:pPr>
            <a:r>
              <a:rPr lang="da-DK" sz="1990" dirty="0">
                <a:latin typeface="+mj-lt"/>
              </a:rPr>
              <a:t>Kommunikation</a:t>
            </a:r>
          </a:p>
          <a:p>
            <a:pPr marL="0" indent="0">
              <a:buNone/>
            </a:pPr>
            <a:r>
              <a:rPr lang="da-DK" sz="1395" dirty="0" smtClean="0"/>
              <a:t>Der er at </a:t>
            </a:r>
            <a:r>
              <a:rPr lang="da-DK" sz="1395" dirty="0"/>
              <a:t>formidle, at samtale, at forklare, at argumentere, at ræsonnere m.m.</a:t>
            </a:r>
          </a:p>
          <a:p>
            <a:pPr marL="0" indent="0">
              <a:buNone/>
            </a:pPr>
            <a:r>
              <a:rPr lang="da-DK" sz="1395" dirty="0"/>
              <a:t>Du kan benytte undersøgelser, modeller og perspektiver </a:t>
            </a:r>
            <a:r>
              <a:rPr lang="da-DK" sz="1395" dirty="0" smtClean="0"/>
              <a:t>i en samtale, hvor der benyttes faglige ord.</a:t>
            </a:r>
            <a:endParaRPr lang="da-DK" sz="1395" dirty="0"/>
          </a:p>
          <a:p>
            <a:pPr marL="0" indent="0">
              <a:buNone/>
            </a:pPr>
            <a:r>
              <a:rPr lang="da-DK" sz="1395" dirty="0"/>
              <a:t>Fx </a:t>
            </a:r>
            <a:r>
              <a:rPr lang="da-DK" sz="1395" dirty="0" smtClean="0"/>
              <a:t>at </a:t>
            </a:r>
            <a:r>
              <a:rPr lang="da-DK" sz="1395" dirty="0"/>
              <a:t>danne en hypotese inden undersøgelsen </a:t>
            </a:r>
            <a:r>
              <a:rPr lang="da-DK" sz="1395" dirty="0" smtClean="0"/>
              <a:t>laves</a:t>
            </a:r>
            <a:r>
              <a:rPr lang="da-DK" sz="1395" dirty="0"/>
              <a:t>.</a:t>
            </a:r>
            <a:endParaRPr lang="da-DK" sz="1395" dirty="0" smtClean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37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Forberedelse </a:t>
            </a:r>
            <a:r>
              <a:rPr lang="da-DK" dirty="0"/>
              <a:t>og vejledning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sz="2794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68602" y="1351723"/>
            <a:ext cx="11053227" cy="4951282"/>
          </a:xfrm>
        </p:spPr>
        <p:txBody>
          <a:bodyPr/>
          <a:lstStyle/>
          <a:p>
            <a:pPr marL="0" indent="0">
              <a:buNone/>
            </a:pPr>
            <a:r>
              <a:rPr lang="da-DK" sz="1996" dirty="0"/>
              <a:t> </a:t>
            </a:r>
            <a:r>
              <a:rPr lang="da-DK" sz="1996" dirty="0" smtClean="0"/>
              <a:t>             </a:t>
            </a:r>
            <a:r>
              <a:rPr lang="da-DK" sz="2400" dirty="0" smtClean="0">
                <a:latin typeface="+mj-lt"/>
              </a:rPr>
              <a:t>Oversigt</a:t>
            </a:r>
          </a:p>
          <a:p>
            <a:pPr marL="0" indent="0">
              <a:buNone/>
            </a:pPr>
            <a:endParaRPr lang="da-DK" sz="1996" dirty="0" smtClean="0"/>
          </a:p>
          <a:p>
            <a:r>
              <a:rPr lang="da-DK" sz="1996" dirty="0" smtClean="0"/>
              <a:t>Afleveres </a:t>
            </a:r>
            <a:r>
              <a:rPr lang="da-DK" sz="1996" dirty="0"/>
              <a:t>til og præsenteres for lærer og censor ved starten af prøven </a:t>
            </a:r>
          </a:p>
          <a:p>
            <a:r>
              <a:rPr lang="da-DK" dirty="0" smtClean="0"/>
              <a:t>Oversigten </a:t>
            </a:r>
            <a:r>
              <a:rPr lang="da-DK" dirty="0"/>
              <a:t>danner sammen </a:t>
            </a:r>
            <a:r>
              <a:rPr lang="da-DK" dirty="0" smtClean="0"/>
              <a:t>med problemstillingen </a:t>
            </a:r>
            <a:r>
              <a:rPr lang="da-DK" dirty="0"/>
              <a:t>og de tilhørende arbejdsspørgsmål udgangspunkt for </a:t>
            </a:r>
            <a:r>
              <a:rPr lang="da-DK" dirty="0" smtClean="0"/>
              <a:t>prøven.</a:t>
            </a:r>
          </a:p>
          <a:p>
            <a:r>
              <a:rPr lang="da-DK" u="sng" dirty="0" smtClean="0"/>
              <a:t>Oversigten for eksempel kan være:</a:t>
            </a:r>
          </a:p>
          <a:p>
            <a:pPr marL="0" indent="0">
              <a:buNone/>
            </a:pPr>
            <a:r>
              <a:rPr lang="da-DK" dirty="0" smtClean="0"/>
              <a:t>Mindmap                                             		Disposition  </a:t>
            </a:r>
            <a:endParaRPr lang="da-DK" sz="159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/>
          </p:nvPr>
        </p:nvSpPr>
        <p:spPr>
          <a:xfrm>
            <a:off x="9155745" y="1808462"/>
            <a:ext cx="2466084" cy="4494542"/>
          </a:xfrm>
        </p:spPr>
        <p:txBody>
          <a:bodyPr/>
          <a:lstStyle/>
          <a:p>
            <a:pPr marL="0" indent="0">
              <a:buNone/>
            </a:pPr>
            <a:endParaRPr lang="da-DK" sz="1590" dirty="0"/>
          </a:p>
          <a:p>
            <a:endParaRPr lang="da-DK" sz="1590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90" y="4208778"/>
            <a:ext cx="3859242" cy="224242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793" y="4077923"/>
            <a:ext cx="1690422" cy="237327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2AD4186-919D-4D58-B59A-D8AD33E89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2" y="1062595"/>
            <a:ext cx="1147517" cy="11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 over prøvedagen</a:t>
            </a:r>
            <a:endParaRPr lang="da-DK" dirty="0"/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622" t="1073" r="2441" b="-62"/>
          <a:stretch/>
        </p:blipFill>
        <p:spPr>
          <a:xfrm>
            <a:off x="1648049" y="1910390"/>
            <a:ext cx="8713949" cy="3405745"/>
          </a:xfrm>
          <a:prstGeom prst="rect">
            <a:avLst/>
          </a:prstGeom>
        </p:spPr>
      </p:pic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34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B683-F71F-4045-8499-400A244E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Under prøven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98383-BAD7-4C98-A8FE-F8FF1132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/>
              <a:pPr/>
              <a:t>26</a:t>
            </a:fld>
            <a:endParaRPr lang="da-DK" dirty="0"/>
          </a:p>
        </p:txBody>
      </p:sp>
      <p:cxnSp>
        <p:nvCxnSpPr>
          <p:cNvPr id="6" name="Straight Arrow Connector 20">
            <a:extLst>
              <a:ext uri="{FF2B5EF4-FFF2-40B4-BE49-F238E27FC236}">
                <a16:creationId xmlns:a16="http://schemas.microsoft.com/office/drawing/2014/main" id="{D957A954-5FA0-4D38-B6A2-C9F362163AD8}"/>
              </a:ext>
            </a:extLst>
          </p:cNvPr>
          <p:cNvCxnSpPr>
            <a:cxnSpLocks/>
          </p:cNvCxnSpPr>
          <p:nvPr/>
        </p:nvCxnSpPr>
        <p:spPr>
          <a:xfrm>
            <a:off x="1373913" y="4156815"/>
            <a:ext cx="10081429" cy="0"/>
          </a:xfrm>
          <a:prstGeom prst="straightConnector1">
            <a:avLst/>
          </a:prstGeom>
          <a:ln w="9525" cmpd="sng">
            <a:solidFill>
              <a:srgbClr val="007A98"/>
            </a:solidFill>
            <a:headEnd type="none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13">
            <a:extLst>
              <a:ext uri="{FF2B5EF4-FFF2-40B4-BE49-F238E27FC236}">
                <a16:creationId xmlns:a16="http://schemas.microsoft.com/office/drawing/2014/main" id="{E5EC0F14-6C9F-4FA1-A223-4BC9E6E44D78}"/>
              </a:ext>
            </a:extLst>
          </p:cNvPr>
          <p:cNvSpPr>
            <a:spLocks noChangeAspect="1"/>
          </p:cNvSpPr>
          <p:nvPr/>
        </p:nvSpPr>
        <p:spPr>
          <a:xfrm>
            <a:off x="198918" y="3990192"/>
            <a:ext cx="1536309" cy="153630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A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7776" rIns="0" bIns="107776" rtlCol="0" anchor="ctr">
            <a:noAutofit/>
          </a:bodyPr>
          <a:lstStyle/>
          <a:p>
            <a:pPr algn="ctr"/>
            <a:r>
              <a:rPr lang="da-DK" sz="1596" b="1" dirty="0">
                <a:solidFill>
                  <a:schemeClr val="tx2"/>
                </a:solidFill>
                <a:latin typeface="+mj-lt"/>
              </a:rPr>
              <a:t>Medbring til prøven</a:t>
            </a: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C2101871-7731-4E08-8714-3582E0FFDFFD}"/>
              </a:ext>
            </a:extLst>
          </p:cNvPr>
          <p:cNvSpPr>
            <a:spLocks noChangeAspect="1"/>
          </p:cNvSpPr>
          <p:nvPr/>
        </p:nvSpPr>
        <p:spPr>
          <a:xfrm>
            <a:off x="3556150" y="3846886"/>
            <a:ext cx="1682036" cy="16820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A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7776" rIns="0" bIns="107776" rtlCol="0" anchor="ctr">
            <a:noAutofit/>
          </a:bodyPr>
          <a:lstStyle/>
          <a:p>
            <a:pPr algn="ctr"/>
            <a:r>
              <a:rPr lang="da-DK" sz="1596" b="1" dirty="0">
                <a:solidFill>
                  <a:schemeClr val="tx2"/>
                </a:solidFill>
                <a:latin typeface="+mj-lt"/>
              </a:rPr>
              <a:t>Indledning</a:t>
            </a:r>
          </a:p>
        </p:txBody>
      </p:sp>
      <p:sp>
        <p:nvSpPr>
          <p:cNvPr id="9" name="Oval 15">
            <a:extLst>
              <a:ext uri="{FF2B5EF4-FFF2-40B4-BE49-F238E27FC236}">
                <a16:creationId xmlns:a16="http://schemas.microsoft.com/office/drawing/2014/main" id="{E9338FF4-BF68-411E-88A8-4AF05AA22D4A}"/>
              </a:ext>
            </a:extLst>
          </p:cNvPr>
          <p:cNvSpPr>
            <a:spLocks noChangeAspect="1"/>
          </p:cNvSpPr>
          <p:nvPr/>
        </p:nvSpPr>
        <p:spPr>
          <a:xfrm>
            <a:off x="5955350" y="3193140"/>
            <a:ext cx="1464529" cy="146452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A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7776" rIns="0" bIns="107776" rtlCol="0" anchor="ctr">
            <a:noAutofit/>
          </a:bodyPr>
          <a:lstStyle/>
          <a:p>
            <a:pPr algn="ctr"/>
            <a:r>
              <a:rPr lang="da-DK" sz="1596" b="1" dirty="0">
                <a:solidFill>
                  <a:schemeClr val="tx2"/>
                </a:solidFill>
                <a:latin typeface="+mj-lt"/>
              </a:rPr>
              <a:t>1. </a:t>
            </a:r>
            <a:r>
              <a:rPr lang="da-DK" sz="1596" b="1" dirty="0" smtClean="0">
                <a:solidFill>
                  <a:schemeClr val="tx2"/>
                </a:solidFill>
                <a:latin typeface="+mj-lt"/>
              </a:rPr>
              <a:t>runde </a:t>
            </a:r>
            <a:endParaRPr lang="da-DK" sz="1596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B3D44F20-9A3F-4AF1-B345-ADB24C37B6C6}"/>
              </a:ext>
            </a:extLst>
          </p:cNvPr>
          <p:cNvSpPr>
            <a:spLocks noChangeAspect="1"/>
          </p:cNvSpPr>
          <p:nvPr/>
        </p:nvSpPr>
        <p:spPr>
          <a:xfrm>
            <a:off x="8051476" y="3628825"/>
            <a:ext cx="1438445" cy="14384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A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7776" rIns="0" bIns="107776" rtlCol="0" anchor="ctr">
            <a:noAutofit/>
          </a:bodyPr>
          <a:lstStyle/>
          <a:p>
            <a:pPr algn="ctr"/>
            <a:r>
              <a:rPr lang="da-DK" sz="1596" b="1" dirty="0">
                <a:solidFill>
                  <a:schemeClr val="tx2"/>
                </a:solidFill>
                <a:latin typeface="+mj-lt"/>
              </a:rPr>
              <a:t>2. runde</a:t>
            </a:r>
          </a:p>
        </p:txBody>
      </p:sp>
      <p:sp>
        <p:nvSpPr>
          <p:cNvPr id="11" name="Oval 17">
            <a:extLst>
              <a:ext uri="{FF2B5EF4-FFF2-40B4-BE49-F238E27FC236}">
                <a16:creationId xmlns:a16="http://schemas.microsoft.com/office/drawing/2014/main" id="{9B53E9FB-C3B0-44DB-A6F5-58CD26CCFDE8}"/>
              </a:ext>
            </a:extLst>
          </p:cNvPr>
          <p:cNvSpPr>
            <a:spLocks noChangeAspect="1"/>
          </p:cNvSpPr>
          <p:nvPr/>
        </p:nvSpPr>
        <p:spPr>
          <a:xfrm>
            <a:off x="1900377" y="3048762"/>
            <a:ext cx="1460353" cy="143409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A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7776" rIns="0" bIns="107776" rtlCol="0" anchor="ctr">
            <a:noAutofit/>
          </a:bodyPr>
          <a:lstStyle/>
          <a:p>
            <a:pPr algn="ctr"/>
            <a:r>
              <a:rPr lang="da-DK" sz="1596" b="1" dirty="0">
                <a:solidFill>
                  <a:schemeClr val="tx2"/>
                </a:solidFill>
                <a:latin typeface="+mj-lt"/>
              </a:rPr>
              <a:t> I lokalet</a:t>
            </a: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283C9FA1-69D1-427B-97DB-7FC1E049D1B2}"/>
              </a:ext>
            </a:extLst>
          </p:cNvPr>
          <p:cNvSpPr>
            <a:spLocks noChangeAspect="1"/>
          </p:cNvSpPr>
          <p:nvPr/>
        </p:nvSpPr>
        <p:spPr>
          <a:xfrm>
            <a:off x="10171413" y="2705860"/>
            <a:ext cx="1579373" cy="15793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A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7776" rIns="0" bIns="107776" rtlCol="0" anchor="ctr">
            <a:noAutofit/>
          </a:bodyPr>
          <a:lstStyle/>
          <a:p>
            <a:pPr algn="ctr"/>
            <a:r>
              <a:rPr lang="da-DK" sz="1596" b="1" dirty="0">
                <a:solidFill>
                  <a:schemeClr val="tx2"/>
                </a:solidFill>
                <a:latin typeface="+mj-lt"/>
              </a:rPr>
              <a:t>Afslutning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E52A1CD-7F64-41DD-BC61-49F4A8C53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37" y="1817105"/>
            <a:ext cx="1848948" cy="194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850" tIns="0" rIns="7185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525" indent="-134938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28575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3pPr>
            <a:lvl4pPr marL="422275" indent="-134938" algn="l" rtl="0" eaLnBrk="1" fontAlgn="base" hangingPunct="1">
              <a:spcBef>
                <a:spcPct val="50000"/>
              </a:spcBef>
              <a:spcAft>
                <a:spcPct val="0"/>
              </a:spcAft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5715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0287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14859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19431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4003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098" dirty="0">
                <a:latin typeface="+mj-lt"/>
              </a:rPr>
              <a:t>Oversigten til både </a:t>
            </a:r>
            <a:r>
              <a:rPr lang="da-DK" sz="1098" dirty="0" smtClean="0">
                <a:latin typeface="+mj-lt"/>
              </a:rPr>
              <a:t>lærer </a:t>
            </a:r>
            <a:r>
              <a:rPr lang="da-DK" sz="1098" dirty="0">
                <a:latin typeface="+mj-lt"/>
              </a:rPr>
              <a:t>og </a:t>
            </a:r>
            <a:r>
              <a:rPr lang="da-DK" sz="1098" dirty="0" smtClean="0">
                <a:latin typeface="+mj-lt"/>
              </a:rPr>
              <a:t>censor.</a:t>
            </a:r>
            <a:endParaRPr lang="da-DK" sz="1098" dirty="0">
              <a:latin typeface="+mj-lt"/>
            </a:endParaRPr>
          </a:p>
          <a:p>
            <a:r>
              <a:rPr lang="da-DK" sz="1098" dirty="0" smtClean="0">
                <a:latin typeface="+mj-lt"/>
              </a:rPr>
              <a:t>Modellerne, du/I </a:t>
            </a:r>
            <a:r>
              <a:rPr lang="da-DK" sz="1098" dirty="0">
                <a:latin typeface="+mj-lt"/>
              </a:rPr>
              <a:t>ønsker at benytte under </a:t>
            </a:r>
            <a:r>
              <a:rPr lang="da-DK" sz="1098" dirty="0" smtClean="0">
                <a:latin typeface="+mj-lt"/>
              </a:rPr>
              <a:t>prøven.</a:t>
            </a:r>
            <a:endParaRPr lang="da-DK" sz="1098" dirty="0">
              <a:latin typeface="+mj-lt"/>
            </a:endParaRPr>
          </a:p>
          <a:p>
            <a:r>
              <a:rPr lang="da-DK" sz="1098" dirty="0">
                <a:latin typeface="+mj-lt"/>
              </a:rPr>
              <a:t>Hvis </a:t>
            </a:r>
            <a:r>
              <a:rPr lang="da-DK" sz="1098" dirty="0" smtClean="0">
                <a:latin typeface="+mj-lt"/>
              </a:rPr>
              <a:t>du/I</a:t>
            </a:r>
            <a:r>
              <a:rPr lang="da-DK" sz="1098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a-DK" sz="1098" dirty="0">
                <a:latin typeface="+mj-lt"/>
              </a:rPr>
              <a:t>har lavet undersøgelser, som været med hjemme eller </a:t>
            </a:r>
            <a:r>
              <a:rPr lang="da-DK" sz="1098" dirty="0" smtClean="0">
                <a:latin typeface="+mj-lt"/>
              </a:rPr>
              <a:t>andet </a:t>
            </a:r>
            <a:r>
              <a:rPr lang="da-DK" sz="1098" dirty="0">
                <a:latin typeface="+mj-lt"/>
              </a:rPr>
              <a:t>materiale, der </a:t>
            </a:r>
            <a:r>
              <a:rPr lang="da-DK" sz="1098" dirty="0" smtClean="0">
                <a:latin typeface="+mj-lt"/>
              </a:rPr>
              <a:t>har </a:t>
            </a:r>
            <a:r>
              <a:rPr lang="da-DK" sz="1098" dirty="0">
                <a:latin typeface="+mj-lt"/>
              </a:rPr>
              <a:t>været </a:t>
            </a:r>
            <a:r>
              <a:rPr lang="da-DK" sz="1098" dirty="0" smtClean="0">
                <a:latin typeface="+mj-lt"/>
              </a:rPr>
              <a:t>brugt i undervisningen.</a:t>
            </a:r>
            <a:endParaRPr lang="da-DK" sz="1098" dirty="0">
              <a:latin typeface="+mj-lt"/>
            </a:endParaRPr>
          </a:p>
          <a:p>
            <a:r>
              <a:rPr lang="da-DK" sz="1098" dirty="0">
                <a:latin typeface="+mj-lt"/>
              </a:rPr>
              <a:t>Det gode </a:t>
            </a:r>
            <a:r>
              <a:rPr lang="da-DK" sz="1098" dirty="0" smtClean="0">
                <a:latin typeface="+mj-lt"/>
              </a:rPr>
              <a:t>humør.</a:t>
            </a:r>
            <a:endParaRPr lang="da-DK" sz="1098" dirty="0">
              <a:latin typeface="+mj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82BC8F-0F9D-4296-99DB-B93D2289B524}"/>
              </a:ext>
            </a:extLst>
          </p:cNvPr>
          <p:cNvCxnSpPr>
            <a:cxnSpLocks/>
          </p:cNvCxnSpPr>
          <p:nvPr/>
        </p:nvCxnSpPr>
        <p:spPr>
          <a:xfrm flipH="1" flipV="1">
            <a:off x="465279" y="3765810"/>
            <a:ext cx="5590" cy="451855"/>
          </a:xfrm>
          <a:prstGeom prst="line">
            <a:avLst/>
          </a:prstGeom>
          <a:ln w="12700">
            <a:solidFill>
              <a:srgbClr val="007A98"/>
            </a:solidFill>
            <a:prstDash val="sysDot"/>
            <a:headEnd type="non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>
            <a:extLst>
              <a:ext uri="{FF2B5EF4-FFF2-40B4-BE49-F238E27FC236}">
                <a16:creationId xmlns:a16="http://schemas.microsoft.com/office/drawing/2014/main" id="{A501B4F5-BE8C-4BAE-A158-89282F14B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770" y="5031705"/>
            <a:ext cx="1593997" cy="173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850" tIns="0" rIns="7185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525" indent="-134938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28575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3pPr>
            <a:lvl4pPr marL="422275" indent="-134938" algn="l" rtl="0" eaLnBrk="1" fontAlgn="base" hangingPunct="1">
              <a:spcBef>
                <a:spcPct val="50000"/>
              </a:spcBef>
              <a:spcAft>
                <a:spcPct val="0"/>
              </a:spcAft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5715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0287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14859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19431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4003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098" dirty="0" smtClean="0">
                <a:latin typeface="+mj-lt"/>
              </a:rPr>
              <a:t>Læreren viser dig/jer </a:t>
            </a:r>
            <a:r>
              <a:rPr lang="da-DK" sz="1098" dirty="0">
                <a:latin typeface="+mj-lt"/>
              </a:rPr>
              <a:t>en plads i </a:t>
            </a:r>
            <a:r>
              <a:rPr lang="da-DK" sz="1098" dirty="0" smtClean="0">
                <a:latin typeface="+mj-lt"/>
              </a:rPr>
              <a:t>lokalet.</a:t>
            </a:r>
            <a:endParaRPr lang="da-DK" sz="1098" dirty="0">
              <a:latin typeface="+mj-lt"/>
            </a:endParaRPr>
          </a:p>
          <a:p>
            <a:r>
              <a:rPr lang="da-DK" sz="1098" dirty="0">
                <a:latin typeface="+mj-lt"/>
              </a:rPr>
              <a:t>Gøre </a:t>
            </a:r>
            <a:r>
              <a:rPr lang="da-DK" sz="1098" dirty="0" smtClean="0">
                <a:latin typeface="+mj-lt"/>
              </a:rPr>
              <a:t>klar </a:t>
            </a:r>
            <a:r>
              <a:rPr lang="da-DK" sz="1098" dirty="0">
                <a:latin typeface="+mj-lt"/>
              </a:rPr>
              <a:t>–med opstilling af undersøgelser, modeller m.m.</a:t>
            </a:r>
          </a:p>
          <a:p>
            <a:r>
              <a:rPr lang="da-DK" sz="1098" dirty="0">
                <a:latin typeface="+mj-lt"/>
              </a:rPr>
              <a:t>Hvis muligt må der gøres </a:t>
            </a:r>
            <a:r>
              <a:rPr lang="da-DK" sz="1098" dirty="0" smtClean="0">
                <a:latin typeface="+mj-lt"/>
              </a:rPr>
              <a:t>klar </a:t>
            </a:r>
            <a:r>
              <a:rPr lang="da-DK" sz="1098" dirty="0">
                <a:latin typeface="+mj-lt"/>
              </a:rPr>
              <a:t>dagen før.</a:t>
            </a:r>
          </a:p>
          <a:p>
            <a:pPr algn="r">
              <a:lnSpc>
                <a:spcPct val="75000"/>
              </a:lnSpc>
            </a:pPr>
            <a:endParaRPr lang="da-DK" sz="1098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94F570-F1BE-4503-9DCC-E9CA1B8096AA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2630554" y="4482859"/>
            <a:ext cx="1" cy="533817"/>
          </a:xfrm>
          <a:prstGeom prst="line">
            <a:avLst/>
          </a:prstGeom>
          <a:ln w="12700">
            <a:solidFill>
              <a:srgbClr val="007A98"/>
            </a:solidFill>
            <a:prstDash val="sysDot"/>
            <a:headEnd type="non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E1A740-DD17-4104-9270-5D7B42360E78}"/>
              </a:ext>
            </a:extLst>
          </p:cNvPr>
          <p:cNvCxnSpPr>
            <a:cxnSpLocks/>
          </p:cNvCxnSpPr>
          <p:nvPr/>
        </p:nvCxnSpPr>
        <p:spPr>
          <a:xfrm flipV="1">
            <a:off x="4638861" y="3307098"/>
            <a:ext cx="0" cy="529540"/>
          </a:xfrm>
          <a:prstGeom prst="line">
            <a:avLst/>
          </a:prstGeom>
          <a:ln w="12700">
            <a:solidFill>
              <a:srgbClr val="007A98"/>
            </a:solidFill>
            <a:prstDash val="sysDot"/>
            <a:headEnd type="non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7AF44D-1A56-4752-8EF4-A3097EB92252}"/>
              </a:ext>
            </a:extLst>
          </p:cNvPr>
          <p:cNvCxnSpPr>
            <a:cxnSpLocks/>
          </p:cNvCxnSpPr>
          <p:nvPr/>
        </p:nvCxnSpPr>
        <p:spPr>
          <a:xfrm flipV="1">
            <a:off x="8493989" y="2612165"/>
            <a:ext cx="0" cy="1059083"/>
          </a:xfrm>
          <a:prstGeom prst="line">
            <a:avLst/>
          </a:prstGeom>
          <a:ln w="12700">
            <a:solidFill>
              <a:srgbClr val="007A98"/>
            </a:solidFill>
            <a:prstDash val="sysDot"/>
            <a:headEnd type="non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A8369B-7187-42F0-B230-6D36E729697C}"/>
              </a:ext>
            </a:extLst>
          </p:cNvPr>
          <p:cNvCxnSpPr>
            <a:cxnSpLocks/>
          </p:cNvCxnSpPr>
          <p:nvPr/>
        </p:nvCxnSpPr>
        <p:spPr>
          <a:xfrm flipV="1">
            <a:off x="5478207" y="4071640"/>
            <a:ext cx="0" cy="1074381"/>
          </a:xfrm>
          <a:prstGeom prst="line">
            <a:avLst/>
          </a:prstGeom>
          <a:ln w="12700">
            <a:solidFill>
              <a:srgbClr val="007A98"/>
            </a:solidFill>
            <a:prstDash val="sysDot"/>
            <a:headEnd type="non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8E1AF6-CFA0-4FB1-B090-54E6502C8964}"/>
              </a:ext>
            </a:extLst>
          </p:cNvPr>
          <p:cNvCxnSpPr>
            <a:cxnSpLocks/>
          </p:cNvCxnSpPr>
          <p:nvPr/>
        </p:nvCxnSpPr>
        <p:spPr>
          <a:xfrm flipV="1">
            <a:off x="10469754" y="4071640"/>
            <a:ext cx="0" cy="1074381"/>
          </a:xfrm>
          <a:prstGeom prst="line">
            <a:avLst/>
          </a:prstGeom>
          <a:ln w="12700">
            <a:solidFill>
              <a:srgbClr val="007A98"/>
            </a:solidFill>
            <a:prstDash val="sysDot"/>
            <a:headEnd type="non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7A202A32-F669-4306-97E3-9A0E90612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514" y="1676291"/>
            <a:ext cx="1848948" cy="17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850" tIns="0" rIns="7185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525" indent="-134938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28575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3pPr>
            <a:lvl4pPr marL="422275" indent="-134938" algn="l" rtl="0" eaLnBrk="1" fontAlgn="base" hangingPunct="1">
              <a:spcBef>
                <a:spcPct val="50000"/>
              </a:spcBef>
              <a:spcAft>
                <a:spcPct val="0"/>
              </a:spcAft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5715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0287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14859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19431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4003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5000"/>
              </a:lnSpc>
            </a:pPr>
            <a:endParaRPr lang="da-DK" sz="1098" b="1" dirty="0">
              <a:solidFill>
                <a:schemeClr val="tx2"/>
              </a:solidFill>
              <a:latin typeface="+mj-lt"/>
            </a:endParaRPr>
          </a:p>
          <a:p>
            <a:r>
              <a:rPr lang="da-DK" sz="1098" dirty="0">
                <a:latin typeface="+mj-lt"/>
              </a:rPr>
              <a:t>Prøven indledes med en kort samtale mellem </a:t>
            </a:r>
            <a:r>
              <a:rPr lang="da-DK" sz="1098" dirty="0" smtClean="0">
                <a:latin typeface="+mj-lt"/>
              </a:rPr>
              <a:t>gruppen, lærer og censor. Den </a:t>
            </a:r>
            <a:r>
              <a:rPr lang="da-DK" sz="1098" dirty="0">
                <a:latin typeface="+mj-lt"/>
              </a:rPr>
              <a:t>medbragte oversigt  er udgangspunktet </a:t>
            </a:r>
            <a:r>
              <a:rPr lang="da-DK" sz="1098" dirty="0" smtClean="0">
                <a:latin typeface="+mj-lt"/>
              </a:rPr>
              <a:t>for, </a:t>
            </a:r>
            <a:r>
              <a:rPr lang="da-DK" sz="1098" dirty="0">
                <a:latin typeface="+mj-lt"/>
              </a:rPr>
              <a:t>hvordan gruppen vil komme omkring </a:t>
            </a:r>
            <a:r>
              <a:rPr lang="da-DK" sz="1098" dirty="0" smtClean="0">
                <a:latin typeface="+mj-lt"/>
              </a:rPr>
              <a:t>problemstillingen.</a:t>
            </a:r>
            <a:endParaRPr lang="da-DK" sz="1098" dirty="0">
              <a:latin typeface="+mj-lt"/>
            </a:endParaRPr>
          </a:p>
          <a:p>
            <a:pPr>
              <a:lnSpc>
                <a:spcPct val="75000"/>
              </a:lnSpc>
            </a:pPr>
            <a:endParaRPr lang="da-DK" sz="1098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4CC6B47D-725A-4951-8952-825D269D6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991" y="1746690"/>
            <a:ext cx="1574683" cy="139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850" tIns="0" rIns="7185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525" indent="-134938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28575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3pPr>
            <a:lvl4pPr marL="422275" indent="-134938" algn="l" rtl="0" eaLnBrk="1" fontAlgn="base" hangingPunct="1">
              <a:spcBef>
                <a:spcPct val="50000"/>
              </a:spcBef>
              <a:spcAft>
                <a:spcPct val="0"/>
              </a:spcAft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5715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0287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14859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19431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4003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5000"/>
              </a:lnSpc>
            </a:pPr>
            <a:endParaRPr lang="da-DK" sz="1098" b="1" dirty="0">
              <a:solidFill>
                <a:schemeClr val="tx2"/>
              </a:solidFill>
              <a:latin typeface="+mj-lt"/>
            </a:endParaRPr>
          </a:p>
          <a:p>
            <a:r>
              <a:rPr lang="da-DK" sz="1098" dirty="0">
                <a:latin typeface="+mj-lt"/>
              </a:rPr>
              <a:t>Lærer og censor vender tilbage til </a:t>
            </a:r>
            <a:r>
              <a:rPr lang="da-DK" sz="1098" dirty="0" smtClean="0">
                <a:latin typeface="+mj-lt"/>
              </a:rPr>
              <a:t>gruppen, og </a:t>
            </a:r>
            <a:r>
              <a:rPr lang="da-DK" sz="1098" dirty="0">
                <a:latin typeface="+mj-lt"/>
              </a:rPr>
              <a:t>fortsætter samtalen, men nu også med fokus på det eller de lærerstillede </a:t>
            </a:r>
            <a:r>
              <a:rPr lang="da-DK" sz="1098" dirty="0" smtClean="0">
                <a:latin typeface="+mj-lt"/>
              </a:rPr>
              <a:t>spørgsmål.</a:t>
            </a:r>
            <a:endParaRPr lang="da-DK" sz="10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145AE3F2-5EBF-48E2-9CDB-3A0BACCA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9758" y="4685897"/>
            <a:ext cx="1590328" cy="194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850" tIns="0" rIns="7185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525" indent="-134938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28575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3pPr>
            <a:lvl4pPr marL="422275" indent="-134938" algn="l" rtl="0" eaLnBrk="1" fontAlgn="base" hangingPunct="1">
              <a:spcBef>
                <a:spcPct val="50000"/>
              </a:spcBef>
              <a:spcAft>
                <a:spcPct val="0"/>
              </a:spcAft>
              <a:buChar char="·"/>
              <a:defRPr sz="1200">
                <a:solidFill>
                  <a:schemeClr val="tx1"/>
                </a:solidFill>
                <a:latin typeface="+mn-lt"/>
              </a:defRPr>
            </a:lvl4pPr>
            <a:lvl5pPr marL="5715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0287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14859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19431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400300" indent="-147638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098" dirty="0">
                <a:latin typeface="+mj-lt"/>
              </a:rPr>
              <a:t>Lærer og censor afslutter samtalerne </a:t>
            </a:r>
            <a:r>
              <a:rPr lang="da-DK" sz="1098" dirty="0" smtClean="0">
                <a:latin typeface="+mj-lt"/>
              </a:rPr>
              <a:t>med dig/gruppen</a:t>
            </a:r>
            <a:r>
              <a:rPr lang="da-DK" sz="1098" dirty="0">
                <a:latin typeface="+mj-lt"/>
              </a:rPr>
              <a:t>. </a:t>
            </a:r>
          </a:p>
          <a:p>
            <a:r>
              <a:rPr lang="da-DK" sz="1098" dirty="0">
                <a:latin typeface="+mj-lt"/>
              </a:rPr>
              <a:t>I denne afsluttende samtale lægges der op til, </a:t>
            </a:r>
            <a:r>
              <a:rPr lang="da-DK" sz="1098" dirty="0" smtClean="0">
                <a:latin typeface="+mj-lt"/>
              </a:rPr>
              <a:t>at du/gruppen konkluderer </a:t>
            </a:r>
            <a:r>
              <a:rPr lang="da-DK" sz="1098" dirty="0">
                <a:latin typeface="+mj-lt"/>
              </a:rPr>
              <a:t>og forholder sig til mulige måder at handle på i forhold til </a:t>
            </a:r>
            <a:r>
              <a:rPr lang="da-DK" sz="1098" dirty="0" smtClean="0">
                <a:latin typeface="+mj-lt"/>
              </a:rPr>
              <a:t>problemstillingen.</a:t>
            </a:r>
            <a:endParaRPr lang="da-DK" sz="1098" dirty="0">
              <a:latin typeface="+mj-lt"/>
            </a:endParaRPr>
          </a:p>
        </p:txBody>
      </p:sp>
      <p:sp>
        <p:nvSpPr>
          <p:cNvPr id="36" name="Tekstfelt 35"/>
          <p:cNvSpPr txBox="1"/>
          <p:nvPr/>
        </p:nvSpPr>
        <p:spPr>
          <a:xfrm>
            <a:off x="5164169" y="5248836"/>
            <a:ext cx="1291556" cy="675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98" dirty="0">
                <a:latin typeface="+mj-lt"/>
              </a:rPr>
              <a:t>Fortsætte med  opstilling af undersøgelser, modeller m.m.</a:t>
            </a:r>
          </a:p>
        </p:txBody>
      </p:sp>
      <p:sp>
        <p:nvSpPr>
          <p:cNvPr id="37" name="Tekstfelt 36"/>
          <p:cNvSpPr txBox="1"/>
          <p:nvPr/>
        </p:nvSpPr>
        <p:spPr>
          <a:xfrm>
            <a:off x="6130196" y="2108840"/>
            <a:ext cx="1598059" cy="506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98" dirty="0" smtClean="0">
                <a:latin typeface="+mj-lt"/>
              </a:rPr>
              <a:t>Lærer </a:t>
            </a:r>
            <a:r>
              <a:rPr lang="da-DK" sz="1098" dirty="0">
                <a:latin typeface="+mj-lt"/>
              </a:rPr>
              <a:t>og censor har en samtale med grupperne på skift</a:t>
            </a:r>
            <a:r>
              <a:rPr lang="da-DK" sz="1098" dirty="0" smtClean="0">
                <a:latin typeface="+mj-lt"/>
              </a:rPr>
              <a:t>.</a:t>
            </a:r>
            <a:endParaRPr lang="da-DK" sz="1098" dirty="0">
              <a:latin typeface="+mj-lt"/>
            </a:endParaRPr>
          </a:p>
        </p:txBody>
      </p:sp>
      <p:cxnSp>
        <p:nvCxnSpPr>
          <p:cNvPr id="38" name="Straight Connector 18">
            <a:extLst>
              <a:ext uri="{FF2B5EF4-FFF2-40B4-BE49-F238E27FC236}">
                <a16:creationId xmlns:a16="http://schemas.microsoft.com/office/drawing/2014/main" id="{DCA8369B-7187-42F0-B230-6D36E729697C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6685275" y="2705791"/>
            <a:ext cx="2338" cy="487351"/>
          </a:xfrm>
          <a:prstGeom prst="line">
            <a:avLst/>
          </a:prstGeom>
          <a:ln w="12700">
            <a:solidFill>
              <a:srgbClr val="007A98"/>
            </a:solidFill>
            <a:prstDash val="sysDot"/>
            <a:headEnd type="non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8">
            <a:extLst>
              <a:ext uri="{FF2B5EF4-FFF2-40B4-BE49-F238E27FC236}">
                <a16:creationId xmlns:a16="http://schemas.microsoft.com/office/drawing/2014/main" id="{DCA8369B-7187-42F0-B230-6D36E729697C}"/>
              </a:ext>
            </a:extLst>
          </p:cNvPr>
          <p:cNvCxnSpPr>
            <a:cxnSpLocks/>
          </p:cNvCxnSpPr>
          <p:nvPr/>
        </p:nvCxnSpPr>
        <p:spPr>
          <a:xfrm flipH="1" flipV="1">
            <a:off x="7059115" y="4552713"/>
            <a:ext cx="9423" cy="569766"/>
          </a:xfrm>
          <a:prstGeom prst="line">
            <a:avLst/>
          </a:prstGeom>
          <a:ln w="12700">
            <a:solidFill>
              <a:srgbClr val="007A98"/>
            </a:solidFill>
            <a:prstDash val="sysDot"/>
            <a:headEnd type="non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felt 40"/>
          <p:cNvSpPr txBox="1"/>
          <p:nvPr/>
        </p:nvSpPr>
        <p:spPr>
          <a:xfrm>
            <a:off x="6816817" y="5146021"/>
            <a:ext cx="1765397" cy="1489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98" dirty="0">
                <a:latin typeface="+mj-lt"/>
              </a:rPr>
              <a:t>Læreren stiller i forbindelse med </a:t>
            </a:r>
            <a:r>
              <a:rPr lang="da-DK" sz="1098" dirty="0" smtClean="0">
                <a:latin typeface="+mj-lt"/>
              </a:rPr>
              <a:t>samtalen </a:t>
            </a:r>
            <a:r>
              <a:rPr lang="da-DK" sz="1098" dirty="0">
                <a:latin typeface="+mj-lt"/>
              </a:rPr>
              <a:t>et eller flere  uddybende spørgsmål.  I får tid til at forholde jer til de uddybende spørgsmål, mens læreren og censor taler med andre grupper. </a:t>
            </a:r>
          </a:p>
          <a:p>
            <a:endParaRPr lang="da-DK" sz="1996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2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Efter prøven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68603" y="1808462"/>
            <a:ext cx="6740272" cy="4494542"/>
          </a:xfrm>
        </p:spPr>
        <p:txBody>
          <a:bodyPr/>
          <a:lstStyle/>
          <a:p>
            <a:r>
              <a:rPr lang="da-DK" dirty="0"/>
              <a:t>Når prøven er overstået</a:t>
            </a:r>
            <a:r>
              <a:rPr lang="da-DK" dirty="0" smtClean="0"/>
              <a:t>, rydder du/gruppen op og forlader lokalet</a:t>
            </a:r>
            <a:r>
              <a:rPr lang="da-DK" dirty="0"/>
              <a:t>, og din lærer og censor drøfter præstationen og giver én </a:t>
            </a:r>
            <a:r>
              <a:rPr lang="da-DK" dirty="0" smtClean="0"/>
              <a:t>karakter til hver elev. </a:t>
            </a:r>
            <a:endParaRPr lang="da-DK" dirty="0"/>
          </a:p>
          <a:p>
            <a:r>
              <a:rPr lang="da-DK" dirty="0"/>
              <a:t>Når lærer og censor er enige om en karakter, bliver </a:t>
            </a:r>
            <a:r>
              <a:rPr lang="da-DK" dirty="0" smtClean="0"/>
              <a:t>du/I kaldt </a:t>
            </a:r>
            <a:r>
              <a:rPr lang="da-DK" dirty="0"/>
              <a:t>ind i lokalet igen og </a:t>
            </a:r>
            <a:r>
              <a:rPr lang="da-DK" dirty="0" smtClean="0"/>
              <a:t>modtager karakteren. </a:t>
            </a:r>
            <a:r>
              <a:rPr lang="da-DK" dirty="0"/>
              <a:t>Din lærer </a:t>
            </a:r>
            <a:r>
              <a:rPr lang="da-DK" dirty="0" smtClean="0"/>
              <a:t>giver </a:t>
            </a:r>
            <a:r>
              <a:rPr lang="da-DK" dirty="0"/>
              <a:t>en uddybende forklaring, der begrunder karakteren.</a:t>
            </a:r>
          </a:p>
          <a:p>
            <a:r>
              <a:rPr lang="da-DK" dirty="0"/>
              <a:t>Din lærer og censor benytter vurderingskriterier til at vælge en karakter. 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9128179" y="1808462"/>
            <a:ext cx="2493650" cy="4494542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OBS!</a:t>
            </a:r>
          </a:p>
          <a:p>
            <a:pPr marL="0" indent="0">
              <a:buNone/>
            </a:pPr>
            <a:r>
              <a:rPr lang="da-DK" sz="1395" dirty="0" smtClean="0"/>
              <a:t>Du/I </a:t>
            </a:r>
            <a:r>
              <a:rPr lang="da-DK" sz="1395" dirty="0"/>
              <a:t>skal ved prøvens start have fortalt læreren, om </a:t>
            </a:r>
            <a:r>
              <a:rPr lang="da-DK" sz="1395" dirty="0" smtClean="0"/>
              <a:t>du/I </a:t>
            </a:r>
            <a:r>
              <a:rPr lang="da-DK" sz="1395" dirty="0"/>
              <a:t>ønsker at modtage karakter som en samlet gruppe eller </a:t>
            </a:r>
            <a:r>
              <a:rPr lang="da-DK" sz="1395" dirty="0" smtClean="0"/>
              <a:t>du/I </a:t>
            </a:r>
            <a:r>
              <a:rPr lang="da-DK" sz="1395" dirty="0"/>
              <a:t>fortrækker at komme ind </a:t>
            </a:r>
            <a:r>
              <a:rPr lang="da-DK" sz="1395" dirty="0" smtClean="0"/>
              <a:t>én </a:t>
            </a:r>
            <a:r>
              <a:rPr lang="da-DK" sz="1395" dirty="0"/>
              <a:t>af </a:t>
            </a:r>
            <a:r>
              <a:rPr lang="da-DK" sz="1395" dirty="0" smtClean="0"/>
              <a:t>gangen og få karakteren.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25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Vurderingskriterier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26153" y="1484793"/>
            <a:ext cx="10957751" cy="481846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Til prøven vurderes du ud fra dine kompetencer </a:t>
            </a:r>
            <a:r>
              <a:rPr lang="da-DK" dirty="0"/>
              <a:t>inden </a:t>
            </a:r>
            <a:r>
              <a:rPr lang="da-DK" dirty="0" smtClean="0"/>
              <a:t>for </a:t>
            </a:r>
            <a:r>
              <a:rPr lang="da-DK" dirty="0"/>
              <a:t>de naturfaglige kompetenceområder</a:t>
            </a:r>
            <a:r>
              <a:rPr lang="da-DK" dirty="0" smtClean="0"/>
              <a:t>. </a:t>
            </a:r>
            <a:r>
              <a:rPr lang="da-DK" i="1" dirty="0" smtClean="0"/>
              <a:t>Undersøgelse, Modellering, Perspektivering og Kommunikation</a:t>
            </a:r>
          </a:p>
          <a:p>
            <a:pPr marL="0" indent="0">
              <a:buNone/>
            </a:pPr>
            <a:r>
              <a:rPr lang="da-DK" dirty="0" smtClean="0"/>
              <a:t>Lærer og censor ser efter tegn på, </a:t>
            </a:r>
            <a:r>
              <a:rPr lang="da-DK" i="1" u="sng" dirty="0"/>
              <a:t>at </a:t>
            </a:r>
            <a:r>
              <a:rPr lang="da-DK" i="1" u="sng" dirty="0" smtClean="0"/>
              <a:t>du kan</a:t>
            </a:r>
            <a:r>
              <a:rPr lang="da-DK" dirty="0" smtClean="0"/>
              <a:t>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dirty="0"/>
              <a:t> </a:t>
            </a:r>
            <a:r>
              <a:rPr lang="da-DK" dirty="0" smtClean="0"/>
              <a:t>Forklare </a:t>
            </a:r>
            <a:r>
              <a:rPr lang="da-DK" dirty="0"/>
              <a:t>og begrunde valg af </a:t>
            </a:r>
            <a:r>
              <a:rPr lang="da-DK" dirty="0" smtClean="0"/>
              <a:t>de undersøgelser </a:t>
            </a:r>
            <a:r>
              <a:rPr lang="da-DK" dirty="0"/>
              <a:t>og </a:t>
            </a:r>
            <a:r>
              <a:rPr lang="da-DK" dirty="0" smtClean="0"/>
              <a:t>modeller, der bruges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dirty="0" smtClean="0"/>
              <a:t> Designe og gennemføre undersøgelser og drage </a:t>
            </a:r>
            <a:r>
              <a:rPr lang="da-DK" dirty="0"/>
              <a:t>konklusioner af </a:t>
            </a:r>
            <a:r>
              <a:rPr lang="da-DK" dirty="0" smtClean="0"/>
              <a:t>dem i </a:t>
            </a:r>
            <a:r>
              <a:rPr lang="da-DK" dirty="0"/>
              <a:t>sammenhæng med relevante modeller og </a:t>
            </a:r>
            <a:r>
              <a:rPr lang="da-DK" dirty="0" smtClean="0"/>
              <a:t>perspektiver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dirty="0" smtClean="0"/>
              <a:t> Anvende</a:t>
            </a:r>
            <a:r>
              <a:rPr lang="da-DK" dirty="0"/>
              <a:t>, vurdere og udvikle modeller i sammenhæng med </a:t>
            </a:r>
            <a:r>
              <a:rPr lang="da-DK" dirty="0" smtClean="0"/>
              <a:t>undersøgelser og perspektiver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a-DK" dirty="0" smtClean="0"/>
              <a:t> Argumentere </a:t>
            </a:r>
            <a:r>
              <a:rPr lang="da-DK" dirty="0"/>
              <a:t>for naturfaglige forhold </a:t>
            </a:r>
            <a:endParaRPr lang="da-DK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da-DK" dirty="0"/>
              <a:t> </a:t>
            </a:r>
            <a:r>
              <a:rPr lang="da-DK" dirty="0" smtClean="0"/>
              <a:t>Anvende relevante </a:t>
            </a:r>
            <a:r>
              <a:rPr lang="da-DK" dirty="0" err="1" smtClean="0"/>
              <a:t>fagord</a:t>
            </a:r>
            <a:r>
              <a:rPr lang="da-DK" dirty="0" smtClean="0"/>
              <a:t> </a:t>
            </a:r>
            <a:r>
              <a:rPr lang="da-DK" dirty="0"/>
              <a:t>fra både fysik/kemi, biologi og geografi </a:t>
            </a:r>
            <a:endParaRPr lang="da-DK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da-DK" dirty="0"/>
              <a:t> </a:t>
            </a:r>
            <a:r>
              <a:rPr lang="da-DK" dirty="0" smtClean="0"/>
              <a:t>Anvise </a:t>
            </a:r>
            <a:r>
              <a:rPr lang="da-DK" dirty="0"/>
              <a:t>og begrunde relevante </a:t>
            </a:r>
            <a:r>
              <a:rPr lang="da-DK" dirty="0" smtClean="0"/>
              <a:t>handlemuligheder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92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Elevfolder – ”Når du skal til prøve”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da-DK" dirty="0" smtClean="0"/>
              <a:t>I denne folder finder du </a:t>
            </a:r>
            <a:r>
              <a:rPr lang="da-DK" dirty="0"/>
              <a:t>information om regler for brug af internettet og hjælpemidler under de forskellige prøver</a:t>
            </a:r>
            <a:r>
              <a:rPr lang="da-DK" dirty="0" smtClean="0"/>
              <a:t>.</a:t>
            </a:r>
          </a:p>
          <a:p>
            <a:pPr fontAlgn="base"/>
            <a:r>
              <a:rPr lang="da-DK" dirty="0" smtClean="0"/>
              <a:t>I folderen er der flest informationer vedr. de skriftlige prøver.</a:t>
            </a:r>
          </a:p>
          <a:p>
            <a:pPr fontAlgn="base"/>
            <a:endParaRPr lang="da-DK" dirty="0"/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>
          <a:xfrm>
            <a:off x="551308" y="5860475"/>
            <a:ext cx="5782092" cy="451776"/>
          </a:xfrm>
        </p:spPr>
        <p:txBody>
          <a:bodyPr/>
          <a:lstStyle/>
          <a:p>
            <a:r>
              <a:rPr lang="da-DK" sz="1796" dirty="0">
                <a:hlinkClick r:id="rId3"/>
              </a:rPr>
              <a:t>Når du skal til prøve</a:t>
            </a:r>
            <a:endParaRPr lang="da-DK" sz="1796" dirty="0"/>
          </a:p>
        </p:txBody>
      </p:sp>
      <p:pic>
        <p:nvPicPr>
          <p:cNvPr id="10" name="Pladsholder til indhold 9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5997" t="19225" r="37707" b="13484"/>
          <a:stretch/>
        </p:blipFill>
        <p:spPr>
          <a:xfrm>
            <a:off x="7465860" y="1441294"/>
            <a:ext cx="3227098" cy="4645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7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Mål og målgruppe </a:t>
            </a:r>
            <a:endParaRPr lang="da-DK" sz="2782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Mål:</a:t>
            </a:r>
          </a:p>
          <a:p>
            <a:r>
              <a:rPr lang="da-DK" dirty="0"/>
              <a:t>Gøre eleverne </a:t>
            </a:r>
            <a:r>
              <a:rPr lang="da-DK" dirty="0" smtClean="0"/>
              <a:t>klar og skabe tryghed ift. at skulle </a:t>
            </a:r>
            <a:r>
              <a:rPr lang="da-DK" dirty="0"/>
              <a:t>til </a:t>
            </a:r>
            <a:r>
              <a:rPr lang="da-DK" dirty="0" smtClean="0"/>
              <a:t>den fælles prøve i fysik/kemi, biologi og geografi. </a:t>
            </a:r>
            <a:endParaRPr lang="da-DK" dirty="0"/>
          </a:p>
          <a:p>
            <a:r>
              <a:rPr lang="da-DK" dirty="0"/>
              <a:t>Give eleverne viden </a:t>
            </a:r>
            <a:r>
              <a:rPr lang="da-DK" dirty="0" smtClean="0"/>
              <a:t>om </a:t>
            </a:r>
            <a:r>
              <a:rPr lang="da-DK" dirty="0"/>
              <a:t>prøvens </a:t>
            </a:r>
            <a:r>
              <a:rPr lang="da-DK" dirty="0" smtClean="0"/>
              <a:t>indhold opbygning.</a:t>
            </a:r>
            <a:endParaRPr lang="da-DK" dirty="0"/>
          </a:p>
          <a:p>
            <a:r>
              <a:rPr lang="da-DK" dirty="0" smtClean="0"/>
              <a:t>Give inspiration til et godt prøveforløb.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Målgruppen</a:t>
            </a:r>
          </a:p>
          <a:p>
            <a:r>
              <a:rPr lang="da-DK" dirty="0"/>
              <a:t>Forløbet er til elever </a:t>
            </a:r>
            <a:r>
              <a:rPr lang="da-DK" dirty="0" smtClean="0"/>
              <a:t>og lærere i udskolingen.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6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t="18666"/>
          <a:stretch/>
        </p:blipFill>
        <p:spPr>
          <a:xfrm>
            <a:off x="302443" y="365718"/>
            <a:ext cx="8649760" cy="62680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63622" y="365718"/>
            <a:ext cx="2437796" cy="6143135"/>
          </a:xfrm>
        </p:spPr>
        <p:txBody>
          <a:bodyPr/>
          <a:lstStyle/>
          <a:p>
            <a:pPr algn="r"/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  </a:t>
            </a:r>
            <a:r>
              <a:rPr lang="da-DK" sz="3992" dirty="0"/>
              <a:t>God arbejdslyst og god fornøjelse med prøverne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EE5F-543F-41CF-832B-13034BBB5ED1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28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Information til lærerne</a:t>
            </a:r>
            <a:r>
              <a:rPr lang="da-DK" sz="2782" dirty="0"/>
              <a:t> </a:t>
            </a:r>
            <a:endParaRPr lang="da-DK" sz="2782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51312" y="1803390"/>
            <a:ext cx="7626327" cy="4508603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Indhold for del 1 </a:t>
            </a:r>
            <a:r>
              <a:rPr lang="da-DK" b="1" dirty="0" smtClean="0"/>
              <a:t>(slides 6-16)</a:t>
            </a:r>
            <a:endParaRPr lang="da-DK" b="1" dirty="0"/>
          </a:p>
          <a:p>
            <a:pPr marL="0" indent="0">
              <a:buNone/>
            </a:pPr>
            <a:r>
              <a:rPr lang="da-DK" dirty="0"/>
              <a:t>Gennemgang af vigtige elementer i forhold til prøvens opbygning </a:t>
            </a:r>
            <a:r>
              <a:rPr lang="da-DK" dirty="0" smtClean="0"/>
              <a:t>med et fokus på forløbet før prøven</a:t>
            </a:r>
            <a:r>
              <a:rPr lang="da-DK" dirty="0"/>
              <a:t>. 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Der tages udgangspunkt i prøvevejledningen: </a:t>
            </a:r>
            <a:r>
              <a:rPr lang="da-DK" dirty="0" smtClean="0">
                <a:hlinkClick r:id="rId3"/>
              </a:rPr>
              <a:t>Vejledning </a:t>
            </a:r>
            <a:r>
              <a:rPr lang="da-DK" dirty="0">
                <a:hlinkClick r:id="rId3"/>
              </a:rPr>
              <a:t>til folkeskolens prøve i den fælles prøve i fysik/kemi, biologi og geografi i 9. </a:t>
            </a:r>
            <a:r>
              <a:rPr lang="da-DK" dirty="0" smtClean="0">
                <a:hlinkClick r:id="rId3"/>
              </a:rPr>
              <a:t>klasse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39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Information og gode råd til elever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Indhold for del </a:t>
            </a:r>
            <a:r>
              <a:rPr lang="da-DK" b="1" dirty="0" smtClean="0"/>
              <a:t>2 (slides 17 - 29)</a:t>
            </a:r>
          </a:p>
          <a:p>
            <a:pPr marL="0" indent="0">
              <a:buNone/>
            </a:pPr>
            <a:r>
              <a:rPr lang="da-DK" dirty="0" smtClean="0"/>
              <a:t>Information til eleverne om rammer og regler for den fælles prøve i fysik/kemi, biologi og geografi. </a:t>
            </a:r>
            <a:br>
              <a:rPr lang="da-DK" dirty="0" smtClean="0"/>
            </a:br>
            <a:r>
              <a:rPr lang="da-DK" dirty="0" smtClean="0"/>
              <a:t>Eleverne informeres om </a:t>
            </a:r>
            <a:r>
              <a:rPr lang="da-DK" dirty="0"/>
              <a:t>forberedelserne inden prøven, fx arbejdet med </a:t>
            </a:r>
            <a:r>
              <a:rPr lang="da-DK" dirty="0" smtClean="0"/>
              <a:t>formulering af problemstilling og arbejdsspørgsmål, samt forløbet under og efter prøven, herunder vurderingskriterier og karakterbeskrivelser. </a:t>
            </a:r>
            <a:br>
              <a:rPr lang="da-DK" dirty="0" smtClean="0"/>
            </a:br>
            <a:r>
              <a:rPr lang="da-DK" dirty="0" smtClean="0"/>
              <a:t>Fokus er på </a:t>
            </a:r>
            <a:r>
              <a:rPr lang="da-DK" dirty="0"/>
              <a:t>strategier og vigtige pointer, der kan understøtte eleven i </a:t>
            </a:r>
            <a:r>
              <a:rPr lang="da-DK" dirty="0" smtClean="0"/>
              <a:t>prøvesituationen.</a:t>
            </a:r>
          </a:p>
          <a:p>
            <a:pPr marL="0" indent="0">
              <a:buNone/>
            </a:pPr>
            <a:r>
              <a:rPr lang="da-DK" dirty="0" smtClean="0"/>
              <a:t>Målgruppen for disse slides er eleverne.</a:t>
            </a:r>
            <a:r>
              <a:rPr lang="da-DK" dirty="0"/>
              <a:t> Justér evt. i forhold til elevgruppen, du underviser.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05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598585" y="4020809"/>
            <a:ext cx="8417393" cy="1681463"/>
          </a:xfrm>
        </p:spPr>
        <p:txBody>
          <a:bodyPr/>
          <a:lstStyle/>
          <a:p>
            <a:r>
              <a:rPr lang="da-DK" dirty="0" smtClean="0"/>
              <a:t>Information til lærerne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C2FA-8E91-43CD-8326-92E957F89AF9}" type="datetime2">
              <a:rPr lang="da-DK" smtClean="0"/>
              <a:t>9. maj 2023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Klar til den mundtlige prøve i engelsk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Prøvevejledningen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I </a:t>
            </a:r>
            <a:r>
              <a:rPr lang="da-DK" dirty="0">
                <a:hlinkClick r:id="rId3"/>
              </a:rPr>
              <a:t>prøvevejledningen</a:t>
            </a:r>
            <a:r>
              <a:rPr lang="da-DK" dirty="0"/>
              <a:t> kan du læse om regler og rammer for </a:t>
            </a:r>
            <a:r>
              <a:rPr lang="da-DK" dirty="0" smtClean="0"/>
              <a:t>prøven </a:t>
            </a:r>
            <a:r>
              <a:rPr lang="da-DK" dirty="0"/>
              <a:t>og om hvordan elevernes </a:t>
            </a:r>
            <a:r>
              <a:rPr lang="da-DK" dirty="0" smtClean="0"/>
              <a:t>præstation bedømmes.</a:t>
            </a:r>
            <a:r>
              <a:rPr lang="da-DK" dirty="0"/>
              <a:t> </a:t>
            </a:r>
          </a:p>
          <a:p>
            <a:r>
              <a:rPr lang="da-DK" dirty="0"/>
              <a:t>Formålet med </a:t>
            </a:r>
            <a:r>
              <a:rPr lang="da-DK" dirty="0" smtClean="0"/>
              <a:t>prøvevejledningen </a:t>
            </a:r>
            <a:r>
              <a:rPr lang="da-DK" dirty="0"/>
              <a:t>er at præcisere og uddybe de krav, der stilles i prøvebekendtgørelsen. </a:t>
            </a:r>
          </a:p>
          <a:p>
            <a:r>
              <a:rPr lang="da-DK" dirty="0"/>
              <a:t>Eventuelle </a:t>
            </a:r>
            <a:r>
              <a:rPr lang="da-DK" dirty="0" smtClean="0"/>
              <a:t>ændringer fra tidligere versioner af prøvevejledningen </a:t>
            </a:r>
            <a:r>
              <a:rPr lang="da-DK" dirty="0"/>
              <a:t>nævnes i </a:t>
            </a:r>
            <a:r>
              <a:rPr lang="da-DK" dirty="0" smtClean="0"/>
              <a:t>indledningen.</a:t>
            </a:r>
            <a:endParaRPr lang="da-DK" dirty="0"/>
          </a:p>
          <a:p>
            <a:endParaRPr lang="da-DK" dirty="0" smtClean="0"/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24439" y="1156309"/>
            <a:ext cx="3158344" cy="4494567"/>
          </a:xfrm>
          <a:prstGeom prst="rect">
            <a:avLst/>
          </a:prstGeom>
        </p:spPr>
      </p:pic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62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51" y="1791769"/>
            <a:ext cx="6378497" cy="3820377"/>
          </a:xfrm>
        </p:spPr>
        <p:txBody>
          <a:bodyPr/>
          <a:lstStyle/>
          <a:p>
            <a:r>
              <a:rPr lang="da-DK" dirty="0" smtClean="0"/>
              <a:t>Regler og rammer for den fælles prøve i fysik/kemi, biologi og geografi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273" r="-1"/>
          <a:stretch/>
        </p:blipFill>
        <p:spPr>
          <a:xfrm>
            <a:off x="539647" y="420861"/>
            <a:ext cx="3909690" cy="5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Den fælles prøve i fysik/kemi, biologi og geografi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68600" y="1808462"/>
            <a:ext cx="11179770" cy="4494542"/>
          </a:xfrm>
        </p:spPr>
        <p:txBody>
          <a:bodyPr/>
          <a:lstStyle/>
          <a:p>
            <a:r>
              <a:rPr lang="da-DK" dirty="0" smtClean="0"/>
              <a:t>Prøven er praktisk/mundtlig.</a:t>
            </a:r>
          </a:p>
          <a:p>
            <a:r>
              <a:rPr lang="da-DK" dirty="0"/>
              <a:t>Prøven aflægges enten individuelt eller i grupper af 2-3 </a:t>
            </a:r>
            <a:r>
              <a:rPr lang="da-DK" dirty="0" smtClean="0"/>
              <a:t>elever.</a:t>
            </a:r>
            <a:endParaRPr lang="da-DK" dirty="0"/>
          </a:p>
          <a:p>
            <a:r>
              <a:rPr lang="da-DK" dirty="0" smtClean="0"/>
              <a:t>Prøven </a:t>
            </a:r>
            <a:r>
              <a:rPr lang="da-DK" dirty="0"/>
              <a:t>tilrettelægges således, at 4, 5 eller 6 elever enten individuelt eller i grupper aflægger prøve samtidig i løbet af en to-timers periode inkl. karakterfastsættelse. Disse elever aflægger prøve i samme lokale.</a:t>
            </a:r>
            <a:endParaRPr lang="da-DK" dirty="0" smtClean="0"/>
          </a:p>
          <a:p>
            <a:r>
              <a:rPr lang="da-DK" dirty="0" smtClean="0"/>
              <a:t>Ved prøvens begyndelse afleverer eleverne en oversigt over, hvordan problemstillingen forventes belyst.</a:t>
            </a:r>
          </a:p>
          <a:p>
            <a:r>
              <a:rPr lang="da-DK" dirty="0" smtClean="0"/>
              <a:t>Prøven er en samtale mellem læreren og grupperne. Censor kan stille uddybende spørgsmål.</a:t>
            </a:r>
          </a:p>
          <a:p>
            <a:r>
              <a:rPr lang="da-DK" dirty="0" smtClean="0"/>
              <a:t>På baggrund af en samlet vurdering af i hvor høj grad, der leves op til vurderingskriterierne, gives der en individuel karakter.</a:t>
            </a:r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Tryk her for hjælp til overblik over prøven - Astra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09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016006\AppData\Local\Temp\Templafy\PowerPointVsto\Assets\OK_gsk11.jpg"/>
  <p:tag name="TEMPLAFYSLIDEID" val="6369515109366772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199164\AppData\Local\Temp\Templafy\PowerPointVsto\Assets\803a705c-e00f-459f-b972-f3496cf8839c.jpe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549472866784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199164\AppData\Local\Temp\Templafy\PowerPointVsto\Assets\2bcc8920-43d2-440a-807a-bd8484edce97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UVM">
  <a:themeElements>
    <a:clrScheme name="Undervisningsministeriet">
      <a:dk1>
        <a:srgbClr val="161616"/>
      </a:dk1>
      <a:lt1>
        <a:srgbClr val="FFFFFF"/>
      </a:lt1>
      <a:dk2>
        <a:srgbClr val="404042"/>
      </a:dk2>
      <a:lt2>
        <a:srgbClr val="E5F1F4"/>
      </a:lt2>
      <a:accent1>
        <a:srgbClr val="007A98"/>
      </a:accent1>
      <a:accent2>
        <a:srgbClr val="99CAD6"/>
      </a:accent2>
      <a:accent3>
        <a:srgbClr val="33786D"/>
      </a:accent3>
      <a:accent4>
        <a:srgbClr val="C31F59"/>
      </a:accent4>
      <a:accent5>
        <a:srgbClr val="69226A"/>
      </a:accent5>
      <a:accent6>
        <a:srgbClr val="EA8145"/>
      </a:accent6>
      <a:hlink>
        <a:srgbClr val="007A98"/>
      </a:hlink>
      <a:folHlink>
        <a:srgbClr val="99CAD6"/>
      </a:folHlink>
    </a:clrScheme>
    <a:fontScheme name="UVM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Blank.potx" id="{A3B46BF8-4555-4BFE-9F2B-CB276DC98C80}" vid="{950795C3-1738-4D4D-8153-8A0A722C738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2269</Words>
  <Application>Microsoft Office PowerPoint</Application>
  <PresentationFormat>Widescreen</PresentationFormat>
  <Paragraphs>288</Paragraphs>
  <Slides>30</Slides>
  <Notes>30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6" baseType="lpstr">
      <vt:lpstr>Arial</vt:lpstr>
      <vt:lpstr>Georgia</vt:lpstr>
      <vt:lpstr>Source Sans Pro</vt:lpstr>
      <vt:lpstr>Verdana</vt:lpstr>
      <vt:lpstr>Wingdings</vt:lpstr>
      <vt:lpstr>UVM</vt:lpstr>
      <vt:lpstr>Klar til den fælles prøve i fysik/kemi, biologi og geografi</vt:lpstr>
      <vt:lpstr>PowerPoint-præsentation</vt:lpstr>
      <vt:lpstr>Mål og målgruppe </vt:lpstr>
      <vt:lpstr>Information til lærerne </vt:lpstr>
      <vt:lpstr>Information og gode råd til elever</vt:lpstr>
      <vt:lpstr>Information til lærerne</vt:lpstr>
      <vt:lpstr>Prøvevejledningen</vt:lpstr>
      <vt:lpstr>Regler og rammer for den fælles prøve i fysik/kemi, biologi og geografi</vt:lpstr>
      <vt:lpstr>Den fælles prøve i fysik/kemi, biologi og geografi</vt:lpstr>
      <vt:lpstr>Oversigt over forløbet frem mod prøven</vt:lpstr>
      <vt:lpstr>Før prøven           Opgivelser</vt:lpstr>
      <vt:lpstr>Før prøven</vt:lpstr>
      <vt:lpstr>Før prøven</vt:lpstr>
      <vt:lpstr>Før prøven        Uddybende spørgsmål</vt:lpstr>
      <vt:lpstr>Før prøven</vt:lpstr>
      <vt:lpstr>Oversigt over prøvedagen</vt:lpstr>
      <vt:lpstr>PowerPoint-præsentation</vt:lpstr>
      <vt:lpstr>Information og gode råd til elever </vt:lpstr>
      <vt:lpstr>Oversigt over forløbet frem mod prøven</vt:lpstr>
      <vt:lpstr>Gruppedannelse og lodtrækning</vt:lpstr>
      <vt:lpstr>Forberedelse og vejledning </vt:lpstr>
      <vt:lpstr>Forberedelse og vejledning</vt:lpstr>
      <vt:lpstr>Forberedelse og vejledning   Hvordan får du kompetenceområderne i spil i din forberedelse til prøven?</vt:lpstr>
      <vt:lpstr>Forberedelse og vejledning  </vt:lpstr>
      <vt:lpstr>Oversigt over prøvedagen</vt:lpstr>
      <vt:lpstr>Under prøven</vt:lpstr>
      <vt:lpstr>Efter prøven</vt:lpstr>
      <vt:lpstr>Vurderingskriterier</vt:lpstr>
      <vt:lpstr>Elevfolder – ”Når du skal til prøve”</vt:lpstr>
      <vt:lpstr>   God arbejdslyst og god fornøjelse med prøverne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2023-03-31T08:49:02Z</dcterms:created>
  <dcterms:modified xsi:type="dcterms:W3CDTF">2023-05-09T06:50:22Z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</Properties>
</file>