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257" r:id="rId2"/>
    <p:sldId id="29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47"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7" autoAdjust="0"/>
  </p:normalViewPr>
  <p:slideViewPr>
    <p:cSldViewPr snapToGrid="0" showGuides="1">
      <p:cViewPr varScale="1">
        <p:scale>
          <a:sx n="115" d="100"/>
          <a:sy n="115" d="100"/>
        </p:scale>
        <p:origin x="372"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07/06/2023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07/06/2023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proever-paa-saerlige-vilkaar/proeve-paa-saerlige-vilkaar-og-fritagels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12000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58915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1347193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66696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Link til</a:t>
            </a:r>
            <a:r>
              <a:rPr lang="da-DK" baseline="0" dirty="0" smtClean="0"/>
              <a:t> checkliste…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125201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168183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2053980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321521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153485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1"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68800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Eksemplerne finder du i prøvevejledningen</a:t>
            </a:r>
            <a:r>
              <a:rPr lang="da-DK" sz="1200" b="0" i="0" kern="1200" baseline="0" dirty="0" smtClean="0">
                <a:solidFill>
                  <a:schemeClr val="tx1"/>
                </a:solidFill>
                <a:effectLst/>
                <a:latin typeface="+mn-lt"/>
                <a:ea typeface="+mn-ea"/>
                <a:cs typeface="+mn-cs"/>
              </a:rPr>
              <a:t> s. 22. Følg linket.</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153198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a:pPr/>
              <a:t>2</a:t>
            </a:fld>
            <a:endParaRPr lang="en-GB"/>
          </a:p>
        </p:txBody>
      </p:sp>
    </p:spTree>
    <p:extLst>
      <p:ext uri="{BB962C8B-B14F-4D97-AF65-F5344CB8AC3E}">
        <p14:creationId xmlns:p14="http://schemas.microsoft.com/office/powerpoint/2010/main" val="3795086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1915826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812936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380583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1146900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2192676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39</a:t>
            </a:fld>
            <a:endParaRPr lang="en-GB"/>
          </a:p>
        </p:txBody>
      </p:sp>
    </p:spTree>
    <p:extLst>
      <p:ext uri="{BB962C8B-B14F-4D97-AF65-F5344CB8AC3E}">
        <p14:creationId xmlns:p14="http://schemas.microsoft.com/office/powerpoint/2010/main" val="272112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403414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04886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402265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01913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Særlige prøvevilkår:</a:t>
            </a:r>
          </a:p>
          <a:p>
            <a:pPr marL="0" indent="0">
              <a:buNone/>
            </a:pPr>
            <a:r>
              <a:rPr lang="da-DK" dirty="0" smtClean="0"/>
              <a:t>	Læs mere om tilrettelæggelse af prøver på særlige vilkår i vejledningen om særlige vilkår og fritagelser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hlinkClick r:id="rId3"/>
              </a:rPr>
              <a:t>https://www.uvm.dk/folkeskolen/folkeskolens-proever/proevetilrettelaeggelse/proever-paa-saerlige-vilkaar/proeve-paa-saerlige-vilkaar-og-fritagelser</a:t>
            </a: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35463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89228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prøvevejledningen bilag 4 for tomt skema til udfyldelse og dialog med censor.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802823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80DB4162-D989-46B2-A0CD-4EF79312C558}" type="datetime2">
              <a:rPr lang="da-DK" smtClean="0"/>
              <a:t>7. juni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42DA057C-2CF4-4EC4-9949-EA6942F11C10}" type="datetime2">
              <a:rPr lang="da-DK" noProof="0" smtClean="0"/>
              <a:t>7. juni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82FBAA78-038E-47A7-9BE7-8D5CD24C5BD8}" type="datetime2">
              <a:rPr lang="da-DK" noProof="0" smtClean="0"/>
              <a:t>7. juni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4B8691B4-3521-46FD-9C51-63581D7F423A}"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032AB459-D604-4794-B629-2E10D9CFE943}"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CE2EA6C-0DFA-4F6D-ABCC-448A874DC91D}"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2CA49BD3-CDDF-47A3-98F8-754049A8CD8B}"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C67BC597-D375-4C3E-8549-335FACE783FB}"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CE87E55A-5079-4842-8200-9794BEE1AFCA}"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FEF7255C-94D3-4DD4-ACD3-325A7B0E107F}"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35F82C4E-CBD9-46D4-AF2C-59B28C273B81}" type="datetime2">
              <a:rPr lang="da-DK" smtClean="0"/>
              <a:t>7. juni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BC390BFB-1F37-4E9C-B515-36D6940AEE14}" type="datetime2">
              <a:rPr lang="da-DK" smtClean="0"/>
              <a:t>7. juni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BD89C462-1E20-4272-828B-FF297B0009A8}" type="datetime2">
              <a:rPr lang="da-DK" smtClean="0"/>
              <a:t>7. juni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041EAE6D-E0F2-430A-B844-A003758B2024}" type="datetime2">
              <a:rPr lang="da-DK" smtClean="0"/>
              <a:t>7. juni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6888E26-C629-44A5-B789-FC12A7E471A5}" type="datetime2">
              <a:rPr lang="da-DK" smtClean="0"/>
              <a:t>7. juni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BC96D77-9D18-4370-98F1-A4982EEB24F6}" type="datetime2">
              <a:rPr lang="da-DK" smtClean="0"/>
              <a:t>7. juni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9F45574-CDAB-41A6-8B97-F87427E20C11}"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C1353188-4A63-4480-807A-A9CBA3A2922F}"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CAF0B74D-5F69-4E2F-9CEF-AA7AC9BC42CE}"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31256D20-8B1B-4572-87C5-02A9A97BD036}"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91BC4C17-BC8E-411E-94A2-72BE6BFED461}" type="datetime2">
              <a:rPr lang="da-DK" smtClean="0"/>
              <a:t>7. juni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dt="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bin"/></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hyperlink" Target="https://www.uvm.dk/-/media/filer/uvm/udd/folke/pdf22/okt/221005-naar-du-skal-til-proeve.pdf"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uvm.dk/-/media/filer/uvm/udd/folke/pdf21/okt/210110-vejledning-til-folkeskolens-proever-i-historie-samfundsfag-og-kristendomskundskab-i-9--klasse.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uvm.dk/folkeskolen/folkeskolens-proever/proevetilrettelaeggelse/proever-paa-saerlige-vilkaar/proeve-paa-saerlige-vilkaar-og-fritagels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vm.dk/-/media/filer/uvm/udd/folke/pdf20/jan/200123-7-skarpe-til-laereren-i-historie--samfundsfag-og-kristendomskundskab.pdf"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a-DK" dirty="0" smtClean="0"/>
              <a:t>Klar til prøven i</a:t>
            </a:r>
            <a:br>
              <a:rPr lang="da-DK" dirty="0" smtClean="0"/>
            </a:br>
            <a:r>
              <a:rPr lang="da-DK" dirty="0" smtClean="0"/>
              <a:t>kristendomskundskab </a:t>
            </a:r>
            <a:br>
              <a:rPr lang="da-DK" dirty="0" smtClean="0"/>
            </a:br>
            <a:r>
              <a:rPr lang="da-DK" dirty="0" smtClean="0"/>
              <a:t>9. klasse </a:t>
            </a:r>
            <a:endParaRPr lang="da-DK" dirty="0"/>
          </a:p>
        </p:txBody>
      </p:sp>
      <p:sp>
        <p:nvSpPr>
          <p:cNvPr id="8" name="Pladsholder til billede 7"/>
          <p:cNvSpPr>
            <a:spLocks noGrp="1"/>
          </p:cNvSpPr>
          <p:nvPr>
            <p:ph type="pic" sz="quarter" idx="14"/>
          </p:nvPr>
        </p:nvSpPr>
        <p:spPr/>
      </p:sp>
      <p:sp>
        <p:nvSpPr>
          <p:cNvPr id="9" name="Pladsholder til tekst 8"/>
          <p:cNvSpPr>
            <a:spLocks noGrp="1"/>
          </p:cNvSpPr>
          <p:nvPr>
            <p:ph type="body" sz="quarter" idx="17"/>
          </p:nvPr>
        </p:nvSpPr>
        <p:spPr/>
        <p:txBody>
          <a:bodyPr/>
          <a:lstStyle/>
          <a:p>
            <a:endParaRPr lang="da-DK"/>
          </a:p>
        </p:txBody>
      </p:sp>
      <p:sp>
        <p:nvSpPr>
          <p:cNvPr id="10" name="Pladsholder til tekst 9"/>
          <p:cNvSpPr>
            <a:spLocks noGrp="1"/>
          </p:cNvSpPr>
          <p:nvPr>
            <p:ph type="body" sz="quarter" idx="18"/>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1944893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476" y="539750"/>
            <a:ext cx="9258162" cy="488950"/>
          </a:xfrm>
        </p:spPr>
        <p:txBody>
          <a:bodyPr/>
          <a:lstStyle/>
          <a:p>
            <a:r>
              <a:rPr lang="da-DK" dirty="0"/>
              <a:t>d. Bedømmelse og vurderingskriterier</a:t>
            </a:r>
          </a:p>
        </p:txBody>
      </p:sp>
      <p:sp>
        <p:nvSpPr>
          <p:cNvPr id="3" name="Pladsholder til indhold 2"/>
          <p:cNvSpPr>
            <a:spLocks noGrp="1"/>
          </p:cNvSpPr>
          <p:nvPr>
            <p:ph sz="half" idx="1"/>
          </p:nvPr>
        </p:nvSpPr>
        <p:spPr>
          <a:xfrm>
            <a:off x="539749" y="1543050"/>
            <a:ext cx="5464800" cy="4774950"/>
          </a:xfrm>
        </p:spPr>
        <p:txBody>
          <a:bodyPr/>
          <a:lstStyle/>
          <a:p>
            <a:pPr marL="0" indent="0">
              <a:buNone/>
            </a:pPr>
            <a:r>
              <a:rPr lang="da-DK" dirty="0"/>
              <a:t>Prøven skal afspejle undervisningen. </a:t>
            </a:r>
            <a:endParaRPr lang="da-DK" dirty="0" smtClean="0"/>
          </a:p>
          <a:p>
            <a:pPr marL="0" indent="0">
              <a:buNone/>
            </a:pPr>
            <a:r>
              <a:rPr lang="da-DK" dirty="0" smtClean="0"/>
              <a:t>Undervisningen </a:t>
            </a:r>
            <a:r>
              <a:rPr lang="da-DK" dirty="0"/>
              <a:t>skal være foregået ud fra Fælles Mål for faget og skal dække alle fagets kompetencemål med underliggende færdigheds- og vidensområder</a:t>
            </a:r>
            <a:r>
              <a:rPr lang="da-DK" dirty="0" smtClean="0"/>
              <a:t>.</a:t>
            </a:r>
            <a:r>
              <a:rPr lang="da-DK" dirty="0"/>
              <a:t> </a:t>
            </a:r>
            <a:endParaRPr lang="da-DK" dirty="0" smtClean="0"/>
          </a:p>
          <a:p>
            <a:pPr marL="0" indent="0">
              <a:buNone/>
            </a:pPr>
            <a:r>
              <a:rPr lang="da-DK" dirty="0" smtClean="0"/>
              <a:t>Eleverne </a:t>
            </a:r>
            <a:r>
              <a:rPr lang="da-DK" dirty="0"/>
              <a:t>vurderes ud fra 7-trins </a:t>
            </a:r>
            <a:r>
              <a:rPr lang="da-DK" dirty="0" smtClean="0"/>
              <a:t>skalaen.</a:t>
            </a:r>
            <a:endParaRPr lang="da-DK" dirty="0"/>
          </a:p>
          <a:p>
            <a:pPr marL="0" indent="0">
              <a:buNone/>
            </a:pPr>
            <a:endParaRPr lang="da-DK" dirty="0" smtClean="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10" name="Pladsholder til indhold 9"/>
          <p:cNvSpPr>
            <a:spLocks noGrp="1"/>
          </p:cNvSpPr>
          <p:nvPr>
            <p:ph sz="half" idx="2"/>
          </p:nvPr>
        </p:nvSpPr>
        <p:spPr>
          <a:xfrm>
            <a:off x="6185865" y="1543050"/>
            <a:ext cx="5464800" cy="4774950"/>
          </a:xfrm>
        </p:spPr>
        <p:txBody>
          <a:bodyPr/>
          <a:lstStyle/>
          <a:p>
            <a:pPr marL="0" indent="0">
              <a:buNone/>
            </a:pPr>
            <a:r>
              <a:rPr lang="da-DK" dirty="0" smtClean="0"/>
              <a:t>Karakterfastsættelsen </a:t>
            </a:r>
            <a:r>
              <a:rPr lang="da-DK" dirty="0"/>
              <a:t>foretages ud fra en samlet vurdering af, i hvilken grad eleven</a:t>
            </a:r>
            <a:r>
              <a:rPr lang="da-DK" dirty="0" smtClean="0"/>
              <a:t>:</a:t>
            </a:r>
            <a:endParaRPr lang="da-DK" dirty="0">
              <a:solidFill>
                <a:srgbClr val="00B050"/>
              </a:solidFill>
            </a:endParaRPr>
          </a:p>
          <a:p>
            <a:pPr lvl="1"/>
            <a:r>
              <a:rPr lang="da-DK" sz="2000" dirty="0"/>
              <a:t>inddrager relevante kompetencemål</a:t>
            </a:r>
          </a:p>
          <a:p>
            <a:pPr lvl="1"/>
            <a:r>
              <a:rPr lang="da-DK" sz="2000" dirty="0"/>
              <a:t>inddrager og anvender kilder </a:t>
            </a:r>
          </a:p>
          <a:p>
            <a:pPr lvl="1"/>
            <a:r>
              <a:rPr lang="da-DK" sz="2000" dirty="0"/>
              <a:t>anvender faglige betegnelser og begreber i samtale om det faglige stof </a:t>
            </a:r>
          </a:p>
          <a:p>
            <a:pPr lvl="1"/>
            <a:r>
              <a:rPr lang="da-DK" sz="2000" dirty="0"/>
              <a:t>redegør fagligt for sine synspunkter </a:t>
            </a:r>
          </a:p>
          <a:p>
            <a:pPr lvl="1"/>
            <a:r>
              <a:rPr lang="da-DK" sz="2000" dirty="0"/>
              <a:t>inddrager produktet til at understøtte faglige pointer </a:t>
            </a:r>
          </a:p>
          <a:p>
            <a:pPr lvl="1"/>
            <a:r>
              <a:rPr lang="da-DK" sz="2000" dirty="0"/>
              <a:t>perspektiverer til relevante faglige sammenhænge og områder fra undervisningen og opgivelserne</a:t>
            </a:r>
          </a:p>
          <a:p>
            <a:endParaRPr lang="da-DK" dirty="0"/>
          </a:p>
        </p:txBody>
      </p:sp>
    </p:spTree>
    <p:extLst>
      <p:ext uri="{BB962C8B-B14F-4D97-AF65-F5344CB8AC3E}">
        <p14:creationId xmlns:p14="http://schemas.microsoft.com/office/powerpoint/2010/main" val="179097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 Bedømmelse og vurderingskriterier</a:t>
            </a:r>
          </a:p>
        </p:txBody>
      </p:sp>
      <p:pic>
        <p:nvPicPr>
          <p:cNvPr id="9" name="Pladsholder til indhold 8"/>
          <p:cNvPicPr>
            <a:picLocks noGrp="1" noChangeAspect="1"/>
          </p:cNvPicPr>
          <p:nvPr>
            <p:ph sz="half" idx="2"/>
          </p:nvPr>
        </p:nvPicPr>
        <p:blipFill>
          <a:blip r:embed="rId3"/>
          <a:stretch>
            <a:fillRect/>
          </a:stretch>
        </p:blipFill>
        <p:spPr>
          <a:xfrm>
            <a:off x="6185243" y="1269402"/>
            <a:ext cx="5465419" cy="5181797"/>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11</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10" name="Pladsholder til indhold 9"/>
          <p:cNvPicPr>
            <a:picLocks noGrp="1" noChangeAspect="1"/>
          </p:cNvPicPr>
          <p:nvPr>
            <p:ph sz="half" idx="1"/>
          </p:nvPr>
        </p:nvPicPr>
        <p:blipFill>
          <a:blip r:embed="rId4"/>
          <a:stretch>
            <a:fillRect/>
          </a:stretch>
        </p:blipFill>
        <p:spPr>
          <a:xfrm>
            <a:off x="637806" y="1269402"/>
            <a:ext cx="5447109" cy="5181797"/>
          </a:xfrm>
          <a:prstGeom prst="rect">
            <a:avLst/>
          </a:prstGeom>
        </p:spPr>
      </p:pic>
    </p:spTree>
    <p:extLst>
      <p:ext uri="{BB962C8B-B14F-4D97-AF65-F5344CB8AC3E}">
        <p14:creationId xmlns:p14="http://schemas.microsoft.com/office/powerpoint/2010/main" val="3977893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262890"/>
            <a:ext cx="11130281" cy="6240780"/>
          </a:xfrm>
        </p:spPr>
        <p:txBody>
          <a:bodyPr/>
          <a:lstStyle/>
          <a:p>
            <a:r>
              <a:rPr lang="da-DK" sz="3600" dirty="0"/>
              <a:t>e. </a:t>
            </a:r>
            <a:r>
              <a:rPr lang="da-DK" sz="3600" dirty="0" smtClean="0"/>
              <a:t>Lærerens forberedelsesarbejde</a:t>
            </a:r>
            <a:r>
              <a:rPr lang="da-DK" sz="3600" dirty="0"/>
              <a:t>, </a:t>
            </a:r>
            <a:r>
              <a:rPr lang="da-DK" sz="3600" dirty="0" smtClean="0"/>
              <a:t/>
            </a:r>
            <a:br>
              <a:rPr lang="da-DK" sz="3600" dirty="0" smtClean="0"/>
            </a:br>
            <a:r>
              <a:rPr lang="da-DK" sz="3600" dirty="0" smtClean="0"/>
              <a:t>prøvens </a:t>
            </a:r>
            <a:r>
              <a:rPr lang="da-DK" sz="3600" dirty="0"/>
              <a:t>forløb trin for </a:t>
            </a:r>
            <a:r>
              <a:rPr lang="da-DK" sz="3600" dirty="0" smtClean="0"/>
              <a:t>trin</a:t>
            </a:r>
            <a:br>
              <a:rPr lang="da-DK" sz="3600" dirty="0" smtClean="0"/>
            </a:br>
            <a:r>
              <a:rPr lang="da-DK" sz="3600" dirty="0"/>
              <a:t/>
            </a:r>
            <a:br>
              <a:rPr lang="da-DK" sz="3600" dirty="0"/>
            </a:br>
            <a:r>
              <a:rPr lang="da-DK" sz="3600" dirty="0" smtClean="0"/>
              <a:t> </a:t>
            </a:r>
            <a:br>
              <a:rPr lang="da-DK" sz="3600" dirty="0" smtClean="0"/>
            </a:br>
            <a:r>
              <a:rPr lang="da-DK" dirty="0"/>
              <a:t/>
            </a:r>
            <a:br>
              <a:rPr lang="da-DK" dirty="0"/>
            </a:b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5" name="Pladsholder til indhold 15"/>
          <p:cNvPicPr>
            <a:picLocks noChangeAspect="1"/>
          </p:cNvPicPr>
          <p:nvPr/>
        </p:nvPicPr>
        <p:blipFill>
          <a:blip r:embed="rId2"/>
          <a:stretch>
            <a:fillRect/>
          </a:stretch>
        </p:blipFill>
        <p:spPr>
          <a:xfrm>
            <a:off x="539748" y="1383030"/>
            <a:ext cx="11073167" cy="5257800"/>
          </a:xfrm>
          <a:prstGeom prst="rect">
            <a:avLst/>
          </a:prstGeom>
        </p:spPr>
      </p:pic>
    </p:spTree>
    <p:extLst>
      <p:ext uri="{BB962C8B-B14F-4D97-AF65-F5344CB8AC3E}">
        <p14:creationId xmlns:p14="http://schemas.microsoft.com/office/powerpoint/2010/main" val="3688731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z="3600" dirty="0" smtClean="0"/>
              <a:t>e. Lærerens forberedelsesarbejde – </a:t>
            </a:r>
            <a:br>
              <a:rPr lang="da-DK" sz="3600" dirty="0" smtClean="0"/>
            </a:br>
            <a:r>
              <a:rPr lang="da-DK" sz="3600" dirty="0" smtClean="0"/>
              <a:t>kontakt til censor </a:t>
            </a:r>
            <a:r>
              <a:rPr lang="da-DK" sz="2000" dirty="0" smtClean="0"/>
              <a:t/>
            </a:r>
            <a:br>
              <a:rPr lang="da-DK" sz="2000" dirty="0" smtClean="0"/>
            </a:br>
            <a:r>
              <a:rPr lang="da-DK" sz="2000" dirty="0" smtClean="0"/>
              <a:t/>
            </a:r>
            <a:br>
              <a:rPr lang="da-DK" sz="2000" dirty="0" smtClean="0"/>
            </a:br>
            <a:r>
              <a:rPr lang="da-DK" sz="2000" dirty="0" smtClean="0"/>
              <a:t>Det kan være en god idé at afstemme samarbejdet med censor tidligt i processen.</a:t>
            </a:r>
            <a:br>
              <a:rPr lang="da-DK" sz="2000" dirty="0" smtClean="0"/>
            </a:br>
            <a:r>
              <a:rPr lang="da-DK" sz="2000" dirty="0" smtClean="0"/>
              <a:t/>
            </a:r>
            <a:br>
              <a:rPr lang="da-DK" sz="2000" dirty="0" smtClean="0"/>
            </a:br>
            <a:r>
              <a:rPr lang="da-DK" sz="2000" dirty="0" smtClean="0"/>
              <a:t>Tag derfor kontakt til censor hurtigst muligt efter faget er udtrukket, og du ved, at dine elever skal aflægge prøven.</a:t>
            </a:r>
            <a:br>
              <a:rPr lang="da-DK" sz="2000" dirty="0" smtClean="0"/>
            </a:br>
            <a:r>
              <a:rPr lang="da-DK" sz="2000" dirty="0" smtClean="0"/>
              <a:t/>
            </a:r>
            <a:br>
              <a:rPr lang="da-DK" sz="2000" dirty="0" smtClean="0"/>
            </a:br>
            <a:r>
              <a:rPr lang="da-DK" sz="2000" b="1" dirty="0" smtClean="0"/>
              <a:t>Inspiration til samtalepunkter med censor:</a:t>
            </a:r>
            <a:r>
              <a:rPr lang="da-DK" sz="2000" dirty="0"/>
              <a:t/>
            </a:r>
            <a:br>
              <a:rPr lang="da-DK" sz="2000" dirty="0"/>
            </a:br>
            <a:r>
              <a:rPr lang="da-DK" sz="2000" dirty="0"/>
              <a:t/>
            </a:r>
            <a:br>
              <a:rPr lang="da-DK" sz="2000" dirty="0"/>
            </a:br>
            <a:r>
              <a:rPr lang="da-DK" sz="2000" dirty="0" smtClean="0"/>
              <a:t>Hvordan bliver materialet i opgivelserne tilgængeligt for censor? </a:t>
            </a:r>
            <a:br>
              <a:rPr lang="da-DK" sz="2000" dirty="0" smtClean="0"/>
            </a:br>
            <a:r>
              <a:rPr lang="da-DK" sz="2000" dirty="0" smtClean="0"/>
              <a:t>Kender censor dele af materialet på forhånd? </a:t>
            </a:r>
            <a:br>
              <a:rPr lang="da-DK" sz="2000" dirty="0" smtClean="0"/>
            </a:br>
            <a:r>
              <a:rPr lang="da-DK" sz="2000" dirty="0" smtClean="0"/>
              <a:t>Har censor allerede tilgang til materialet? </a:t>
            </a:r>
            <a:br>
              <a:rPr lang="da-DK" sz="2000" dirty="0" smtClean="0"/>
            </a:br>
            <a:r>
              <a:rPr lang="da-DK" sz="2000" dirty="0" smtClean="0"/>
              <a:t>Aftal en fælles arbejdsgang, hvis censor finder mangler i prøvematerialet. </a:t>
            </a:r>
            <a:br>
              <a:rPr lang="da-DK" sz="2000" dirty="0" smtClean="0"/>
            </a:br>
            <a:r>
              <a:rPr lang="da-DK" sz="2000" dirty="0" smtClean="0"/>
              <a:t> </a:t>
            </a:r>
            <a:br>
              <a:rPr lang="da-DK" sz="2000" dirty="0" smtClean="0"/>
            </a:br>
            <a:r>
              <a:rPr lang="da-DK" sz="2000" dirty="0" smtClean="0"/>
              <a:t>Hvornår på prøvedagene kan tidligste og seneste eksamination aflægges? Ønskes pauser?</a:t>
            </a:r>
            <a:br>
              <a:rPr lang="da-DK" sz="2000" dirty="0" smtClean="0"/>
            </a:br>
            <a:r>
              <a:rPr lang="da-DK" sz="2000" dirty="0" smtClean="0"/>
              <a:t>Er der elever, der aflægger prøven på særlige vilkår?</a:t>
            </a:r>
            <a:br>
              <a:rPr lang="da-DK" sz="2000" dirty="0" smtClean="0"/>
            </a:br>
            <a:r>
              <a:rPr lang="da-DK" sz="2000" dirty="0" smtClean="0"/>
              <a:t>Hvordan sikrer din skoleleder, at eleverne ikke kan tilgå ny viden eller kommunikere med andre uden for forberedelseslokalet? </a:t>
            </a:r>
            <a:br>
              <a:rPr lang="da-DK" sz="2000" dirty="0" smtClean="0"/>
            </a:br>
            <a:r>
              <a:rPr lang="da-DK" sz="2000" dirty="0" smtClean="0"/>
              <a:t/>
            </a:r>
            <a:br>
              <a:rPr lang="da-DK" sz="2000" dirty="0" smtClean="0"/>
            </a:br>
            <a:r>
              <a:rPr lang="da-DK" sz="2000" dirty="0" smtClean="0"/>
              <a:t>Afstem evt. også opfattelsen af fx mundtlighed, præsentation, disposition af tid mv. i forhold til fremlæggelsen.</a:t>
            </a:r>
            <a:br>
              <a:rPr lang="da-DK" sz="2000" dirty="0" smtClean="0"/>
            </a:br>
            <a:r>
              <a:rPr lang="da-DK" sz="2000" dirty="0" smtClean="0"/>
              <a:t/>
            </a:r>
            <a:br>
              <a:rPr lang="da-DK" sz="2000" dirty="0" smtClean="0"/>
            </a:br>
            <a:endParaRPr lang="da-DK" sz="2000" dirty="0"/>
          </a:p>
        </p:txBody>
      </p:sp>
    </p:spTree>
    <p:extLst>
      <p:ext uri="{BB962C8B-B14F-4D97-AF65-F5344CB8AC3E}">
        <p14:creationId xmlns:p14="http://schemas.microsoft.com/office/powerpoint/2010/main" val="623735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476" y="539750"/>
            <a:ext cx="9258162" cy="1471930"/>
          </a:xfrm>
        </p:spPr>
        <p:txBody>
          <a:bodyPr/>
          <a:lstStyle/>
          <a:p>
            <a:r>
              <a:rPr lang="da-DK" dirty="0"/>
              <a:t>e. P</a:t>
            </a:r>
            <a:r>
              <a:rPr lang="da-DK" dirty="0" smtClean="0"/>
              <a:t>røvens </a:t>
            </a:r>
            <a:r>
              <a:rPr lang="da-DK" dirty="0"/>
              <a:t>forløb trin for </a:t>
            </a:r>
            <a:r>
              <a:rPr lang="da-DK" dirty="0" smtClean="0"/>
              <a:t>trin - opgivelser</a:t>
            </a:r>
            <a:br>
              <a:rPr lang="da-DK" dirty="0" smtClean="0"/>
            </a:br>
            <a:r>
              <a:rPr lang="da-DK" dirty="0" smtClean="0"/>
              <a:t/>
            </a:r>
            <a:br>
              <a:rPr lang="da-DK" dirty="0" smtClean="0"/>
            </a:br>
            <a:endParaRPr lang="da-DK" dirty="0"/>
          </a:p>
        </p:txBody>
      </p:sp>
      <p:sp>
        <p:nvSpPr>
          <p:cNvPr id="3" name="Pladsholder til indhold 2"/>
          <p:cNvSpPr>
            <a:spLocks noGrp="1"/>
          </p:cNvSpPr>
          <p:nvPr>
            <p:ph sz="half" idx="1"/>
          </p:nvPr>
        </p:nvSpPr>
        <p:spPr>
          <a:xfrm>
            <a:off x="539749" y="2566562"/>
            <a:ext cx="5464800" cy="3751437"/>
          </a:xfrm>
        </p:spPr>
        <p:txBody>
          <a:bodyPr/>
          <a:lstStyle/>
          <a:p>
            <a:pPr marL="0" indent="0">
              <a:buNone/>
            </a:pPr>
            <a:endParaRPr lang="da-DK" dirty="0" smtClean="0"/>
          </a:p>
          <a:p>
            <a:pPr marL="0" indent="0">
              <a:buNone/>
            </a:pPr>
            <a:endParaRPr lang="da-DK" dirty="0"/>
          </a:p>
          <a:p>
            <a:pPr marL="0" indent="0">
              <a:buNone/>
            </a:pPr>
            <a:endParaRPr lang="da-DK" dirty="0" smtClean="0"/>
          </a:p>
          <a:p>
            <a:pPr marL="0" indent="0">
              <a:buNone/>
            </a:pPr>
            <a:r>
              <a:rPr lang="da-DK" dirty="0" smtClean="0"/>
              <a:t> </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pic>
        <p:nvPicPr>
          <p:cNvPr id="10" name="Billede 9"/>
          <p:cNvPicPr>
            <a:picLocks noChangeAspect="1"/>
          </p:cNvPicPr>
          <p:nvPr/>
        </p:nvPicPr>
        <p:blipFill>
          <a:blip r:embed="rId3"/>
          <a:stretch>
            <a:fillRect/>
          </a:stretch>
        </p:blipFill>
        <p:spPr>
          <a:xfrm>
            <a:off x="539749" y="1033438"/>
            <a:ext cx="3369311" cy="1268077"/>
          </a:xfrm>
          <a:prstGeom prst="rect">
            <a:avLst/>
          </a:prstGeom>
        </p:spPr>
      </p:pic>
      <p:sp>
        <p:nvSpPr>
          <p:cNvPr id="12" name="Rektangel 11"/>
          <p:cNvSpPr/>
          <p:nvPr/>
        </p:nvSpPr>
        <p:spPr>
          <a:xfrm>
            <a:off x="491951" y="2301515"/>
            <a:ext cx="6096000" cy="4016484"/>
          </a:xfrm>
          <a:prstGeom prst="rect">
            <a:avLst/>
          </a:prstGeom>
        </p:spPr>
        <p:txBody>
          <a:bodyPr>
            <a:spAutoFit/>
          </a:bodyPr>
          <a:lstStyle/>
          <a:p>
            <a:pPr marL="285750" indent="-285750">
              <a:buFont typeface="Arial" panose="020B0604020202020204" pitchFamily="34" charset="0"/>
              <a:buChar char="•"/>
            </a:pPr>
            <a:r>
              <a:rPr lang="da-DK" sz="1500" dirty="0" smtClean="0"/>
              <a:t>Udgangspunktet for opgivelserne er undervisningen i de to seneste år, eleven har modtaget undervisning i faget. </a:t>
            </a:r>
          </a:p>
          <a:p>
            <a:pPr marL="285750" indent="-285750">
              <a:buFont typeface="Arial" panose="020B0604020202020204" pitchFamily="34" charset="0"/>
              <a:buChar char="•"/>
            </a:pPr>
            <a:endParaRPr lang="da-DK" sz="1500" dirty="0" smtClean="0"/>
          </a:p>
          <a:p>
            <a:pPr marL="285750" indent="-285750">
              <a:buFont typeface="Arial" panose="020B0604020202020204" pitchFamily="34" charset="0"/>
              <a:buChar char="•"/>
            </a:pPr>
            <a:r>
              <a:rPr lang="da-DK" sz="1500" dirty="0" smtClean="0"/>
              <a:t>Opgivelserne </a:t>
            </a:r>
            <a:r>
              <a:rPr lang="da-DK" sz="1500" dirty="0"/>
              <a:t>skal være på dansk, men korte  letforståelige </a:t>
            </a:r>
            <a:r>
              <a:rPr lang="da-DK" sz="1500" dirty="0" smtClean="0"/>
              <a:t>sætninger kan </a:t>
            </a:r>
            <a:r>
              <a:rPr lang="da-DK" sz="1500" dirty="0"/>
              <a:t>være på </a:t>
            </a:r>
            <a:r>
              <a:rPr lang="da-DK" sz="1500" dirty="0" smtClean="0"/>
              <a:t>engelsk.</a:t>
            </a:r>
          </a:p>
          <a:p>
            <a:endParaRPr lang="da-DK" sz="1500" dirty="0"/>
          </a:p>
          <a:p>
            <a:pPr marL="285750" indent="-285750">
              <a:buFont typeface="Arial" panose="020B0604020202020204" pitchFamily="34" charset="0"/>
              <a:buChar char="•"/>
            </a:pPr>
            <a:r>
              <a:rPr lang="da-DK" sz="1500" dirty="0" smtClean="0"/>
              <a:t>Opgivelserne </a:t>
            </a:r>
            <a:r>
              <a:rPr lang="da-DK" sz="1500" dirty="0"/>
              <a:t>organiseres i </a:t>
            </a:r>
            <a:r>
              <a:rPr lang="da-DK" sz="1500" dirty="0" smtClean="0"/>
              <a:t>minimum 4 </a:t>
            </a:r>
            <a:r>
              <a:rPr lang="da-DK" sz="1500" dirty="0"/>
              <a:t>emner/temaer, med dertilhørende </a:t>
            </a:r>
            <a:r>
              <a:rPr lang="da-DK" sz="1500" dirty="0" smtClean="0"/>
              <a:t>problemstillinger.</a:t>
            </a:r>
          </a:p>
          <a:p>
            <a:endParaRPr lang="da-DK" sz="1500" dirty="0" smtClean="0"/>
          </a:p>
          <a:p>
            <a:pPr marL="285750" indent="-285750">
              <a:buFont typeface="Arial" panose="020B0604020202020204" pitchFamily="34" charset="0"/>
              <a:buChar char="•"/>
            </a:pPr>
            <a:r>
              <a:rPr lang="da-DK" sz="1500" dirty="0" smtClean="0"/>
              <a:t>Opgivelserne </a:t>
            </a:r>
            <a:r>
              <a:rPr lang="da-DK" sz="1500" dirty="0"/>
              <a:t>skal bestå af </a:t>
            </a:r>
            <a:r>
              <a:rPr lang="da-DK" sz="1500" dirty="0" smtClean="0"/>
              <a:t>tekst </a:t>
            </a:r>
            <a:r>
              <a:rPr lang="da-DK" sz="1500" dirty="0"/>
              <a:t>og mindst 5 andre udtryksformer end </a:t>
            </a:r>
            <a:r>
              <a:rPr lang="da-DK" sz="1500" dirty="0" smtClean="0"/>
              <a:t>tekst. Fx </a:t>
            </a:r>
            <a:r>
              <a:rPr lang="da-DK" sz="1500" dirty="0"/>
              <a:t>f</a:t>
            </a:r>
            <a:r>
              <a:rPr lang="da-DK" sz="1500" dirty="0" smtClean="0"/>
              <a:t>ilm</a:t>
            </a:r>
            <a:r>
              <a:rPr lang="da-DK" sz="1500" dirty="0"/>
              <a:t>, lyd, spil, besøg ud af huset </a:t>
            </a:r>
            <a:r>
              <a:rPr lang="da-DK" sz="1500" dirty="0" smtClean="0"/>
              <a:t>mv.</a:t>
            </a:r>
          </a:p>
          <a:p>
            <a:pPr marL="285750" indent="-285750">
              <a:buFont typeface="Arial" panose="020B0604020202020204" pitchFamily="34" charset="0"/>
              <a:buChar char="•"/>
            </a:pPr>
            <a:endParaRPr lang="da-DK" sz="1500" dirty="0"/>
          </a:p>
          <a:p>
            <a:pPr marL="285750" indent="-285750">
              <a:buFont typeface="Arial" panose="020B0604020202020204" pitchFamily="34" charset="0"/>
              <a:buChar char="•"/>
            </a:pPr>
            <a:r>
              <a:rPr lang="da-DK" sz="1500" dirty="0" smtClean="0"/>
              <a:t>Opgivelserne </a:t>
            </a:r>
            <a:r>
              <a:rPr lang="da-DK" sz="1500" dirty="0"/>
              <a:t>skal indeholde minimum 4 kulturteknikker, hvoraf mindst én er IT-baseret. Kulturteknikkerne skal have været anvendt i undervisningen </a:t>
            </a:r>
            <a:r>
              <a:rPr lang="da-DK" sz="1500" dirty="0" smtClean="0"/>
              <a:t>- gerne </a:t>
            </a:r>
            <a:r>
              <a:rPr lang="da-DK" sz="1500" dirty="0"/>
              <a:t>i andre fag. Kulturteknikker kan være kortfilm, tale, rollespil mv.</a:t>
            </a:r>
          </a:p>
        </p:txBody>
      </p:sp>
      <p:pic>
        <p:nvPicPr>
          <p:cNvPr id="8" name="Pladsholder til indhold 7"/>
          <p:cNvPicPr>
            <a:picLocks noGrp="1" noChangeAspect="1"/>
          </p:cNvPicPr>
          <p:nvPr>
            <p:ph sz="half" idx="2"/>
          </p:nvPr>
        </p:nvPicPr>
        <p:blipFill>
          <a:blip r:embed="rId4"/>
          <a:stretch>
            <a:fillRect/>
          </a:stretch>
        </p:blipFill>
        <p:spPr>
          <a:xfrm>
            <a:off x="6635749" y="1155469"/>
            <a:ext cx="4985444" cy="5162781"/>
          </a:xfrm>
          <a:prstGeom prst="rect">
            <a:avLst/>
          </a:prstGeom>
        </p:spPr>
      </p:pic>
    </p:spTree>
    <p:extLst>
      <p:ext uri="{BB962C8B-B14F-4D97-AF65-F5344CB8AC3E}">
        <p14:creationId xmlns:p14="http://schemas.microsoft.com/office/powerpoint/2010/main" val="3415698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–lodtrækning</a:t>
            </a:r>
            <a:endParaRPr lang="da-DK" dirty="0"/>
          </a:p>
        </p:txBody>
      </p:sp>
      <p:sp>
        <p:nvSpPr>
          <p:cNvPr id="4" name="Pladsholder til indhold 3"/>
          <p:cNvSpPr>
            <a:spLocks noGrp="1"/>
          </p:cNvSpPr>
          <p:nvPr>
            <p:ph sz="half" idx="2"/>
          </p:nvPr>
        </p:nvSpPr>
        <p:spPr>
          <a:xfrm>
            <a:off x="6185865" y="2411730"/>
            <a:ext cx="5464800" cy="3906270"/>
          </a:xfrm>
        </p:spPr>
        <p:txBody>
          <a:bodyPr/>
          <a:lstStyle/>
          <a:p>
            <a:r>
              <a:rPr lang="da-DK" dirty="0"/>
              <a:t>Ved lodtrækningen skal der minimum være 4 emner/temaer repræsenteret ved alle </a:t>
            </a:r>
            <a:r>
              <a:rPr lang="da-DK" dirty="0" smtClean="0"/>
              <a:t>trækningen. Et </a:t>
            </a:r>
            <a:r>
              <a:rPr lang="da-DK" dirty="0"/>
              <a:t>emne/tema udgår dermed ikke, når det er </a:t>
            </a:r>
            <a:r>
              <a:rPr lang="da-DK" dirty="0" smtClean="0"/>
              <a:t>trukket.</a:t>
            </a:r>
            <a:endParaRPr lang="da-DK" dirty="0"/>
          </a:p>
          <a:p>
            <a:r>
              <a:rPr lang="da-DK" dirty="0" smtClean="0"/>
              <a:t>Efter </a:t>
            </a:r>
            <a:r>
              <a:rPr lang="da-DK" dirty="0"/>
              <a:t>lodtrækning gennemgås prøvens form, </a:t>
            </a:r>
            <a:r>
              <a:rPr lang="da-DK" dirty="0" smtClean="0"/>
              <a:t>forløb samt regler.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11" name="Pladsholder til indhold 10"/>
          <p:cNvSpPr>
            <a:spLocks noGrp="1"/>
          </p:cNvSpPr>
          <p:nvPr>
            <p:ph sz="half" idx="1"/>
          </p:nvPr>
        </p:nvSpPr>
        <p:spPr>
          <a:xfrm>
            <a:off x="630406" y="1969573"/>
            <a:ext cx="5464800" cy="5484060"/>
          </a:xfrm>
        </p:spPr>
        <p:txBody>
          <a:bodyPr/>
          <a:lstStyle/>
          <a:p>
            <a:pPr marL="0" indent="0">
              <a:buNone/>
            </a:pPr>
            <a:endParaRPr lang="da-DK" b="1" u="sng" dirty="0" smtClean="0"/>
          </a:p>
          <a:p>
            <a:r>
              <a:rPr lang="da-DK" dirty="0"/>
              <a:t>Eleverne skal alene eller i grupper af 2 </a:t>
            </a:r>
            <a:r>
              <a:rPr lang="da-DK" dirty="0" smtClean="0"/>
              <a:t>eller 3 </a:t>
            </a:r>
            <a:r>
              <a:rPr lang="da-DK" dirty="0"/>
              <a:t>trække et af de opgivne </a:t>
            </a:r>
            <a:r>
              <a:rPr lang="da-DK" dirty="0" smtClean="0"/>
              <a:t>emner/temaer. </a:t>
            </a:r>
            <a:endParaRPr lang="da-DK" dirty="0"/>
          </a:p>
          <a:p>
            <a:r>
              <a:rPr lang="da-DK" dirty="0"/>
              <a:t>Lodtrækningen kan tidligst foregå den 1. april, og senest 5 skoledage før de skriftlige prøver </a:t>
            </a:r>
            <a:r>
              <a:rPr lang="da-DK" dirty="0" smtClean="0"/>
              <a:t>begynder.</a:t>
            </a:r>
            <a:endParaRPr lang="da-DK" dirty="0"/>
          </a:p>
          <a:p>
            <a:r>
              <a:rPr lang="da-DK" dirty="0"/>
              <a:t>Ved lodtrækningen skal eksaminator og skolens leder være til stede. Lodtrækningen er </a:t>
            </a:r>
            <a:r>
              <a:rPr lang="da-DK" dirty="0" smtClean="0"/>
              <a:t>bindende.</a:t>
            </a:r>
            <a:endParaRPr lang="da-DK" dirty="0"/>
          </a:p>
          <a:p>
            <a:endParaRPr lang="da-DK" dirty="0"/>
          </a:p>
        </p:txBody>
      </p:sp>
      <p:pic>
        <p:nvPicPr>
          <p:cNvPr id="13" name="Billede 12"/>
          <p:cNvPicPr>
            <a:picLocks noChangeAspect="1"/>
          </p:cNvPicPr>
          <p:nvPr/>
        </p:nvPicPr>
        <p:blipFill>
          <a:blip r:embed="rId2"/>
          <a:stretch>
            <a:fillRect/>
          </a:stretch>
        </p:blipFill>
        <p:spPr>
          <a:xfrm>
            <a:off x="630406" y="1034683"/>
            <a:ext cx="3357883" cy="1291591"/>
          </a:xfrm>
          <a:prstGeom prst="rect">
            <a:avLst/>
          </a:prstGeom>
        </p:spPr>
      </p:pic>
    </p:spTree>
    <p:extLst>
      <p:ext uri="{BB962C8B-B14F-4D97-AF65-F5344CB8AC3E}">
        <p14:creationId xmlns:p14="http://schemas.microsoft.com/office/powerpoint/2010/main" val="2578626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 </a:t>
            </a:r>
            <a:br>
              <a:rPr lang="da-DK" dirty="0" smtClean="0"/>
            </a:br>
            <a:r>
              <a:rPr lang="da-DK" dirty="0" smtClean="0"/>
              <a:t>lærerens vejledning min. 6 lektioner</a:t>
            </a:r>
            <a:endParaRPr lang="da-DK" dirty="0"/>
          </a:p>
        </p:txBody>
      </p:sp>
      <p:sp>
        <p:nvSpPr>
          <p:cNvPr id="3" name="Pladsholder til indhold 2"/>
          <p:cNvSpPr>
            <a:spLocks noGrp="1"/>
          </p:cNvSpPr>
          <p:nvPr>
            <p:ph sz="half" idx="1"/>
          </p:nvPr>
        </p:nvSpPr>
        <p:spPr/>
        <p:txBody>
          <a:bodyPr/>
          <a:lstStyle/>
          <a:p>
            <a:endParaRPr lang="da-DK" dirty="0" smtClean="0"/>
          </a:p>
          <a:p>
            <a:endParaRPr lang="da-DK" dirty="0"/>
          </a:p>
          <a:p>
            <a:endParaRPr lang="da-DK" dirty="0" smtClean="0"/>
          </a:p>
          <a:p>
            <a:r>
              <a:rPr lang="da-DK" sz="1400" dirty="0"/>
              <a:t>Eleverne </a:t>
            </a:r>
            <a:r>
              <a:rPr lang="da-DK" sz="1400" dirty="0" smtClean="0"/>
              <a:t>vælger et </a:t>
            </a:r>
            <a:r>
              <a:rPr lang="da-DK" sz="1400" dirty="0"/>
              <a:t>delemne inden for det udtrukne </a:t>
            </a:r>
            <a:r>
              <a:rPr lang="da-DK" sz="1400" dirty="0" smtClean="0"/>
              <a:t>emne/tema.</a:t>
            </a:r>
            <a:endParaRPr lang="da-DK" sz="1400" dirty="0"/>
          </a:p>
          <a:p>
            <a:r>
              <a:rPr lang="da-DK" sz="1400" dirty="0"/>
              <a:t>Eleverne formulerer en problemstilling som skal danne grundlag for en faglig undersøgelse. Delemne og problemstilling skal godkendes af </a:t>
            </a:r>
            <a:r>
              <a:rPr lang="da-DK" sz="1400" dirty="0" smtClean="0"/>
              <a:t>læreren . </a:t>
            </a:r>
            <a:endParaRPr lang="da-DK" sz="1400" dirty="0"/>
          </a:p>
          <a:p>
            <a:r>
              <a:rPr lang="da-DK" sz="1400" dirty="0"/>
              <a:t>En faglig undersøgelse består en række overvejelser:</a:t>
            </a:r>
          </a:p>
          <a:p>
            <a:pPr lvl="2"/>
            <a:r>
              <a:rPr lang="da-DK" sz="1400" b="1" dirty="0">
                <a:solidFill>
                  <a:srgbClr val="00B050"/>
                </a:solidFill>
              </a:rPr>
              <a:t>Hvilke arbejdsspørgsmål har jeg brug for? </a:t>
            </a:r>
          </a:p>
          <a:p>
            <a:pPr lvl="2"/>
            <a:r>
              <a:rPr lang="da-DK" sz="1400" b="1" dirty="0">
                <a:solidFill>
                  <a:srgbClr val="00B050"/>
                </a:solidFill>
              </a:rPr>
              <a:t>Hvilke kilder skal jeg vælge? </a:t>
            </a:r>
          </a:p>
          <a:p>
            <a:pPr lvl="2"/>
            <a:r>
              <a:rPr lang="da-DK" sz="1400" b="1" dirty="0">
                <a:solidFill>
                  <a:srgbClr val="00B050"/>
                </a:solidFill>
              </a:rPr>
              <a:t>Hvilke metoder vil jeg bruge? </a:t>
            </a:r>
          </a:p>
          <a:p>
            <a:pPr lvl="2"/>
            <a:r>
              <a:rPr lang="da-DK" sz="1400" b="1" dirty="0">
                <a:solidFill>
                  <a:srgbClr val="00B050"/>
                </a:solidFill>
              </a:rPr>
              <a:t>Hvordan vil jeg undersøge kilderne?</a:t>
            </a:r>
          </a:p>
          <a:p>
            <a:pPr marL="0" indent="0">
              <a:buNone/>
            </a:pPr>
            <a:r>
              <a:rPr lang="da-DK" dirty="0" smtClean="0"/>
              <a:t> </a:t>
            </a:r>
            <a:endParaRPr lang="da-DK" dirty="0"/>
          </a:p>
        </p:txBody>
      </p:sp>
      <p:sp>
        <p:nvSpPr>
          <p:cNvPr id="4" name="Pladsholder til indhold 3"/>
          <p:cNvSpPr>
            <a:spLocks noGrp="1"/>
          </p:cNvSpPr>
          <p:nvPr>
            <p:ph sz="half" idx="2"/>
          </p:nvPr>
        </p:nvSpPr>
        <p:spPr/>
        <p:txBody>
          <a:bodyPr/>
          <a:lstStyle/>
          <a:p>
            <a:r>
              <a:rPr lang="da-DK" sz="1400" dirty="0"/>
              <a:t>Eleverne skal vælge op til 5 kilder, som skal være relevante og forholdsvis korte. Kildetyperne skal være kendte fra </a:t>
            </a:r>
            <a:r>
              <a:rPr lang="da-DK" sz="1400" dirty="0" smtClean="0"/>
              <a:t>undervisningen.</a:t>
            </a:r>
            <a:endParaRPr lang="da-DK" sz="1400" dirty="0"/>
          </a:p>
          <a:p>
            <a:r>
              <a:rPr lang="da-DK" sz="1400" dirty="0" smtClean="0"/>
              <a:t>Eleverne </a:t>
            </a:r>
            <a:r>
              <a:rPr lang="da-DK" sz="1400" dirty="0"/>
              <a:t>skal fremstille deres eget produkt, som skal anvendes i besvarelsen af deres problemstilling. Fx en kortfilm, en plakat, et rollespil mv. </a:t>
            </a:r>
            <a:r>
              <a:rPr lang="da-DK" sz="1400" dirty="0" smtClean="0"/>
              <a:t>Produktet fremstilles uden for de 6 vejledningstimer.</a:t>
            </a:r>
            <a:endParaRPr lang="da-DK" sz="1400" dirty="0"/>
          </a:p>
          <a:p>
            <a:r>
              <a:rPr lang="da-DK" sz="1400" dirty="0"/>
              <a:t>Produktet skal understøtte besvarelsen af </a:t>
            </a:r>
            <a:r>
              <a:rPr lang="da-DK" sz="1400" dirty="0" smtClean="0"/>
              <a:t>problemstillingen.</a:t>
            </a:r>
          </a:p>
          <a:p>
            <a:r>
              <a:rPr lang="da-DK" sz="1400" dirty="0" smtClean="0"/>
              <a:t>Det er ikke udførelsen af produktet der bliver vurderet, men hvordan </a:t>
            </a:r>
            <a:r>
              <a:rPr lang="da-DK" sz="1400" dirty="0"/>
              <a:t>produktet bliver inddraget i </a:t>
            </a:r>
            <a:r>
              <a:rPr lang="da-DK" sz="1400" dirty="0" smtClean="0"/>
              <a:t>prøven, </a:t>
            </a:r>
            <a:r>
              <a:rPr lang="da-DK" sz="1400" dirty="0"/>
              <a:t>samt </a:t>
            </a:r>
            <a:r>
              <a:rPr lang="da-DK" sz="1400" dirty="0" smtClean="0"/>
              <a:t>hvorvidt </a:t>
            </a:r>
            <a:r>
              <a:rPr lang="da-DK" sz="1400" dirty="0"/>
              <a:t>produktet understøtter de faglige </a:t>
            </a:r>
            <a:r>
              <a:rPr lang="da-DK" sz="1400" dirty="0" smtClean="0"/>
              <a:t>pointer.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10" name="Billede 9"/>
          <p:cNvPicPr>
            <a:picLocks noChangeAspect="1"/>
          </p:cNvPicPr>
          <p:nvPr/>
        </p:nvPicPr>
        <p:blipFill>
          <a:blip r:embed="rId2"/>
          <a:stretch>
            <a:fillRect/>
          </a:stretch>
        </p:blipFill>
        <p:spPr>
          <a:xfrm>
            <a:off x="539749" y="1607590"/>
            <a:ext cx="3346451" cy="1227050"/>
          </a:xfrm>
          <a:prstGeom prst="rect">
            <a:avLst/>
          </a:prstGeom>
        </p:spPr>
      </p:pic>
    </p:spTree>
    <p:extLst>
      <p:ext uri="{BB962C8B-B14F-4D97-AF65-F5344CB8AC3E}">
        <p14:creationId xmlns:p14="http://schemas.microsoft.com/office/powerpoint/2010/main" val="181821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 Prøvens </a:t>
            </a:r>
            <a:r>
              <a:rPr lang="da-DK" dirty="0"/>
              <a:t>forløb trin for </a:t>
            </a:r>
            <a:r>
              <a:rPr lang="da-DK" dirty="0" smtClean="0"/>
              <a:t>trin – </a:t>
            </a:r>
            <a:br>
              <a:rPr lang="da-DK" dirty="0" smtClean="0"/>
            </a:br>
            <a:r>
              <a:rPr lang="da-DK" dirty="0" smtClean="0"/>
              <a:t>lærerstillede spørgsmål</a:t>
            </a:r>
            <a:endParaRPr lang="da-DK" dirty="0"/>
          </a:p>
        </p:txBody>
      </p:sp>
      <p:sp>
        <p:nvSpPr>
          <p:cNvPr id="3" name="Pladsholder til indhold 2"/>
          <p:cNvSpPr>
            <a:spLocks noGrp="1"/>
          </p:cNvSpPr>
          <p:nvPr>
            <p:ph sz="half" idx="1"/>
          </p:nvPr>
        </p:nvSpPr>
        <p:spPr/>
        <p:txBody>
          <a:bodyPr/>
          <a:lstStyle/>
          <a:p>
            <a:endParaRPr lang="da-DK" dirty="0" smtClean="0"/>
          </a:p>
          <a:p>
            <a:pPr marL="0" indent="0">
              <a:buNone/>
            </a:pPr>
            <a:endParaRPr lang="da-DK" dirty="0" smtClean="0"/>
          </a:p>
          <a:p>
            <a:r>
              <a:rPr lang="da-DK" sz="1800" dirty="0"/>
              <a:t>Ud fra elevens/gruppens problemstilling formulerer læreren 2-3 analyserende, fortolkende eller perspektiverende </a:t>
            </a:r>
            <a:r>
              <a:rPr lang="da-DK" sz="1800" dirty="0" smtClean="0"/>
              <a:t>spørgsmål. Spørgsmålene skal være ukendte for eleverne indtil forberedelsestiden på prøvedagen.</a:t>
            </a:r>
          </a:p>
          <a:p>
            <a:r>
              <a:rPr lang="da-DK" sz="1800" dirty="0" smtClean="0"/>
              <a:t>De </a:t>
            </a:r>
            <a:r>
              <a:rPr lang="da-DK" sz="1800" dirty="0"/>
              <a:t>lærerstillede spørgsmål skal have deres udgangspunkt i det udtrukne emne/tema, men skal udfordre eleverne udover deres egen undersøgelse. Spørgsmålene kan indeholde områder fra opgivelserne, som eleverne ikke forventes at komme ind på, og som relaterer sig til det udtrukne </a:t>
            </a:r>
            <a:r>
              <a:rPr lang="da-DK" sz="1800" dirty="0" smtClean="0"/>
              <a:t>emne/tema.</a:t>
            </a:r>
            <a:endParaRPr lang="da-DK" sz="1800" dirty="0"/>
          </a:p>
          <a:p>
            <a:endParaRPr lang="da-DK" dirty="0"/>
          </a:p>
        </p:txBody>
      </p:sp>
      <p:sp>
        <p:nvSpPr>
          <p:cNvPr id="4" name="Pladsholder til indhold 3"/>
          <p:cNvSpPr>
            <a:spLocks noGrp="1"/>
          </p:cNvSpPr>
          <p:nvPr>
            <p:ph sz="half" idx="2"/>
          </p:nvPr>
        </p:nvSpPr>
        <p:spPr>
          <a:xfrm>
            <a:off x="6185865" y="1383030"/>
            <a:ext cx="5464800" cy="5068170"/>
          </a:xfrm>
        </p:spPr>
        <p:txBody>
          <a:bodyPr/>
          <a:lstStyle/>
          <a:p>
            <a:pPr marL="0" indent="0">
              <a:buNone/>
            </a:pPr>
            <a:r>
              <a:rPr lang="da-DK" sz="1800" b="1" dirty="0" smtClean="0"/>
              <a:t>Eksempel på lærerstillede spørgsmål:</a:t>
            </a:r>
          </a:p>
          <a:p>
            <a:pPr marL="0" indent="0">
              <a:buNone/>
            </a:pPr>
            <a:r>
              <a:rPr lang="da-DK" sz="1800" dirty="0" smtClean="0"/>
              <a:t>Elevens/gruppens </a:t>
            </a:r>
            <a:r>
              <a:rPr lang="da-DK" sz="1800" dirty="0"/>
              <a:t>valgte problemstilling: </a:t>
            </a:r>
            <a:endParaRPr lang="da-DK" sz="1800" dirty="0" smtClean="0"/>
          </a:p>
          <a:p>
            <a:pPr marL="0" indent="0">
              <a:buNone/>
            </a:pPr>
            <a:r>
              <a:rPr lang="da-DK" sz="1800" i="1" dirty="0"/>
              <a:t>”Hvilke forskelle og ligheder er der på forståelsen af Gud ifølge bibelen og koranen?”, ”Hvordan ser kristne og muslimer på Jesus</a:t>
            </a:r>
            <a:r>
              <a:rPr lang="da-DK" sz="1800" i="1" dirty="0" smtClean="0"/>
              <a:t>?”</a:t>
            </a:r>
          </a:p>
          <a:p>
            <a:pPr marL="0" indent="0">
              <a:buNone/>
            </a:pPr>
            <a:r>
              <a:rPr lang="da-DK" sz="1800" i="1" dirty="0" smtClean="0"/>
              <a:t> </a:t>
            </a:r>
            <a:r>
              <a:rPr lang="da-DK" sz="1800" dirty="0" smtClean="0"/>
              <a:t>Lærerens </a:t>
            </a:r>
            <a:r>
              <a:rPr lang="da-DK" sz="1800" dirty="0"/>
              <a:t>spørgsmål til eleven/gruppen: </a:t>
            </a:r>
            <a:endParaRPr lang="da-DK" sz="1800" dirty="0" smtClean="0"/>
          </a:p>
          <a:p>
            <a:pPr marL="0" indent="0">
              <a:buNone/>
            </a:pPr>
            <a:r>
              <a:rPr lang="da-DK" sz="1800" i="1" dirty="0" smtClean="0"/>
              <a:t>”</a:t>
            </a:r>
            <a:r>
              <a:rPr lang="da-DK" sz="1800" i="1" dirty="0"/>
              <a:t>Hvad betyder kristendommens forståelse af Gud som en treenig Gud i forhold til </a:t>
            </a:r>
            <a:r>
              <a:rPr lang="da-DK" sz="1800" i="1" dirty="0" err="1"/>
              <a:t>islams</a:t>
            </a:r>
            <a:r>
              <a:rPr lang="da-DK" sz="1800" i="1" dirty="0"/>
              <a:t> formulering om én Gud</a:t>
            </a:r>
            <a:r>
              <a:rPr lang="da-DK" sz="1800" i="1" dirty="0" smtClean="0"/>
              <a:t>?”</a:t>
            </a:r>
          </a:p>
          <a:p>
            <a:pPr marL="0" indent="0">
              <a:buNone/>
            </a:pPr>
            <a:r>
              <a:rPr lang="da-DK" sz="1800" i="1" dirty="0"/>
              <a:t>”Hvilke forskelle og ligheder er der mellem Jesus i kristendommen og Muhammad i islam</a:t>
            </a:r>
            <a:r>
              <a:rPr lang="da-DK" sz="1800" i="1" dirty="0" smtClean="0"/>
              <a:t>?”</a:t>
            </a:r>
            <a:endParaRPr lang="da-DK" sz="1800" dirty="0" smtClean="0"/>
          </a:p>
          <a:p>
            <a:pPr marL="0" indent="0">
              <a:buNone/>
            </a:pPr>
            <a:r>
              <a:rPr lang="da-DK" sz="1800" dirty="0" smtClean="0"/>
              <a:t>Se slide 6 for sammenhængen til undervisningen og prøvematerialet.</a:t>
            </a:r>
            <a:endParaRPr lang="da-DK" sz="1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pic>
        <p:nvPicPr>
          <p:cNvPr id="10" name="Billede 9"/>
          <p:cNvPicPr>
            <a:picLocks noChangeAspect="1"/>
          </p:cNvPicPr>
          <p:nvPr/>
        </p:nvPicPr>
        <p:blipFill>
          <a:blip r:embed="rId3"/>
          <a:stretch>
            <a:fillRect/>
          </a:stretch>
        </p:blipFill>
        <p:spPr>
          <a:xfrm>
            <a:off x="539749" y="1474640"/>
            <a:ext cx="3197861" cy="1158470"/>
          </a:xfrm>
          <a:prstGeom prst="rect">
            <a:avLst/>
          </a:prstGeom>
        </p:spPr>
      </p:pic>
    </p:spTree>
    <p:extLst>
      <p:ext uri="{BB962C8B-B14F-4D97-AF65-F5344CB8AC3E}">
        <p14:creationId xmlns:p14="http://schemas.microsoft.com/office/powerpoint/2010/main" val="2565974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 </a:t>
            </a:r>
            <a:br>
              <a:rPr lang="da-DK" dirty="0" smtClean="0"/>
            </a:br>
            <a:r>
              <a:rPr lang="da-DK" dirty="0" smtClean="0"/>
              <a:t>materiale sendes til censor</a:t>
            </a:r>
            <a:endParaRPr lang="da-DK" dirty="0"/>
          </a:p>
        </p:txBody>
      </p:sp>
      <p:sp>
        <p:nvSpPr>
          <p:cNvPr id="3" name="Pladsholder til indhold 2"/>
          <p:cNvSpPr>
            <a:spLocks noGrp="1"/>
          </p:cNvSpPr>
          <p:nvPr>
            <p:ph sz="half" idx="1"/>
          </p:nvPr>
        </p:nvSpPr>
        <p:spPr/>
        <p:txBody>
          <a:bodyPr/>
          <a:lstStyle/>
          <a:p>
            <a:endParaRPr lang="da-DK" dirty="0" smtClean="0"/>
          </a:p>
          <a:p>
            <a:endParaRPr lang="da-DK" dirty="0"/>
          </a:p>
          <a:p>
            <a:pPr marL="0" indent="0">
              <a:buNone/>
            </a:pPr>
            <a:endParaRPr lang="da-DK" dirty="0" smtClean="0"/>
          </a:p>
          <a:p>
            <a:r>
              <a:rPr lang="da-DK" dirty="0"/>
              <a:t>Problemstilling, kilder og produkt skal godkendes </a:t>
            </a:r>
            <a:r>
              <a:rPr lang="da-DK"/>
              <a:t>af </a:t>
            </a:r>
            <a:r>
              <a:rPr lang="da-DK" smtClean="0"/>
              <a:t>læreren.</a:t>
            </a:r>
            <a:endParaRPr lang="da-DK" dirty="0"/>
          </a:p>
          <a:p>
            <a:r>
              <a:rPr lang="da-DK" dirty="0" smtClean="0"/>
              <a:t>Opgivelser, problemstillinger, </a:t>
            </a:r>
            <a:r>
              <a:rPr lang="da-DK" dirty="0"/>
              <a:t>kilder og </a:t>
            </a:r>
            <a:r>
              <a:rPr lang="da-DK" dirty="0" smtClean="0"/>
              <a:t>(foto af) produkter og tidskema til prøvedagen indsendes </a:t>
            </a:r>
            <a:r>
              <a:rPr lang="da-DK" dirty="0"/>
              <a:t>til censor senest 14 kalenderdage inden prøven. Efter afsendelse kan der ikke ændres i </a:t>
            </a:r>
            <a:r>
              <a:rPr lang="da-DK" dirty="0" smtClean="0"/>
              <a:t>prøvematerialet.</a:t>
            </a:r>
          </a:p>
          <a:p>
            <a:pPr marL="0" indent="0">
              <a:buNone/>
            </a:pPr>
            <a:endParaRPr lang="da-DK" dirty="0"/>
          </a:p>
          <a:p>
            <a:endParaRPr lang="da-DK" dirty="0"/>
          </a:p>
        </p:txBody>
      </p:sp>
      <p:sp>
        <p:nvSpPr>
          <p:cNvPr id="4" name="Pladsholder til indhold 3"/>
          <p:cNvSpPr>
            <a:spLocks noGrp="1"/>
          </p:cNvSpPr>
          <p:nvPr>
            <p:ph sz="half" idx="2"/>
          </p:nvPr>
        </p:nvSpPr>
        <p:spPr/>
        <p:txBody>
          <a:bodyPr/>
          <a:lstStyle/>
          <a:p>
            <a:r>
              <a:rPr lang="da-DK" dirty="0" smtClean="0"/>
              <a:t>Det kan være en god hjælp igen at </a:t>
            </a:r>
            <a:r>
              <a:rPr lang="da-DK" dirty="0"/>
              <a:t>have </a:t>
            </a:r>
            <a:r>
              <a:rPr lang="da-DK" dirty="0" smtClean="0"/>
              <a:t>dialog </a:t>
            </a:r>
            <a:r>
              <a:rPr lang="da-DK" dirty="0"/>
              <a:t>med censor </a:t>
            </a:r>
            <a:r>
              <a:rPr lang="da-DK" dirty="0" smtClean="0"/>
              <a:t>omkring prøvematerialet, prøvedagenes forløb, prøver på særlige vilkår etc.</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pic>
        <p:nvPicPr>
          <p:cNvPr id="10" name="Billede 9"/>
          <p:cNvPicPr>
            <a:picLocks noChangeAspect="1"/>
          </p:cNvPicPr>
          <p:nvPr/>
        </p:nvPicPr>
        <p:blipFill>
          <a:blip r:embed="rId3"/>
          <a:stretch>
            <a:fillRect/>
          </a:stretch>
        </p:blipFill>
        <p:spPr>
          <a:xfrm>
            <a:off x="539749" y="1607590"/>
            <a:ext cx="3403601" cy="1261340"/>
          </a:xfrm>
          <a:prstGeom prst="rect">
            <a:avLst/>
          </a:prstGeom>
        </p:spPr>
      </p:pic>
    </p:spTree>
    <p:extLst>
      <p:ext uri="{BB962C8B-B14F-4D97-AF65-F5344CB8AC3E}">
        <p14:creationId xmlns:p14="http://schemas.microsoft.com/office/powerpoint/2010/main" val="1681705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 Lærerens forberedelsesarbejde – </a:t>
            </a:r>
            <a:br>
              <a:rPr lang="da-DK" dirty="0" smtClean="0"/>
            </a:br>
            <a:r>
              <a:rPr lang="da-DK" dirty="0" smtClean="0"/>
              <a:t>Checkliste til læreren</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pic>
        <p:nvPicPr>
          <p:cNvPr id="4" name="Pladsholder til indhold 3"/>
          <p:cNvPicPr>
            <a:picLocks noGrp="1" noChangeAspect="1"/>
          </p:cNvPicPr>
          <p:nvPr>
            <p:ph sz="half" idx="1"/>
          </p:nvPr>
        </p:nvPicPr>
        <p:blipFill>
          <a:blip r:embed="rId3"/>
          <a:stretch>
            <a:fillRect/>
          </a:stretch>
        </p:blipFill>
        <p:spPr>
          <a:xfrm>
            <a:off x="3025256" y="1612669"/>
            <a:ext cx="5464175" cy="4606043"/>
          </a:xfrm>
          <a:prstGeom prst="rect">
            <a:avLst/>
          </a:prstGeom>
        </p:spPr>
      </p:pic>
    </p:spTree>
    <p:extLst>
      <p:ext uri="{BB962C8B-B14F-4D97-AF65-F5344CB8AC3E}">
        <p14:creationId xmlns:p14="http://schemas.microsoft.com/office/powerpoint/2010/main" val="582979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2421999" y="3595440"/>
            <a:ext cx="8817121" cy="1378800"/>
          </a:xfrm>
        </p:spPr>
        <p:txBody>
          <a:bodyPr/>
          <a:lstStyle/>
          <a:p>
            <a:r>
              <a:rPr lang="en-GB" dirty="0" err="1" smtClean="0"/>
              <a:t>Klar</a:t>
            </a:r>
            <a:r>
              <a:rPr lang="en-GB" dirty="0" smtClean="0"/>
              <a:t> </a:t>
            </a:r>
            <a:r>
              <a:rPr lang="en-GB" dirty="0" err="1" smtClean="0"/>
              <a:t>til</a:t>
            </a:r>
            <a:r>
              <a:rPr lang="en-GB" dirty="0" smtClean="0"/>
              <a:t> </a:t>
            </a:r>
            <a:r>
              <a:rPr lang="en-GB" dirty="0" err="1" smtClean="0"/>
              <a:t>prøven</a:t>
            </a:r>
            <a:r>
              <a:rPr lang="en-GB" dirty="0" smtClean="0"/>
              <a:t> </a:t>
            </a:r>
            <a:r>
              <a:rPr lang="en-GB" dirty="0" err="1" smtClean="0"/>
              <a:t>i</a:t>
            </a:r>
            <a:r>
              <a:rPr lang="en-GB" dirty="0" smtClean="0"/>
              <a:t> </a:t>
            </a:r>
            <a:r>
              <a:rPr lang="en-GB" dirty="0" err="1" smtClean="0"/>
              <a:t>kristendomskundskab</a:t>
            </a:r>
            <a:r>
              <a:rPr lang="en-GB" dirty="0" smtClean="0"/>
              <a:t> </a:t>
            </a:r>
            <a:br>
              <a:rPr lang="en-GB" dirty="0" smtClean="0"/>
            </a:br>
            <a:r>
              <a:rPr lang="en-GB" dirty="0" err="1" smtClean="0"/>
              <a:t>i</a:t>
            </a:r>
            <a:r>
              <a:rPr lang="en-GB" dirty="0" smtClean="0"/>
              <a:t> 9. </a:t>
            </a:r>
            <a:r>
              <a:rPr lang="en-GB" dirty="0" err="1" smtClean="0"/>
              <a:t>klasse</a:t>
            </a:r>
            <a:endParaRPr lang="da-DK" dirty="0"/>
          </a:p>
        </p:txBody>
      </p:sp>
      <p:pic>
        <p:nvPicPr>
          <p:cNvPr id="9" name="Picture Placeholder 2"/>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28894" b="28894"/>
          <a:stretch/>
        </p:blipFill>
        <p:spPr/>
      </p:pic>
      <p:sp>
        <p:nvSpPr>
          <p:cNvPr id="2" name="Pladsholder til tekst 1"/>
          <p:cNvSpPr>
            <a:spLocks noGrp="1"/>
          </p:cNvSpPr>
          <p:nvPr>
            <p:ph type="body" sz="quarter" idx="17"/>
          </p:nvPr>
        </p:nvSpPr>
        <p:spPr/>
        <p:txBody>
          <a:bodyPr/>
          <a:lstStyle/>
          <a:p>
            <a:endParaRPr lang="da-DK"/>
          </a:p>
        </p:txBody>
      </p:sp>
      <p:sp>
        <p:nvSpPr>
          <p:cNvPr id="3" name="Pladsholder til tekst 2"/>
          <p:cNvSpPr>
            <a:spLocks noGrp="1"/>
          </p:cNvSpPr>
          <p:nvPr>
            <p:ph type="body" sz="quarter" idx="18"/>
          </p:nvPr>
        </p:nvSpPr>
        <p:spPr/>
        <p:txBody>
          <a:bodyPr/>
          <a:lstStyle/>
          <a:p>
            <a:endParaRPr lang="da-DK"/>
          </a:p>
        </p:txBody>
      </p:sp>
      <p:sp>
        <p:nvSpPr>
          <p:cNvPr id="8" name="Pladsholder til diasnummer 7"/>
          <p:cNvSpPr>
            <a:spLocks noGrp="1"/>
          </p:cNvSpPr>
          <p:nvPr>
            <p:ph type="sldNum" sz="quarter" idx="12"/>
          </p:nvPr>
        </p:nvSpPr>
        <p:spPr/>
        <p:txBody>
          <a:bodyPr/>
          <a:lstStyle/>
          <a:p>
            <a:fld id="{24C8C45C-947F-4981-8B3F-4F32E973C901}" type="slidenum">
              <a:rPr lang="da-DK"/>
              <a:pPr/>
              <a:t>2</a:t>
            </a:fld>
            <a:endParaRPr lang="da-DK" dirty="0"/>
          </a:p>
        </p:txBody>
      </p:sp>
    </p:spTree>
    <p:extLst>
      <p:ext uri="{BB962C8B-B14F-4D97-AF65-F5344CB8AC3E}">
        <p14:creationId xmlns:p14="http://schemas.microsoft.com/office/powerpoint/2010/main" val="361834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pic>
        <p:nvPicPr>
          <p:cNvPr id="9" name="Pladsholder til indhold 8"/>
          <p:cNvPicPr>
            <a:picLocks noGrp="1" noChangeAspect="1"/>
          </p:cNvPicPr>
          <p:nvPr>
            <p:ph sz="half" idx="1"/>
          </p:nvPr>
        </p:nvPicPr>
        <p:blipFill>
          <a:blip r:embed="rId2"/>
          <a:stretch>
            <a:fillRect/>
          </a:stretch>
        </p:blipFill>
        <p:spPr>
          <a:xfrm>
            <a:off x="3031435" y="1113183"/>
            <a:ext cx="5705199" cy="5118548"/>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1899387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4" name="Pladsholder til indhold 3"/>
          <p:cNvPicPr>
            <a:picLocks noGrp="1" noChangeAspect="1"/>
          </p:cNvPicPr>
          <p:nvPr>
            <p:ph sz="half" idx="1"/>
          </p:nvPr>
        </p:nvPicPr>
        <p:blipFill>
          <a:blip r:embed="rId2"/>
          <a:stretch>
            <a:fillRect/>
          </a:stretch>
        </p:blipFill>
        <p:spPr>
          <a:xfrm>
            <a:off x="3285811" y="1256044"/>
            <a:ext cx="5606981" cy="5375156"/>
          </a:xfrm>
          <a:prstGeom prst="rect">
            <a:avLst/>
          </a:prstGeom>
        </p:spPr>
      </p:pic>
    </p:spTree>
    <p:extLst>
      <p:ext uri="{BB962C8B-B14F-4D97-AF65-F5344CB8AC3E}">
        <p14:creationId xmlns:p14="http://schemas.microsoft.com/office/powerpoint/2010/main" val="332483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22</a:t>
            </a:fld>
            <a:endParaRPr lang="da-DK" dirty="0"/>
          </a:p>
        </p:txBody>
      </p:sp>
      <p:pic>
        <p:nvPicPr>
          <p:cNvPr id="4" name="Pladsholder til indhold 3"/>
          <p:cNvPicPr>
            <a:picLocks noGrp="1" noChangeAspect="1"/>
          </p:cNvPicPr>
          <p:nvPr>
            <p:ph sz="half" idx="1"/>
          </p:nvPr>
        </p:nvPicPr>
        <p:blipFill>
          <a:blip r:embed="rId2"/>
          <a:stretch>
            <a:fillRect/>
          </a:stretch>
        </p:blipFill>
        <p:spPr>
          <a:xfrm>
            <a:off x="3222660" y="1185705"/>
            <a:ext cx="5464175" cy="4772967"/>
          </a:xfrm>
          <a:prstGeom prst="rect">
            <a:avLst/>
          </a:prstGeom>
        </p:spPr>
      </p:pic>
    </p:spTree>
    <p:extLst>
      <p:ext uri="{BB962C8B-B14F-4D97-AF65-F5344CB8AC3E}">
        <p14:creationId xmlns:p14="http://schemas.microsoft.com/office/powerpoint/2010/main" val="4076227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1" y="3717290"/>
            <a:ext cx="9259888" cy="934890"/>
          </a:xfrm>
        </p:spPr>
        <p:txBody>
          <a:bodyPr/>
          <a:lstStyle/>
          <a:p>
            <a:r>
              <a:rPr lang="da-DK" dirty="0" smtClean="0"/>
              <a:t>Til eleverne</a:t>
            </a:r>
            <a:br>
              <a:rPr lang="da-DK" dirty="0" smtClean="0"/>
            </a:br>
            <a:r>
              <a:rPr lang="da-DK" dirty="0" smtClean="0"/>
              <a:t>Viden om arbejdet frem mod prøven</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23</a:t>
            </a:fld>
            <a:endParaRPr lang="da-DK" dirty="0"/>
          </a:p>
        </p:txBody>
      </p:sp>
    </p:spTree>
    <p:extLst>
      <p:ext uri="{BB962C8B-B14F-4D97-AF65-F5344CB8AC3E}">
        <p14:creationId xmlns:p14="http://schemas.microsoft.com/office/powerpoint/2010/main" val="488284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871" y="218379"/>
            <a:ext cx="9259888" cy="459746"/>
          </a:xfrm>
        </p:spPr>
        <p:txBody>
          <a:bodyPr/>
          <a:lstStyle/>
          <a:p>
            <a:r>
              <a:rPr lang="da-DK" dirty="0" smtClean="0"/>
              <a:t>Sådan foregår prøven</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24</a:t>
            </a:fld>
            <a:endParaRPr lang="da-DK" dirty="0"/>
          </a:p>
        </p:txBody>
      </p:sp>
      <p:pic>
        <p:nvPicPr>
          <p:cNvPr id="9" name="Pladsholder til indhold 7"/>
          <p:cNvPicPr>
            <a:picLocks noGrp="1" noChangeAspect="1"/>
          </p:cNvPicPr>
          <p:nvPr>
            <p:ph idx="1"/>
          </p:nvPr>
        </p:nvPicPr>
        <p:blipFill>
          <a:blip r:embed="rId3"/>
          <a:stretch>
            <a:fillRect/>
          </a:stretch>
        </p:blipFill>
        <p:spPr>
          <a:xfrm>
            <a:off x="6320147" y="1155298"/>
            <a:ext cx="5645492" cy="2729653"/>
          </a:xfrm>
          <a:prstGeom prst="rect">
            <a:avLst/>
          </a:prstGeom>
        </p:spPr>
      </p:pic>
      <p:sp>
        <p:nvSpPr>
          <p:cNvPr id="10" name="Rektangel 9"/>
          <p:cNvSpPr/>
          <p:nvPr/>
        </p:nvSpPr>
        <p:spPr>
          <a:xfrm>
            <a:off x="395495" y="1048664"/>
            <a:ext cx="6096000" cy="6247864"/>
          </a:xfrm>
          <a:prstGeom prst="rect">
            <a:avLst/>
          </a:prstGeom>
        </p:spPr>
        <p:txBody>
          <a:bodyPr>
            <a:spAutoFit/>
          </a:bodyPr>
          <a:lstStyle/>
          <a:p>
            <a:r>
              <a:rPr lang="da-DK" sz="1600" dirty="0" smtClean="0"/>
              <a:t>På dagen for eksaminationen møder I ind til forberedelsestid sammen med jeres gruppe eller enkeltvis.</a:t>
            </a:r>
          </a:p>
          <a:p>
            <a:endParaRPr lang="da-DK" sz="1600" dirty="0" smtClean="0"/>
          </a:p>
          <a:p>
            <a:r>
              <a:rPr lang="da-DK" sz="1600" dirty="0" smtClean="0"/>
              <a:t>Når forberedelsestiden begynder, får I udleveret 2-3 ukendte spørgsmål, jeres lærer har formuleret, og som relaterer sig til jeres emne/problemstilling. Brug forberedelsestiden på at besvare dem.</a:t>
            </a:r>
          </a:p>
          <a:p>
            <a:endParaRPr lang="da-DK" sz="1600" dirty="0" smtClean="0"/>
          </a:p>
          <a:p>
            <a:r>
              <a:rPr lang="da-DK" sz="1600" dirty="0" smtClean="0"/>
              <a:t>Eksaminationen består derefter af 3 dele:</a:t>
            </a:r>
          </a:p>
          <a:p>
            <a:endParaRPr lang="da-DK" sz="1600" dirty="0" smtClean="0"/>
          </a:p>
          <a:p>
            <a:pPr marL="742950" lvl="1" indent="-285750">
              <a:buFont typeface="Arial" panose="020B0604020202020204" pitchFamily="34" charset="0"/>
              <a:buChar char="•"/>
            </a:pPr>
            <a:r>
              <a:rPr lang="da-DK" sz="1600" dirty="0" smtClean="0"/>
              <a:t>I præsenterer – med inddragelse af jeres produkt og kilder – svar på den problemstilling, som I har arbejdet med forud for prøven</a:t>
            </a:r>
          </a:p>
          <a:p>
            <a:pPr lvl="1"/>
            <a:endParaRPr lang="da-DK" sz="1600" dirty="0" smtClean="0"/>
          </a:p>
          <a:p>
            <a:pPr marL="742950" lvl="1" indent="-285750">
              <a:buFont typeface="Arial" panose="020B0604020202020204" pitchFamily="34" charset="0"/>
              <a:buChar char="•"/>
            </a:pPr>
            <a:r>
              <a:rPr lang="da-DK" sz="1600" dirty="0" smtClean="0"/>
              <a:t>I besvarer de lærerstillede spørgsmål, I arbejdede med i forberedelsestiden</a:t>
            </a:r>
          </a:p>
          <a:p>
            <a:pPr lvl="1"/>
            <a:endParaRPr lang="da-DK" sz="1600" dirty="0" smtClean="0"/>
          </a:p>
          <a:p>
            <a:pPr marL="742950" lvl="1" indent="-285750">
              <a:buFont typeface="Arial" panose="020B0604020202020204" pitchFamily="34" charset="0"/>
              <a:buChar char="•"/>
            </a:pPr>
            <a:r>
              <a:rPr lang="da-DK" sz="1600" dirty="0" smtClean="0"/>
              <a:t>Prøven fortsætter som en faglig samtale mellem jer og jeres lærer, og muligvis også censor</a:t>
            </a:r>
          </a:p>
          <a:p>
            <a:endParaRPr lang="da-DK" sz="1600" dirty="0" smtClean="0"/>
          </a:p>
          <a:p>
            <a:r>
              <a:rPr lang="da-DK" sz="1600" dirty="0" smtClean="0"/>
              <a:t>Prøven er slut, og I forlader lokalet. Lærer og censor voterer. I får derefter hver jeres karakter.</a:t>
            </a:r>
          </a:p>
          <a:p>
            <a:pPr lvl="1"/>
            <a:endParaRPr lang="da-DK" sz="1600" dirty="0" smtClean="0"/>
          </a:p>
          <a:p>
            <a:pPr lvl="1"/>
            <a:endParaRPr lang="da-DK" sz="1600" dirty="0"/>
          </a:p>
        </p:txBody>
      </p:sp>
      <p:pic>
        <p:nvPicPr>
          <p:cNvPr id="3" name="Billede 2"/>
          <p:cNvPicPr>
            <a:picLocks noChangeAspect="1"/>
          </p:cNvPicPr>
          <p:nvPr/>
        </p:nvPicPr>
        <p:blipFill>
          <a:blip r:embed="rId4"/>
          <a:stretch>
            <a:fillRect/>
          </a:stretch>
        </p:blipFill>
        <p:spPr>
          <a:xfrm>
            <a:off x="6458232" y="4255490"/>
            <a:ext cx="5179781" cy="1876687"/>
          </a:xfrm>
          <a:prstGeom prst="rect">
            <a:avLst/>
          </a:prstGeom>
        </p:spPr>
      </p:pic>
    </p:spTree>
    <p:extLst>
      <p:ext uri="{BB962C8B-B14F-4D97-AF65-F5344CB8AC3E}">
        <p14:creationId xmlns:p14="http://schemas.microsoft.com/office/powerpoint/2010/main" val="1635269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1" y="539750"/>
            <a:ext cx="9259888" cy="537936"/>
          </a:xfrm>
        </p:spPr>
        <p:txBody>
          <a:bodyPr/>
          <a:lstStyle/>
          <a:p>
            <a:r>
              <a:rPr lang="da-DK" dirty="0" smtClean="0"/>
              <a:t>Hjælpemidler, I må bruge ved prøven</a:t>
            </a:r>
            <a:endParaRPr lang="da-DK" dirty="0"/>
          </a:p>
        </p:txBody>
      </p:sp>
      <p:sp>
        <p:nvSpPr>
          <p:cNvPr id="3" name="Pladsholder til indhold 2"/>
          <p:cNvSpPr>
            <a:spLocks noGrp="1"/>
          </p:cNvSpPr>
          <p:nvPr>
            <p:ph idx="1"/>
          </p:nvPr>
        </p:nvSpPr>
        <p:spPr>
          <a:xfrm>
            <a:off x="539748" y="1534886"/>
            <a:ext cx="5464800" cy="4783114"/>
          </a:xfrm>
        </p:spPr>
        <p:txBody>
          <a:bodyPr/>
          <a:lstStyle/>
          <a:p>
            <a:pPr marL="0" indent="0">
              <a:buNone/>
            </a:pPr>
            <a:r>
              <a:rPr lang="da-DK" b="1" dirty="0" smtClean="0"/>
              <a:t>Forberedelsen </a:t>
            </a:r>
          </a:p>
          <a:p>
            <a:pPr marL="0" indent="0">
              <a:buNone/>
            </a:pPr>
            <a:r>
              <a:rPr lang="da-DK" dirty="0" smtClean="0"/>
              <a:t>I forberedelseslokalet har I mulighed for at bruge:</a:t>
            </a:r>
            <a:endParaRPr lang="da-DK" dirty="0"/>
          </a:p>
          <a:p>
            <a:pPr lvl="1"/>
            <a:r>
              <a:rPr lang="da-DK" dirty="0">
                <a:solidFill>
                  <a:srgbClr val="00B050"/>
                </a:solidFill>
              </a:rPr>
              <a:t>fagspecifikke hjælpemidler</a:t>
            </a:r>
          </a:p>
          <a:p>
            <a:pPr lvl="1"/>
            <a:r>
              <a:rPr lang="da-DK" dirty="0">
                <a:solidFill>
                  <a:srgbClr val="00B050"/>
                </a:solidFill>
              </a:rPr>
              <a:t>egne noter </a:t>
            </a:r>
          </a:p>
          <a:p>
            <a:pPr lvl="1"/>
            <a:r>
              <a:rPr lang="da-DK" dirty="0">
                <a:solidFill>
                  <a:srgbClr val="00B050"/>
                </a:solidFill>
              </a:rPr>
              <a:t>opslagsværker </a:t>
            </a:r>
            <a:endParaRPr lang="da-DK" dirty="0" smtClean="0">
              <a:solidFill>
                <a:srgbClr val="00B050"/>
              </a:solidFill>
            </a:endParaRPr>
          </a:p>
          <a:p>
            <a:pPr marL="180000" lvl="1" indent="0">
              <a:buNone/>
            </a:pPr>
            <a:endParaRPr lang="da-DK" dirty="0" smtClean="0">
              <a:solidFill>
                <a:srgbClr val="00B050"/>
              </a:solidFill>
            </a:endParaRPr>
          </a:p>
          <a:p>
            <a:pPr marL="180000" lvl="1" indent="0">
              <a:buNone/>
            </a:pPr>
            <a:r>
              <a:rPr lang="da-DK" dirty="0" smtClean="0"/>
              <a:t>De kan være fysiske eller digitale.</a:t>
            </a:r>
            <a:endParaRPr lang="da-DK" dirty="0"/>
          </a:p>
          <a:p>
            <a:pPr marL="180000" lvl="1" indent="0">
              <a:buNone/>
            </a:pPr>
            <a:endParaRPr lang="da-DK" dirty="0"/>
          </a:p>
          <a:p>
            <a:pPr marL="180000" lvl="1" indent="0">
              <a:buNone/>
            </a:pPr>
            <a:r>
              <a:rPr lang="da-DK" dirty="0" smtClean="0"/>
              <a:t>I må </a:t>
            </a:r>
            <a:r>
              <a:rPr lang="da-DK" b="1" dirty="0" smtClean="0">
                <a:solidFill>
                  <a:srgbClr val="FF0000"/>
                </a:solidFill>
              </a:rPr>
              <a:t>ikke</a:t>
            </a:r>
            <a:r>
              <a:rPr lang="da-DK" dirty="0" smtClean="0"/>
              <a:t> søge på internettet efter ny viden/viden, der ikke er i opgivelserne. I må heller ikke kommunikere med omverdenen.</a:t>
            </a:r>
            <a:endParaRPr lang="da-DK" dirty="0"/>
          </a:p>
          <a:p>
            <a:pPr marL="0" indent="0">
              <a:buNone/>
            </a:pP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25</a:t>
            </a:fld>
            <a:endParaRPr lang="da-DK" dirty="0"/>
          </a:p>
        </p:txBody>
      </p:sp>
      <p:sp>
        <p:nvSpPr>
          <p:cNvPr id="6" name="Pladsholder til indhold 5"/>
          <p:cNvSpPr>
            <a:spLocks noGrp="1"/>
          </p:cNvSpPr>
          <p:nvPr>
            <p:ph idx="13"/>
          </p:nvPr>
        </p:nvSpPr>
        <p:spPr>
          <a:xfrm>
            <a:off x="6185863" y="1534886"/>
            <a:ext cx="5464800" cy="4783114"/>
          </a:xfrm>
        </p:spPr>
        <p:txBody>
          <a:bodyPr/>
          <a:lstStyle/>
          <a:p>
            <a:pPr marL="0" indent="0">
              <a:buNone/>
            </a:pPr>
            <a:r>
              <a:rPr lang="da-DK" b="1" dirty="0" smtClean="0"/>
              <a:t>Præsentatione</a:t>
            </a:r>
            <a:r>
              <a:rPr lang="da-DK" b="1" dirty="0"/>
              <a:t>n</a:t>
            </a:r>
            <a:endParaRPr lang="da-DK" b="1" dirty="0" smtClean="0"/>
          </a:p>
          <a:p>
            <a:pPr marL="0" indent="0">
              <a:buNone/>
            </a:pPr>
            <a:r>
              <a:rPr lang="da-DK" dirty="0" smtClean="0"/>
              <a:t>Til </a:t>
            </a:r>
            <a:r>
              <a:rPr lang="da-DK" dirty="0"/>
              <a:t>præsentationen af </a:t>
            </a:r>
            <a:r>
              <a:rPr lang="da-DK" dirty="0" smtClean="0"/>
              <a:t>jeres problemstilling må I medbringe </a:t>
            </a:r>
            <a:r>
              <a:rPr lang="da-DK" dirty="0">
                <a:solidFill>
                  <a:srgbClr val="00B050"/>
                </a:solidFill>
              </a:rPr>
              <a:t>en disposition </a:t>
            </a:r>
            <a:r>
              <a:rPr lang="da-DK" dirty="0" smtClean="0"/>
              <a:t>med talepunkter. Det kan evt. være i et </a:t>
            </a:r>
            <a:r>
              <a:rPr lang="da-DK" dirty="0"/>
              <a:t>digitalt </a:t>
            </a:r>
            <a:r>
              <a:rPr lang="da-DK" dirty="0" smtClean="0"/>
              <a:t>præsentationsværktøj, fx PPT.</a:t>
            </a:r>
            <a:endParaRPr lang="da-DK" dirty="0"/>
          </a:p>
          <a:p>
            <a:pPr marL="0" indent="0">
              <a:buNone/>
            </a:pPr>
            <a:r>
              <a:rPr lang="da-DK" dirty="0" smtClean="0"/>
              <a:t>Til eksaminationen må I derudover kun medbringe </a:t>
            </a:r>
            <a:r>
              <a:rPr lang="da-DK" dirty="0" smtClean="0">
                <a:solidFill>
                  <a:srgbClr val="00B050"/>
                </a:solidFill>
              </a:rPr>
              <a:t>de noter</a:t>
            </a:r>
            <a:r>
              <a:rPr lang="da-DK" dirty="0" smtClean="0"/>
              <a:t>, I har skrevet i forberedelseslokalet. </a:t>
            </a:r>
          </a:p>
          <a:p>
            <a:pPr marL="0" indent="0">
              <a:buNone/>
            </a:pPr>
            <a:r>
              <a:rPr lang="da-DK" dirty="0" smtClean="0"/>
              <a:t>Alle materialer, I medbringer, kan være digitale eller fysiske.</a:t>
            </a:r>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788406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Jeres materiale til aflevering hos jeres lærer forud for prøven</a:t>
            </a:r>
            <a:endParaRPr lang="da-DK" dirty="0"/>
          </a:p>
        </p:txBody>
      </p:sp>
      <p:sp>
        <p:nvSpPr>
          <p:cNvPr id="3" name="Pladsholder til indhold 2"/>
          <p:cNvSpPr>
            <a:spLocks noGrp="1"/>
          </p:cNvSpPr>
          <p:nvPr>
            <p:ph idx="1"/>
          </p:nvPr>
        </p:nvSpPr>
        <p:spPr/>
        <p:txBody>
          <a:bodyPr/>
          <a:lstStyle/>
          <a:p>
            <a:pPr marL="0" indent="0">
              <a:buNone/>
            </a:pPr>
            <a:r>
              <a:rPr lang="da-DK" dirty="0" smtClean="0"/>
              <a:t>Inden prøvedagen har I haft minimum 6 vejledningslektioner med jeres lærer.</a:t>
            </a:r>
          </a:p>
          <a:p>
            <a:pPr marL="0" indent="0">
              <a:buNone/>
            </a:pPr>
            <a:r>
              <a:rPr lang="da-DK" dirty="0" smtClean="0"/>
              <a:t>I disse lektioner har I klargjort jeres materiale til prøven. </a:t>
            </a:r>
            <a:endParaRPr lang="da-DK" dirty="0"/>
          </a:p>
          <a:p>
            <a:pPr marL="0" indent="0">
              <a:buNone/>
            </a:pPr>
            <a:r>
              <a:rPr lang="da-DK" dirty="0" smtClean="0"/>
              <a:t>I skal aflevere materialet (gerne i to eksemplarer) til jeres lærer til godkendelse, underskrift og afsendelse til censor.</a:t>
            </a:r>
          </a:p>
          <a:p>
            <a:pPr marL="0" indent="0">
              <a:buNone/>
            </a:pPr>
            <a:r>
              <a:rPr lang="da-DK" dirty="0" smtClean="0"/>
              <a:t>Materialet skal indeholde:</a:t>
            </a:r>
          </a:p>
          <a:p>
            <a:pPr marL="0" indent="0">
              <a:buNone/>
            </a:pPr>
            <a:r>
              <a:rPr lang="da-DK" dirty="0"/>
              <a:t>	</a:t>
            </a:r>
            <a:r>
              <a:rPr lang="da-DK" dirty="0" smtClean="0">
                <a:solidFill>
                  <a:srgbClr val="00B050"/>
                </a:solidFill>
              </a:rPr>
              <a:t>Problemstilling</a:t>
            </a:r>
          </a:p>
          <a:p>
            <a:pPr marL="0" indent="0">
              <a:buNone/>
            </a:pPr>
            <a:r>
              <a:rPr lang="da-DK" dirty="0">
                <a:solidFill>
                  <a:srgbClr val="00B050"/>
                </a:solidFill>
              </a:rPr>
              <a:t>	</a:t>
            </a:r>
            <a:r>
              <a:rPr lang="da-DK" dirty="0" smtClean="0">
                <a:solidFill>
                  <a:srgbClr val="00B050"/>
                </a:solidFill>
              </a:rPr>
              <a:t>Kilder</a:t>
            </a:r>
          </a:p>
          <a:p>
            <a:pPr marL="0" indent="0">
              <a:buNone/>
            </a:pPr>
            <a:r>
              <a:rPr lang="da-DK" dirty="0">
                <a:solidFill>
                  <a:srgbClr val="00B050"/>
                </a:solidFill>
              </a:rPr>
              <a:t>	</a:t>
            </a:r>
            <a:r>
              <a:rPr lang="da-DK" dirty="0" smtClean="0">
                <a:solidFill>
                  <a:srgbClr val="00B050"/>
                </a:solidFill>
              </a:rPr>
              <a:t>Produkt</a:t>
            </a:r>
          </a:p>
          <a:p>
            <a:pPr marL="0" indent="0">
              <a:buNone/>
            </a:pPr>
            <a:endParaRPr lang="da-DK" dirty="0" smtClean="0"/>
          </a:p>
          <a:p>
            <a:pPr marL="0" indent="0">
              <a:buNone/>
            </a:pPr>
            <a:endParaRPr lang="da-DK" dirty="0" smtClean="0"/>
          </a:p>
        </p:txBody>
      </p:sp>
      <p:sp>
        <p:nvSpPr>
          <p:cNvPr id="5" name="Pladsholder til slidenummer 4"/>
          <p:cNvSpPr>
            <a:spLocks noGrp="1"/>
          </p:cNvSpPr>
          <p:nvPr>
            <p:ph type="sldNum" sz="quarter" idx="12"/>
          </p:nvPr>
        </p:nvSpPr>
        <p:spPr/>
        <p:txBody>
          <a:bodyPr/>
          <a:lstStyle/>
          <a:p>
            <a:fld id="{859873C9-BF5D-4A9A-BB31-45BBB7BABAF7}" type="slidenum">
              <a:rPr lang="da-DK" smtClean="0"/>
              <a:pPr/>
              <a:t>26</a:t>
            </a:fld>
            <a:endParaRPr lang="da-DK" dirty="0"/>
          </a:p>
        </p:txBody>
      </p:sp>
      <p:pic>
        <p:nvPicPr>
          <p:cNvPr id="9" name="Pladsholder til indhold 8"/>
          <p:cNvPicPr>
            <a:picLocks noGrp="1" noChangeAspect="1"/>
          </p:cNvPicPr>
          <p:nvPr>
            <p:ph idx="13"/>
          </p:nvPr>
        </p:nvPicPr>
        <p:blipFill>
          <a:blip r:embed="rId3"/>
          <a:stretch>
            <a:fillRect/>
          </a:stretch>
        </p:blipFill>
        <p:spPr>
          <a:xfrm>
            <a:off x="6186488" y="1800001"/>
            <a:ext cx="5464175" cy="3958360"/>
          </a:xfrm>
          <a:prstGeom prst="rect">
            <a:avLst/>
          </a:prstGeom>
        </p:spPr>
      </p:pic>
    </p:spTree>
    <p:extLst>
      <p:ext uri="{BB962C8B-B14F-4D97-AF65-F5344CB8AC3E}">
        <p14:creationId xmlns:p14="http://schemas.microsoft.com/office/powerpoint/2010/main" val="3821788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bedømmes din prøve</a:t>
            </a:r>
            <a:endParaRPr lang="da-DK" dirty="0"/>
          </a:p>
        </p:txBody>
      </p:sp>
      <p:sp>
        <p:nvSpPr>
          <p:cNvPr id="3" name="Pladsholder til indhold 2"/>
          <p:cNvSpPr>
            <a:spLocks noGrp="1"/>
          </p:cNvSpPr>
          <p:nvPr>
            <p:ph idx="1"/>
          </p:nvPr>
        </p:nvSpPr>
        <p:spPr/>
        <p:txBody>
          <a:bodyPr/>
          <a:lstStyle/>
          <a:p>
            <a:r>
              <a:rPr lang="da-DK" dirty="0" smtClean="0"/>
              <a:t>Jeres præstation bedømmes efter, i hvor høj grad du/I ved eksaminationen:</a:t>
            </a:r>
          </a:p>
          <a:p>
            <a:endParaRPr lang="da-DK" dirty="0" smtClean="0"/>
          </a:p>
          <a:p>
            <a:pPr lvl="2"/>
            <a:r>
              <a:rPr lang="da-DK" dirty="0" smtClean="0"/>
              <a:t>bruger faglig viden fra opgivelser</a:t>
            </a:r>
          </a:p>
          <a:p>
            <a:pPr lvl="2"/>
            <a:r>
              <a:rPr lang="da-DK" dirty="0" smtClean="0"/>
              <a:t>viser velovervejet brug af fagets metoder</a:t>
            </a:r>
          </a:p>
          <a:p>
            <a:pPr lvl="2"/>
            <a:r>
              <a:rPr lang="da-DK" dirty="0" smtClean="0"/>
              <a:t>Viser velovervejet brug af kilderne</a:t>
            </a:r>
          </a:p>
          <a:p>
            <a:pPr lvl="2"/>
            <a:r>
              <a:rPr lang="da-DK" dirty="0" smtClean="0"/>
              <a:t>bruger korrekte faglige ord og begreber</a:t>
            </a:r>
          </a:p>
          <a:p>
            <a:pPr lvl="2"/>
            <a:r>
              <a:rPr lang="da-DK" dirty="0" smtClean="0"/>
              <a:t>redegør fagligt for dine/jeres synspunkter</a:t>
            </a:r>
          </a:p>
          <a:p>
            <a:pPr lvl="2"/>
            <a:r>
              <a:rPr lang="da-DK" dirty="0" smtClean="0"/>
              <a:t>bruger produktet til at understrege faglige pointer</a:t>
            </a:r>
          </a:p>
          <a:p>
            <a:pPr lvl="2"/>
            <a:r>
              <a:rPr lang="da-DK" dirty="0" smtClean="0"/>
              <a:t>Kan perspektivere til faglige sammenhænge og emner/temaer fra undervisningen og opgivelserne</a:t>
            </a:r>
          </a:p>
          <a:p>
            <a:pPr lvl="2"/>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27</a:t>
            </a:fld>
            <a:endParaRPr lang="da-DK" dirty="0"/>
          </a:p>
        </p:txBody>
      </p:sp>
      <p:pic>
        <p:nvPicPr>
          <p:cNvPr id="9" name="Pladsholder til indhold 8"/>
          <p:cNvPicPr>
            <a:picLocks noGrp="1" noChangeAspect="1"/>
          </p:cNvPicPr>
          <p:nvPr>
            <p:ph idx="13"/>
          </p:nvPr>
        </p:nvPicPr>
        <p:blipFill>
          <a:blip r:embed="rId2"/>
          <a:stretch>
            <a:fillRect/>
          </a:stretch>
        </p:blipFill>
        <p:spPr>
          <a:xfrm>
            <a:off x="6233642" y="1550914"/>
            <a:ext cx="5417019" cy="4518025"/>
          </a:xfrm>
          <a:prstGeom prst="rect">
            <a:avLst/>
          </a:prstGeom>
        </p:spPr>
      </p:pic>
    </p:spTree>
    <p:extLst>
      <p:ext uri="{BB962C8B-B14F-4D97-AF65-F5344CB8AC3E}">
        <p14:creationId xmlns:p14="http://schemas.microsoft.com/office/powerpoint/2010/main" val="3951231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Snyd ved prøven </a:t>
            </a:r>
            <a:br>
              <a:rPr lang="da-DK" dirty="0" smtClean="0"/>
            </a:br>
            <a:r>
              <a:rPr lang="da-DK" sz="2000" dirty="0" smtClean="0"/>
              <a:t>Læs </a:t>
            </a:r>
            <a:r>
              <a:rPr lang="da-DK" sz="2000" dirty="0"/>
              <a:t>folderen </a:t>
            </a:r>
            <a:r>
              <a:rPr lang="da-DK" sz="2000" dirty="0">
                <a:hlinkClick r:id="rId2"/>
              </a:rPr>
              <a:t>Når du skal til prøve</a:t>
            </a:r>
            <a:r>
              <a:rPr lang="da-DK" dirty="0"/>
              <a:t/>
            </a:r>
            <a:br>
              <a:rPr lang="da-DK" dirty="0"/>
            </a:br>
            <a:endParaRPr lang="da-DK" dirty="0"/>
          </a:p>
        </p:txBody>
      </p:sp>
      <p:sp>
        <p:nvSpPr>
          <p:cNvPr id="3" name="Pladsholder til indhold 2"/>
          <p:cNvSpPr>
            <a:spLocks noGrp="1"/>
          </p:cNvSpPr>
          <p:nvPr>
            <p:ph idx="1"/>
          </p:nvPr>
        </p:nvSpPr>
        <p:spPr>
          <a:xfrm>
            <a:off x="539748" y="1800000"/>
            <a:ext cx="5464800" cy="4518000"/>
          </a:xfrm>
        </p:spPr>
        <p:txBody>
          <a:bodyPr/>
          <a:lstStyle/>
          <a:p>
            <a:r>
              <a:rPr lang="da-DK" sz="1600" dirty="0" smtClean="0"/>
              <a:t>Det </a:t>
            </a:r>
            <a:r>
              <a:rPr lang="da-DK" sz="1600" dirty="0"/>
              <a:t>er din lærer, der skal informere dig om, hvad der er tilladt, og hvordan du tilgår hjælpemidlerne. Spørg din lærer, hvis du er i </a:t>
            </a:r>
            <a:r>
              <a:rPr lang="da-DK" sz="1600" dirty="0" smtClean="0"/>
              <a:t>tvivl.</a:t>
            </a:r>
          </a:p>
          <a:p>
            <a:r>
              <a:rPr lang="da-DK" sz="1600" dirty="0"/>
              <a:t>Ved </a:t>
            </a:r>
            <a:r>
              <a:rPr lang="da-DK" sz="1600" dirty="0" smtClean="0"/>
              <a:t>prøven (både forberedelsen på prøvedagen og eksaminationen på prøvedagen) </a:t>
            </a:r>
            <a:r>
              <a:rPr lang="da-DK" sz="1600" dirty="0"/>
              <a:t>er det ikke tilladt at bruge internettet til at søge information. Det er heller ikke tilladt fx at hente billeder til besvarelse af opgaven på internettet. Det er tilladt at bruge billeder fra </a:t>
            </a:r>
            <a:r>
              <a:rPr lang="da-DK" sz="1600" dirty="0" smtClean="0"/>
              <a:t>opgivelser.</a:t>
            </a:r>
          </a:p>
          <a:p>
            <a:r>
              <a:rPr lang="da-DK" sz="1600" dirty="0" smtClean="0"/>
              <a:t>Det er ikke tilladt at tale med eller have kontakt til andre under prøven. Det gælder både i og uden for forberedelseslokalet, prøvelokalet, mundtligt, via mobiltelefon og på internettet gennem fx chat, sociale medier og e-mail.</a:t>
            </a:r>
            <a:endParaRPr lang="da-DK" sz="180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28</a:t>
            </a:fld>
            <a:endParaRPr lang="da-DK" dirty="0"/>
          </a:p>
        </p:txBody>
      </p:sp>
      <p:sp>
        <p:nvSpPr>
          <p:cNvPr id="10" name="Pladsholder til indhold 9"/>
          <p:cNvSpPr>
            <a:spLocks noGrp="1"/>
          </p:cNvSpPr>
          <p:nvPr>
            <p:ph idx="13"/>
          </p:nvPr>
        </p:nvSpPr>
        <p:spPr/>
        <p:txBody>
          <a:bodyPr/>
          <a:lstStyle/>
          <a:p>
            <a:r>
              <a:rPr lang="da-DK" sz="1600" dirty="0"/>
              <a:t>Det er ikke tilladt at dele fx dokumenter, usb-stik og sedler eller vise din skærm eller noter, så andre udenfor lokalet har mulighed for at se, hvad du har skrevet. Du må heller ikke gøre opgavebesvarelser eller andet af dit materiale tilgængeligt for andre digitalt fx på online-drev, mail eller lignende under </a:t>
            </a:r>
            <a:r>
              <a:rPr lang="da-DK" sz="1600" dirty="0" smtClean="0"/>
              <a:t>prøven.</a:t>
            </a:r>
            <a:endParaRPr lang="da-DK" sz="1600" dirty="0"/>
          </a:p>
          <a:p>
            <a:r>
              <a:rPr lang="da-DK" sz="1600" dirty="0" smtClean="0"/>
              <a:t>Det </a:t>
            </a:r>
            <a:r>
              <a:rPr lang="da-DK" sz="1600" dirty="0"/>
              <a:t>er din skole, der bestemmer, om du må høre musik til prøverne. Spørg derfor din lærer, hvis du er i </a:t>
            </a:r>
            <a:r>
              <a:rPr lang="da-DK" sz="1600" dirty="0" smtClean="0"/>
              <a:t>tvivl.</a:t>
            </a:r>
            <a:endParaRPr lang="da-DK" dirty="0"/>
          </a:p>
        </p:txBody>
      </p:sp>
    </p:spTree>
    <p:extLst>
      <p:ext uri="{BB962C8B-B14F-4D97-AF65-F5344CB8AC3E}">
        <p14:creationId xmlns:p14="http://schemas.microsoft.com/office/powerpoint/2010/main" val="3997215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Snyd, fortsat</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29</a:t>
            </a:fld>
            <a:endParaRPr lang="da-DK" dirty="0"/>
          </a:p>
        </p:txBody>
      </p:sp>
      <p:pic>
        <p:nvPicPr>
          <p:cNvPr id="12" name="Pladsholder til indhold 8"/>
          <p:cNvPicPr>
            <a:picLocks noGrp="1" noChangeAspect="1"/>
          </p:cNvPicPr>
          <p:nvPr>
            <p:ph idx="1"/>
          </p:nvPr>
        </p:nvPicPr>
        <p:blipFill>
          <a:blip r:embed="rId2"/>
          <a:stretch>
            <a:fillRect/>
          </a:stretch>
        </p:blipFill>
        <p:spPr>
          <a:xfrm>
            <a:off x="358430" y="1059172"/>
            <a:ext cx="6464882" cy="5107166"/>
          </a:xfrm>
          <a:prstGeom prst="rect">
            <a:avLst/>
          </a:prstGeom>
        </p:spPr>
      </p:pic>
    </p:spTree>
    <p:extLst>
      <p:ext uri="{BB962C8B-B14F-4D97-AF65-F5344CB8AC3E}">
        <p14:creationId xmlns:p14="http://schemas.microsoft.com/office/powerpoint/2010/main" val="729390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257589" cy="1692000"/>
          </a:xfrm>
        </p:spPr>
        <p:txBody>
          <a:bodyPr/>
          <a:lstStyle/>
          <a:p>
            <a:r>
              <a:rPr lang="da-DK" dirty="0"/>
              <a:t>T</a:t>
            </a:r>
            <a:r>
              <a:rPr lang="da-DK" dirty="0" smtClean="0"/>
              <a:t>il læreren</a:t>
            </a: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1441033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1" y="3717290"/>
            <a:ext cx="9259888" cy="934890"/>
          </a:xfrm>
        </p:spPr>
        <p:txBody>
          <a:bodyPr/>
          <a:lstStyle/>
          <a:p>
            <a:r>
              <a:rPr lang="da-DK" dirty="0" smtClean="0"/>
              <a:t>Ideer til arbejdet frem mod prøven </a:t>
            </a:r>
            <a:endParaRPr lang="da-DK" dirty="0"/>
          </a:p>
        </p:txBody>
      </p:sp>
      <p:sp>
        <p:nvSpPr>
          <p:cNvPr id="3" name="Pladsholder til billede 2"/>
          <p:cNvSpPr>
            <a:spLocks noGrp="1"/>
          </p:cNvSpPr>
          <p:nvPr>
            <p:ph type="pic" sz="quarter" idx="13"/>
          </p:nvPr>
        </p:nvSpPr>
        <p:spPr>
          <a:xfrm>
            <a:off x="539751" y="6126480"/>
            <a:ext cx="11110913" cy="94771"/>
          </a:xfrm>
        </p:spPr>
      </p:sp>
      <p:sp>
        <p:nvSpPr>
          <p:cNvPr id="5" name="Pladsholder til slidenummer 4"/>
          <p:cNvSpPr>
            <a:spLocks noGrp="1"/>
          </p:cNvSpPr>
          <p:nvPr>
            <p:ph type="sldNum" sz="quarter" idx="12"/>
          </p:nvPr>
        </p:nvSpPr>
        <p:spPr/>
        <p:txBody>
          <a:bodyPr/>
          <a:lstStyle/>
          <a:p>
            <a:fld id="{859873C9-BF5D-4A9A-BB31-45BBB7BABAF7}" type="slidenum">
              <a:rPr lang="da-DK" smtClean="0"/>
              <a:pPr/>
              <a:t>30</a:t>
            </a:fld>
            <a:endParaRPr lang="da-DK" dirty="0"/>
          </a:p>
        </p:txBody>
      </p:sp>
    </p:spTree>
    <p:extLst>
      <p:ext uri="{BB962C8B-B14F-4D97-AF65-F5344CB8AC3E}">
        <p14:creationId xmlns:p14="http://schemas.microsoft.com/office/powerpoint/2010/main" val="3481136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Arbejdet i vejledningslektionerne frem mod aflevering af dit/jeres prøvemateriale</a:t>
            </a:r>
            <a:endParaRPr lang="da-DK" dirty="0"/>
          </a:p>
        </p:txBody>
      </p:sp>
      <p:sp>
        <p:nvSpPr>
          <p:cNvPr id="3" name="Pladsholder til indhold 2"/>
          <p:cNvSpPr>
            <a:spLocks noGrp="1"/>
          </p:cNvSpPr>
          <p:nvPr>
            <p:ph idx="1"/>
          </p:nvPr>
        </p:nvSpPr>
        <p:spPr/>
        <p:txBody>
          <a:bodyPr/>
          <a:lstStyle/>
          <a:p>
            <a:r>
              <a:rPr lang="da-DK" dirty="0" smtClean="0"/>
              <a:t>Jeres lærer skal informere jer om prøvens regler og forløb samt aflevering af prøvemateriale.</a:t>
            </a:r>
          </a:p>
          <a:p>
            <a:r>
              <a:rPr lang="da-DK" dirty="0" smtClean="0"/>
              <a:t>Jeres lærer kan vejlede jer/dig i at:</a:t>
            </a:r>
          </a:p>
          <a:p>
            <a:pPr lvl="1"/>
            <a:r>
              <a:rPr lang="da-DK" sz="2000" dirty="0" smtClean="0"/>
              <a:t>Vælge relevant delemne under dit/jeres lodtrukne emne/tema.</a:t>
            </a:r>
          </a:p>
          <a:p>
            <a:pPr lvl="1"/>
            <a:r>
              <a:rPr lang="da-DK" sz="2000" dirty="0" smtClean="0"/>
              <a:t>Finde, vælge eller formulere en problemstilling. Det kan være en problemstilling, du/I selv formulerer eller vælger fra undervisningen.</a:t>
            </a:r>
          </a:p>
        </p:txBody>
      </p:sp>
      <p:sp>
        <p:nvSpPr>
          <p:cNvPr id="5" name="Pladsholder til slidenummer 4"/>
          <p:cNvSpPr>
            <a:spLocks noGrp="1"/>
          </p:cNvSpPr>
          <p:nvPr>
            <p:ph type="sldNum" sz="quarter" idx="12"/>
          </p:nvPr>
        </p:nvSpPr>
        <p:spPr/>
        <p:txBody>
          <a:bodyPr/>
          <a:lstStyle/>
          <a:p>
            <a:fld id="{859873C9-BF5D-4A9A-BB31-45BBB7BABAF7}" type="slidenum">
              <a:rPr lang="da-DK" smtClean="0"/>
              <a:pPr/>
              <a:t>31</a:t>
            </a:fld>
            <a:endParaRPr lang="da-DK" dirty="0"/>
          </a:p>
        </p:txBody>
      </p:sp>
      <p:sp>
        <p:nvSpPr>
          <p:cNvPr id="6" name="Pladsholder til indhold 5"/>
          <p:cNvSpPr>
            <a:spLocks noGrp="1"/>
          </p:cNvSpPr>
          <p:nvPr>
            <p:ph idx="13"/>
          </p:nvPr>
        </p:nvSpPr>
        <p:spPr/>
        <p:txBody>
          <a:bodyPr/>
          <a:lstStyle/>
          <a:p>
            <a:pPr lvl="1"/>
            <a:r>
              <a:rPr lang="da-DK" sz="2000" dirty="0" smtClean="0"/>
              <a:t>Søge </a:t>
            </a:r>
            <a:r>
              <a:rPr lang="da-DK" sz="2000" dirty="0"/>
              <a:t>og finde </a:t>
            </a:r>
            <a:r>
              <a:rPr lang="da-DK" sz="2000" dirty="0" smtClean="0"/>
              <a:t>kildemateriale.</a:t>
            </a:r>
            <a:endParaRPr lang="da-DK" sz="2000" dirty="0"/>
          </a:p>
          <a:p>
            <a:pPr lvl="1"/>
            <a:r>
              <a:rPr lang="da-DK" sz="2000" dirty="0"/>
              <a:t>Drøfte din/jeres brug af metoder til analyse, tolkning og forståelse af </a:t>
            </a:r>
            <a:r>
              <a:rPr lang="da-DK" sz="2000" dirty="0" smtClean="0"/>
              <a:t>kilderne.</a:t>
            </a:r>
            <a:endParaRPr lang="da-DK" sz="2000" dirty="0"/>
          </a:p>
          <a:p>
            <a:pPr lvl="1"/>
            <a:r>
              <a:rPr lang="da-DK" sz="2000" dirty="0" smtClean="0"/>
              <a:t>Drøfte </a:t>
            </a:r>
            <a:r>
              <a:rPr lang="da-DK" sz="2000" dirty="0"/>
              <a:t>muligheder for perspektivering til emne(r</a:t>
            </a:r>
            <a:r>
              <a:rPr lang="da-DK" sz="2000" dirty="0" smtClean="0"/>
              <a:t>).</a:t>
            </a:r>
            <a:endParaRPr lang="da-DK" sz="2000" dirty="0"/>
          </a:p>
          <a:p>
            <a:pPr lvl="1"/>
            <a:r>
              <a:rPr lang="da-DK" sz="2000" dirty="0"/>
              <a:t>Inspirere til </a:t>
            </a:r>
            <a:r>
              <a:rPr lang="da-DK" sz="2000" dirty="0" smtClean="0"/>
              <a:t>produkt, </a:t>
            </a:r>
            <a:r>
              <a:rPr lang="da-DK" sz="2000" dirty="0"/>
              <a:t>og hvordan det kan støtte din/jeres præsentation af problemstillingen.</a:t>
            </a:r>
          </a:p>
          <a:p>
            <a:endParaRPr lang="da-DK" dirty="0"/>
          </a:p>
        </p:txBody>
      </p:sp>
    </p:spTree>
    <p:extLst>
      <p:ext uri="{BB962C8B-B14F-4D97-AF65-F5344CB8AC3E}">
        <p14:creationId xmlns:p14="http://schemas.microsoft.com/office/powerpoint/2010/main" val="1481792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finder du et delemne</a:t>
            </a:r>
            <a:endParaRPr lang="da-DK" dirty="0"/>
          </a:p>
        </p:txBody>
      </p:sp>
      <p:sp>
        <p:nvSpPr>
          <p:cNvPr id="3" name="Pladsholder til indhold 2"/>
          <p:cNvSpPr>
            <a:spLocks noGrp="1"/>
          </p:cNvSpPr>
          <p:nvPr>
            <p:ph idx="1"/>
          </p:nvPr>
        </p:nvSpPr>
        <p:spPr/>
        <p:txBody>
          <a:bodyPr/>
          <a:lstStyle/>
          <a:p>
            <a:r>
              <a:rPr lang="da-DK" dirty="0" smtClean="0"/>
              <a:t>Delemnet må være kendt fra undervisningen.</a:t>
            </a:r>
          </a:p>
          <a:p>
            <a:r>
              <a:rPr lang="da-DK" dirty="0" smtClean="0"/>
              <a:t>Udfyld evt. et skema (eksempel) for at have overblik over dine/jeres søgninger i arbejdet med indkredsning af problemstilling, kilder og produkt.</a:t>
            </a:r>
          </a:p>
          <a:p>
            <a:r>
              <a:rPr lang="da-DK" dirty="0" smtClean="0"/>
              <a:t>Tal med din lærer eller klassen om, hvad undervisningen omhandlede, find dine noter og materialer om emnet. Kig evt. også på henvisninger til andre emner. </a:t>
            </a:r>
          </a:p>
        </p:txBody>
      </p:sp>
      <p:sp>
        <p:nvSpPr>
          <p:cNvPr id="5" name="Pladsholder til slidenummer 4"/>
          <p:cNvSpPr>
            <a:spLocks noGrp="1"/>
          </p:cNvSpPr>
          <p:nvPr>
            <p:ph type="sldNum" sz="quarter" idx="12"/>
          </p:nvPr>
        </p:nvSpPr>
        <p:spPr/>
        <p:txBody>
          <a:bodyPr/>
          <a:lstStyle/>
          <a:p>
            <a:fld id="{859873C9-BF5D-4A9A-BB31-45BBB7BABAF7}" type="slidenum">
              <a:rPr lang="da-DK" smtClean="0"/>
              <a:pPr/>
              <a:t>32</a:t>
            </a:fld>
            <a:endParaRPr lang="da-DK" dirty="0"/>
          </a:p>
        </p:txBody>
      </p:sp>
      <p:pic>
        <p:nvPicPr>
          <p:cNvPr id="9" name="Pladsholder til indhold 8"/>
          <p:cNvPicPr>
            <a:picLocks noGrp="1" noChangeAspect="1"/>
          </p:cNvPicPr>
          <p:nvPr>
            <p:ph idx="13"/>
          </p:nvPr>
        </p:nvPicPr>
        <p:blipFill>
          <a:blip r:embed="rId3"/>
          <a:stretch>
            <a:fillRect/>
          </a:stretch>
        </p:blipFill>
        <p:spPr>
          <a:xfrm>
            <a:off x="6185863" y="3795086"/>
            <a:ext cx="5464175" cy="2656114"/>
          </a:xfrm>
          <a:prstGeom prst="rect">
            <a:avLst/>
          </a:prstGeom>
        </p:spPr>
      </p:pic>
      <p:sp>
        <p:nvSpPr>
          <p:cNvPr id="10" name="Rektangel 9"/>
          <p:cNvSpPr/>
          <p:nvPr/>
        </p:nvSpPr>
        <p:spPr>
          <a:xfrm>
            <a:off x="6004548" y="1324082"/>
            <a:ext cx="6096000" cy="2308324"/>
          </a:xfrm>
          <a:prstGeom prst="rect">
            <a:avLst/>
          </a:prstGeom>
        </p:spPr>
        <p:txBody>
          <a:bodyPr>
            <a:spAutoFit/>
          </a:bodyPr>
          <a:lstStyle/>
          <a:p>
            <a:r>
              <a:rPr lang="da-DK" dirty="0" smtClean="0"/>
              <a:t>Tænk </a:t>
            </a:r>
            <a:r>
              <a:rPr lang="da-DK" dirty="0"/>
              <a:t>på, at kilderne og problemstillingen skal kunne analyseres af dig </a:t>
            </a:r>
            <a:r>
              <a:rPr lang="da-DK" dirty="0" smtClean="0"/>
              <a:t>med viden og færdigheder inden </a:t>
            </a:r>
            <a:r>
              <a:rPr lang="da-DK" dirty="0"/>
              <a:t>for </a:t>
            </a:r>
            <a:r>
              <a:rPr lang="da-DK" dirty="0" smtClean="0"/>
              <a:t>kompetencerne: </a:t>
            </a:r>
          </a:p>
          <a:p>
            <a:endParaRPr lang="da-DK" dirty="0" smtClean="0"/>
          </a:p>
          <a:p>
            <a:pPr marL="285750" indent="-285750">
              <a:buFont typeface="Arial" panose="020B0604020202020204" pitchFamily="34" charset="0"/>
              <a:buChar char="•"/>
            </a:pPr>
            <a:r>
              <a:rPr lang="da-DK" dirty="0" smtClean="0"/>
              <a:t>Livsfilosofi og etik </a:t>
            </a:r>
          </a:p>
          <a:p>
            <a:pPr marL="285750" indent="-285750">
              <a:buFont typeface="Arial" panose="020B0604020202020204" pitchFamily="34" charset="0"/>
              <a:buChar char="•"/>
            </a:pPr>
            <a:r>
              <a:rPr lang="da-DK" dirty="0" smtClean="0"/>
              <a:t>Bibelske fortællinger </a:t>
            </a:r>
          </a:p>
          <a:p>
            <a:pPr marL="285750" indent="-285750">
              <a:buFont typeface="Arial" panose="020B0604020202020204" pitchFamily="34" charset="0"/>
              <a:buChar char="•"/>
            </a:pPr>
            <a:r>
              <a:rPr lang="da-DK" dirty="0" smtClean="0"/>
              <a:t>Kristendom</a:t>
            </a:r>
          </a:p>
          <a:p>
            <a:pPr marL="285750" indent="-285750">
              <a:buFont typeface="Arial" panose="020B0604020202020204" pitchFamily="34" charset="0"/>
              <a:buChar char="•"/>
            </a:pPr>
            <a:r>
              <a:rPr lang="da-DK" dirty="0" smtClean="0"/>
              <a:t>Ikke kristne religioner </a:t>
            </a:r>
            <a:endParaRPr lang="da-DK" dirty="0"/>
          </a:p>
        </p:txBody>
      </p:sp>
    </p:spTree>
    <p:extLst>
      <p:ext uri="{BB962C8B-B14F-4D97-AF65-F5344CB8AC3E}">
        <p14:creationId xmlns:p14="http://schemas.microsoft.com/office/powerpoint/2010/main" val="447093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vælger du en problemstilling</a:t>
            </a:r>
            <a:endParaRPr lang="da-DK" dirty="0"/>
          </a:p>
        </p:txBody>
      </p:sp>
      <p:sp>
        <p:nvSpPr>
          <p:cNvPr id="3" name="Pladsholder til indhold 2"/>
          <p:cNvSpPr>
            <a:spLocks noGrp="1"/>
          </p:cNvSpPr>
          <p:nvPr>
            <p:ph idx="1"/>
          </p:nvPr>
        </p:nvSpPr>
        <p:spPr>
          <a:xfrm>
            <a:off x="539748" y="1300163"/>
            <a:ext cx="5464800" cy="5017837"/>
          </a:xfrm>
        </p:spPr>
        <p:txBody>
          <a:bodyPr/>
          <a:lstStyle/>
          <a:p>
            <a:pPr marL="0" indent="0">
              <a:buNone/>
            </a:pPr>
            <a:r>
              <a:rPr lang="da-DK" dirty="0" smtClean="0"/>
              <a:t>Nu er din/jeres undersøgelse i gang:</a:t>
            </a:r>
          </a:p>
          <a:p>
            <a:r>
              <a:rPr lang="da-DK" dirty="0" smtClean="0"/>
              <a:t>Hvad, inden for dit/jeres delemne, kunne du/I arbejde videre med? Det skal være et problem, du kan løse med viden og færdigheder fra kristendomskundskabsfaget.</a:t>
            </a:r>
          </a:p>
          <a:p>
            <a:r>
              <a:rPr lang="da-DK" dirty="0" smtClean="0"/>
              <a:t>Formuler det, I finder relevant for delemnet som en problemstilling. Det er et spørgsmål, man ikke bare kan svare ja/nej til, men som kræver, man analyserer, fortolker og bruger fagets metoder for at kunne svare på.</a:t>
            </a:r>
          </a:p>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33</a:t>
            </a:fld>
            <a:endParaRPr lang="da-DK" dirty="0"/>
          </a:p>
        </p:txBody>
      </p:sp>
      <p:sp>
        <p:nvSpPr>
          <p:cNvPr id="12" name="Rektangel 11"/>
          <p:cNvSpPr/>
          <p:nvPr/>
        </p:nvSpPr>
        <p:spPr>
          <a:xfrm>
            <a:off x="6185863" y="1416090"/>
            <a:ext cx="6096000" cy="1631216"/>
          </a:xfrm>
          <a:prstGeom prst="rect">
            <a:avLst/>
          </a:prstGeom>
        </p:spPr>
        <p:txBody>
          <a:bodyPr>
            <a:spAutoFit/>
          </a:bodyPr>
          <a:lstStyle/>
          <a:p>
            <a:pPr marL="285750" indent="-285750">
              <a:buFont typeface="Arial" panose="020B0604020202020204" pitchFamily="34" charset="0"/>
              <a:buChar char="•"/>
            </a:pPr>
            <a:r>
              <a:rPr lang="da-DK" sz="2000" dirty="0" smtClean="0"/>
              <a:t>Problemstillingen skal indeholde et spørgsmål, der kan diskuteres.</a:t>
            </a:r>
          </a:p>
          <a:p>
            <a:pPr marL="285750" indent="-285750">
              <a:buFont typeface="Arial" panose="020B0604020202020204" pitchFamily="34" charset="0"/>
              <a:buChar char="•"/>
            </a:pPr>
            <a:endParaRPr lang="da-DK" sz="2000" dirty="0" smtClean="0"/>
          </a:p>
          <a:p>
            <a:pPr marL="285750" indent="-285750">
              <a:buFont typeface="Arial" panose="020B0604020202020204" pitchFamily="34" charset="0"/>
              <a:buChar char="•"/>
            </a:pPr>
            <a:r>
              <a:rPr lang="da-DK" sz="2000" dirty="0" smtClean="0"/>
              <a:t>I </a:t>
            </a:r>
            <a:r>
              <a:rPr lang="da-DK" sz="2000" dirty="0"/>
              <a:t>må også gerne vælge en problemstilling fra </a:t>
            </a:r>
            <a:r>
              <a:rPr lang="da-DK" sz="2000" dirty="0" smtClean="0"/>
              <a:t>undervisningen.</a:t>
            </a:r>
            <a:endParaRPr lang="da-DK" sz="2000" dirty="0"/>
          </a:p>
        </p:txBody>
      </p:sp>
      <p:pic>
        <p:nvPicPr>
          <p:cNvPr id="6" name="Billede 5"/>
          <p:cNvPicPr>
            <a:picLocks noChangeAspect="1"/>
          </p:cNvPicPr>
          <p:nvPr/>
        </p:nvPicPr>
        <p:blipFill>
          <a:blip r:embed="rId3"/>
          <a:stretch>
            <a:fillRect/>
          </a:stretch>
        </p:blipFill>
        <p:spPr>
          <a:xfrm>
            <a:off x="6185863" y="3458513"/>
            <a:ext cx="5283484" cy="1795131"/>
          </a:xfrm>
          <a:prstGeom prst="rect">
            <a:avLst/>
          </a:prstGeom>
        </p:spPr>
      </p:pic>
    </p:spTree>
    <p:extLst>
      <p:ext uri="{BB962C8B-B14F-4D97-AF65-F5344CB8AC3E}">
        <p14:creationId xmlns:p14="http://schemas.microsoft.com/office/powerpoint/2010/main" val="220355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arbejder du med din/jeres problemstilling</a:t>
            </a:r>
            <a:endParaRPr lang="da-DK" dirty="0"/>
          </a:p>
        </p:txBody>
      </p:sp>
      <p:sp>
        <p:nvSpPr>
          <p:cNvPr id="3" name="Pladsholder til indhold 2"/>
          <p:cNvSpPr>
            <a:spLocks noGrp="1"/>
          </p:cNvSpPr>
          <p:nvPr>
            <p:ph idx="1"/>
          </p:nvPr>
        </p:nvSpPr>
        <p:spPr>
          <a:xfrm>
            <a:off x="539748" y="1800000"/>
            <a:ext cx="6134590" cy="4518000"/>
          </a:xfrm>
        </p:spPr>
        <p:txBody>
          <a:bodyPr/>
          <a:lstStyle/>
          <a:p>
            <a:r>
              <a:rPr lang="da-DK" dirty="0" smtClean="0">
                <a:cs typeface="Calibri" panose="020F0502020204030204" pitchFamily="34" charset="0"/>
              </a:rPr>
              <a:t>Skriv nu et sæt arbejdsspørgsmål, så du er sikker på at:</a:t>
            </a:r>
          </a:p>
          <a:p>
            <a:pPr lvl="1"/>
            <a:r>
              <a:rPr lang="da-DK" sz="2000" dirty="0" smtClean="0">
                <a:cs typeface="Calibri" panose="020F0502020204030204" pitchFamily="34" charset="0"/>
              </a:rPr>
              <a:t>1. være beskrivende </a:t>
            </a:r>
          </a:p>
          <a:p>
            <a:pPr marL="180000" lvl="1" indent="0">
              <a:buNone/>
            </a:pPr>
            <a:r>
              <a:rPr lang="da-DK" sz="2000" dirty="0">
                <a:cs typeface="Calibri" panose="020F0502020204030204" pitchFamily="34" charset="0"/>
              </a:rPr>
              <a:t>	</a:t>
            </a:r>
            <a:r>
              <a:rPr lang="da-DK" sz="2000" dirty="0" smtClean="0">
                <a:cs typeface="Calibri" panose="020F0502020204030204" pitchFamily="34" charset="0"/>
              </a:rPr>
              <a:t>hvem, hvad, hvornår, hvor meget etc.</a:t>
            </a:r>
          </a:p>
          <a:p>
            <a:pPr lvl="1"/>
            <a:r>
              <a:rPr lang="da-DK" sz="2000" dirty="0" smtClean="0">
                <a:cs typeface="Calibri" panose="020F0502020204030204" pitchFamily="34" charset="0"/>
              </a:rPr>
              <a:t>2. være analyserende</a:t>
            </a:r>
          </a:p>
          <a:p>
            <a:pPr lvl="4">
              <a:buNone/>
            </a:pPr>
            <a:r>
              <a:rPr lang="da-DK" dirty="0">
                <a:cs typeface="Calibri" panose="020F0502020204030204" pitchFamily="34" charset="0"/>
              </a:rPr>
              <a:t>	</a:t>
            </a:r>
            <a:r>
              <a:rPr lang="da-DK" dirty="0" smtClean="0">
                <a:cs typeface="Calibri" panose="020F0502020204030204" pitchFamily="34" charset="0"/>
              </a:rPr>
              <a:t>hvordan, hvorfor, hvorfor ikke</a:t>
            </a:r>
          </a:p>
          <a:p>
            <a:pPr lvl="1"/>
            <a:r>
              <a:rPr lang="da-DK" sz="2000" dirty="0" smtClean="0">
                <a:cs typeface="Calibri" panose="020F0502020204030204" pitchFamily="34" charset="0"/>
              </a:rPr>
              <a:t>3. være vurderende i dit/jeres arbejde</a:t>
            </a:r>
          </a:p>
          <a:p>
            <a:pPr marL="180000" lvl="1" indent="0">
              <a:buNone/>
            </a:pPr>
            <a:r>
              <a:rPr lang="da-DK" sz="2000" dirty="0" smtClean="0">
                <a:cs typeface="Calibri" panose="020F0502020204030204" pitchFamily="34" charset="0"/>
              </a:rPr>
              <a:t>	Hvad mener nogen er godt og andre 	dårligt og hvorfor? </a:t>
            </a:r>
          </a:p>
          <a:p>
            <a:pPr marL="180000" lvl="1" indent="0">
              <a:buNone/>
            </a:pPr>
            <a:r>
              <a:rPr lang="da-DK" sz="2000" dirty="0" smtClean="0">
                <a:cs typeface="Calibri" panose="020F0502020204030204" pitchFamily="34" charset="0"/>
              </a:rPr>
              <a:t>	Hvad mener du/I og hvorfor?</a:t>
            </a:r>
          </a:p>
          <a:p>
            <a:pPr marL="180000" lvl="1" indent="0">
              <a:buNone/>
            </a:pPr>
            <a:r>
              <a:rPr lang="da-DK" sz="2000" dirty="0" smtClean="0">
                <a:cs typeface="Calibri" panose="020F0502020204030204" pitchFamily="34" charset="0"/>
              </a:rPr>
              <a:t>Det kan også være en hjælp at spørge. ”I hvor høj grad…” og efterfølgende svare på ”hvorfor”.</a:t>
            </a:r>
          </a:p>
          <a:p>
            <a:pPr marL="0" lvl="5" indent="0">
              <a:buNone/>
            </a:pP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34</a:t>
            </a:fld>
            <a:endParaRPr lang="da-DK" dirty="0"/>
          </a:p>
        </p:txBody>
      </p:sp>
    </p:spTree>
    <p:extLst>
      <p:ext uri="{BB962C8B-B14F-4D97-AF65-F5344CB8AC3E}">
        <p14:creationId xmlns:p14="http://schemas.microsoft.com/office/powerpoint/2010/main" val="546559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undersøger du/I problemstillingen</a:t>
            </a:r>
            <a:endParaRPr lang="da-DK" dirty="0"/>
          </a:p>
        </p:txBody>
      </p:sp>
      <p:sp>
        <p:nvSpPr>
          <p:cNvPr id="3" name="Pladsholder til indhold 2"/>
          <p:cNvSpPr>
            <a:spLocks noGrp="1"/>
          </p:cNvSpPr>
          <p:nvPr>
            <p:ph idx="1"/>
          </p:nvPr>
        </p:nvSpPr>
        <p:spPr/>
        <p:txBody>
          <a:bodyPr/>
          <a:lstStyle/>
          <a:p>
            <a:r>
              <a:rPr lang="da-DK" dirty="0" smtClean="0"/>
              <a:t>Led nu efter svar i materialet, du/I har fundet om delemnet. Spørg videre mens du leder i materialet. Undersøg fx, hvad der findes svar på, og hvad der ikke gør. Vær nysgerrig på delemnet. Vær kildekritisk over for informationerne og materialet.</a:t>
            </a:r>
          </a:p>
          <a:p>
            <a:r>
              <a:rPr lang="da-DK" dirty="0" err="1" smtClean="0"/>
              <a:t>Undren</a:t>
            </a:r>
            <a:r>
              <a:rPr lang="da-DK" dirty="0" smtClean="0"/>
              <a:t> og nysgerrighed giver nye muligheder for at svare på nye spørgsmål. Noter din </a:t>
            </a:r>
            <a:r>
              <a:rPr lang="da-DK" dirty="0" err="1" smtClean="0"/>
              <a:t>undren</a:t>
            </a:r>
            <a:r>
              <a:rPr lang="da-DK" dirty="0" smtClean="0"/>
              <a:t> og nysgerrighed.</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35</a:t>
            </a:fld>
            <a:endParaRPr lang="da-DK" dirty="0"/>
          </a:p>
        </p:txBody>
      </p:sp>
      <p:sp>
        <p:nvSpPr>
          <p:cNvPr id="9" name="Pladsholder til indhold 8"/>
          <p:cNvSpPr>
            <a:spLocks noGrp="1"/>
          </p:cNvSpPr>
          <p:nvPr>
            <p:ph idx="13"/>
          </p:nvPr>
        </p:nvSpPr>
        <p:spPr/>
        <p:txBody>
          <a:bodyPr/>
          <a:lstStyle/>
          <a:p>
            <a:r>
              <a:rPr lang="da-DK" dirty="0"/>
              <a:t>Kig på noterne. Fokuser på, hvad du vil gå videre </a:t>
            </a:r>
            <a:r>
              <a:rPr lang="da-DK" dirty="0" smtClean="0"/>
              <a:t>med, </a:t>
            </a:r>
            <a:r>
              <a:rPr lang="da-DK" dirty="0"/>
              <a:t>og hvad du vælger </a:t>
            </a:r>
            <a:r>
              <a:rPr lang="da-DK" dirty="0" smtClean="0"/>
              <a:t>fra.</a:t>
            </a:r>
            <a:endParaRPr lang="da-DK" dirty="0"/>
          </a:p>
          <a:p>
            <a:r>
              <a:rPr lang="da-DK" dirty="0"/>
              <a:t>Noter spørgsmål til det, der skal arbejdes videre </a:t>
            </a:r>
            <a:r>
              <a:rPr lang="da-DK" dirty="0" smtClean="0"/>
              <a:t>med.</a:t>
            </a:r>
            <a:endParaRPr lang="da-DK" dirty="0"/>
          </a:p>
          <a:p>
            <a:endParaRPr lang="da-DK" dirty="0"/>
          </a:p>
        </p:txBody>
      </p:sp>
    </p:spTree>
    <p:extLst>
      <p:ext uri="{BB962C8B-B14F-4D97-AF65-F5344CB8AC3E}">
        <p14:creationId xmlns:p14="http://schemas.microsoft.com/office/powerpoint/2010/main" val="831241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finder, vælger og bruger du kilder</a:t>
            </a:r>
            <a:endParaRPr lang="da-DK" dirty="0"/>
          </a:p>
        </p:txBody>
      </p:sp>
      <p:sp>
        <p:nvSpPr>
          <p:cNvPr id="3" name="Pladsholder til indhold 2"/>
          <p:cNvSpPr>
            <a:spLocks noGrp="1"/>
          </p:cNvSpPr>
          <p:nvPr>
            <p:ph idx="1"/>
          </p:nvPr>
        </p:nvSpPr>
        <p:spPr/>
        <p:txBody>
          <a:bodyPr/>
          <a:lstStyle/>
          <a:p>
            <a:r>
              <a:rPr lang="da-DK" dirty="0" smtClean="0"/>
              <a:t>Du/I skal nu finde, vælge og bruge kilder i eller uden for opgivelserne.</a:t>
            </a:r>
          </a:p>
          <a:p>
            <a:r>
              <a:rPr lang="da-DK" dirty="0" smtClean="0"/>
              <a:t>Du/I skal derefter analysere kilderne og sammenstille dem, du/ I vil bruge til at svare på problemstillingen. Max 5 kilder. Min. 2 kilder. I må gerne bruge kilder, brugt i undervisningen.</a:t>
            </a:r>
          </a:p>
          <a:p>
            <a:r>
              <a:rPr lang="da-DK" dirty="0" smtClean="0"/>
              <a:t>Kildetypen skal være kendt fra undervisningen og skal stå i opgivelserne. Spørg din lærer, hvis den ikke gør det.</a:t>
            </a:r>
          </a:p>
          <a:p>
            <a:r>
              <a:rPr lang="da-DK" dirty="0" smtClean="0"/>
              <a:t>Kilderne må ikke være lange. Find det sted i kilden, du vil bruge og skriv det i dit prøvemateriale.</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36</a:t>
            </a:fld>
            <a:endParaRPr lang="da-DK" dirty="0"/>
          </a:p>
        </p:txBody>
      </p:sp>
      <p:sp>
        <p:nvSpPr>
          <p:cNvPr id="6" name="Pladsholder til indhold 5"/>
          <p:cNvSpPr>
            <a:spLocks noGrp="1"/>
          </p:cNvSpPr>
          <p:nvPr>
            <p:ph idx="13"/>
          </p:nvPr>
        </p:nvSpPr>
        <p:spPr/>
        <p:txBody>
          <a:bodyPr/>
          <a:lstStyle/>
          <a:p>
            <a:r>
              <a:rPr lang="da-DK" dirty="0" smtClean="0"/>
              <a:t>Kilderne skal være på dansk, enkelte korte sætninger må være på engelsk. </a:t>
            </a:r>
          </a:p>
          <a:p>
            <a:r>
              <a:rPr lang="da-DK" dirty="0" smtClean="0"/>
              <a:t>Du kan oversætte en kilde til dansk, hvis I har arbejdet med oversættelse af kilder i undervisningen. Din oversættelse bliver da kilden. Brug kildekritik ved oversættelse.</a:t>
            </a:r>
            <a:endParaRPr lang="da-DK" dirty="0"/>
          </a:p>
          <a:p>
            <a:r>
              <a:rPr lang="da-DK" dirty="0" smtClean="0"/>
              <a:t>Kilderne må ikke være nogen, du selv har skrevet.</a:t>
            </a:r>
          </a:p>
          <a:p>
            <a:r>
              <a:rPr lang="da-DK" dirty="0" smtClean="0"/>
              <a:t>Du skal kunne forklare fagligt, hvorfor du har valgt netop disse kilder.</a:t>
            </a:r>
            <a:endParaRPr lang="da-DK" dirty="0"/>
          </a:p>
        </p:txBody>
      </p:sp>
    </p:spTree>
    <p:extLst>
      <p:ext uri="{BB962C8B-B14F-4D97-AF65-F5344CB8AC3E}">
        <p14:creationId xmlns:p14="http://schemas.microsoft.com/office/powerpoint/2010/main" val="4208485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Kilderne fortsat</a:t>
            </a:r>
            <a:endParaRPr lang="da-DK" dirty="0"/>
          </a:p>
        </p:txBody>
      </p:sp>
      <p:sp>
        <p:nvSpPr>
          <p:cNvPr id="3" name="Pladsholder til indhold 2"/>
          <p:cNvSpPr>
            <a:spLocks noGrp="1"/>
          </p:cNvSpPr>
          <p:nvPr>
            <p:ph idx="1"/>
          </p:nvPr>
        </p:nvSpPr>
        <p:spPr/>
        <p:txBody>
          <a:bodyPr/>
          <a:lstStyle/>
          <a:p>
            <a:r>
              <a:rPr lang="da-DK" dirty="0" smtClean="0"/>
              <a:t>Du/I skal analysere kilderne kritisk.</a:t>
            </a:r>
          </a:p>
          <a:p>
            <a:r>
              <a:rPr lang="da-DK" dirty="0" smtClean="0"/>
              <a:t>En kilde siger ikke noget i sig selv. Det er først, når du spørger den, den evt. kan svare. Sæt dermed kilden i forhold til din/jeres problemstilling og arbejdsspørgsmål.</a:t>
            </a:r>
          </a:p>
          <a:p>
            <a:r>
              <a:rPr lang="da-DK" dirty="0" smtClean="0"/>
              <a:t>Kilder kan være alt materiale, der kan svare på en given problemstilling. Overvej kildekritisk, hvor anvendelig kilden er, troværdig mv. i forhold til din/jeres problemstilling.</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37</a:t>
            </a:fld>
            <a:endParaRPr lang="da-DK" dirty="0"/>
          </a:p>
        </p:txBody>
      </p:sp>
      <p:sp>
        <p:nvSpPr>
          <p:cNvPr id="6" name="Pladsholder til indhold 5"/>
          <p:cNvSpPr>
            <a:spLocks noGrp="1"/>
          </p:cNvSpPr>
          <p:nvPr>
            <p:ph idx="13"/>
          </p:nvPr>
        </p:nvSpPr>
        <p:spPr/>
        <p:txBody>
          <a:bodyPr/>
          <a:lstStyle/>
          <a:p>
            <a:r>
              <a:rPr lang="da-DK" dirty="0" smtClean="0"/>
              <a:t>Kilderne, du/I bruger til besvarelse af problemstillingen skal kunne bruges til at være refererende, analyserende, diskuterende, vurderende, perspektiverende i dit faglige arbejde med problemstillingen.</a:t>
            </a:r>
          </a:p>
          <a:p>
            <a:r>
              <a:rPr lang="da-DK" dirty="0" smtClean="0"/>
              <a:t>Lav en kildeoversigt, så lærer og censor kan se, hvor I har fundet kilden, og hvor kildens ophav er. Brug link eller tekst.</a:t>
            </a:r>
            <a:endParaRPr lang="da-DK" dirty="0"/>
          </a:p>
        </p:txBody>
      </p:sp>
    </p:spTree>
    <p:extLst>
      <p:ext uri="{BB962C8B-B14F-4D97-AF65-F5344CB8AC3E}">
        <p14:creationId xmlns:p14="http://schemas.microsoft.com/office/powerpoint/2010/main" val="1628766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arbejder du med dit produkt</a:t>
            </a:r>
            <a:endParaRPr lang="da-DK" dirty="0"/>
          </a:p>
        </p:txBody>
      </p:sp>
      <p:sp>
        <p:nvSpPr>
          <p:cNvPr id="3" name="Pladsholder til indhold 2"/>
          <p:cNvSpPr>
            <a:spLocks noGrp="1"/>
          </p:cNvSpPr>
          <p:nvPr>
            <p:ph idx="1"/>
          </p:nvPr>
        </p:nvSpPr>
        <p:spPr/>
        <p:txBody>
          <a:bodyPr/>
          <a:lstStyle/>
          <a:p>
            <a:r>
              <a:rPr lang="da-DK" dirty="0" smtClean="0"/>
              <a:t>Overvej, hvad du/I ønsker dit/jeres produkt skal vise, når du/I til prøven besvarer din/jeres problemstilling.</a:t>
            </a:r>
          </a:p>
          <a:p>
            <a:r>
              <a:rPr lang="da-DK" dirty="0" smtClean="0"/>
              <a:t>Find gerne en god, anderledes, kreativ eller sjov idé, der hjælper på forståelsen af dine/jeres pointer i dit/jeres svar på problemstillingen.</a:t>
            </a:r>
          </a:p>
          <a:p>
            <a:r>
              <a:rPr lang="da-DK" dirty="0" smtClean="0"/>
              <a:t>Det er måden at bruge produktet til besvarelse af problemstillingen, der bliver vurderet ved prøven. Ikke hvor flot eller formfuldendt det er lavet. </a:t>
            </a:r>
          </a:p>
          <a:p>
            <a:r>
              <a:rPr lang="da-DK" dirty="0" smtClean="0"/>
              <a:t>Brug tid uden for de 6 vejledningstimer til at skabe produktet.</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38</a:t>
            </a:fld>
            <a:endParaRPr lang="da-DK" dirty="0"/>
          </a:p>
        </p:txBody>
      </p:sp>
      <p:sp>
        <p:nvSpPr>
          <p:cNvPr id="6" name="Pladsholder til indhold 5"/>
          <p:cNvSpPr>
            <a:spLocks noGrp="1"/>
          </p:cNvSpPr>
          <p:nvPr>
            <p:ph idx="13"/>
          </p:nvPr>
        </p:nvSpPr>
        <p:spPr/>
        <p:txBody>
          <a:bodyPr/>
          <a:lstStyle/>
          <a:p>
            <a:r>
              <a:rPr lang="da-DK" dirty="0" smtClean="0"/>
              <a:t>Hele produktet behøver ikke at være hjemmelavet. Du/I skal have bearbejdet dele af det.</a:t>
            </a:r>
          </a:p>
          <a:p>
            <a:r>
              <a:rPr lang="da-DK" dirty="0" smtClean="0"/>
              <a:t>Et produkt er fysisk. Vælger du fx at synge en sang, skal du/I optage den. Optagelsen bliver da produktet.</a:t>
            </a:r>
          </a:p>
          <a:p>
            <a:r>
              <a:rPr lang="da-DK" dirty="0" smtClean="0"/>
              <a:t>Produktet (evt. foto af det) skal afleveres til din/jeres lærer og sendes til censor.</a:t>
            </a:r>
            <a:endParaRPr lang="da-DK" dirty="0"/>
          </a:p>
        </p:txBody>
      </p:sp>
    </p:spTree>
    <p:extLst>
      <p:ext uri="{BB962C8B-B14F-4D97-AF65-F5344CB8AC3E}">
        <p14:creationId xmlns:p14="http://schemas.microsoft.com/office/powerpoint/2010/main" val="2465443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25550" y="2746237"/>
            <a:ext cx="9259888" cy="934890"/>
          </a:xfrm>
        </p:spPr>
        <p:txBody>
          <a:bodyPr/>
          <a:lstStyle/>
          <a:p>
            <a:pPr algn="ctr"/>
            <a:r>
              <a:rPr lang="da-DK" sz="7200" dirty="0" smtClean="0"/>
              <a:t>God fornøjelse!</a:t>
            </a:r>
            <a:endParaRPr lang="da-DK" sz="720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39</a:t>
            </a:fld>
            <a:endParaRPr lang="da-DK" dirty="0"/>
          </a:p>
        </p:txBody>
      </p:sp>
    </p:spTree>
    <p:extLst>
      <p:ext uri="{BB962C8B-B14F-4D97-AF65-F5344CB8AC3E}">
        <p14:creationId xmlns:p14="http://schemas.microsoft.com/office/powerpoint/2010/main" val="3601199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5770" y="251460"/>
            <a:ext cx="11510010" cy="6297930"/>
          </a:xfrm>
        </p:spPr>
        <p:txBody>
          <a:bodyPr/>
          <a:lstStyle/>
          <a:p>
            <a:r>
              <a:rPr lang="da-DK" sz="3600" dirty="0" smtClean="0"/>
              <a:t>Materialets formål og indhold</a:t>
            </a:r>
            <a:br>
              <a:rPr lang="da-DK" sz="3600" dirty="0" smtClean="0"/>
            </a:br>
            <a:r>
              <a:rPr lang="da-DK" sz="3600" dirty="0"/>
              <a:t/>
            </a:r>
            <a:br>
              <a:rPr lang="da-DK" sz="3600" dirty="0"/>
            </a:br>
            <a:r>
              <a:rPr lang="da-DK" sz="2000" dirty="0" smtClean="0"/>
              <a:t>Formålet med dette materiale er at hjælpe lærer og elever til forberedelsen af prøven samt </a:t>
            </a:r>
            <a:br>
              <a:rPr lang="da-DK" sz="2000" dirty="0" smtClean="0"/>
            </a:br>
            <a:r>
              <a:rPr lang="da-DK" sz="2000" dirty="0" smtClean="0"/>
              <a:t>at give inspiration til elevernes arbejde frem mod og under prøven. </a:t>
            </a:r>
            <a:br>
              <a:rPr lang="da-DK" sz="2000" dirty="0" smtClean="0"/>
            </a:br>
            <a:r>
              <a:rPr lang="da-DK" sz="2000" dirty="0" smtClean="0"/>
              <a:t/>
            </a:r>
            <a:br>
              <a:rPr lang="da-DK" sz="2000" dirty="0" smtClean="0"/>
            </a:br>
            <a:r>
              <a:rPr lang="da-DK" sz="2000" dirty="0" smtClean="0"/>
              <a:t>Denne PowerPoints hvide sider kan benyttes direkte i undervisningen og kan derfor med fordel justeres og tilpasses den elevgruppe, du arbejder med. </a:t>
            </a:r>
            <a:br>
              <a:rPr lang="da-DK" sz="2000" dirty="0" smtClean="0"/>
            </a:br>
            <a:r>
              <a:rPr lang="da-DK" sz="2000" dirty="0" smtClean="0"/>
              <a:t/>
            </a:r>
            <a:br>
              <a:rPr lang="da-DK" sz="2000" dirty="0" smtClean="0"/>
            </a:br>
            <a:r>
              <a:rPr lang="da-DK" sz="2000" dirty="0" smtClean="0"/>
              <a:t>Der </a:t>
            </a:r>
            <a:r>
              <a:rPr lang="da-DK" sz="2000" dirty="0"/>
              <a:t>er til de enkelte slides tilføjet noter med fx kommentarer, eksempler og henvisninger til </a:t>
            </a:r>
            <a:r>
              <a:rPr lang="da-DK" sz="2000" dirty="0" smtClean="0"/>
              <a:t>relevante dokumenter om prøven.</a:t>
            </a:r>
            <a:r>
              <a:rPr lang="da-DK" sz="3600" dirty="0"/>
              <a:t/>
            </a:r>
            <a:br>
              <a:rPr lang="da-DK" sz="3600" dirty="0"/>
            </a:br>
            <a:r>
              <a:rPr lang="da-DK" sz="2000" dirty="0"/>
              <a:t/>
            </a:r>
            <a:br>
              <a:rPr lang="da-DK" sz="2000" dirty="0"/>
            </a:br>
            <a:r>
              <a:rPr lang="da-DK" sz="2000" dirty="0" smtClean="0"/>
              <a:t>Materialet </a:t>
            </a:r>
            <a:r>
              <a:rPr lang="da-DK" sz="2000" dirty="0"/>
              <a:t>består af </a:t>
            </a:r>
            <a:r>
              <a:rPr lang="da-DK" sz="2000" dirty="0" smtClean="0"/>
              <a:t>to </a:t>
            </a:r>
            <a:r>
              <a:rPr lang="da-DK" sz="2000" dirty="0"/>
              <a:t>dele: </a:t>
            </a:r>
            <a:r>
              <a:rPr lang="da-DK" sz="2000" dirty="0" smtClean="0"/>
              <a:t/>
            </a:r>
            <a:br>
              <a:rPr lang="da-DK" sz="2000" dirty="0" smtClean="0"/>
            </a:br>
            <a:r>
              <a:rPr lang="da-DK" sz="2000" dirty="0"/>
              <a:t/>
            </a:r>
            <a:br>
              <a:rPr lang="da-DK" sz="2000" dirty="0"/>
            </a:br>
            <a:r>
              <a:rPr lang="da-DK" sz="2000" b="1" dirty="0" smtClean="0"/>
              <a:t>Information </a:t>
            </a:r>
            <a:r>
              <a:rPr lang="da-DK" sz="2000" b="1" dirty="0"/>
              <a:t>til </a:t>
            </a:r>
            <a:r>
              <a:rPr lang="da-DK" sz="2000" b="1" dirty="0" smtClean="0"/>
              <a:t>læreren </a:t>
            </a:r>
            <a:r>
              <a:rPr lang="da-DK" sz="2000" dirty="0" smtClean="0"/>
              <a:t>(blå slides)</a:t>
            </a:r>
            <a:br>
              <a:rPr lang="da-DK" sz="2000" dirty="0" smtClean="0"/>
            </a:br>
            <a:r>
              <a:rPr lang="da-DK" sz="2000" dirty="0"/>
              <a:t>	</a:t>
            </a:r>
            <a:r>
              <a:rPr lang="da-DK" sz="2000" dirty="0" smtClean="0"/>
              <a:t>		a. Prøvens rammer og regler - slide 4 og 5</a:t>
            </a:r>
            <a:r>
              <a:rPr lang="da-DK" sz="2000" b="1" dirty="0" smtClean="0"/>
              <a:t/>
            </a:r>
            <a:br>
              <a:rPr lang="da-DK" sz="2000" b="1" dirty="0" smtClean="0"/>
            </a:br>
            <a:r>
              <a:rPr lang="da-DK" sz="2000" b="1" dirty="0"/>
              <a:t>	</a:t>
            </a:r>
            <a:r>
              <a:rPr lang="da-DK" sz="2000" b="1" dirty="0" smtClean="0"/>
              <a:t>		</a:t>
            </a:r>
            <a:r>
              <a:rPr lang="da-DK" sz="2000" dirty="0"/>
              <a:t>b</a:t>
            </a:r>
            <a:r>
              <a:rPr lang="da-DK" sz="2000" dirty="0" smtClean="0"/>
              <a:t>. Prøvens form - forberedelse og aflæggelse på prøvedagen – slide 6 og 7</a:t>
            </a:r>
            <a:br>
              <a:rPr lang="da-DK" sz="2000" dirty="0" smtClean="0"/>
            </a:br>
            <a:r>
              <a:rPr lang="da-DK" sz="2000" dirty="0"/>
              <a:t>	</a:t>
            </a:r>
            <a:r>
              <a:rPr lang="da-DK" sz="2000" dirty="0" smtClean="0"/>
              <a:t>		c. </a:t>
            </a:r>
            <a:r>
              <a:rPr lang="da-DK" sz="2000" dirty="0"/>
              <a:t>H</a:t>
            </a:r>
            <a:r>
              <a:rPr lang="da-DK" sz="2000" dirty="0" smtClean="0"/>
              <a:t>jælpemidler – slide 8</a:t>
            </a:r>
            <a:br>
              <a:rPr lang="da-DK" sz="2000" dirty="0" smtClean="0"/>
            </a:br>
            <a:r>
              <a:rPr lang="da-DK" sz="2000" dirty="0"/>
              <a:t>	</a:t>
            </a:r>
            <a:r>
              <a:rPr lang="da-DK" sz="2000" dirty="0" smtClean="0"/>
              <a:t>		d. Bedømmelse </a:t>
            </a:r>
            <a:r>
              <a:rPr lang="da-DK" sz="2000" dirty="0"/>
              <a:t>og </a:t>
            </a:r>
            <a:r>
              <a:rPr lang="da-DK" sz="2000" dirty="0" smtClean="0"/>
              <a:t>vurderingskriterier - slide 9 og 10</a:t>
            </a:r>
            <a:br>
              <a:rPr lang="da-DK" sz="2000" dirty="0" smtClean="0"/>
            </a:br>
            <a:r>
              <a:rPr lang="da-DK" sz="2000" dirty="0"/>
              <a:t>	</a:t>
            </a:r>
            <a:r>
              <a:rPr lang="da-DK" sz="2000" dirty="0" smtClean="0"/>
              <a:t>		e. Lærerens forberedelsesarbejde - prøvens </a:t>
            </a:r>
            <a:r>
              <a:rPr lang="da-DK" sz="2000" dirty="0"/>
              <a:t>forløb </a:t>
            </a:r>
            <a:r>
              <a:rPr lang="da-DK" sz="2000" dirty="0" smtClean="0"/>
              <a:t>trin for trin – checkliste til 			    læreren slide 11 til 17</a:t>
            </a:r>
            <a:br>
              <a:rPr lang="da-DK" sz="2000" dirty="0" smtClean="0"/>
            </a:br>
            <a:r>
              <a:rPr lang="da-DK" sz="2000" b="1" dirty="0"/>
              <a:t/>
            </a:r>
            <a:br>
              <a:rPr lang="da-DK" sz="2000" b="1" dirty="0"/>
            </a:br>
            <a:r>
              <a:rPr lang="da-DK" sz="2000" b="1" dirty="0" smtClean="0"/>
              <a:t>Information </a:t>
            </a:r>
            <a:r>
              <a:rPr lang="da-DK" sz="2000" b="1" dirty="0"/>
              <a:t>til </a:t>
            </a:r>
            <a:r>
              <a:rPr lang="da-DK" sz="2000" b="1" dirty="0" smtClean="0"/>
              <a:t>eleverne </a:t>
            </a:r>
            <a:r>
              <a:rPr lang="da-DK" sz="2000" dirty="0" smtClean="0"/>
              <a:t>(hvide slides) </a:t>
            </a:r>
            <a:r>
              <a:rPr lang="da-DK" sz="2000" b="1" dirty="0"/>
              <a:t/>
            </a:r>
            <a:br>
              <a:rPr lang="da-DK" sz="2000" b="1" dirty="0"/>
            </a:br>
            <a:r>
              <a:rPr lang="da-DK" sz="2000" b="1" dirty="0" smtClean="0"/>
              <a:t>			</a:t>
            </a:r>
            <a:r>
              <a:rPr lang="da-DK" sz="2000" dirty="0" smtClean="0"/>
              <a:t>Viden </a:t>
            </a:r>
            <a:r>
              <a:rPr lang="da-DK" sz="2000" dirty="0"/>
              <a:t>om </a:t>
            </a:r>
            <a:r>
              <a:rPr lang="da-DK" sz="2000" dirty="0" smtClean="0"/>
              <a:t>arbejdet frem mod prøven – slide 22 til 28</a:t>
            </a:r>
            <a:br>
              <a:rPr lang="da-DK" sz="2000" dirty="0" smtClean="0"/>
            </a:br>
            <a:r>
              <a:rPr lang="da-DK" sz="2000" dirty="0"/>
              <a:t>	</a:t>
            </a:r>
            <a:r>
              <a:rPr lang="da-DK" sz="2000" dirty="0" smtClean="0"/>
              <a:t>		Ideer til arbejdet frem mod prøven – slide 30 til 37</a:t>
            </a:r>
            <a:br>
              <a:rPr lang="da-DK" sz="2000" dirty="0" smtClean="0"/>
            </a:br>
            <a:r>
              <a:rPr lang="da-DK" sz="2000" b="1" dirty="0"/>
              <a:t/>
            </a:r>
            <a:br>
              <a:rPr lang="da-DK" sz="2000" b="1" dirty="0"/>
            </a:br>
            <a:r>
              <a:rPr lang="da-DK" sz="2000" b="1" dirty="0" smtClean="0"/>
              <a:t>	</a:t>
            </a:r>
            <a:r>
              <a:rPr lang="da-DK" sz="2000" b="1" dirty="0"/>
              <a:t/>
            </a:r>
            <a:br>
              <a:rPr lang="da-DK" sz="2000" b="1" dirty="0"/>
            </a:br>
            <a:r>
              <a:rPr lang="da-DK" sz="2000" dirty="0"/>
              <a:t/>
            </a:r>
            <a:br>
              <a:rPr lang="da-DK" sz="2000" dirty="0"/>
            </a:br>
            <a:endParaRPr lang="da-DK" sz="3600"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a:t>
            </a:fld>
            <a:endParaRPr lang="da-DK" dirty="0"/>
          </a:p>
        </p:txBody>
      </p:sp>
    </p:spTree>
    <p:extLst>
      <p:ext uri="{BB962C8B-B14F-4D97-AF65-F5344CB8AC3E}">
        <p14:creationId xmlns:p14="http://schemas.microsoft.com/office/powerpoint/2010/main" val="33871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a:t>
            </a:r>
            <a:r>
              <a:rPr lang="da-DK" dirty="0" smtClean="0"/>
              <a:t>. Prøvens rammer og regler</a:t>
            </a:r>
            <a:br>
              <a:rPr lang="da-DK" dirty="0" smtClean="0"/>
            </a:br>
            <a:r>
              <a:rPr lang="da-DK" dirty="0" smtClean="0"/>
              <a:t>Prøvevejledningen - link til </a:t>
            </a:r>
            <a:r>
              <a:rPr lang="da-DK" dirty="0" smtClean="0">
                <a:hlinkClick r:id="rId3"/>
              </a:rPr>
              <a:t>prøvevejledning </a:t>
            </a:r>
            <a:r>
              <a:rPr lang="da-DK" dirty="0" smtClean="0"/>
              <a:t> </a:t>
            </a:r>
            <a:r>
              <a:rPr lang="da-DK" dirty="0"/>
              <a:t/>
            </a:r>
            <a:br>
              <a:rPr lang="da-DK" dirty="0"/>
            </a:br>
            <a:endParaRPr lang="da-DK" dirty="0"/>
          </a:p>
        </p:txBody>
      </p:sp>
      <p:sp>
        <p:nvSpPr>
          <p:cNvPr id="3" name="Pladsholder til indhold 2"/>
          <p:cNvSpPr>
            <a:spLocks noGrp="1"/>
          </p:cNvSpPr>
          <p:nvPr>
            <p:ph sz="half" idx="1"/>
          </p:nvPr>
        </p:nvSpPr>
        <p:spPr>
          <a:xfrm>
            <a:off x="539749" y="1800000"/>
            <a:ext cx="4651795" cy="4737960"/>
          </a:xfrm>
        </p:spPr>
        <p:txBody>
          <a:bodyPr/>
          <a:lstStyle/>
          <a:p>
            <a:r>
              <a:rPr lang="da-DK" sz="1600" dirty="0" smtClean="0"/>
              <a:t>I prøvevejledningen tydeliggøres sammenhængen mellem folkeskolens formål, fagets formål og prøvebekendtgørelsen </a:t>
            </a:r>
          </a:p>
          <a:p>
            <a:r>
              <a:rPr lang="da-DK" sz="1600" dirty="0" smtClean="0"/>
              <a:t>I prøvevejledningen er bilag med forslag </a:t>
            </a:r>
            <a:r>
              <a:rPr lang="da-DK" sz="1600" dirty="0"/>
              <a:t>til skemaer til lærer og elever, der kan anvendes som redskaber til forberedelse af prøven i </a:t>
            </a:r>
            <a:r>
              <a:rPr lang="da-DK" sz="1600" dirty="0" smtClean="0"/>
              <a:t>kristendomskundskab</a:t>
            </a:r>
          </a:p>
          <a:p>
            <a:r>
              <a:rPr lang="da-DK" sz="1600" dirty="0" smtClean="0"/>
              <a:t>Der er også forslag til skema til vurdering af helhedsbedømmelse af elevens præstation og karakterfastsættelse </a:t>
            </a:r>
          </a:p>
          <a:p>
            <a:r>
              <a:rPr lang="da-DK" sz="1600" dirty="0" smtClean="0"/>
              <a:t>Skemaerne </a:t>
            </a:r>
            <a:r>
              <a:rPr lang="da-DK" sz="1600" dirty="0"/>
              <a:t>og deres indhold </a:t>
            </a:r>
            <a:r>
              <a:rPr lang="da-DK" sz="1600" dirty="0" smtClean="0"/>
              <a:t>er eksempler</a:t>
            </a:r>
          </a:p>
          <a:p>
            <a:r>
              <a:rPr lang="da-DK" sz="1600" dirty="0" smtClean="0"/>
              <a:t>For elever, der skal aflægge prøven på særlige vilkår, se </a:t>
            </a:r>
            <a:r>
              <a:rPr lang="da-DK" sz="1600" dirty="0" smtClean="0">
                <a:hlinkClick r:id="rId4"/>
              </a:rPr>
              <a:t>Prøve på særlige vilkår og fritagelser</a:t>
            </a:r>
            <a:endParaRPr lang="da-DK" sz="1600" dirty="0"/>
          </a:p>
        </p:txBody>
      </p:sp>
      <p:pic>
        <p:nvPicPr>
          <p:cNvPr id="4" name="Pladsholder til indhold 3"/>
          <p:cNvPicPr>
            <a:picLocks noGrp="1" noChangeAspect="1"/>
          </p:cNvPicPr>
          <p:nvPr>
            <p:ph sz="half" idx="2"/>
          </p:nvPr>
        </p:nvPicPr>
        <p:blipFill>
          <a:blip r:embed="rId5"/>
          <a:stretch>
            <a:fillRect/>
          </a:stretch>
        </p:blipFill>
        <p:spPr>
          <a:xfrm>
            <a:off x="8771044" y="1799975"/>
            <a:ext cx="3307312" cy="4518025"/>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5</a:t>
            </a:fld>
            <a:endParaRPr lang="da-DK" dirty="0"/>
          </a:p>
        </p:txBody>
      </p:sp>
      <p:sp>
        <p:nvSpPr>
          <p:cNvPr id="11" name="Pladsholder til tekst 10"/>
          <p:cNvSpPr>
            <a:spLocks noGrp="1"/>
          </p:cNvSpPr>
          <p:nvPr>
            <p:ph type="body" sz="quarter" idx="15"/>
          </p:nvPr>
        </p:nvSpPr>
        <p:spPr/>
        <p:txBody>
          <a:bodyPr/>
          <a:lstStyle/>
          <a:p>
            <a:endParaRPr lang="da-DK"/>
          </a:p>
        </p:txBody>
      </p:sp>
      <p:pic>
        <p:nvPicPr>
          <p:cNvPr id="7" name="Billede 6"/>
          <p:cNvPicPr>
            <a:picLocks noChangeAspect="1"/>
          </p:cNvPicPr>
          <p:nvPr/>
        </p:nvPicPr>
        <p:blipFill>
          <a:blip r:embed="rId6"/>
          <a:stretch>
            <a:fillRect/>
          </a:stretch>
        </p:blipFill>
        <p:spPr>
          <a:xfrm>
            <a:off x="5372862" y="1783728"/>
            <a:ext cx="3398182" cy="4534272"/>
          </a:xfrm>
          <a:prstGeom prst="rect">
            <a:avLst/>
          </a:prstGeom>
        </p:spPr>
      </p:pic>
    </p:spTree>
    <p:extLst>
      <p:ext uri="{BB962C8B-B14F-4D97-AF65-F5344CB8AC3E}">
        <p14:creationId xmlns:p14="http://schemas.microsoft.com/office/powerpoint/2010/main" val="3240020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476" y="539750"/>
            <a:ext cx="9258162" cy="1259748"/>
          </a:xfrm>
        </p:spPr>
        <p:txBody>
          <a:bodyPr/>
          <a:lstStyle/>
          <a:p>
            <a:r>
              <a:rPr lang="da-DK" dirty="0" smtClean="0"/>
              <a:t>a. Prøvens rammer og regler</a:t>
            </a:r>
            <a:br>
              <a:rPr lang="da-DK" dirty="0" smtClean="0"/>
            </a:br>
            <a:r>
              <a:rPr lang="da-DK" dirty="0" smtClean="0"/>
              <a:t>7 skarpe spørgsmål, en hjælp til lærerens forberedelse - link </a:t>
            </a:r>
            <a:r>
              <a:rPr lang="da-DK" dirty="0"/>
              <a:t>til </a:t>
            </a:r>
            <a:r>
              <a:rPr lang="da-DK" dirty="0">
                <a:hlinkClick r:id="rId2"/>
              </a:rPr>
              <a:t>7 skarpe</a:t>
            </a:r>
            <a:r>
              <a:rPr lang="da-DK" dirty="0"/>
              <a:t> </a:t>
            </a:r>
            <a:br>
              <a:rPr lang="da-DK" dirty="0"/>
            </a:br>
            <a:r>
              <a:rPr lang="da-DK" dirty="0" smtClean="0"/>
              <a:t/>
            </a:r>
            <a:br>
              <a:rPr lang="da-DK" dirty="0" smtClean="0"/>
            </a:br>
            <a:r>
              <a:rPr lang="da-DK" dirty="0" smtClean="0"/>
              <a:t/>
            </a:r>
            <a:br>
              <a:rPr lang="da-DK" dirty="0" smtClean="0"/>
            </a:br>
            <a:endParaRPr lang="da-DK" dirty="0"/>
          </a:p>
        </p:txBody>
      </p:sp>
      <p:sp>
        <p:nvSpPr>
          <p:cNvPr id="9" name="Pladsholder til indhold 8"/>
          <p:cNvSpPr>
            <a:spLocks noGrp="1"/>
          </p:cNvSpPr>
          <p:nvPr>
            <p:ph sz="half" idx="1"/>
          </p:nvPr>
        </p:nvSpPr>
        <p:spPr>
          <a:xfrm>
            <a:off x="539749" y="2263140"/>
            <a:ext cx="5464800" cy="4054860"/>
          </a:xfrm>
        </p:spPr>
        <p:txBody>
          <a:bodyPr/>
          <a:lstStyle/>
          <a:p>
            <a:pPr fontAlgn="base"/>
            <a:r>
              <a:rPr lang="da-DK" sz="1800" dirty="0"/>
              <a:t>Hvis du kan svare JA til de </a:t>
            </a:r>
            <a:r>
              <a:rPr lang="da-DK" sz="1800" dirty="0" smtClean="0"/>
              <a:t>7 spørgsmål</a:t>
            </a:r>
            <a:r>
              <a:rPr lang="da-DK" sz="1800" dirty="0"/>
              <a:t>, er dine elever godt på vej mod </a:t>
            </a:r>
            <a:r>
              <a:rPr lang="da-DK" sz="1800" dirty="0" smtClean="0"/>
              <a:t>prøven </a:t>
            </a:r>
            <a:r>
              <a:rPr lang="da-DK" sz="1800" dirty="0"/>
              <a:t>i historie, samfundsfag </a:t>
            </a:r>
            <a:r>
              <a:rPr lang="da-DK" sz="1800" dirty="0" smtClean="0"/>
              <a:t>eller kristendomskundskab.</a:t>
            </a:r>
          </a:p>
        </p:txBody>
      </p:sp>
      <p:sp>
        <p:nvSpPr>
          <p:cNvPr id="12" name="Pladsholder til indhold 11"/>
          <p:cNvSpPr>
            <a:spLocks noGrp="1"/>
          </p:cNvSpPr>
          <p:nvPr>
            <p:ph sz="half" idx="2"/>
          </p:nvPr>
        </p:nvSpPr>
        <p:spPr>
          <a:xfrm>
            <a:off x="6185865" y="3337560"/>
            <a:ext cx="5464800" cy="2980440"/>
          </a:xfrm>
        </p:spPr>
        <p:txBody>
          <a:bodyPr/>
          <a:lstStyle/>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10" name="Billede 9"/>
          <p:cNvPicPr>
            <a:picLocks noChangeAspect="1"/>
          </p:cNvPicPr>
          <p:nvPr/>
        </p:nvPicPr>
        <p:blipFill>
          <a:blip r:embed="rId3"/>
          <a:stretch>
            <a:fillRect/>
          </a:stretch>
        </p:blipFill>
        <p:spPr>
          <a:xfrm>
            <a:off x="6119363" y="2306141"/>
            <a:ext cx="2791881" cy="3664652"/>
          </a:xfrm>
          <a:prstGeom prst="rect">
            <a:avLst/>
          </a:prstGeom>
        </p:spPr>
      </p:pic>
      <p:pic>
        <p:nvPicPr>
          <p:cNvPr id="11" name="Billede 10"/>
          <p:cNvPicPr>
            <a:picLocks noChangeAspect="1"/>
          </p:cNvPicPr>
          <p:nvPr/>
        </p:nvPicPr>
        <p:blipFill>
          <a:blip r:embed="rId4"/>
          <a:stretch>
            <a:fillRect/>
          </a:stretch>
        </p:blipFill>
        <p:spPr>
          <a:xfrm>
            <a:off x="8844741" y="2306141"/>
            <a:ext cx="2805922" cy="3664401"/>
          </a:xfrm>
          <a:prstGeom prst="rect">
            <a:avLst/>
          </a:prstGeom>
        </p:spPr>
      </p:pic>
    </p:spTree>
    <p:extLst>
      <p:ext uri="{BB962C8B-B14F-4D97-AF65-F5344CB8AC3E}">
        <p14:creationId xmlns:p14="http://schemas.microsoft.com/office/powerpoint/2010/main" val="268730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 Prøvens form - forberedelse</a:t>
            </a:r>
            <a:endParaRPr lang="da-DK" dirty="0"/>
          </a:p>
        </p:txBody>
      </p:sp>
      <p:sp>
        <p:nvSpPr>
          <p:cNvPr id="3" name="Pladsholder til indhold 2"/>
          <p:cNvSpPr>
            <a:spLocks noGrp="1"/>
          </p:cNvSpPr>
          <p:nvPr>
            <p:ph sz="half" idx="1"/>
          </p:nvPr>
        </p:nvSpPr>
        <p:spPr>
          <a:xfrm>
            <a:off x="539749" y="1143000"/>
            <a:ext cx="5464800" cy="5175000"/>
          </a:xfrm>
        </p:spPr>
        <p:txBody>
          <a:bodyPr/>
          <a:lstStyle/>
          <a:p>
            <a:r>
              <a:rPr lang="da-DK" sz="1800" dirty="0" smtClean="0"/>
              <a:t>Eleverne </a:t>
            </a:r>
            <a:r>
              <a:rPr lang="da-DK" sz="1800" dirty="0"/>
              <a:t>aflægger </a:t>
            </a:r>
            <a:r>
              <a:rPr lang="da-DK" sz="1800" dirty="0" smtClean="0"/>
              <a:t>prøven individuelt </a:t>
            </a:r>
            <a:r>
              <a:rPr lang="da-DK" sz="1800" dirty="0"/>
              <a:t>eller i grupper </a:t>
            </a:r>
            <a:r>
              <a:rPr lang="da-DK" sz="1800" dirty="0" smtClean="0"/>
              <a:t>af </a:t>
            </a:r>
            <a:r>
              <a:rPr lang="da-DK" sz="1800" dirty="0"/>
              <a:t>2-3 elever. Prøven er enkeltfaglig og </a:t>
            </a:r>
            <a:r>
              <a:rPr lang="da-DK" sz="1800" dirty="0" smtClean="0"/>
              <a:t>praktisk/mundtlig</a:t>
            </a:r>
          </a:p>
          <a:p>
            <a:r>
              <a:rPr lang="da-DK" sz="1800" dirty="0" smtClean="0"/>
              <a:t>Prøven består af elevernes besvarelse af en selvvalgt problemstilling med inddragelse af kilder og produkt samt svar på 2-3 lærerstillede spørgsmål</a:t>
            </a:r>
          </a:p>
          <a:p>
            <a:r>
              <a:rPr lang="da-DK" sz="1800" dirty="0" smtClean="0"/>
              <a:t>Eleven/gruppen </a:t>
            </a:r>
            <a:r>
              <a:rPr lang="da-DK" sz="1800" dirty="0"/>
              <a:t>har </a:t>
            </a:r>
            <a:r>
              <a:rPr lang="da-DK" sz="1800" dirty="0">
                <a:solidFill>
                  <a:srgbClr val="00B050"/>
                </a:solidFill>
              </a:rPr>
              <a:t>minimum 6 undervisningslektioner</a:t>
            </a:r>
            <a:r>
              <a:rPr lang="da-DK" sz="1800" dirty="0"/>
              <a:t> til at arbejde med prøvematerialet. Læreren vejleder </a:t>
            </a:r>
            <a:r>
              <a:rPr lang="da-DK" sz="1800" dirty="0" smtClean="0"/>
              <a:t>eleverne</a:t>
            </a:r>
          </a:p>
          <a:p>
            <a:r>
              <a:rPr lang="da-DK" sz="1800" dirty="0" smtClean="0"/>
              <a:t>Elevens/gruppens </a:t>
            </a:r>
            <a:r>
              <a:rPr lang="da-DK" sz="1800" dirty="0"/>
              <a:t>prøvemateriale består af </a:t>
            </a:r>
            <a:endParaRPr lang="da-DK" sz="1800" dirty="0" smtClean="0"/>
          </a:p>
          <a:p>
            <a:pPr lvl="1"/>
            <a:r>
              <a:rPr lang="da-DK" dirty="0" smtClean="0">
                <a:solidFill>
                  <a:srgbClr val="00B050"/>
                </a:solidFill>
              </a:rPr>
              <a:t>en</a:t>
            </a:r>
            <a:r>
              <a:rPr lang="da-DK" dirty="0" smtClean="0">
                <a:solidFill>
                  <a:srgbClr val="92D050"/>
                </a:solidFill>
              </a:rPr>
              <a:t> </a:t>
            </a:r>
            <a:r>
              <a:rPr lang="da-DK" dirty="0" smtClean="0">
                <a:solidFill>
                  <a:srgbClr val="00B050"/>
                </a:solidFill>
              </a:rPr>
              <a:t>problemstilling </a:t>
            </a:r>
          </a:p>
          <a:p>
            <a:pPr lvl="1"/>
            <a:r>
              <a:rPr lang="da-DK" dirty="0" smtClean="0">
                <a:solidFill>
                  <a:srgbClr val="00B050"/>
                </a:solidFill>
              </a:rPr>
              <a:t>op </a:t>
            </a:r>
            <a:r>
              <a:rPr lang="da-DK" dirty="0">
                <a:solidFill>
                  <a:srgbClr val="00B050"/>
                </a:solidFill>
              </a:rPr>
              <a:t>til 5 kilder </a:t>
            </a:r>
            <a:r>
              <a:rPr lang="da-DK" dirty="0" smtClean="0">
                <a:solidFill>
                  <a:srgbClr val="00B050"/>
                </a:solidFill>
              </a:rPr>
              <a:t> </a:t>
            </a:r>
          </a:p>
          <a:p>
            <a:pPr lvl="1"/>
            <a:r>
              <a:rPr lang="da-DK" dirty="0" smtClean="0">
                <a:solidFill>
                  <a:srgbClr val="00B050"/>
                </a:solidFill>
              </a:rPr>
              <a:t>et fysisk produkt</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7</a:t>
            </a:fld>
            <a:endParaRPr lang="da-DK" dirty="0"/>
          </a:p>
        </p:txBody>
      </p:sp>
      <p:pic>
        <p:nvPicPr>
          <p:cNvPr id="10" name="Pladsholder til indhold 9"/>
          <p:cNvPicPr>
            <a:picLocks noGrp="1" noChangeAspect="1"/>
          </p:cNvPicPr>
          <p:nvPr>
            <p:ph sz="half" idx="2"/>
          </p:nvPr>
        </p:nvPicPr>
        <p:blipFill>
          <a:blip r:embed="rId3"/>
          <a:stretch>
            <a:fillRect/>
          </a:stretch>
        </p:blipFill>
        <p:spPr>
          <a:xfrm>
            <a:off x="6246440" y="1143001"/>
            <a:ext cx="5344271" cy="5012030"/>
          </a:xfrm>
          <a:prstGeom prst="rect">
            <a:avLst/>
          </a:prstGeom>
        </p:spPr>
      </p:pic>
    </p:spTree>
    <p:extLst>
      <p:ext uri="{BB962C8B-B14F-4D97-AF65-F5344CB8AC3E}">
        <p14:creationId xmlns:p14="http://schemas.microsoft.com/office/powerpoint/2010/main" val="72395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 Prøvens </a:t>
            </a:r>
            <a:r>
              <a:rPr lang="da-DK" dirty="0" smtClean="0"/>
              <a:t>form – aflæggelse på prøvedagen</a:t>
            </a:r>
            <a:br>
              <a:rPr lang="da-DK" dirty="0" smtClean="0"/>
            </a:b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9" name="Pladsholder til indhold 7"/>
          <p:cNvPicPr>
            <a:picLocks noGrp="1" noChangeAspect="1"/>
          </p:cNvPicPr>
          <p:nvPr>
            <p:ph sz="half" idx="1"/>
          </p:nvPr>
        </p:nvPicPr>
        <p:blipFill>
          <a:blip r:embed="rId3"/>
          <a:stretch>
            <a:fillRect/>
          </a:stretch>
        </p:blipFill>
        <p:spPr>
          <a:xfrm>
            <a:off x="6253318" y="2255801"/>
            <a:ext cx="5464175" cy="2234338"/>
          </a:xfrm>
          <a:prstGeom prst="rect">
            <a:avLst/>
          </a:prstGeom>
        </p:spPr>
      </p:pic>
      <p:sp>
        <p:nvSpPr>
          <p:cNvPr id="10" name="Rektangel 9"/>
          <p:cNvSpPr/>
          <p:nvPr/>
        </p:nvSpPr>
        <p:spPr>
          <a:xfrm>
            <a:off x="157318" y="1214214"/>
            <a:ext cx="6096000" cy="5016758"/>
          </a:xfrm>
          <a:prstGeom prst="rect">
            <a:avLst/>
          </a:prstGeom>
        </p:spPr>
        <p:txBody>
          <a:bodyPr>
            <a:spAutoFit/>
          </a:bodyPr>
          <a:lstStyle/>
          <a:p>
            <a:r>
              <a:rPr lang="da-DK" dirty="0"/>
              <a:t>Når forberedelsestiden </a:t>
            </a:r>
            <a:r>
              <a:rPr lang="da-DK" dirty="0" smtClean="0"/>
              <a:t>begynder, </a:t>
            </a:r>
            <a:r>
              <a:rPr lang="da-DK" dirty="0"/>
              <a:t>får eleverne udleveret de lærerstillede spørgsmål. </a:t>
            </a:r>
            <a:endParaRPr lang="da-DK" dirty="0" smtClean="0"/>
          </a:p>
          <a:p>
            <a:endParaRPr lang="da-DK" dirty="0"/>
          </a:p>
          <a:p>
            <a:r>
              <a:rPr lang="da-DK" dirty="0"/>
              <a:t>Prøven består af følgende dele: </a:t>
            </a:r>
            <a:endParaRPr lang="da-DK" dirty="0" smtClean="0"/>
          </a:p>
          <a:p>
            <a:endParaRPr lang="da-DK" dirty="0"/>
          </a:p>
          <a:p>
            <a:pPr marL="742950" lvl="1" indent="-285750">
              <a:buFont typeface="Arial" panose="020B0604020202020204" pitchFamily="34" charset="0"/>
              <a:buChar char="•"/>
            </a:pPr>
            <a:r>
              <a:rPr lang="da-DK" dirty="0" smtClean="0"/>
              <a:t>Eleverne </a:t>
            </a:r>
            <a:r>
              <a:rPr lang="da-DK" dirty="0"/>
              <a:t>præsenterer – med inddragelse af deres produkt og deres kilder – svar på den problemstilling, som de har arbejdet med i relation til det lodtrukne </a:t>
            </a:r>
            <a:r>
              <a:rPr lang="da-DK" dirty="0" smtClean="0"/>
              <a:t>emne/tema.</a:t>
            </a:r>
            <a:endParaRPr lang="da-DK" dirty="0"/>
          </a:p>
          <a:p>
            <a:pPr lvl="1"/>
            <a:endParaRPr lang="da-DK" dirty="0" smtClean="0"/>
          </a:p>
          <a:p>
            <a:pPr marL="742950" lvl="1" indent="-285750">
              <a:buFont typeface="Arial" panose="020B0604020202020204" pitchFamily="34" charset="0"/>
              <a:buChar char="•"/>
            </a:pPr>
            <a:r>
              <a:rPr lang="da-DK" dirty="0" smtClean="0"/>
              <a:t>Eleverne </a:t>
            </a:r>
            <a:r>
              <a:rPr lang="da-DK" dirty="0"/>
              <a:t>besvarer de lærerstillede </a:t>
            </a:r>
            <a:r>
              <a:rPr lang="da-DK" dirty="0" smtClean="0"/>
              <a:t>spørgsmål.</a:t>
            </a:r>
            <a:endParaRPr lang="da-DK" dirty="0"/>
          </a:p>
          <a:p>
            <a:pPr lvl="1"/>
            <a:endParaRPr lang="da-DK" dirty="0" smtClean="0"/>
          </a:p>
          <a:p>
            <a:pPr marL="742950" lvl="1" indent="-285750">
              <a:buFont typeface="Arial" panose="020B0604020202020204" pitchFamily="34" charset="0"/>
              <a:buChar char="•"/>
            </a:pPr>
            <a:r>
              <a:rPr lang="da-DK" dirty="0" smtClean="0"/>
              <a:t>I </a:t>
            </a:r>
            <a:r>
              <a:rPr lang="da-DK" dirty="0"/>
              <a:t>forlængelse af elevernes præsentation og besvarelse fortsætter prøven som en faglig samtale mellem eksaminator og elev(er). Censor kan stille uddybende </a:t>
            </a:r>
            <a:r>
              <a:rPr lang="da-DK" dirty="0" smtClean="0"/>
              <a:t>spørgsmål.</a:t>
            </a:r>
            <a:endParaRPr lang="da-DK" dirty="0"/>
          </a:p>
          <a:p>
            <a:pPr lvl="1"/>
            <a:endParaRPr lang="da-DK" sz="1400" dirty="0"/>
          </a:p>
        </p:txBody>
      </p:sp>
    </p:spTree>
    <p:extLst>
      <p:ext uri="{BB962C8B-B14F-4D97-AF65-F5344CB8AC3E}">
        <p14:creationId xmlns:p14="http://schemas.microsoft.com/office/powerpoint/2010/main" val="204538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867" y="394546"/>
            <a:ext cx="9258162" cy="934890"/>
          </a:xfrm>
        </p:spPr>
        <p:txBody>
          <a:bodyPr/>
          <a:lstStyle/>
          <a:p>
            <a:r>
              <a:rPr lang="da-DK" dirty="0"/>
              <a:t>c. Hjælpemidler</a:t>
            </a:r>
          </a:p>
        </p:txBody>
      </p:sp>
      <p:sp>
        <p:nvSpPr>
          <p:cNvPr id="3" name="Pladsholder til indhold 2"/>
          <p:cNvSpPr>
            <a:spLocks noGrp="1"/>
          </p:cNvSpPr>
          <p:nvPr>
            <p:ph sz="half" idx="1"/>
          </p:nvPr>
        </p:nvSpPr>
        <p:spPr>
          <a:xfrm>
            <a:off x="539747" y="1537730"/>
            <a:ext cx="5464800" cy="4518000"/>
          </a:xfrm>
        </p:spPr>
        <p:txBody>
          <a:bodyPr/>
          <a:lstStyle/>
          <a:p>
            <a:pPr marL="0" indent="0">
              <a:buNone/>
            </a:pPr>
            <a:r>
              <a:rPr lang="da-DK" b="1" dirty="0"/>
              <a:t>F</a:t>
            </a:r>
            <a:r>
              <a:rPr lang="da-DK" b="1" dirty="0" smtClean="0"/>
              <a:t>orberedelsen </a:t>
            </a:r>
          </a:p>
          <a:p>
            <a:r>
              <a:rPr lang="da-DK" dirty="0" smtClean="0"/>
              <a:t>I forberedelsestiden på prøvedagen må eleverne bruge alle </a:t>
            </a:r>
            <a:r>
              <a:rPr lang="da-DK" dirty="0"/>
              <a:t>former </a:t>
            </a:r>
            <a:r>
              <a:rPr lang="da-DK" dirty="0" smtClean="0"/>
              <a:t>for:</a:t>
            </a:r>
          </a:p>
          <a:p>
            <a:pPr lvl="1"/>
            <a:r>
              <a:rPr lang="da-DK" dirty="0" smtClean="0">
                <a:solidFill>
                  <a:srgbClr val="00B050"/>
                </a:solidFill>
              </a:rPr>
              <a:t>fagspecifikke hjælpemidler</a:t>
            </a:r>
          </a:p>
          <a:p>
            <a:pPr lvl="1"/>
            <a:r>
              <a:rPr lang="da-DK" dirty="0" smtClean="0">
                <a:solidFill>
                  <a:srgbClr val="00B050"/>
                </a:solidFill>
              </a:rPr>
              <a:t>egne </a:t>
            </a:r>
            <a:r>
              <a:rPr lang="da-DK" dirty="0">
                <a:solidFill>
                  <a:srgbClr val="00B050"/>
                </a:solidFill>
              </a:rPr>
              <a:t>noter </a:t>
            </a:r>
            <a:endParaRPr lang="da-DK" dirty="0" smtClean="0">
              <a:solidFill>
                <a:srgbClr val="00B050"/>
              </a:solidFill>
            </a:endParaRPr>
          </a:p>
          <a:p>
            <a:pPr lvl="1"/>
            <a:r>
              <a:rPr lang="da-DK" dirty="0" smtClean="0">
                <a:solidFill>
                  <a:srgbClr val="00B050"/>
                </a:solidFill>
              </a:rPr>
              <a:t>opslagsværker </a:t>
            </a:r>
          </a:p>
          <a:p>
            <a:pPr marL="180000" lvl="1" indent="0">
              <a:buNone/>
            </a:pPr>
            <a:endParaRPr lang="da-DK" dirty="0" smtClean="0"/>
          </a:p>
          <a:p>
            <a:pPr marL="180000" lvl="1" indent="0">
              <a:buNone/>
            </a:pPr>
            <a:r>
              <a:rPr lang="da-DK" dirty="0" smtClean="0"/>
              <a:t>Internet samt kommunikation til omverdenen må ikke bruges.</a:t>
            </a:r>
            <a:endParaRPr lang="da-DK" dirty="0"/>
          </a:p>
          <a:p>
            <a:pPr marL="180000" lvl="1" indent="0">
              <a:buNone/>
            </a:pPr>
            <a:r>
              <a:rPr lang="da-DK" dirty="0" smtClean="0"/>
              <a:t>Fagspecifikke </a:t>
            </a:r>
            <a:r>
              <a:rPr lang="da-DK" dirty="0"/>
              <a:t>hjælpemidler, egne noter og opslagsværker, som ikke kan medbringes eller opbevares lokalt, kan efter skolelederens nærmere anvisninger tilgås via internettet. </a:t>
            </a:r>
            <a:br>
              <a:rPr lang="da-DK" dirty="0"/>
            </a:br>
            <a:endParaRPr lang="da-DK" dirty="0" smtClean="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11" name="Pladsholder til indhold 10"/>
          <p:cNvSpPr>
            <a:spLocks noGrp="1"/>
          </p:cNvSpPr>
          <p:nvPr>
            <p:ph sz="half" idx="2"/>
          </p:nvPr>
        </p:nvSpPr>
        <p:spPr>
          <a:xfrm>
            <a:off x="6185863" y="1537730"/>
            <a:ext cx="5464800" cy="3491470"/>
          </a:xfrm>
        </p:spPr>
        <p:txBody>
          <a:bodyPr/>
          <a:lstStyle/>
          <a:p>
            <a:pPr marL="0" indent="0">
              <a:buNone/>
            </a:pPr>
            <a:r>
              <a:rPr lang="da-DK" sz="1800" b="1" dirty="0" smtClean="0"/>
              <a:t>Præsentationen  </a:t>
            </a:r>
          </a:p>
          <a:p>
            <a:pPr marL="0" indent="0">
              <a:buNone/>
            </a:pPr>
            <a:r>
              <a:rPr lang="da-DK" sz="1800" dirty="0" smtClean="0"/>
              <a:t>Til </a:t>
            </a:r>
            <a:r>
              <a:rPr lang="da-DK" sz="1800" dirty="0"/>
              <a:t>præsentationen af problemstillingen kan eleven/gruppen medbringe en disposition med korte talepunkter – evt. i et digitalt præsentationsværktøj. </a:t>
            </a:r>
            <a:endParaRPr lang="da-DK" sz="1800" dirty="0" smtClean="0"/>
          </a:p>
          <a:p>
            <a:pPr marL="0" indent="0">
              <a:buNone/>
            </a:pPr>
            <a:r>
              <a:rPr lang="da-DK" sz="1800" dirty="0" smtClean="0"/>
              <a:t>Derudover </a:t>
            </a:r>
            <a:r>
              <a:rPr lang="da-DK" sz="1800" dirty="0"/>
              <a:t>må der kun medbringes </a:t>
            </a:r>
            <a:r>
              <a:rPr lang="da-DK" sz="1800" dirty="0" smtClean="0"/>
              <a:t>noter, </a:t>
            </a:r>
            <a:r>
              <a:rPr lang="da-DK" sz="1800" dirty="0"/>
              <a:t>der er </a:t>
            </a:r>
            <a:r>
              <a:rPr lang="da-DK" sz="1800" dirty="0" smtClean="0"/>
              <a:t>skrevet </a:t>
            </a:r>
            <a:r>
              <a:rPr lang="da-DK" sz="1800" dirty="0"/>
              <a:t>i </a:t>
            </a:r>
            <a:r>
              <a:rPr lang="da-DK" sz="1800" dirty="0" smtClean="0"/>
              <a:t>forberedelseslokalet.</a:t>
            </a:r>
            <a:endParaRPr lang="da-DK" sz="1800" dirty="0"/>
          </a:p>
        </p:txBody>
      </p:sp>
    </p:spTree>
    <p:extLst>
      <p:ext uri="{BB962C8B-B14F-4D97-AF65-F5344CB8AC3E}">
        <p14:creationId xmlns:p14="http://schemas.microsoft.com/office/powerpoint/2010/main" val="39076888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OK_gsk11.jpg"/>
  <p:tag name="TEMPLAFYSLIDEID" val="636951510936677208"/>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3248</Words>
  <Application>Microsoft Office PowerPoint</Application>
  <PresentationFormat>Widescreen</PresentationFormat>
  <Paragraphs>308</Paragraphs>
  <Slides>39</Slides>
  <Notes>25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39</vt:i4>
      </vt:variant>
    </vt:vector>
  </HeadingPairs>
  <TitlesOfParts>
    <vt:vector size="44" baseType="lpstr">
      <vt:lpstr>Arial</vt:lpstr>
      <vt:lpstr>Calibri</vt:lpstr>
      <vt:lpstr>Georgia</vt:lpstr>
      <vt:lpstr>Verdana</vt:lpstr>
      <vt:lpstr>UVM</vt:lpstr>
      <vt:lpstr>Klar til prøven i kristendomskundskab  9. klasse </vt:lpstr>
      <vt:lpstr>Klar til prøven i kristendomskundskab  i 9. klasse</vt:lpstr>
      <vt:lpstr>Til læreren</vt:lpstr>
      <vt:lpstr>Materialets formål og indhold  Formålet med dette materiale er at hjælpe lærer og elever til forberedelsen af prøven samt  at give inspiration til elevernes arbejde frem mod og under prøven.   Denne PowerPoints hvide sider kan benyttes direkte i undervisningen og kan derfor med fordel justeres og tilpasses den elevgruppe, du arbejder med.   Der er til de enkelte slides tilføjet noter med fx kommentarer, eksempler og henvisninger til relevante dokumenter om prøven.  Materialet består af to dele:   Information til læreren (blå slides)    a. Prøvens rammer og regler - slide 4 og 5    b. Prøvens form - forberedelse og aflæggelse på prøvedagen – slide 6 og 7    c. Hjælpemidler – slide 8    d. Bedømmelse og vurderingskriterier - slide 9 og 10    e. Lærerens forberedelsesarbejde - prøvens forløb trin for trin – checkliste til        læreren slide 11 til 17  Information til eleverne (hvide slides)     Viden om arbejdet frem mod prøven – slide 22 til 28    Ideer til arbejdet frem mod prøven – slide 30 til 37     </vt:lpstr>
      <vt:lpstr>a. Prøvens rammer og regler Prøvevejledningen - link til prøvevejledning   </vt:lpstr>
      <vt:lpstr>a. Prøvens rammer og regler 7 skarpe spørgsmål, en hjælp til lærerens forberedelse - link til 7 skarpe    </vt:lpstr>
      <vt:lpstr>b. Prøvens form - forberedelse</vt:lpstr>
      <vt:lpstr>b. Prøvens form – aflæggelse på prøvedagen </vt:lpstr>
      <vt:lpstr>c. Hjælpemidler</vt:lpstr>
      <vt:lpstr>d. Bedømmelse og vurderingskriterier</vt:lpstr>
      <vt:lpstr>d. Bedømmelse og vurderingskriterier</vt:lpstr>
      <vt:lpstr>e. Lærerens forberedelsesarbejde,  prøvens forløb trin for trin     </vt:lpstr>
      <vt:lpstr>e. Lærerens forberedelsesarbejde –  kontakt til censor   Det kan være en god idé at afstemme samarbejdet med censor tidligt i processen.  Tag derfor kontakt til censor hurtigst muligt efter faget er udtrukket, og du ved, at dine elever skal aflægge prøven.  Inspiration til samtalepunkter med censor:  Hvordan bliver materialet i opgivelserne tilgængeligt for censor?  Kender censor dele af materialet på forhånd?  Har censor allerede tilgang til materialet?  Aftal en fælles arbejdsgang, hvis censor finder mangler i prøvematerialet.    Hvornår på prøvedagene kan tidligste og seneste eksamination aflægges? Ønskes pauser? Er der elever, der aflægger prøven på særlige vilkår? Hvordan sikrer din skoleleder, at eleverne ikke kan tilgå ny viden eller kommunikere med andre uden for forberedelseslokalet?   Afstem evt. også opfattelsen af fx mundtlighed, præsentation, disposition af tid mv. i forhold til fremlæggelsen.  </vt:lpstr>
      <vt:lpstr>e. Prøvens forløb trin for trin - opgivelser  </vt:lpstr>
      <vt:lpstr>e. Prøvens forløb trin for trin –lodtrækning</vt:lpstr>
      <vt:lpstr>e. Prøvens forløb trin for trin –  lærerens vejledning min. 6 lektioner</vt:lpstr>
      <vt:lpstr>e. Prøvens forløb trin for trin –  lærerstillede spørgsmål</vt:lpstr>
      <vt:lpstr>e. Prøvens forløb trin for trin –  materiale sendes til censor</vt:lpstr>
      <vt:lpstr>e. Lærerens forberedelsesarbejde –  Checkliste til læreren</vt:lpstr>
      <vt:lpstr>Checkliste til læreren - fortsat</vt:lpstr>
      <vt:lpstr>Checkliste til læreren - fortsat</vt:lpstr>
      <vt:lpstr>Checkliste til læreren - fortsat</vt:lpstr>
      <vt:lpstr>Til eleverne Viden om arbejdet frem mod prøven</vt:lpstr>
      <vt:lpstr>Sådan foregår prøven</vt:lpstr>
      <vt:lpstr>Hjælpemidler, I må bruge ved prøven</vt:lpstr>
      <vt:lpstr>Jeres materiale til aflevering hos jeres lærer forud for prøven</vt:lpstr>
      <vt:lpstr>Sådan bedømmes din prøve</vt:lpstr>
      <vt:lpstr>Snyd ved prøven  Læs folderen Når du skal til prøve </vt:lpstr>
      <vt:lpstr>Snyd, fortsat</vt:lpstr>
      <vt:lpstr>Ideer til arbejdet frem mod prøven </vt:lpstr>
      <vt:lpstr>Arbejdet i vejledningslektionerne frem mod aflevering af dit/jeres prøvemateriale</vt:lpstr>
      <vt:lpstr>Sådan finder du et delemne</vt:lpstr>
      <vt:lpstr>Sådan vælger du en problemstilling</vt:lpstr>
      <vt:lpstr>Sådan arbejder du med din/jeres problemstilling</vt:lpstr>
      <vt:lpstr>Sådan undersøger du/I problemstillingen</vt:lpstr>
      <vt:lpstr>Sådan finder, vælger og bruger du kilder</vt:lpstr>
      <vt:lpstr>Kilderne fortsat</vt:lpstr>
      <vt:lpstr>Sådan arbejder du med dit produkt</vt:lpstr>
      <vt:lpstr>God fornøjelse!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2023-04-21T10:09:10Z</dcterms:created>
  <dcterms:modified xsi:type="dcterms:W3CDTF">2023-06-07T08:32:45Z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