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87" r:id="rId3"/>
    <p:sldId id="263" r:id="rId4"/>
    <p:sldId id="288" r:id="rId5"/>
    <p:sldId id="265" r:id="rId6"/>
    <p:sldId id="266" r:id="rId7"/>
    <p:sldId id="277" r:id="rId8"/>
    <p:sldId id="268" r:id="rId9"/>
    <p:sldId id="278" r:id="rId10"/>
    <p:sldId id="28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8145"/>
    <a:srgbClr val="F9F5E3"/>
    <a:srgbClr val="466A71"/>
    <a:srgbClr val="DB8217"/>
    <a:srgbClr val="E69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til typografi 1 - Marker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ema til typografi 2 - Markerin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9" autoAdjust="0"/>
  </p:normalViewPr>
  <p:slideViewPr>
    <p:cSldViewPr snapToGrid="0" showGuides="1">
      <p:cViewPr varScale="1">
        <p:scale>
          <a:sx n="111" d="100"/>
          <a:sy n="111" d="100"/>
        </p:scale>
        <p:origin x="5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08/03/2024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30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27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5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da-DK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7761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4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20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0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46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2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16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8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EB938BD-B175-4529-A2CF-4C5751FD4A9B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F716-A417-489C-B811-6CBB05499426}" type="datetime2">
              <a:rPr lang="da-DK" noProof="0" smtClean="0"/>
              <a:t>8. marts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0C65-1D37-45D4-9376-562B5CC8E10A}" type="datetime2">
              <a:rPr lang="da-DK" noProof="0" smtClean="0"/>
              <a:t>8. marts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10FC-7C26-42A5-ADD3-52680203A077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77F4-780B-4EFE-8ED8-018B4C0FEBF4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4AC1-DCB9-490D-93F1-2B221D7A5DC6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87AB-8FA5-4573-9EDD-BBB791B94A50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04D3-DA42-4000-AE33-63DEF8DE2D29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9600-7B95-4412-B875-B19FF8DBBE6A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0F67-B300-435A-AA66-5BD3EB1270E5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F7D1-1C05-4F75-A6AA-7C1E5AD87A64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3C5132C-3DBA-4C4A-B5F2-5846E908D167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382E-4B99-4CFB-BEC5-97452CBCE47E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17A2179-3C59-40BD-9A7A-1DC19C0C452D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771BF8D-4C82-4A7B-9B40-93E01F80B882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5E9EAC9-4767-4713-BC13-5FC1BA562984}" type="datetime2">
              <a:rPr lang="da-DK" smtClean="0"/>
              <a:t>8. marts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4F6-F006-41A2-A4CE-1C134A89D0E6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8A0A0A2-DAE3-4278-ABD3-C42BCB81AD67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9FA9CEB-40A8-4BE0-898D-F47460DF2530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A7D2056-E30F-4FB8-9132-6772877F4297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C9ADEA9-7434-4FA2-BB71-0BA28D300E9A}" type="datetime2">
              <a:rPr lang="da-DK" smtClean="0"/>
              <a:t>8. marts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mu.dk/sites/default/files/2020-10/GSK_F%C3%A6llesM%C3%A5l_Madkundskab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3823" y="2899148"/>
            <a:ext cx="6397356" cy="1496131"/>
          </a:xfrm>
        </p:spPr>
        <p:txBody>
          <a:bodyPr/>
          <a:lstStyle/>
          <a:p>
            <a:r>
              <a:rPr lang="da-DK" sz="4000" dirty="0" smtClean="0"/>
              <a:t>Balance mellem </a:t>
            </a:r>
            <a:br>
              <a:rPr lang="da-DK" sz="4000" dirty="0" smtClean="0"/>
            </a:br>
            <a:r>
              <a:rPr lang="da-DK" sz="4000" dirty="0" smtClean="0"/>
              <a:t>praktiske og teoretiske </a:t>
            </a:r>
            <a:br>
              <a:rPr lang="da-DK" sz="4000" dirty="0" smtClean="0"/>
            </a:br>
            <a:r>
              <a:rPr lang="da-DK" sz="4000" dirty="0" smtClean="0"/>
              <a:t>elementer </a:t>
            </a:r>
            <a:r>
              <a:rPr lang="da-DK" sz="4000" dirty="0"/>
              <a:t>i</a:t>
            </a:r>
            <a:r>
              <a:rPr lang="da-DK" sz="4000" dirty="0" smtClean="0"/>
              <a:t> madkundskab</a:t>
            </a:r>
            <a:endParaRPr lang="da-DK" sz="4000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924973" y="4566807"/>
            <a:ext cx="781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i="1" dirty="0" smtClean="0">
                <a:latin typeface="+mj-lt"/>
              </a:rPr>
              <a:t>Inspiration til madkundskabslæreres vægtning og kobling af praktiske og teoretiske elementer i madkundskabsundervisningen</a:t>
            </a:r>
          </a:p>
        </p:txBody>
      </p:sp>
      <p:pic>
        <p:nvPicPr>
          <p:cNvPr id="6" name="Pladsholder til indhold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9" t="38365" r="9649" b="46737"/>
          <a:stretch/>
        </p:blipFill>
        <p:spPr>
          <a:xfrm>
            <a:off x="1924973" y="2899148"/>
            <a:ext cx="1434128" cy="142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923F-81A0-4357-8888-351B671EC596}" type="slidenum">
              <a:rPr lang="da-DK" smtClean="0"/>
              <a:t>10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7291" y="235372"/>
            <a:ext cx="9275618" cy="130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/>
              <a:t>Konservering og mad i krisetider</a:t>
            </a:r>
          </a:p>
          <a:p>
            <a:r>
              <a:rPr lang="da-DK" sz="2200" dirty="0"/>
              <a:t>Tre lektioner pr. undervisningsgang</a:t>
            </a:r>
          </a:p>
        </p:txBody>
      </p:sp>
      <p:graphicFrame>
        <p:nvGraphicFramePr>
          <p:cNvPr id="6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445811"/>
              </p:ext>
            </p:extLst>
          </p:nvPr>
        </p:nvGraphicFramePr>
        <p:xfrm>
          <a:off x="724830" y="1408441"/>
          <a:ext cx="10929038" cy="515283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905837">
                  <a:extLst>
                    <a:ext uri="{9D8B030D-6E8A-4147-A177-3AD203B41FA5}">
                      <a16:colId xmlns:a16="http://schemas.microsoft.com/office/drawing/2014/main" val="592489430"/>
                    </a:ext>
                  </a:extLst>
                </a:gridCol>
                <a:gridCol w="3477689">
                  <a:extLst>
                    <a:ext uri="{9D8B030D-6E8A-4147-A177-3AD203B41FA5}">
                      <a16:colId xmlns:a16="http://schemas.microsoft.com/office/drawing/2014/main" val="2165380521"/>
                    </a:ext>
                  </a:extLst>
                </a:gridCol>
                <a:gridCol w="3545512">
                  <a:extLst>
                    <a:ext uri="{9D8B030D-6E8A-4147-A177-3AD203B41FA5}">
                      <a16:colId xmlns:a16="http://schemas.microsoft.com/office/drawing/2014/main" val="1226860990"/>
                    </a:ext>
                  </a:extLst>
                </a:gridCol>
              </a:tblGrid>
              <a:tr h="362935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1.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2.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3.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0614"/>
                  </a:ext>
                </a:extLst>
              </a:tr>
              <a:tr h="4787079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Lærerpræsentation 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Napoleon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”Den første kylling Marengo” </a:t>
                      </a: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Lærerpræsentation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Fermentering og konservering i et historisk og geografisk perspektiv</a:t>
                      </a:r>
                      <a:b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</a:b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Fermentering: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Gær</a:t>
                      </a: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Eddike-fermentering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Mælkesyre-fermentering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Scoby</a:t>
                      </a: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</a:b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Konserveringsmetoder: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Syltning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Henkogning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Saltning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Fremstilling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Opstart af rugsurdej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Kimchi</a:t>
                      </a: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Lærerpræsentation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Hygiejne ved fermentering og konservering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Billeder og fortælling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Kokkepigernes liv i begyndelsen af 1900-tallet.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Fremstilling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Henkogte pærer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Sauerkraut med æble og fennikel</a:t>
                      </a: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14" name="Pladsholder til indhold 1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061" y="0"/>
            <a:ext cx="12442825" cy="7005638"/>
          </a:xfrm>
        </p:spPr>
      </p:pic>
      <p:sp>
        <p:nvSpPr>
          <p:cNvPr id="16" name="Tekstfelt 15"/>
          <p:cNvSpPr txBox="1"/>
          <p:nvPr/>
        </p:nvSpPr>
        <p:spPr>
          <a:xfrm>
            <a:off x="3325091" y="3060457"/>
            <a:ext cx="2718261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Fladbrød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err="1" smtClean="0">
                <a:solidFill>
                  <a:schemeClr val="bg1"/>
                </a:solidFill>
                <a:latin typeface="+mj-lt"/>
              </a:rPr>
              <a:t>Streetfood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 fra hele verden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Syltede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rødløg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Agurkesalat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‘Bæredygtig hotdog’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6313526" y="783052"/>
            <a:ext cx="2515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Lærerpræsentation 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err="1" smtClean="0">
                <a:solidFill>
                  <a:schemeClr val="bg1"/>
                </a:solidFill>
                <a:latin typeface="+mj-lt"/>
              </a:rPr>
              <a:t>Streetfoods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historie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Bæredygtighedsbegreber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Miljø og klima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Brainstorm om egen viden og erfaring med </a:t>
            </a:r>
            <a:r>
              <a:rPr lang="da-DK" sz="1400" dirty="0" err="1">
                <a:solidFill>
                  <a:schemeClr val="bg1"/>
                </a:solidFill>
                <a:latin typeface="+mj-lt"/>
              </a:rPr>
              <a:t>streetfood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Udarbejdelse af opskrift og indkøbsliste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Elevpræsentation og fremlæggelse af egne retter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/>
          </a:p>
          <a:p>
            <a:r>
              <a:rPr lang="da-DK" sz="1400" dirty="0" smtClean="0"/>
              <a:t>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9555488" y="4230255"/>
            <a:ext cx="215207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Refleksion om balance i undervisningen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Hvordan tilrettelægges forholdet mellem teori og praktisk arbejde i dette forløb?</a:t>
            </a:r>
          </a:p>
          <a:p>
            <a:endParaRPr lang="da-DK" sz="2000" dirty="0" err="1" smtClean="0">
              <a:latin typeface="+mj-lt"/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286327" y="1496290"/>
            <a:ext cx="2835563" cy="1785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latin typeface="+mj-lt"/>
              </a:rPr>
              <a:t>Inspirationsforløb 3:</a:t>
            </a:r>
          </a:p>
          <a:p>
            <a:endParaRPr lang="da-DK" sz="2400" dirty="0" smtClean="0">
              <a:latin typeface="+mj-lt"/>
            </a:endParaRPr>
          </a:p>
          <a:p>
            <a:r>
              <a:rPr lang="da-DK" sz="2400" b="1" dirty="0" err="1" smtClean="0">
                <a:latin typeface="+mj-lt"/>
              </a:rPr>
              <a:t>Streetfood</a:t>
            </a:r>
            <a:r>
              <a:rPr lang="da-DK" sz="2400" b="1" dirty="0" smtClean="0">
                <a:latin typeface="+mj-lt"/>
              </a:rPr>
              <a:t> og miljømæssig bæredygtighed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778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923F-81A0-4357-8888-351B671EC596}" type="slidenum">
              <a:rPr lang="da-DK" smtClean="0"/>
              <a:t>12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3641194"/>
              </p:ext>
            </p:extLst>
          </p:nvPr>
        </p:nvGraphicFramePr>
        <p:xfrm>
          <a:off x="749330" y="1561619"/>
          <a:ext cx="10904538" cy="487030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04429">
                  <a:extLst>
                    <a:ext uri="{9D8B030D-6E8A-4147-A177-3AD203B41FA5}">
                      <a16:colId xmlns:a16="http://schemas.microsoft.com/office/drawing/2014/main" val="592489430"/>
                    </a:ext>
                  </a:extLst>
                </a:gridCol>
                <a:gridCol w="2675091">
                  <a:extLst>
                    <a:ext uri="{9D8B030D-6E8A-4147-A177-3AD203B41FA5}">
                      <a16:colId xmlns:a16="http://schemas.microsoft.com/office/drawing/2014/main" val="2165380521"/>
                    </a:ext>
                  </a:extLst>
                </a:gridCol>
                <a:gridCol w="2727262">
                  <a:extLst>
                    <a:ext uri="{9D8B030D-6E8A-4147-A177-3AD203B41FA5}">
                      <a16:colId xmlns:a16="http://schemas.microsoft.com/office/drawing/2014/main" val="1226860990"/>
                    </a:ext>
                  </a:extLst>
                </a:gridCol>
                <a:gridCol w="2497756">
                  <a:extLst>
                    <a:ext uri="{9D8B030D-6E8A-4147-A177-3AD203B41FA5}">
                      <a16:colId xmlns:a16="http://schemas.microsoft.com/office/drawing/2014/main" val="3972937564"/>
                    </a:ext>
                  </a:extLst>
                </a:gridCol>
              </a:tblGrid>
              <a:tr h="363087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1.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2.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3.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4.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0614"/>
                  </a:ext>
                </a:extLst>
              </a:tr>
              <a:tr h="4504549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Lærerpræsentation og film 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err="1" smtClean="0">
                          <a:latin typeface="+mj-lt"/>
                        </a:rPr>
                        <a:t>Streetfoods</a:t>
                      </a:r>
                      <a:r>
                        <a:rPr lang="da-DK" sz="1600" dirty="0" smtClean="0">
                          <a:latin typeface="+mj-lt"/>
                        </a:rPr>
                        <a:t> historie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Brainstorm om egen viden og</a:t>
                      </a:r>
                      <a:r>
                        <a:rPr lang="da-DK" sz="1600" baseline="0" dirty="0" smtClean="0">
                          <a:latin typeface="+mj-lt"/>
                        </a:rPr>
                        <a:t> erfaring med </a:t>
                      </a:r>
                      <a:r>
                        <a:rPr lang="da-DK" sz="1600" baseline="0" dirty="0" err="1" smtClean="0">
                          <a:latin typeface="+mj-lt"/>
                        </a:rPr>
                        <a:t>streetfood</a:t>
                      </a:r>
                      <a:endParaRPr lang="da-DK" sz="1600" baseline="0" dirty="0" smtClean="0">
                        <a:latin typeface="+mj-lt"/>
                      </a:endParaRPr>
                    </a:p>
                    <a:p>
                      <a:endParaRPr lang="da-DK" sz="1600" baseline="0" dirty="0" smtClean="0">
                        <a:latin typeface="+mj-lt"/>
                      </a:endParaRPr>
                    </a:p>
                    <a:p>
                      <a:r>
                        <a:rPr lang="da-DK" sz="1600" baseline="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Fladbrød</a:t>
                      </a:r>
                      <a:endParaRPr lang="da-DK" sz="1600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aseline="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err="1" smtClean="0">
                          <a:latin typeface="+mj-lt"/>
                        </a:rPr>
                        <a:t>Streetfood</a:t>
                      </a:r>
                      <a:r>
                        <a:rPr lang="da-DK" sz="1600" baseline="0" dirty="0" smtClean="0">
                          <a:latin typeface="+mj-lt"/>
                        </a:rPr>
                        <a:t> fra fire verdenshjørner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aseline="0" dirty="0" smtClean="0">
                          <a:latin typeface="+mj-lt"/>
                        </a:rPr>
                        <a:t>Eleverne præsenterer deres retter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Lærerpræsentation</a:t>
                      </a:r>
                      <a:r>
                        <a:rPr lang="da-DK" sz="1600" baseline="0" dirty="0" smtClean="0">
                          <a:latin typeface="+mj-lt"/>
                        </a:rPr>
                        <a:t> om: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Bæredygtigheds-begreber med fokus på miljø og klima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a-DK" sz="1600" baseline="0" dirty="0" smtClean="0">
                          <a:latin typeface="+mj-lt"/>
                        </a:rPr>
                        <a:t>Frilandsgrønt /drivhusgrønt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a-DK" sz="1600" baseline="0" dirty="0" smtClean="0">
                          <a:latin typeface="+mj-lt"/>
                        </a:rPr>
                        <a:t>Kød eller grønt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a-DK" sz="1600" baseline="0" dirty="0" smtClean="0">
                          <a:latin typeface="+mj-lt"/>
                        </a:rPr>
                        <a:t>Køds forskellige aftryk</a:t>
                      </a:r>
                      <a:endParaRPr lang="da-DK" sz="1600" dirty="0" smtClean="0">
                        <a:latin typeface="+mj-lt"/>
                      </a:endParaRPr>
                    </a:p>
                    <a:p>
                      <a:endParaRPr lang="da-DK" sz="1600" baseline="0" dirty="0" smtClean="0">
                        <a:latin typeface="+mj-lt"/>
                      </a:endParaRPr>
                    </a:p>
                    <a:p>
                      <a:r>
                        <a:rPr lang="da-DK" sz="1600" baseline="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Agurkesalat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Syltede rødløg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aseline="0" dirty="0" smtClean="0">
                          <a:latin typeface="+mj-lt"/>
                        </a:rPr>
                        <a:t>Planlægning af næste undervisningsgang, hvor der fremstilles bæredygtige hotdogs</a:t>
                      </a:r>
                      <a:endParaRPr lang="da-DK" sz="1600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Bæredygtige hotdogs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Elevpræsentation 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Rettens bæredygtighed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Valg af råvarer</a:t>
                      </a:r>
                      <a:endParaRPr lang="da-DK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578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607290" y="235372"/>
            <a:ext cx="8773193" cy="130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900" dirty="0" err="1" smtClean="0"/>
              <a:t>Streetfood</a:t>
            </a:r>
            <a:r>
              <a:rPr lang="da-DK" sz="3900" dirty="0" smtClean="0"/>
              <a:t> og miljømæssig bæredygtighed</a:t>
            </a:r>
          </a:p>
          <a:p>
            <a:r>
              <a:rPr lang="da-DK" sz="2400" dirty="0" smtClean="0"/>
              <a:t>Tre lektioner pr. undervisningsgang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7819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dsholder til indhold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700" y="0"/>
            <a:ext cx="12442825" cy="7005638"/>
          </a:xfrm>
          <a:prstGeom prst="rect">
            <a:avLst/>
          </a:prstGeom>
        </p:spPr>
      </p:pic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16" name="Tekstfelt 15"/>
          <p:cNvSpPr txBox="1"/>
          <p:nvPr/>
        </p:nvSpPr>
        <p:spPr>
          <a:xfrm>
            <a:off x="3336053" y="2736261"/>
            <a:ext cx="26285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Syltede græskar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Agurkesalat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Blomme/æble-chutney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Frikadeller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med opbagt sauce, kogte kartofler og surt fra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sidst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Brunkål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6341235" y="2019510"/>
            <a:ext cx="24610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Lærerpræsentation om: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1950’ernes danske køkken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Måltidets udvikling i dansk kontekst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Forberedelse af mormorbesøg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/>
          </a:p>
          <a:p>
            <a:r>
              <a:rPr lang="da-DK" sz="1400" dirty="0" smtClean="0"/>
              <a:t>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9555488" y="4230255"/>
            <a:ext cx="215207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Refleksion om balance i undervisningen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Hvordan tilrettelægges forholdet mellem teori og praktisk arbejde i dette forløb?</a:t>
            </a:r>
          </a:p>
          <a:p>
            <a:endParaRPr lang="da-DK" sz="2000" dirty="0" err="1" smtClean="0"/>
          </a:p>
        </p:txBody>
      </p:sp>
      <p:sp>
        <p:nvSpPr>
          <p:cNvPr id="19" name="Tekstfelt 18"/>
          <p:cNvSpPr txBox="1"/>
          <p:nvPr/>
        </p:nvSpPr>
        <p:spPr>
          <a:xfrm>
            <a:off x="286327" y="1496290"/>
            <a:ext cx="2835563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latin typeface="+mj-lt"/>
              </a:rPr>
              <a:t>Inspirationsforløb </a:t>
            </a:r>
            <a:r>
              <a:rPr lang="da-DK" sz="2000" dirty="0">
                <a:latin typeface="+mj-lt"/>
              </a:rPr>
              <a:t>4</a:t>
            </a:r>
            <a:r>
              <a:rPr lang="da-DK" sz="2000" dirty="0" smtClean="0">
                <a:latin typeface="+mj-lt"/>
              </a:rPr>
              <a:t>:</a:t>
            </a:r>
          </a:p>
          <a:p>
            <a:endParaRPr lang="da-DK" sz="2400" dirty="0" smtClean="0">
              <a:latin typeface="+mj-lt"/>
            </a:endParaRPr>
          </a:p>
          <a:p>
            <a:r>
              <a:rPr lang="da-DK" sz="2400" b="1" dirty="0" smtClean="0">
                <a:latin typeface="+mj-lt"/>
              </a:rPr>
              <a:t>Mormormad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328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923F-81A0-4357-8888-351B671EC596}" type="slidenum">
              <a:rPr lang="da-DK" smtClean="0"/>
              <a:t>14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31265844"/>
              </p:ext>
            </p:extLst>
          </p:nvPr>
        </p:nvGraphicFramePr>
        <p:xfrm>
          <a:off x="602174" y="1460947"/>
          <a:ext cx="11051694" cy="507150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4974">
                  <a:extLst>
                    <a:ext uri="{9D8B030D-6E8A-4147-A177-3AD203B41FA5}">
                      <a16:colId xmlns:a16="http://schemas.microsoft.com/office/drawing/2014/main" val="592489430"/>
                    </a:ext>
                  </a:extLst>
                </a:gridCol>
                <a:gridCol w="2711191">
                  <a:extLst>
                    <a:ext uri="{9D8B030D-6E8A-4147-A177-3AD203B41FA5}">
                      <a16:colId xmlns:a16="http://schemas.microsoft.com/office/drawing/2014/main" val="2165380521"/>
                    </a:ext>
                  </a:extLst>
                </a:gridCol>
                <a:gridCol w="2764066">
                  <a:extLst>
                    <a:ext uri="{9D8B030D-6E8A-4147-A177-3AD203B41FA5}">
                      <a16:colId xmlns:a16="http://schemas.microsoft.com/office/drawing/2014/main" val="1226860990"/>
                    </a:ext>
                  </a:extLst>
                </a:gridCol>
                <a:gridCol w="2531463">
                  <a:extLst>
                    <a:ext uri="{9D8B030D-6E8A-4147-A177-3AD203B41FA5}">
                      <a16:colId xmlns:a16="http://schemas.microsoft.com/office/drawing/2014/main" val="3972937564"/>
                    </a:ext>
                  </a:extLst>
                </a:gridCol>
              </a:tblGrid>
              <a:tr h="356769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1.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2.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3.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4.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0614"/>
                  </a:ext>
                </a:extLst>
              </a:tr>
              <a:tr h="4705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Lærerpræsentation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1950’ernes danske køkken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a-DK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Fremstilling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Syltede græskar</a:t>
                      </a:r>
                      <a:endParaRPr kumimoji="0" lang="da-D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Lærerpræsentation</a:t>
                      </a: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Måltidets udvikling i dansk kontekst</a:t>
                      </a:r>
                      <a:endParaRPr kumimoji="0" lang="da-DK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Fremstilling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Agurkesalat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Blomme/æblechutney</a:t>
                      </a:r>
                      <a:endParaRPr lang="da-DK" sz="16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Frikadeller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Brun</a:t>
                      </a: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 sovs</a:t>
                      </a:r>
                      <a:endParaRPr lang="da-DK" sz="1600" kern="1200" dirty="0" smtClean="0">
                        <a:effectLst/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600" kern="1200" dirty="0" smtClean="0">
                        <a:effectLst/>
                        <a:latin typeface="+mj-lt"/>
                      </a:endParaRPr>
                    </a:p>
                    <a:p>
                      <a:r>
                        <a:rPr lang="da-DK" sz="1600" kern="1200" dirty="0" smtClean="0">
                          <a:effectLst/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dirty="0" smtClean="0">
                          <a:effectLst/>
                          <a:latin typeface="+mj-lt"/>
                        </a:rPr>
                        <a:t>Frikadeller som et helt måltid med</a:t>
                      </a: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 sovs og surt/sødt fra tidligere gange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600" kern="1200" baseline="0" dirty="0" smtClean="0">
                        <a:effectLst/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Forberedelse til mormorbesøg: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Hvad er brunkål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Mormors sprog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Spørgsmål til mormor</a:t>
                      </a:r>
                      <a:endParaRPr lang="da-DK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u="none" dirty="0" smtClean="0">
                          <a:latin typeface="+mj-lt"/>
                        </a:rPr>
                        <a:t>Tre lektioner</a:t>
                      </a:r>
                    </a:p>
                    <a:p>
                      <a:endParaRPr lang="da-DK" sz="1600" u="none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Brunkål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kern="1200" dirty="0" smtClean="0">
                          <a:effectLst/>
                          <a:latin typeface="+mj-lt"/>
                        </a:rPr>
                        <a:t>Besøg med vidneberetning og fælles</a:t>
                      </a:r>
                      <a:r>
                        <a:rPr lang="da-DK" sz="1600" kern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da-DK" sz="1600" kern="1200" dirty="0" smtClean="0">
                          <a:effectLst/>
                          <a:latin typeface="+mj-lt"/>
                        </a:rPr>
                        <a:t>måltid med mormor, der var barn i perioden</a:t>
                      </a:r>
                      <a:endParaRPr lang="da-DK" sz="1600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9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578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445213" y="251283"/>
            <a:ext cx="7023266" cy="130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 smtClean="0"/>
              <a:t>Mormormad</a:t>
            </a:r>
          </a:p>
          <a:p>
            <a:r>
              <a:rPr lang="da-DK" sz="2200" dirty="0" smtClean="0"/>
              <a:t>To lektioner pr. undervisningsgang</a:t>
            </a:r>
            <a:endParaRPr lang="da-DK" sz="3000" dirty="0"/>
          </a:p>
        </p:txBody>
      </p:sp>
    </p:spTree>
    <p:extLst>
      <p:ext uri="{BB962C8B-B14F-4D97-AF65-F5344CB8AC3E}">
        <p14:creationId xmlns:p14="http://schemas.microsoft.com/office/powerpoint/2010/main" val="14018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15</a:t>
            </a:fld>
            <a:endParaRPr lang="da-DK" dirty="0"/>
          </a:p>
        </p:txBody>
      </p:sp>
      <p:pic>
        <p:nvPicPr>
          <p:cNvPr id="14" name="Pladsholder til indhold 1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603" cy="6858000"/>
          </a:xfrm>
        </p:spPr>
      </p:pic>
      <p:sp>
        <p:nvSpPr>
          <p:cNvPr id="16" name="Tekstfelt 15"/>
          <p:cNvSpPr txBox="1"/>
          <p:nvPr/>
        </p:nvSpPr>
        <p:spPr>
          <a:xfrm>
            <a:off x="3408217" y="2747341"/>
            <a:ext cx="24558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Skrælle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kartofler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Kartoffelmos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err="1" smtClean="0">
                <a:solidFill>
                  <a:schemeClr val="bg1"/>
                </a:solidFill>
                <a:latin typeface="+mj-lt"/>
              </a:rPr>
              <a:t>Rösti</a:t>
            </a: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Ovnbagte kartofler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Råstegte kartofler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Friturestegte kartofler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Mazarinkage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med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kartofler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Kartoffelsoufflé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Egen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ret med kartofler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6341235" y="2019510"/>
            <a:ext cx="246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/>
          </a:p>
          <a:p>
            <a:r>
              <a:rPr lang="da-DK" sz="1400" dirty="0" smtClean="0"/>
              <a:t>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9555488" y="4230255"/>
            <a:ext cx="215207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Refleksion om balance i undervisningen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Hvordan tilrettelægges forholdet mellem teori og praktisk arbejde i dette forløb?</a:t>
            </a:r>
          </a:p>
          <a:p>
            <a:endParaRPr lang="da-DK" sz="2000" dirty="0" err="1" smtClean="0"/>
          </a:p>
        </p:txBody>
      </p:sp>
      <p:sp>
        <p:nvSpPr>
          <p:cNvPr id="19" name="Tekstfelt 18"/>
          <p:cNvSpPr txBox="1"/>
          <p:nvPr/>
        </p:nvSpPr>
        <p:spPr>
          <a:xfrm>
            <a:off x="286327" y="1496290"/>
            <a:ext cx="283556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latin typeface="+mj-lt"/>
              </a:rPr>
              <a:t>Inspirationsforløb 5:</a:t>
            </a:r>
          </a:p>
          <a:p>
            <a:endParaRPr lang="da-DK" sz="2400" dirty="0" smtClean="0">
              <a:latin typeface="+mj-lt"/>
            </a:endParaRPr>
          </a:p>
          <a:p>
            <a:r>
              <a:rPr lang="da-DK" sz="2400" b="1" dirty="0" smtClean="0">
                <a:latin typeface="+mj-lt"/>
              </a:rPr>
              <a:t>Den heldige kartoffel</a:t>
            </a:r>
          </a:p>
        </p:txBody>
      </p:sp>
      <p:sp>
        <p:nvSpPr>
          <p:cNvPr id="2" name="Rektangel 1"/>
          <p:cNvSpPr/>
          <p:nvPr/>
        </p:nvSpPr>
        <p:spPr>
          <a:xfrm>
            <a:off x="6150435" y="1408512"/>
            <a:ext cx="281709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Film om kartoflens historie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Lærerpræsentation om: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Ernæringsmæssige egenskaber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Kartoflens egenskaber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Kartoflen i kagen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Udvikling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af egen opskrift med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kartoffel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Elevpræsentationer af egne retter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429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923F-81A0-4357-8888-351B671EC596}" type="slidenum">
              <a:rPr lang="da-DK" smtClean="0"/>
              <a:t>16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34145565"/>
              </p:ext>
            </p:extLst>
          </p:nvPr>
        </p:nvGraphicFramePr>
        <p:xfrm>
          <a:off x="607291" y="1382119"/>
          <a:ext cx="11046578" cy="51901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76342">
                  <a:extLst>
                    <a:ext uri="{9D8B030D-6E8A-4147-A177-3AD203B41FA5}">
                      <a16:colId xmlns:a16="http://schemas.microsoft.com/office/drawing/2014/main" val="592489430"/>
                    </a:ext>
                  </a:extLst>
                </a:gridCol>
                <a:gridCol w="2204892">
                  <a:extLst>
                    <a:ext uri="{9D8B030D-6E8A-4147-A177-3AD203B41FA5}">
                      <a16:colId xmlns:a16="http://schemas.microsoft.com/office/drawing/2014/main" val="2165380521"/>
                    </a:ext>
                  </a:extLst>
                </a:gridCol>
                <a:gridCol w="2247892">
                  <a:extLst>
                    <a:ext uri="{9D8B030D-6E8A-4147-A177-3AD203B41FA5}">
                      <a16:colId xmlns:a16="http://schemas.microsoft.com/office/drawing/2014/main" val="1226860990"/>
                    </a:ext>
                  </a:extLst>
                </a:gridCol>
                <a:gridCol w="2058726">
                  <a:extLst>
                    <a:ext uri="{9D8B030D-6E8A-4147-A177-3AD203B41FA5}">
                      <a16:colId xmlns:a16="http://schemas.microsoft.com/office/drawing/2014/main" val="3972937564"/>
                    </a:ext>
                  </a:extLst>
                </a:gridCol>
                <a:gridCol w="2058726">
                  <a:extLst>
                    <a:ext uri="{9D8B030D-6E8A-4147-A177-3AD203B41FA5}">
                      <a16:colId xmlns:a16="http://schemas.microsoft.com/office/drawing/2014/main" val="3087682676"/>
                    </a:ext>
                  </a:extLst>
                </a:gridCol>
              </a:tblGrid>
              <a:tr h="350861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1.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2.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3.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4.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5.</a:t>
                      </a:r>
                      <a:r>
                        <a:rPr lang="da-DK" baseline="0" dirty="0" smtClean="0">
                          <a:latin typeface="+mj-lt"/>
                        </a:rPr>
                        <a:t>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0614"/>
                  </a:ext>
                </a:extLst>
              </a:tr>
              <a:tr h="4824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Se film om: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Kartoflens historie</a:t>
                      </a: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Lærerpræsentation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Ernæringsmæssige egenskaber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Kartoflens egenskaber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dirty="0" smtClean="0">
                          <a:latin typeface="+mj-lt"/>
                        </a:rPr>
                        <a:t>Skrælle kartofler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Kartoffelmos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err="1" smtClean="0">
                          <a:latin typeface="+mj-lt"/>
                        </a:rPr>
                        <a:t>Rösti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Ovnbagte</a:t>
                      </a:r>
                      <a:r>
                        <a:rPr lang="da-DK" sz="1600" baseline="0" dirty="0" smtClean="0">
                          <a:latin typeface="+mj-lt"/>
                        </a:rPr>
                        <a:t> </a:t>
                      </a:r>
                      <a:r>
                        <a:rPr lang="da-DK" sz="1600" dirty="0" smtClean="0">
                          <a:latin typeface="+mj-lt"/>
                        </a:rPr>
                        <a:t>kartofler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Råstegte</a:t>
                      </a:r>
                      <a:r>
                        <a:rPr lang="da-DK" sz="1600" baseline="0" dirty="0" smtClean="0">
                          <a:latin typeface="+mj-lt"/>
                        </a:rPr>
                        <a:t> kartofler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Friturestegte kartofler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aseline="0" dirty="0" smtClean="0">
                          <a:latin typeface="+mj-lt"/>
                        </a:rPr>
                        <a:t>Vurdering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Smag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Konsistens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Lærerpræsentation</a:t>
                      </a:r>
                      <a:r>
                        <a:rPr lang="da-DK" sz="1600" baseline="0" dirty="0" smtClean="0">
                          <a:latin typeface="+mj-lt"/>
                        </a:rPr>
                        <a:t>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Kartoflen i kagen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Fremstilling</a:t>
                      </a:r>
                      <a:r>
                        <a:rPr lang="da-DK" sz="1600" baseline="0" dirty="0" smtClean="0">
                          <a:latin typeface="+mj-lt"/>
                        </a:rPr>
                        <a:t>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Mazarinkage med kartofler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Udarbejde opskrift til 5. undervisningsgang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Soufflé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Planlægning og afprøvning af elementer til næste undervisningsgang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Lave egen ret med kartofler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Præsentation og fremlæggelse af</a:t>
                      </a:r>
                      <a:r>
                        <a:rPr lang="da-DK" sz="1600" baseline="0" dirty="0" smtClean="0">
                          <a:latin typeface="+mj-lt"/>
                        </a:rPr>
                        <a:t> egne retter</a:t>
                      </a:r>
                      <a:endParaRPr lang="da-DK" sz="1600" dirty="0" smtClean="0">
                        <a:latin typeface="+mj-lt"/>
                      </a:endParaRPr>
                    </a:p>
                    <a:p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9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578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481166" y="251283"/>
            <a:ext cx="7023266" cy="130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 smtClean="0"/>
              <a:t>Den heldige kartoffel</a:t>
            </a:r>
          </a:p>
          <a:p>
            <a:r>
              <a:rPr lang="da-DK" sz="2200" dirty="0" smtClean="0"/>
              <a:t>Tre lektioner pr. undervisningsgang</a:t>
            </a:r>
            <a:endParaRPr lang="da-DK" sz="3000" dirty="0"/>
          </a:p>
        </p:txBody>
      </p:sp>
    </p:spTree>
    <p:extLst>
      <p:ext uri="{BB962C8B-B14F-4D97-AF65-F5344CB8AC3E}">
        <p14:creationId xmlns:p14="http://schemas.microsoft.com/office/powerpoint/2010/main" val="18559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7BB4-D329-45C0-9F6E-278BA69F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Formål og indhold i dette materiale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EC494-BE0B-40D0-BD70-1CF17570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/>
              <a:pPr/>
              <a:t>2</a:t>
            </a:fld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943512" y="1317433"/>
            <a:ext cx="99422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 smtClean="0">
                <a:latin typeface="+mj-lt"/>
              </a:rPr>
              <a:t>Formål</a:t>
            </a:r>
          </a:p>
          <a:p>
            <a:r>
              <a:rPr lang="da-DK" sz="1400" dirty="0" smtClean="0">
                <a:latin typeface="+mj-lt"/>
              </a:rPr>
              <a:t>Dette materiale indeholder eksempler på, hvordan praktiske og teoretiske elementer </a:t>
            </a:r>
            <a:r>
              <a:rPr lang="da-DK" sz="1400" dirty="0">
                <a:latin typeface="+mj-lt"/>
              </a:rPr>
              <a:t>i</a:t>
            </a:r>
            <a:r>
              <a:rPr lang="da-DK" sz="1400" dirty="0" smtClean="0">
                <a:latin typeface="+mj-lt"/>
              </a:rPr>
              <a:t> madkundskab kan balanceres og organiseres i undervisningen.</a:t>
            </a:r>
          </a:p>
          <a:p>
            <a:endParaRPr lang="da-DK" sz="1400" dirty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Materialet er anvendt af Styrelsen for Undervisning og Kvalitet til workshops og </a:t>
            </a:r>
            <a:r>
              <a:rPr lang="da-DK" sz="1400" dirty="0" err="1" smtClean="0">
                <a:latin typeface="+mj-lt"/>
              </a:rPr>
              <a:t>webinarer</a:t>
            </a:r>
            <a:r>
              <a:rPr lang="da-DK" sz="1400" dirty="0" smtClean="0">
                <a:latin typeface="+mj-lt"/>
              </a:rPr>
              <a:t> om madkundskab i 2023/2024.</a:t>
            </a:r>
          </a:p>
          <a:p>
            <a:endParaRPr lang="da-DK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da-DK" u="sng" dirty="0" smtClean="0">
                <a:latin typeface="+mj-lt"/>
              </a:rPr>
              <a:t>Indhold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a-DK" sz="1400" dirty="0" smtClean="0">
                <a:latin typeface="+mj-lt"/>
              </a:rPr>
              <a:t>Faget madkundskabs formål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a-DK" sz="1400" dirty="0" smtClean="0">
                <a:latin typeface="+mj-lt"/>
              </a:rPr>
              <a:t>Eksempler på praktiske og teoretiske elementer i madkundskab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a-DK" sz="1400" dirty="0" smtClean="0">
                <a:latin typeface="+mj-lt"/>
              </a:rPr>
              <a:t>Eksempler på elementer, som madkundskabsundervisningen kan tage udgangspunkt 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a-DK" sz="1400" dirty="0">
                <a:latin typeface="+mj-lt"/>
              </a:rPr>
              <a:t>E</a:t>
            </a:r>
            <a:r>
              <a:rPr lang="da-DK" sz="1400" dirty="0" smtClean="0">
                <a:latin typeface="+mj-lt"/>
              </a:rPr>
              <a:t>ksempler på, hvordan forløb kan kombinere praktiske og teoretiske elementer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da-DK" sz="1400" dirty="0" smtClean="0">
                <a:latin typeface="+mj-lt"/>
              </a:rPr>
              <a:t>Konservering og mad i krisetider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da-DK" sz="1400" dirty="0" smtClean="0">
                <a:latin typeface="+mj-lt"/>
              </a:rPr>
              <a:t>Social bæredygtighed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da-DK" sz="1400" dirty="0" err="1" smtClean="0">
                <a:latin typeface="+mj-lt"/>
              </a:rPr>
              <a:t>Streetfood</a:t>
            </a:r>
            <a:r>
              <a:rPr lang="da-DK" sz="1400" dirty="0" smtClean="0">
                <a:latin typeface="+mj-lt"/>
              </a:rPr>
              <a:t> og miljømæssig bæredygtighed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da-DK" sz="1400" dirty="0" smtClean="0">
                <a:latin typeface="+mj-lt"/>
              </a:rPr>
              <a:t>Den heldige kartoffel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da-DK" sz="1400" dirty="0" smtClean="0">
                <a:latin typeface="+mj-lt"/>
              </a:rPr>
              <a:t>Mormormad </a:t>
            </a:r>
            <a:endParaRPr lang="da-DK" sz="16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2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2800" dirty="0" smtClean="0"/>
              <a:t>1. Faget madkundskabs formål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40001" y="1661635"/>
            <a:ext cx="5459356" cy="405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 smtClean="0">
                <a:latin typeface="+mj-lt"/>
              </a:rPr>
              <a:t>I </a:t>
            </a:r>
            <a:r>
              <a:rPr lang="da-DK" sz="1600" dirty="0">
                <a:latin typeface="+mj-lt"/>
              </a:rPr>
              <a:t>fagets </a:t>
            </a:r>
            <a:r>
              <a:rPr lang="da-DK" sz="1600" dirty="0">
                <a:latin typeface="+mj-lt"/>
                <a:hlinkClick r:id="rId3"/>
              </a:rPr>
              <a:t>formål</a:t>
            </a:r>
            <a:r>
              <a:rPr lang="da-DK" sz="1600" dirty="0">
                <a:latin typeface="+mj-lt"/>
              </a:rPr>
              <a:t> står </a:t>
            </a:r>
            <a:r>
              <a:rPr lang="da-DK" sz="1600" dirty="0" smtClean="0">
                <a:latin typeface="+mj-lt"/>
              </a:rPr>
              <a:t>bl.a. at</a:t>
            </a:r>
          </a:p>
          <a:p>
            <a:pPr marL="562950" indent="-285750"/>
            <a:r>
              <a:rPr lang="da-DK" sz="1400" dirty="0" smtClean="0">
                <a:latin typeface="+mj-lt"/>
              </a:rPr>
              <a:t>”Eleverne skal i faget madkundskab tilegne sig </a:t>
            </a:r>
            <a:r>
              <a:rPr lang="da-DK" sz="1400" b="1" dirty="0" smtClean="0">
                <a:latin typeface="+mj-lt"/>
              </a:rPr>
              <a:t>færdigheder</a:t>
            </a:r>
            <a:r>
              <a:rPr lang="da-DK" sz="1400" dirty="0" smtClean="0">
                <a:latin typeface="+mj-lt"/>
              </a:rPr>
              <a:t> og </a:t>
            </a:r>
            <a:r>
              <a:rPr lang="da-DK" sz="1400" b="1" dirty="0" smtClean="0">
                <a:latin typeface="+mj-lt"/>
              </a:rPr>
              <a:t>viden</a:t>
            </a:r>
            <a:r>
              <a:rPr lang="da-DK" sz="1400" dirty="0" smtClean="0">
                <a:latin typeface="+mj-lt"/>
              </a:rPr>
              <a:t> om mad, smag,  sundhed, fødevarer, madlavning og måltider og dermed udvikle kompetencer,  der gør dem i stand til at vælge og vurdere egne smags- og madvalg.</a:t>
            </a:r>
          </a:p>
          <a:p>
            <a:pPr marL="562950" indent="-285750"/>
            <a:r>
              <a:rPr lang="da-DK" sz="1400" dirty="0" smtClean="0">
                <a:latin typeface="+mj-lt"/>
              </a:rPr>
              <a:t>Eleverne </a:t>
            </a:r>
            <a:r>
              <a:rPr lang="da-DK" sz="1400" dirty="0">
                <a:latin typeface="+mj-lt"/>
              </a:rPr>
              <a:t>skal opnå </a:t>
            </a:r>
            <a:r>
              <a:rPr lang="da-DK" sz="1400" b="1" dirty="0">
                <a:latin typeface="+mj-lt"/>
              </a:rPr>
              <a:t>praktiske færdigheder </a:t>
            </a:r>
            <a:r>
              <a:rPr lang="da-DK" sz="1400" dirty="0">
                <a:latin typeface="+mj-lt"/>
              </a:rPr>
              <a:t>inden for madlavning og kunne eksperimentere med såvel råvarer, opskrifter og retter som egen smag og andre æstetiske erfaringer.</a:t>
            </a:r>
          </a:p>
          <a:p>
            <a:pPr marL="562950" indent="-285750"/>
            <a:r>
              <a:rPr lang="da-DK" sz="1400" dirty="0">
                <a:latin typeface="+mj-lt"/>
              </a:rPr>
              <a:t>Eleverne skal kunne foretage kritisk </a:t>
            </a:r>
            <a:r>
              <a:rPr lang="da-DK" sz="1400" b="1" dirty="0">
                <a:latin typeface="+mj-lt"/>
              </a:rPr>
              <a:t>reflekterede madvalg </a:t>
            </a:r>
            <a:r>
              <a:rPr lang="da-DK" sz="1400" dirty="0">
                <a:latin typeface="+mj-lt"/>
              </a:rPr>
              <a:t>på bagrund af viden om fødevarer, sæson, oprindelse, sundhedsværdi, produktionsformer og bæredygtighed.”</a:t>
            </a:r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6378303" y="1661635"/>
            <a:ext cx="5230117" cy="3014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 smtClean="0">
                <a:latin typeface="+mj-lt"/>
              </a:rPr>
              <a:t>Det er værd at bemærke, at:</a:t>
            </a:r>
            <a:endParaRPr lang="da-DK" sz="1600" dirty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Centralt </a:t>
            </a:r>
            <a:r>
              <a:rPr lang="da-DK" sz="1400" dirty="0">
                <a:latin typeface="+mj-lt"/>
              </a:rPr>
              <a:t>i faget står arbejdet med at </a:t>
            </a:r>
            <a:r>
              <a:rPr lang="da-DK" sz="1400" b="1" dirty="0">
                <a:latin typeface="+mj-lt"/>
              </a:rPr>
              <a:t>kombinere</a:t>
            </a:r>
            <a:r>
              <a:rPr lang="da-DK" sz="1400" dirty="0">
                <a:latin typeface="+mj-lt"/>
              </a:rPr>
              <a:t> madlavningens praktiske håndværk med viden om og holdning til mad og måltider. (…) </a:t>
            </a:r>
            <a:r>
              <a:rPr lang="da-DK" sz="1400" dirty="0" smtClean="0">
                <a:latin typeface="+mj-lt"/>
              </a:rPr>
              <a:t>De </a:t>
            </a:r>
            <a:r>
              <a:rPr lang="da-DK" sz="1400" dirty="0">
                <a:latin typeface="+mj-lt"/>
              </a:rPr>
              <a:t>forskellige kompetencemål, videns- og færdighedsområder skal </a:t>
            </a:r>
            <a:r>
              <a:rPr lang="da-DK" sz="1400" b="1" dirty="0" smtClean="0">
                <a:latin typeface="+mj-lt"/>
              </a:rPr>
              <a:t>understøtte </a:t>
            </a:r>
            <a:r>
              <a:rPr lang="da-DK" sz="1400" b="1" dirty="0">
                <a:latin typeface="+mj-lt"/>
              </a:rPr>
              <a:t>hinanden </a:t>
            </a:r>
            <a:r>
              <a:rPr lang="da-DK" sz="1400" dirty="0" smtClean="0">
                <a:latin typeface="+mj-lt"/>
              </a:rPr>
              <a:t>(faghæftet </a:t>
            </a:r>
            <a:r>
              <a:rPr lang="da-DK" sz="1400" dirty="0">
                <a:latin typeface="+mj-lt"/>
              </a:rPr>
              <a:t>2019</a:t>
            </a:r>
            <a:r>
              <a:rPr lang="da-DK" sz="1400" dirty="0" smtClean="0">
                <a:latin typeface="+mj-lt"/>
              </a:rPr>
              <a:t>).</a:t>
            </a:r>
            <a:endParaRPr lang="da-DK" sz="1400" dirty="0">
              <a:latin typeface="+mj-lt"/>
            </a:endParaRPr>
          </a:p>
          <a:p>
            <a:r>
              <a:rPr lang="da-DK" sz="1400" dirty="0">
                <a:latin typeface="+mj-lt"/>
              </a:rPr>
              <a:t>Der er ikke fastsat en konkret </a:t>
            </a:r>
            <a:r>
              <a:rPr lang="da-DK" sz="1400" b="1" dirty="0">
                <a:latin typeface="+mj-lt"/>
              </a:rPr>
              <a:t>vægtning mellem det teoretiske og praktiske </a:t>
            </a:r>
            <a:r>
              <a:rPr lang="da-DK" sz="1400" dirty="0">
                <a:latin typeface="+mj-lt"/>
              </a:rPr>
              <a:t>i madkundskab. Det er op til den enkelte </a:t>
            </a:r>
            <a:r>
              <a:rPr lang="da-DK" sz="1400" dirty="0" smtClean="0">
                <a:latin typeface="+mj-lt"/>
              </a:rPr>
              <a:t>faglærer </a:t>
            </a:r>
            <a:r>
              <a:rPr lang="da-DK" sz="1400" dirty="0">
                <a:latin typeface="+mj-lt"/>
              </a:rPr>
              <a:t>at vurdere, hvad der er en hensigtsmæssig balance </a:t>
            </a:r>
            <a:r>
              <a:rPr lang="da-DK" sz="1400" dirty="0" smtClean="0">
                <a:latin typeface="+mj-lt"/>
              </a:rPr>
              <a:t>og tilrettelægge undervisning, der lever op til Fælles Mål. </a:t>
            </a:r>
            <a:endParaRPr lang="da-DK" sz="1400" dirty="0">
              <a:latin typeface="+mj-lt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1818640" y="5383678"/>
            <a:ext cx="911932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 smtClean="0">
                <a:solidFill>
                  <a:srgbClr val="EA8145"/>
                </a:solidFill>
                <a:latin typeface="+mj-lt"/>
              </a:rPr>
              <a:t>Ved bedømmelsen til prøven skal der foretages en helhedsvurdering. Det er både </a:t>
            </a:r>
            <a:r>
              <a:rPr lang="da-DK" sz="1600" b="1" dirty="0">
                <a:solidFill>
                  <a:srgbClr val="EA8145"/>
                </a:solidFill>
                <a:latin typeface="+mj-lt"/>
              </a:rPr>
              <a:t>den praktiske kunnen og den teoretiske </a:t>
            </a:r>
            <a:r>
              <a:rPr lang="da-DK" sz="1600" b="1" dirty="0" smtClean="0">
                <a:solidFill>
                  <a:srgbClr val="EA8145"/>
                </a:solidFill>
                <a:latin typeface="+mj-lt"/>
              </a:rPr>
              <a:t>forståelse, som er vigtig i karakterfastsættelsen</a:t>
            </a:r>
            <a:endParaRPr lang="da-DK" sz="1600" b="1" dirty="0">
              <a:solidFill>
                <a:srgbClr val="EA8145"/>
              </a:solidFill>
              <a:latin typeface="+mj-lt"/>
            </a:endParaRPr>
          </a:p>
        </p:txBody>
      </p:sp>
      <p:pic>
        <p:nvPicPr>
          <p:cNvPr id="10" name="Pladsholder til indhold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9" t="38365" r="9649" b="46737"/>
          <a:stretch/>
        </p:blipFill>
        <p:spPr>
          <a:xfrm>
            <a:off x="918248" y="5196683"/>
            <a:ext cx="900392" cy="892493"/>
          </a:xfrm>
          <a:prstGeom prst="rect">
            <a:avLst/>
          </a:prstGeom>
        </p:spPr>
      </p:pic>
      <p:sp>
        <p:nvSpPr>
          <p:cNvPr id="11" name="Pladsholder til indhold 4"/>
          <p:cNvSpPr txBox="1">
            <a:spLocks/>
          </p:cNvSpPr>
          <p:nvPr/>
        </p:nvSpPr>
        <p:spPr>
          <a:xfrm>
            <a:off x="6556052" y="3852908"/>
            <a:ext cx="5422588" cy="10100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​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7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58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254" y="539750"/>
            <a:ext cx="5742946" cy="934890"/>
          </a:xfrm>
        </p:spPr>
        <p:txBody>
          <a:bodyPr/>
          <a:lstStyle/>
          <a:p>
            <a:r>
              <a:rPr lang="da-DK" sz="2800" dirty="0"/>
              <a:t>2. </a:t>
            </a:r>
            <a:r>
              <a:rPr lang="da-DK" sz="2800" dirty="0" smtClean="0"/>
              <a:t>Praktiske og teoretiske elementer i madkundskab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49" y="1656871"/>
            <a:ext cx="5115355" cy="2201451"/>
          </a:xfrm>
        </p:spPr>
        <p:txBody>
          <a:bodyPr/>
          <a:lstStyle/>
          <a:p>
            <a:r>
              <a:rPr lang="da-DK" sz="1400" b="1" dirty="0">
                <a:solidFill>
                  <a:srgbClr val="EA8145"/>
                </a:solidFill>
                <a:latin typeface="+mj-lt"/>
              </a:rPr>
              <a:t>Madkundskab er et praktisk-musisk fag </a:t>
            </a:r>
          </a:p>
          <a:p>
            <a:r>
              <a:rPr lang="da-DK" sz="1400" b="1" dirty="0">
                <a:solidFill>
                  <a:srgbClr val="EA8145"/>
                </a:solidFill>
                <a:latin typeface="+mj-lt"/>
              </a:rPr>
              <a:t>Den praktiske madlavning i køkkenet er fagets omdrejningspunkt</a:t>
            </a:r>
          </a:p>
          <a:p>
            <a:r>
              <a:rPr lang="da-DK" sz="1400" b="1" dirty="0">
                <a:solidFill>
                  <a:srgbClr val="EA8145"/>
                </a:solidFill>
                <a:latin typeface="+mj-lt"/>
              </a:rPr>
              <a:t>De praktiske og teoretiske elementer af faget hænger sammen</a:t>
            </a:r>
          </a:p>
          <a:p>
            <a:r>
              <a:rPr lang="da-DK" sz="1400" b="1" dirty="0">
                <a:solidFill>
                  <a:srgbClr val="EA8145"/>
                </a:solidFill>
                <a:latin typeface="+mj-lt"/>
              </a:rPr>
              <a:t>Det er op til den enkelte lærer at tilrettelægge undervisning, der lever op til Fælles </a:t>
            </a:r>
            <a:r>
              <a:rPr lang="da-DK" sz="1400" b="1" dirty="0" smtClean="0">
                <a:solidFill>
                  <a:srgbClr val="EA8145"/>
                </a:solidFill>
                <a:latin typeface="+mj-lt"/>
              </a:rPr>
              <a:t>Mål</a:t>
            </a:r>
          </a:p>
          <a:p>
            <a:pPr marL="0" indent="0">
              <a:buNone/>
            </a:pPr>
            <a:endParaRPr lang="da-DK" sz="1400" b="1" dirty="0" smtClean="0">
              <a:solidFill>
                <a:srgbClr val="EA8145"/>
              </a:solidFill>
              <a:latin typeface="+mj-lt"/>
            </a:endParaRPr>
          </a:p>
          <a:p>
            <a:pPr marL="0" indent="0">
              <a:buNone/>
            </a:pPr>
            <a:r>
              <a:rPr lang="da-DK" sz="1400" dirty="0">
                <a:latin typeface="+mj-lt"/>
              </a:rPr>
              <a:t/>
            </a:r>
            <a:br>
              <a:rPr lang="da-DK" sz="1400" dirty="0">
                <a:latin typeface="+mj-lt"/>
              </a:rPr>
            </a:br>
            <a:r>
              <a:rPr lang="da-DK" sz="1400" dirty="0" smtClean="0">
                <a:latin typeface="+mj-lt"/>
              </a:rPr>
              <a:t/>
            </a:r>
            <a:br>
              <a:rPr lang="da-DK" sz="1400" dirty="0" smtClean="0">
                <a:latin typeface="+mj-lt"/>
              </a:rPr>
            </a:br>
            <a:endParaRPr lang="da-DK" sz="1600" dirty="0" smtClean="0">
              <a:latin typeface="+mj-lt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10" name="Pladsholder til billede 9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5866" b="5866"/>
          <a:stretch>
            <a:fillRect/>
          </a:stretch>
        </p:blipFill>
        <p:spPr>
          <a:xfrm>
            <a:off x="6097200" y="0"/>
            <a:ext cx="6094800" cy="6858000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6413023" y="2558589"/>
            <a:ext cx="249740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  <a:latin typeface="+mj-lt"/>
              </a:rPr>
              <a:t>Praktiske elementer kan eksempelvis være</a:t>
            </a:r>
            <a:br>
              <a:rPr lang="da-DK" sz="1400" b="1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bruge sine hænder – og have et materiale mellem hænderne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prøve teori af i praksis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lære ved at gøre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bruge kroppen og sanserne, fx smagssansen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>
            <a:off x="9352525" y="1656871"/>
            <a:ext cx="27484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  <a:latin typeface="+mj-lt"/>
              </a:rPr>
              <a:t>Teoretiske elementer kan eksempelvis være</a:t>
            </a:r>
            <a:br>
              <a:rPr lang="da-DK" sz="1400" b="1" dirty="0" smtClean="0">
                <a:solidFill>
                  <a:schemeClr val="bg1"/>
                </a:solidFill>
                <a:latin typeface="+mj-lt"/>
              </a:rPr>
            </a:br>
            <a:endParaRPr lang="da-DK" sz="1400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reflektere over, planlægge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og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fremlægge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diskutere og tale om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overveje og tage kritisk stilling</a:t>
            </a:r>
            <a:br>
              <a:rPr lang="da-DK" sz="1400" dirty="0" smtClean="0">
                <a:solidFill>
                  <a:schemeClr val="bg1"/>
                </a:solidFill>
                <a:latin typeface="+mj-lt"/>
              </a:rPr>
            </a:b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At forstå teorien bag, hvorfor noget virker i praksis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567298" y="4246820"/>
            <a:ext cx="4771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Eksempler på elementer i madkundskab, der både er praktiske og teoretiske</a:t>
            </a:r>
            <a:br>
              <a:rPr lang="da-DK" sz="1400" b="1" dirty="0" smtClean="0">
                <a:latin typeface="+mj-lt"/>
              </a:rPr>
            </a:br>
            <a:endParaRPr lang="da-DK" sz="1400" b="1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latin typeface="+mj-lt"/>
              </a:rPr>
              <a:t>Lave en ret ud fra et tema/en opskrift/et prøvesæt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latin typeface="+mj-lt"/>
              </a:rPr>
              <a:t>Udarbejde en opskrift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latin typeface="+mj-lt"/>
              </a:rPr>
              <a:t>Foretage et indkøb i et supermarked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latin typeface="+mj-lt"/>
              </a:rPr>
              <a:t>Undersøge varedeklarationer og mærkningsordninger</a:t>
            </a:r>
          </a:p>
          <a:p>
            <a:endParaRPr lang="da-DK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2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3</a:t>
            </a:r>
            <a:r>
              <a:rPr lang="da-DK" sz="2800" dirty="0" smtClean="0"/>
              <a:t>. Elementer undervisningen eksempelvis kan tage afsæt i </a:t>
            </a:r>
            <a:endParaRPr lang="da-DK" sz="2800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435639" y="4296554"/>
            <a:ext cx="3361393" cy="149923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>
                <a:latin typeface="+mj-lt"/>
              </a:rPr>
              <a:t>Færdigheds- og vidensområder</a:t>
            </a:r>
          </a:p>
          <a:p>
            <a:pPr algn="ctr"/>
            <a:r>
              <a:rPr lang="da-DK" sz="1600" i="1" dirty="0">
                <a:latin typeface="+mj-lt"/>
              </a:rPr>
              <a:t>Fx bæredygtighed</a:t>
            </a:r>
          </a:p>
          <a:p>
            <a:pPr algn="ctr"/>
            <a:r>
              <a:rPr lang="da-DK" sz="1600" i="1" dirty="0">
                <a:latin typeface="+mj-lt"/>
              </a:rPr>
              <a:t>Fx </a:t>
            </a:r>
            <a:r>
              <a:rPr lang="da-DK" sz="1600" i="1" dirty="0" smtClean="0">
                <a:latin typeface="+mj-lt"/>
              </a:rPr>
              <a:t>måltidets værdier</a:t>
            </a:r>
            <a:endParaRPr lang="da-DK" sz="1600" i="1" dirty="0">
              <a:latin typeface="+mj-lt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575526" y="2125712"/>
            <a:ext cx="4065099" cy="187404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>
                <a:latin typeface="+mj-lt"/>
              </a:rPr>
              <a:t>Et tema </a:t>
            </a:r>
          </a:p>
          <a:p>
            <a:pPr algn="ctr"/>
            <a:r>
              <a:rPr lang="da-DK" sz="1600" i="1" dirty="0">
                <a:latin typeface="+mj-lt"/>
              </a:rPr>
              <a:t>Fx den søde sundhed og det brede sundhedsbegreb</a:t>
            </a:r>
          </a:p>
          <a:p>
            <a:pPr algn="ctr"/>
            <a:r>
              <a:rPr lang="da-DK" sz="1600" i="1" dirty="0">
                <a:latin typeface="+mj-lt"/>
              </a:rPr>
              <a:t>Fx konservering og mad i </a:t>
            </a:r>
            <a:r>
              <a:rPr lang="da-DK" sz="1600" i="1" dirty="0" smtClean="0">
                <a:latin typeface="+mj-lt"/>
              </a:rPr>
              <a:t>krisetider</a:t>
            </a:r>
            <a:endParaRPr lang="da-DK" sz="1600" i="1" dirty="0">
              <a:latin typeface="+mj-lt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4895931" y="1946859"/>
            <a:ext cx="3372961" cy="159293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 smtClean="0">
                <a:latin typeface="+mj-lt"/>
              </a:rPr>
              <a:t>Fagbegreber</a:t>
            </a:r>
            <a:endParaRPr lang="da-DK" sz="1600" b="1" dirty="0">
              <a:latin typeface="+mj-lt"/>
            </a:endParaRPr>
          </a:p>
          <a:p>
            <a:pPr algn="ctr"/>
            <a:r>
              <a:rPr lang="da-DK" sz="1600" i="1" dirty="0" smtClean="0">
                <a:latin typeface="+mj-lt"/>
              </a:rPr>
              <a:t>Fx </a:t>
            </a:r>
            <a:r>
              <a:rPr lang="da-DK" sz="1600" i="1" dirty="0" err="1" smtClean="0">
                <a:latin typeface="+mj-lt"/>
              </a:rPr>
              <a:t>maillardreaktion</a:t>
            </a:r>
            <a:endParaRPr lang="da-DK" sz="1600" i="1" dirty="0">
              <a:latin typeface="+mj-lt"/>
            </a:endParaRPr>
          </a:p>
          <a:p>
            <a:pPr algn="ctr"/>
            <a:r>
              <a:rPr lang="da-DK" sz="1600" i="1" dirty="0">
                <a:latin typeface="+mj-lt"/>
              </a:rPr>
              <a:t>Fx </a:t>
            </a:r>
            <a:r>
              <a:rPr lang="da-DK" sz="1600" i="1" dirty="0" err="1" smtClean="0">
                <a:latin typeface="+mj-lt"/>
              </a:rPr>
              <a:t>terroir</a:t>
            </a:r>
            <a:endParaRPr lang="da-DK" sz="1600" i="1" dirty="0" smtClean="0">
              <a:latin typeface="+mj-lt"/>
            </a:endParaRPr>
          </a:p>
          <a:p>
            <a:pPr algn="ctr"/>
            <a:endParaRPr lang="da-DK" sz="2000" dirty="0">
              <a:latin typeface="+mj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7785761" y="3973741"/>
            <a:ext cx="3904362" cy="196774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>
                <a:latin typeface="+mj-lt"/>
              </a:rPr>
              <a:t>Råvarer</a:t>
            </a:r>
          </a:p>
          <a:p>
            <a:pPr algn="ctr"/>
            <a:r>
              <a:rPr lang="da-DK" sz="1600" dirty="0">
                <a:latin typeface="+mj-lt"/>
              </a:rPr>
              <a:t>Fx </a:t>
            </a:r>
            <a:r>
              <a:rPr lang="da-DK" sz="1600" i="1" dirty="0">
                <a:latin typeface="+mj-lt"/>
              </a:rPr>
              <a:t>kyllingens mange anvendelsesmuligheder</a:t>
            </a:r>
          </a:p>
          <a:p>
            <a:pPr algn="ctr"/>
            <a:r>
              <a:rPr lang="da-DK" sz="1600" i="1" dirty="0">
                <a:latin typeface="+mj-lt"/>
              </a:rPr>
              <a:t>Fx ægs fysik og kemi</a:t>
            </a:r>
          </a:p>
          <a:p>
            <a:endParaRPr lang="da-DK" sz="2000" dirty="0" err="1" smtClean="0">
              <a:latin typeface="+mj-lt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8779503" y="2080767"/>
            <a:ext cx="2882347" cy="149923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>
                <a:latin typeface="+mj-lt"/>
              </a:rPr>
              <a:t>Teknikker og metoder</a:t>
            </a:r>
          </a:p>
          <a:p>
            <a:pPr algn="ctr"/>
            <a:r>
              <a:rPr lang="da-DK" sz="1600" i="1" dirty="0">
                <a:latin typeface="+mj-lt"/>
              </a:rPr>
              <a:t>Fx jævning</a:t>
            </a:r>
          </a:p>
          <a:p>
            <a:pPr algn="ctr"/>
            <a:r>
              <a:rPr lang="da-DK" sz="1600" i="1" dirty="0">
                <a:latin typeface="+mj-lt"/>
              </a:rPr>
              <a:t>Fx </a:t>
            </a:r>
            <a:r>
              <a:rPr lang="da-DK" sz="1600" i="1" dirty="0" smtClean="0">
                <a:latin typeface="+mj-lt"/>
              </a:rPr>
              <a:t>piskning</a:t>
            </a:r>
            <a:endParaRPr lang="da-DK" sz="1600" i="1" dirty="0">
              <a:latin typeface="+mj-lt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540000" y="1182252"/>
            <a:ext cx="802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solidFill>
                  <a:srgbClr val="EA8145"/>
                </a:solidFill>
                <a:latin typeface="+mj-lt"/>
              </a:rPr>
              <a:t>Eksempler på, hvad planlægningen af madkundskabsundervisningen kan tage afsæt i med henblik på variation og balance i </a:t>
            </a:r>
            <a:r>
              <a:rPr lang="da-DK" sz="1400" b="1" dirty="0" smtClean="0">
                <a:solidFill>
                  <a:srgbClr val="EA8145"/>
                </a:solidFill>
                <a:latin typeface="+mj-lt"/>
              </a:rPr>
              <a:t>undervisningen</a:t>
            </a:r>
            <a:endParaRPr lang="da-DK" sz="1400" b="1" dirty="0">
              <a:solidFill>
                <a:srgbClr val="EA8145"/>
              </a:solidFill>
              <a:latin typeface="+mj-lt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3962336" y="3802794"/>
            <a:ext cx="3658121" cy="187404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 smtClean="0">
                <a:latin typeface="+mj-lt"/>
              </a:rPr>
              <a:t>Praktiske/teoretiske elementer</a:t>
            </a:r>
            <a:endParaRPr lang="da-DK" sz="1600" b="1" dirty="0">
              <a:latin typeface="+mj-lt"/>
            </a:endParaRPr>
          </a:p>
          <a:p>
            <a:pPr algn="ctr"/>
            <a:r>
              <a:rPr lang="da-DK" sz="1600" i="1" dirty="0" smtClean="0">
                <a:latin typeface="+mj-lt"/>
              </a:rPr>
              <a:t>Fx eksperimenter med fremstilling af retter</a:t>
            </a:r>
            <a:endParaRPr lang="da-DK" sz="1600" i="1" dirty="0">
              <a:latin typeface="+mj-lt"/>
            </a:endParaRPr>
          </a:p>
          <a:p>
            <a:pPr algn="ctr"/>
            <a:r>
              <a:rPr lang="da-DK" sz="1600" i="1" dirty="0">
                <a:latin typeface="+mj-lt"/>
              </a:rPr>
              <a:t>Fx </a:t>
            </a:r>
            <a:r>
              <a:rPr lang="da-DK" sz="1600" i="1" dirty="0" smtClean="0">
                <a:latin typeface="+mj-lt"/>
              </a:rPr>
              <a:t>refleksion og research</a:t>
            </a:r>
          </a:p>
        </p:txBody>
      </p:sp>
    </p:spTree>
    <p:extLst>
      <p:ext uri="{BB962C8B-B14F-4D97-AF65-F5344CB8AC3E}">
        <p14:creationId xmlns:p14="http://schemas.microsoft.com/office/powerpoint/2010/main" val="19685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4</a:t>
            </a:r>
            <a:r>
              <a:rPr lang="da-DK" sz="2800" dirty="0" smtClean="0"/>
              <a:t>. Eksempler på hvordan forløb kan kombinere praktiske </a:t>
            </a:r>
            <a:r>
              <a:rPr lang="da-DK" sz="2800" dirty="0"/>
              <a:t>og teoretiske </a:t>
            </a:r>
            <a:r>
              <a:rPr lang="da-DK" sz="2800" dirty="0" smtClean="0"/>
              <a:t>elementer</a:t>
            </a:r>
            <a:endParaRPr lang="da-DK" sz="2800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2"/>
          </p:nvPr>
        </p:nvSpPr>
        <p:spPr>
          <a:xfrm>
            <a:off x="615767" y="4170377"/>
            <a:ext cx="7514080" cy="1567899"/>
          </a:xfrm>
        </p:spPr>
        <p:txBody>
          <a:bodyPr/>
          <a:lstStyle/>
          <a:p>
            <a:pPr marL="0" indent="0">
              <a:buNone/>
            </a:pPr>
            <a:r>
              <a:rPr lang="da-DK" sz="1600" b="1" dirty="0" smtClean="0">
                <a:solidFill>
                  <a:srgbClr val="EA8145"/>
                </a:solidFill>
                <a:latin typeface="+mj-lt"/>
              </a:rPr>
              <a:t>De 5 </a:t>
            </a:r>
            <a:r>
              <a:rPr lang="da-DK" sz="1600" b="1" dirty="0">
                <a:solidFill>
                  <a:srgbClr val="EA8145"/>
                </a:solidFill>
                <a:latin typeface="+mj-lt"/>
              </a:rPr>
              <a:t>forløb er </a:t>
            </a:r>
            <a:r>
              <a:rPr lang="da-DK" sz="1600" b="1" dirty="0" smtClean="0">
                <a:solidFill>
                  <a:srgbClr val="EA8145"/>
                </a:solidFill>
                <a:latin typeface="+mj-lt"/>
              </a:rPr>
              <a:t>hver beskrevet </a:t>
            </a:r>
            <a:r>
              <a:rPr lang="da-DK" sz="1600" b="1" dirty="0">
                <a:solidFill>
                  <a:srgbClr val="EA8145"/>
                </a:solidFill>
                <a:latin typeface="+mj-lt"/>
              </a:rPr>
              <a:t>på to slides</a:t>
            </a:r>
            <a:r>
              <a:rPr lang="da-DK" sz="1600" dirty="0">
                <a:solidFill>
                  <a:srgbClr val="EA8145"/>
                </a:solidFill>
                <a:latin typeface="+mj-lt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>
                <a:solidFill>
                  <a:srgbClr val="EA8145"/>
                </a:solidFill>
                <a:latin typeface="+mj-lt"/>
              </a:rPr>
              <a:t>En </a:t>
            </a:r>
            <a:r>
              <a:rPr lang="da-DK" sz="1600" dirty="0">
                <a:solidFill>
                  <a:srgbClr val="EA8145"/>
                </a:solidFill>
                <a:latin typeface="+mj-lt"/>
              </a:rPr>
              <a:t>figur med </a:t>
            </a:r>
            <a:r>
              <a:rPr lang="da-DK" sz="1600" dirty="0" smtClean="0">
                <a:solidFill>
                  <a:srgbClr val="EA8145"/>
                </a:solidFill>
                <a:latin typeface="+mj-lt"/>
              </a:rPr>
              <a:t>oversigt </a:t>
            </a:r>
            <a:r>
              <a:rPr lang="da-DK" sz="1600" dirty="0">
                <a:solidFill>
                  <a:srgbClr val="EA8145"/>
                </a:solidFill>
                <a:latin typeface="+mj-lt"/>
              </a:rPr>
              <a:t>over hele forløbets </a:t>
            </a:r>
            <a:r>
              <a:rPr lang="da-DK" sz="1600" dirty="0" smtClean="0">
                <a:solidFill>
                  <a:srgbClr val="EA8145"/>
                </a:solidFill>
                <a:latin typeface="+mj-lt"/>
              </a:rPr>
              <a:t>elementer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>
                <a:solidFill>
                  <a:srgbClr val="EA8145"/>
                </a:solidFill>
                <a:latin typeface="+mj-lt"/>
              </a:rPr>
              <a:t>Et </a:t>
            </a:r>
            <a:r>
              <a:rPr lang="da-DK" sz="1600" dirty="0">
                <a:solidFill>
                  <a:srgbClr val="EA8145"/>
                </a:solidFill>
                <a:latin typeface="+mj-lt"/>
              </a:rPr>
              <a:t>skema med overblik over fordelingen af elementer pr. undervisningsgang</a:t>
            </a:r>
          </a:p>
          <a:p>
            <a:endParaRPr lang="da-DK" dirty="0"/>
          </a:p>
        </p:txBody>
      </p:sp>
      <p:sp>
        <p:nvSpPr>
          <p:cNvPr id="16" name="Pladsholder til sli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15" name="Tekstfelt 14"/>
          <p:cNvSpPr txBox="1"/>
          <p:nvPr/>
        </p:nvSpPr>
        <p:spPr>
          <a:xfrm>
            <a:off x="540000" y="1693360"/>
            <a:ext cx="768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+mj-lt"/>
              </a:rPr>
              <a:t>I de følgende 10 slides præsenteres </a:t>
            </a:r>
            <a:r>
              <a:rPr lang="da-DK" sz="1600" b="1" dirty="0" smtClean="0">
                <a:latin typeface="+mj-lt"/>
              </a:rPr>
              <a:t>5 forløb</a:t>
            </a:r>
            <a:r>
              <a:rPr lang="da-DK" sz="1600" dirty="0" smtClean="0">
                <a:latin typeface="+mj-lt"/>
              </a:rPr>
              <a:t>, der på forskellige måder kombinerer teoretiske og praktiske elementer – og i forskellige grader.  </a:t>
            </a:r>
          </a:p>
          <a:p>
            <a:endParaRPr lang="da-DK" sz="1600" dirty="0" smtClean="0">
              <a:latin typeface="+mj-lt"/>
            </a:endParaRPr>
          </a:p>
          <a:p>
            <a:r>
              <a:rPr lang="da-DK" sz="1600" dirty="0" smtClean="0">
                <a:latin typeface="+mj-lt"/>
              </a:rPr>
              <a:t>Hver undervisningsgang/forløb kan prioritere forskellig vægtning af teoretiske og praktiske elementer. Det handler om, at madkundskabsundervisningen </a:t>
            </a:r>
            <a:r>
              <a:rPr lang="da-DK" sz="1600" i="1" dirty="0" smtClean="0">
                <a:latin typeface="+mj-lt"/>
              </a:rPr>
              <a:t>overordnet</a:t>
            </a:r>
            <a:r>
              <a:rPr lang="da-DK" sz="1600" dirty="0" smtClean="0">
                <a:latin typeface="+mj-lt"/>
              </a:rPr>
              <a:t> </a:t>
            </a:r>
            <a:r>
              <a:rPr lang="da-DK" sz="1600" i="1" dirty="0" smtClean="0">
                <a:latin typeface="+mj-lt"/>
              </a:rPr>
              <a:t>set</a:t>
            </a:r>
            <a:r>
              <a:rPr lang="da-DK" sz="1600" dirty="0" smtClean="0">
                <a:latin typeface="+mj-lt"/>
              </a:rPr>
              <a:t> har en balance mellem praktiske og teoretiske elementer, så eleverne oplever en meningsfuld sammenhæng i undervisningen.  </a:t>
            </a:r>
          </a:p>
        </p:txBody>
      </p:sp>
    </p:spTree>
    <p:extLst>
      <p:ext uri="{BB962C8B-B14F-4D97-AF65-F5344CB8AC3E}">
        <p14:creationId xmlns:p14="http://schemas.microsoft.com/office/powerpoint/2010/main" val="13808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14" name="Pladsholder til indhold 1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150" y="0"/>
            <a:ext cx="12442825" cy="7005638"/>
          </a:xfrm>
        </p:spPr>
      </p:pic>
      <p:sp>
        <p:nvSpPr>
          <p:cNvPr id="16" name="Tekstfelt 15"/>
          <p:cNvSpPr txBox="1"/>
          <p:nvPr/>
        </p:nvSpPr>
        <p:spPr>
          <a:xfrm>
            <a:off x="3374967" y="2848021"/>
            <a:ext cx="2610197" cy="263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 suppe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Filetering af fladfisk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Fryse fileter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Indkogning af fond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Pandestegning af fiskefilet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Ovnbagning af fiskeret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Opbagning af fiskesovs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Dampning af bønner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6274769" y="819181"/>
            <a:ext cx="263894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Lærerpræsentation 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Bæredygtigheds tre elementer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Madspild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Mærkningsordninger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Tekst om tomatarbejderes liv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Indsamling af affald på 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Film 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Filetering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Verdensfiskeri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Afrikanske bønders arbejdsvilkår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/>
          </a:p>
          <a:p>
            <a:r>
              <a:rPr lang="da-DK" sz="1400" dirty="0" smtClean="0"/>
              <a:t>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9555488" y="4230255"/>
            <a:ext cx="215207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Refleksion om balance i undervisningen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Hvordan tilrettelægges forholdet mellem teori og praktisk arbejde i dette forløb?</a:t>
            </a:r>
          </a:p>
          <a:p>
            <a:endParaRPr lang="da-DK" sz="2000" dirty="0" err="1" smtClean="0"/>
          </a:p>
        </p:txBody>
      </p:sp>
      <p:sp>
        <p:nvSpPr>
          <p:cNvPr id="19" name="Tekstfelt 18"/>
          <p:cNvSpPr txBox="1"/>
          <p:nvPr/>
        </p:nvSpPr>
        <p:spPr>
          <a:xfrm>
            <a:off x="286327" y="1496290"/>
            <a:ext cx="283556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latin typeface="+mj-lt"/>
              </a:rPr>
              <a:t>Inspirationsforløb 1:</a:t>
            </a:r>
          </a:p>
          <a:p>
            <a:endParaRPr lang="da-DK" sz="2400" dirty="0" smtClean="0">
              <a:latin typeface="+mj-lt"/>
            </a:endParaRPr>
          </a:p>
          <a:p>
            <a:r>
              <a:rPr lang="da-DK" sz="2400" b="1" dirty="0" smtClean="0">
                <a:latin typeface="+mj-lt"/>
              </a:rPr>
              <a:t>Social bæredygtighed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8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19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923F-81A0-4357-8888-351B671EC596}" type="slidenum">
              <a:rPr lang="da-DK" smtClean="0"/>
              <a:t>8</a:t>
            </a:fld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3439263"/>
              </p:ext>
            </p:extLst>
          </p:nvPr>
        </p:nvGraphicFramePr>
        <p:xfrm>
          <a:off x="568712" y="1464198"/>
          <a:ext cx="11085156" cy="51901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54193">
                  <a:extLst>
                    <a:ext uri="{9D8B030D-6E8A-4147-A177-3AD203B41FA5}">
                      <a16:colId xmlns:a16="http://schemas.microsoft.com/office/drawing/2014/main" val="592489430"/>
                    </a:ext>
                  </a:extLst>
                </a:gridCol>
                <a:gridCol w="2719401">
                  <a:extLst>
                    <a:ext uri="{9D8B030D-6E8A-4147-A177-3AD203B41FA5}">
                      <a16:colId xmlns:a16="http://schemas.microsoft.com/office/drawing/2014/main" val="2165380521"/>
                    </a:ext>
                  </a:extLst>
                </a:gridCol>
                <a:gridCol w="2772435">
                  <a:extLst>
                    <a:ext uri="{9D8B030D-6E8A-4147-A177-3AD203B41FA5}">
                      <a16:colId xmlns:a16="http://schemas.microsoft.com/office/drawing/2014/main" val="1226860990"/>
                    </a:ext>
                  </a:extLst>
                </a:gridCol>
                <a:gridCol w="2539127">
                  <a:extLst>
                    <a:ext uri="{9D8B030D-6E8A-4147-A177-3AD203B41FA5}">
                      <a16:colId xmlns:a16="http://schemas.microsoft.com/office/drawing/2014/main" val="3972937564"/>
                    </a:ext>
                  </a:extLst>
                </a:gridCol>
              </a:tblGrid>
              <a:tr h="350861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1.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2.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3.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+mj-lt"/>
                        </a:rPr>
                        <a:t>4. gang</a:t>
                      </a:r>
                      <a:endParaRPr lang="da-DK" dirty="0">
                        <a:latin typeface="+mj-lt"/>
                      </a:endParaRPr>
                    </a:p>
                  </a:txBody>
                  <a:tcPr marL="46292" marR="46292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0614"/>
                  </a:ext>
                </a:extLst>
              </a:tr>
              <a:tr h="4824340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Lærerpræsentation</a:t>
                      </a:r>
                      <a:r>
                        <a:rPr lang="da-DK" sz="1600" baseline="0" dirty="0" smtClean="0">
                          <a:latin typeface="+mj-lt"/>
                        </a:rPr>
                        <a:t> 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Bæredygtigheds tre elementer med fokus på det sociale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Oplæsning af tekst om italienske tomatarbejderes liv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baseline="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Suppe med dåsetomater med mærkningsordning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u="none" dirty="0" smtClean="0">
                          <a:latin typeface="+mj-lt"/>
                        </a:rPr>
                        <a:t>Fokus på madspild</a:t>
                      </a:r>
                    </a:p>
                    <a:p>
                      <a:endParaRPr lang="da-DK" sz="1600" u="sng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Kort læreroplæg om</a:t>
                      </a:r>
                      <a:r>
                        <a:rPr lang="da-DK" sz="1600" baseline="0" dirty="0" smtClean="0">
                          <a:latin typeface="+mj-lt"/>
                        </a:rPr>
                        <a:t> </a:t>
                      </a:r>
                      <a:r>
                        <a:rPr lang="da-DK" sz="1600" dirty="0" smtClean="0">
                          <a:latin typeface="+mj-lt"/>
                        </a:rPr>
                        <a:t>madspild: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Oplevet madspild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Faktisk madspild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r>
                        <a:rPr lang="da-DK" sz="1600" baseline="0" dirty="0" smtClean="0">
                          <a:latin typeface="+mj-lt"/>
                        </a:rPr>
                        <a:t>Indsamling af affald på skolen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600" baseline="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Se film 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Filetering</a:t>
                      </a:r>
                    </a:p>
                    <a:p>
                      <a:endParaRPr lang="da-DK" sz="1600" dirty="0" smtClean="0">
                        <a:latin typeface="+mj-lt"/>
                      </a:endParaRPr>
                    </a:p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dirty="0" smtClean="0">
                          <a:latin typeface="+mj-lt"/>
                        </a:rPr>
                        <a:t>Filetering af fladfisk</a:t>
                      </a:r>
                      <a:endParaRPr lang="da-DK" sz="1600" baseline="0" dirty="0" smtClean="0"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Fryse fileter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Indkoge fond</a:t>
                      </a:r>
                      <a:endParaRPr lang="da-DK" sz="16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Lærerpræsentation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Mærkningsordninger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Se film 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Verdensfiskeri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Afrikanske bønders arbejdsvilkår</a:t>
                      </a:r>
                      <a:endParaRPr lang="da-DK" sz="160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600" baseline="0" dirty="0" smtClean="0">
                          <a:latin typeface="+mj-lt"/>
                        </a:rPr>
                        <a:t>Stegt fiskefilet</a:t>
                      </a:r>
                      <a:endParaRPr lang="da-DK" sz="1600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latin typeface="+mj-lt"/>
                        </a:rPr>
                        <a:t>Fremstilling af: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Ovnbagt fiskeret, herunder opbagning af fiskesovs af fond fra 2. gang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600" baseline="0" dirty="0" smtClean="0">
                          <a:latin typeface="+mj-lt"/>
                        </a:rPr>
                        <a:t>Dampede grønne bønner</a:t>
                      </a:r>
                      <a:endParaRPr lang="da-DK" sz="1600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6292" marR="46292">
                    <a:solidFill>
                      <a:srgbClr val="F9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31578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445213" y="235372"/>
            <a:ext cx="7185344" cy="130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 smtClean="0"/>
              <a:t>Social bæredygtighed</a:t>
            </a:r>
          </a:p>
          <a:p>
            <a:r>
              <a:rPr lang="da-DK" sz="2200" dirty="0" smtClean="0"/>
              <a:t>Tre lektioner pr. undervisningsgang</a:t>
            </a:r>
            <a:endParaRPr lang="da-DK" sz="3000" dirty="0"/>
          </a:p>
        </p:txBody>
      </p:sp>
    </p:spTree>
    <p:extLst>
      <p:ext uri="{BB962C8B-B14F-4D97-AF65-F5344CB8AC3E}">
        <p14:creationId xmlns:p14="http://schemas.microsoft.com/office/powerpoint/2010/main" val="39598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  <p:pic>
        <p:nvPicPr>
          <p:cNvPr id="14" name="Pladsholder til indhold 1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10" y="0"/>
            <a:ext cx="12442825" cy="7005638"/>
          </a:xfrm>
        </p:spPr>
      </p:pic>
      <p:sp>
        <p:nvSpPr>
          <p:cNvPr id="16" name="Tekstfelt 15"/>
          <p:cNvSpPr txBox="1"/>
          <p:nvPr/>
        </p:nvSpPr>
        <p:spPr>
          <a:xfrm>
            <a:off x="3308466" y="2848021"/>
            <a:ext cx="2701636" cy="199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Fremstilling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af kyllingeret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Opstart af surdej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 </a:t>
            </a:r>
            <a:r>
              <a:rPr lang="da-DK" sz="1400" dirty="0" err="1" smtClean="0">
                <a:solidFill>
                  <a:schemeClr val="bg1"/>
                </a:solidFill>
                <a:latin typeface="+mj-lt"/>
              </a:rPr>
              <a:t>kimchi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Fremstilling af sauerkraut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med æble og fennikel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Henkogning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af pærer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6378181" y="1314616"/>
            <a:ext cx="24610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Lærerpræsentation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om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Napoleon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Lærerpræsentation om: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Fermentering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Konserverings-metoder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+mj-lt"/>
              </a:rPr>
              <a:t>Hygiejne</a:t>
            </a:r>
          </a:p>
          <a:p>
            <a:endParaRPr lang="da-DK" sz="14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Billeder </a:t>
            </a:r>
            <a:r>
              <a:rPr lang="da-DK" sz="1400" dirty="0">
                <a:solidFill>
                  <a:schemeClr val="bg1"/>
                </a:solidFill>
                <a:latin typeface="+mj-lt"/>
              </a:rPr>
              <a:t>og fortælling om kokkepigernes liv i begyndelsen af </a:t>
            </a:r>
            <a:r>
              <a:rPr lang="da-DK" sz="1400" dirty="0" smtClean="0">
                <a:solidFill>
                  <a:schemeClr val="bg1"/>
                </a:solidFill>
                <a:latin typeface="+mj-lt"/>
              </a:rPr>
              <a:t>1900-tallet</a:t>
            </a:r>
            <a:endParaRPr lang="da-DK" sz="14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 smtClean="0"/>
          </a:p>
          <a:p>
            <a:r>
              <a:rPr lang="da-DK" sz="1400" dirty="0" smtClean="0"/>
              <a:t>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9555488" y="4230255"/>
            <a:ext cx="2152073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+mj-lt"/>
              </a:rPr>
              <a:t>Refleksion om balance i undervisningen</a:t>
            </a:r>
          </a:p>
          <a:p>
            <a:endParaRPr lang="da-DK" sz="1400" dirty="0" smtClean="0">
              <a:latin typeface="+mj-lt"/>
            </a:endParaRPr>
          </a:p>
          <a:p>
            <a:r>
              <a:rPr lang="da-DK" sz="1400" dirty="0" smtClean="0">
                <a:latin typeface="+mj-lt"/>
              </a:rPr>
              <a:t>Hvordan tilrettelægges forholdet mellem teori og praktisk arbejde i dette forløb?</a:t>
            </a:r>
          </a:p>
          <a:p>
            <a:endParaRPr lang="da-DK" sz="2000" dirty="0" err="1" smtClean="0"/>
          </a:p>
        </p:txBody>
      </p:sp>
      <p:sp>
        <p:nvSpPr>
          <p:cNvPr id="19" name="Tekstfelt 18"/>
          <p:cNvSpPr txBox="1"/>
          <p:nvPr/>
        </p:nvSpPr>
        <p:spPr>
          <a:xfrm>
            <a:off x="286327" y="1496290"/>
            <a:ext cx="283556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latin typeface="+mj-lt"/>
              </a:rPr>
              <a:t>Inspirationsforløb 2:</a:t>
            </a:r>
          </a:p>
          <a:p>
            <a:endParaRPr lang="da-DK" sz="2400" dirty="0" smtClean="0">
              <a:latin typeface="+mj-lt"/>
            </a:endParaRPr>
          </a:p>
          <a:p>
            <a:r>
              <a:rPr lang="da-DK" sz="2400" b="1" dirty="0" smtClean="0">
                <a:latin typeface="+mj-lt"/>
              </a:rPr>
              <a:t>Konservering og mad i krisetider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72517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514781074275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1534</Words>
  <Application>Microsoft Office PowerPoint</Application>
  <PresentationFormat>Widescreen</PresentationFormat>
  <Paragraphs>407</Paragraphs>
  <Slides>16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Georgia</vt:lpstr>
      <vt:lpstr>MS Mincho</vt:lpstr>
      <vt:lpstr>Times New Roman</vt:lpstr>
      <vt:lpstr>Verdana</vt:lpstr>
      <vt:lpstr>UVM</vt:lpstr>
      <vt:lpstr>Balance mellem  praktiske og teoretiske  elementer i madkundskab</vt:lpstr>
      <vt:lpstr>Formål og indhold i dette materiale</vt:lpstr>
      <vt:lpstr>1. Faget madkundskabs formål</vt:lpstr>
      <vt:lpstr>2. Praktiske og teoretiske elementer i madkundskab</vt:lpstr>
      <vt:lpstr>3. Elementer undervisningen eksempelvis kan tage afsæt i </vt:lpstr>
      <vt:lpstr>4. Eksempler på hvordan forløb kan kombinere praktiske og teoretiske elementer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2024-03-08T10:35:38Z</dcterms:modified>
</cp:coreProperties>
</file>