
<file path=[Content_Types].xml><?xml version="1.0" encoding="utf-8"?>
<Types xmlns="http://schemas.openxmlformats.org/package/2006/content-types">
  <Default Extension="png" ContentType="image/png"/>
  <Default Extension="bin" ContentType="image/x-e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363" r:id="rId2"/>
    <p:sldId id="364" r:id="rId3"/>
    <p:sldId id="365" r:id="rId4"/>
    <p:sldId id="454" r:id="rId5"/>
    <p:sldId id="370" r:id="rId6"/>
    <p:sldId id="453" r:id="rId7"/>
    <p:sldId id="371" r:id="rId8"/>
    <p:sldId id="448" r:id="rId9"/>
    <p:sldId id="442" r:id="rId10"/>
    <p:sldId id="443" r:id="rId11"/>
    <p:sldId id="444" r:id="rId12"/>
    <p:sldId id="445" r:id="rId13"/>
    <p:sldId id="446" r:id="rId14"/>
    <p:sldId id="447" r:id="rId15"/>
    <p:sldId id="373" r:id="rId16"/>
    <p:sldId id="372" r:id="rId17"/>
    <p:sldId id="434" r:id="rId18"/>
    <p:sldId id="435" r:id="rId19"/>
    <p:sldId id="436" r:id="rId20"/>
    <p:sldId id="437" r:id="rId21"/>
    <p:sldId id="438" r:id="rId22"/>
    <p:sldId id="449" r:id="rId23"/>
    <p:sldId id="450" r:id="rId24"/>
    <p:sldId id="430" r:id="rId25"/>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llemlayout 1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730" autoAdjust="0"/>
  </p:normalViewPr>
  <p:slideViewPr>
    <p:cSldViewPr snapToGrid="0" showGuides="1">
      <p:cViewPr varScale="1">
        <p:scale>
          <a:sx n="55" d="100"/>
          <a:sy n="55" d="100"/>
        </p:scale>
        <p:origin x="384" y="3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3663"/>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7637" y="9443663"/>
            <a:ext cx="2951163" cy="49885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7637" y="0"/>
            <a:ext cx="2951163" cy="498852"/>
          </a:xfrm>
          <a:prstGeom prst="rect">
            <a:avLst/>
          </a:prstGeom>
        </p:spPr>
        <p:txBody>
          <a:bodyPr vert="horz" lIns="91440" tIns="45720" rIns="91440" bIns="45720" rtlCol="0"/>
          <a:lstStyle>
            <a:lvl1pPr algn="r">
              <a:defRPr sz="1200"/>
            </a:lvl1pPr>
          </a:lstStyle>
          <a:p>
            <a:fld id="{13F6AEEE-E778-402E-8B8F-9A98AED26EB8}" type="datetimeFigureOut">
              <a:rPr lang="en-GB" smtClean="0"/>
              <a:t>27/06/2024</a:t>
            </a:fld>
            <a:endParaRPr lang="en-GB"/>
          </a:p>
        </p:txBody>
      </p:sp>
      <p:sp>
        <p:nvSpPr>
          <p:cNvPr id="9" name="Header Placeholder 8"/>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7637" y="0"/>
            <a:ext cx="2951163" cy="498852"/>
          </a:xfrm>
          <a:prstGeom prst="rect">
            <a:avLst/>
          </a:prstGeom>
        </p:spPr>
        <p:txBody>
          <a:bodyPr vert="horz" lIns="91440" tIns="45720" rIns="91440" bIns="45720" rtlCol="0"/>
          <a:lstStyle>
            <a:lvl1pPr algn="r">
              <a:defRPr sz="1000"/>
            </a:lvl1pPr>
          </a:lstStyle>
          <a:p>
            <a:fld id="{1386E511-D742-4EFE-90B5-C9FC42762E0F}" type="datetimeFigureOut">
              <a:rPr lang="en-GB" smtClean="0"/>
              <a:pPr/>
              <a:t>27/06/2024</a:t>
            </a:fld>
            <a:endParaRPr lang="en-GB"/>
          </a:p>
        </p:txBody>
      </p:sp>
      <p:sp>
        <p:nvSpPr>
          <p:cNvPr id="10" name="Slide Number Placeholder 9"/>
          <p:cNvSpPr>
            <a:spLocks noGrp="1"/>
          </p:cNvSpPr>
          <p:nvPr>
            <p:ph type="sldNum" sz="quarter" idx="5"/>
          </p:nvPr>
        </p:nvSpPr>
        <p:spPr>
          <a:xfrm>
            <a:off x="3857637" y="9443663"/>
            <a:ext cx="2951163" cy="49885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3663"/>
            <a:ext cx="2951163" cy="49885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64832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49314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96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a-DK" b="1" dirty="0" smtClean="0"/>
              <a:t>Noter til læreren: </a:t>
            </a:r>
            <a:r>
              <a:rPr lang="da-DK" b="0" dirty="0" smtClean="0"/>
              <a:t>Det pågældende regler i</a:t>
            </a:r>
            <a:r>
              <a:rPr lang="da-DK" b="0" baseline="0" dirty="0" smtClean="0"/>
              <a:t> forhold til </a:t>
            </a:r>
            <a:r>
              <a:rPr lang="da-DK" b="0" dirty="0" smtClean="0"/>
              <a:t>forvekslingsordene er ikke ekspliciteret på siden,</a:t>
            </a:r>
            <a:r>
              <a:rPr lang="da-DK" b="0" baseline="0" dirty="0" smtClean="0"/>
              <a:t> så det er selvfølgelig oplagt at tilføje og arbejde med dem. I den sammenhæng er det centralt, at eleverne evt. gives mulighed for at konstruere korte tekster, hvor de bruger forvekslingsordene frem for kun at lave enkeltstående sætninger. </a:t>
            </a:r>
          </a:p>
          <a:p>
            <a:pPr marL="0" lvl="0" indent="0" algn="l" rtl="0">
              <a:spcBef>
                <a:spcPts val="0"/>
              </a:spcBef>
              <a:spcAft>
                <a:spcPts val="0"/>
              </a:spcAft>
              <a:buNone/>
            </a:pPr>
            <a:endParaRPr lang="da-DK" b="0" baseline="0" dirty="0" smtClean="0"/>
          </a:p>
          <a:p>
            <a:pPr marL="0" lvl="0" indent="0" algn="l" rtl="0">
              <a:spcBef>
                <a:spcPts val="0"/>
              </a:spcBef>
              <a:spcAft>
                <a:spcPts val="0"/>
              </a:spcAft>
              <a:buNone/>
            </a:pPr>
            <a:r>
              <a:rPr lang="da-DK" b="0" baseline="0" dirty="0" smtClean="0"/>
              <a:t>Man kan fx lave en simpel skriveøvelse med afsæt i noget autentisk eller aktuelt, hvor det er et slags ”benspænd” for eleverne, at de skal anvende eksempler på mindst to hyppigt forekommende forvekslingsord i deres tekst (fx ”Skriv en kort kommentar til ugebladet, hvor du argumenterer for din holdning til…”) På den måde bliver retskrivningsreglen indlejret i en skrivekontekst, der er autentisk for eleven og ikke isoleret i en kontekstuafhængig og enkeltstående sætning.  </a:t>
            </a:r>
            <a:endParaRPr b="1" dirty="0"/>
          </a:p>
        </p:txBody>
      </p:sp>
    </p:spTree>
    <p:extLst>
      <p:ext uri="{BB962C8B-B14F-4D97-AF65-F5344CB8AC3E}">
        <p14:creationId xmlns:p14="http://schemas.microsoft.com/office/powerpoint/2010/main" val="202158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44810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2551170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15</a:t>
            </a:fld>
            <a:endParaRPr/>
          </a:p>
        </p:txBody>
      </p:sp>
    </p:spTree>
    <p:extLst>
      <p:ext uri="{BB962C8B-B14F-4D97-AF65-F5344CB8AC3E}">
        <p14:creationId xmlns:p14="http://schemas.microsoft.com/office/powerpoint/2010/main" val="2191057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26427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a-DK" b="1" dirty="0" smtClean="0"/>
              <a:t>Note til</a:t>
            </a:r>
            <a:r>
              <a:rPr lang="da-DK" b="1" baseline="0" dirty="0" smtClean="0"/>
              <a:t> læreren: </a:t>
            </a:r>
            <a:r>
              <a:rPr lang="da-DK" b="0" baseline="0" dirty="0" smtClean="0"/>
              <a:t>De ord, der kan tilhøre flere ordklasser, er typiske de sværeste at bestemme i </a:t>
            </a:r>
            <a:r>
              <a:rPr lang="da-DK" b="0" i="1" baseline="0" dirty="0" smtClean="0"/>
              <a:t>Ordklasser</a:t>
            </a:r>
            <a:r>
              <a:rPr lang="da-DK" b="0" i="0" baseline="0" dirty="0" smtClean="0"/>
              <a:t>-opgaven, og</a:t>
            </a:r>
            <a:r>
              <a:rPr lang="da-DK" b="0" baseline="0" dirty="0" smtClean="0"/>
              <a:t> man kan foreslå, at det er oplagt fx at lade eleverne arbejde med en række homonymer og lade dem konstruere sætninger eller små korte tekster, hvor de bruges forskelligt i forhold til ordklasse. Konstruktionen af egne tekster er generelt befordrende for elevens retskrivningskompetencer, men ikke desto mindre er det centralt, at eleven gives mulighed for at skrive egne tekster med fokus på ordklasser for at </a:t>
            </a:r>
            <a:r>
              <a:rPr lang="da-DK" b="0" baseline="0" dirty="0" err="1" smtClean="0"/>
              <a:t>stilladsere</a:t>
            </a:r>
            <a:r>
              <a:rPr lang="da-DK" b="0" baseline="0" dirty="0" smtClean="0"/>
              <a:t> elevens konsolidering af viden om ords overordnede betydning, grammatiske funktion og bøjning i en sætning.</a:t>
            </a:r>
            <a:endParaRPr b="1" dirty="0"/>
          </a:p>
        </p:txBody>
      </p:sp>
    </p:spTree>
    <p:extLst>
      <p:ext uri="{BB962C8B-B14F-4D97-AF65-F5344CB8AC3E}">
        <p14:creationId xmlns:p14="http://schemas.microsoft.com/office/powerpoint/2010/main" val="3757165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364419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281419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885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3839116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2785452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22</a:t>
            </a:fld>
            <a:endParaRPr/>
          </a:p>
        </p:txBody>
      </p:sp>
    </p:spTree>
    <p:extLst>
      <p:ext uri="{BB962C8B-B14F-4D97-AF65-F5344CB8AC3E}">
        <p14:creationId xmlns:p14="http://schemas.microsoft.com/office/powerpoint/2010/main" val="320571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1" name="Google Shape;26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23</a:t>
            </a:fld>
            <a:endParaRPr/>
          </a:p>
        </p:txBody>
      </p:sp>
    </p:spTree>
    <p:extLst>
      <p:ext uri="{BB962C8B-B14F-4D97-AF65-F5344CB8AC3E}">
        <p14:creationId xmlns:p14="http://schemas.microsoft.com/office/powerpoint/2010/main" val="1467911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10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8" name="Google Shape;588;p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88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04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906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5</a:t>
            </a:fld>
            <a:endParaRPr/>
          </a:p>
        </p:txBody>
      </p:sp>
    </p:spTree>
    <p:extLst>
      <p:ext uri="{BB962C8B-B14F-4D97-AF65-F5344CB8AC3E}">
        <p14:creationId xmlns:p14="http://schemas.microsoft.com/office/powerpoint/2010/main" val="454047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669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676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8</a:t>
            </a:fld>
            <a:endParaRPr/>
          </a:p>
        </p:txBody>
      </p:sp>
    </p:spTree>
    <p:extLst>
      <p:ext uri="{BB962C8B-B14F-4D97-AF65-F5344CB8AC3E}">
        <p14:creationId xmlns:p14="http://schemas.microsoft.com/office/powerpoint/2010/main" val="134335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86955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7">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BFD5AE3B-F96A-4971-88AA-E3342363B4BD}" type="datetime2">
              <a:rPr lang="da-DK" smtClean="0"/>
              <a:t>27. juni 2024</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A82143AC-41B5-4E84-8870-A146AB5F32EF}" type="datetime2">
              <a:rPr lang="da-DK" noProof="0" smtClean="0"/>
              <a:t>27. juni 2024</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F7DEBFBC-3EA9-44C1-B812-425A86C4EEE2}" type="datetime2">
              <a:rPr lang="da-DK" noProof="0" smtClean="0"/>
              <a:t>27. juni 2024</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6AF4479B-0355-4C94-B49B-FA0F61B2E61F}"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90AE9A50-9B1B-4B99-B37D-C831A2F18C3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2" name="Logo">
            <a:extLst>
              <a:ext uri="{FF2B5EF4-FFF2-40B4-BE49-F238E27FC236}">
                <a16:creationId xmlns:a16="http://schemas.microsoft.com/office/drawing/2014/main" id="{6A9D7866-1FDA-4F89-92F1-878E31CEA7B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3396B4CC-ED91-4188-915A-B03A40A4FC6D}"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6BC8EB62-94E0-4B88-9310-AE0A3E25649E}"/>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EACBBA05-F03B-4771-AE42-83F7A151213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010B3704-A025-4245-B180-68D9D51542B6}"/>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B3D5FE07-220B-4D1C-8BB9-7BA067CFE95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91D087ED-E398-40B7-B4B0-9333A9D503E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401D0830-2C72-4264-A829-6A06796980D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ABE3C328-CDB0-47FE-9B97-698504617AD5}" type="datetime2">
              <a:rPr lang="da-DK" smtClean="0"/>
              <a:t>27. juni 2024</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D6FDACE4-702C-4D35-B003-DE3DFD133E76}" type="datetime2">
              <a:rPr lang="da-DK" smtClean="0"/>
              <a:t>27. juni 2024</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2" name="Text Placeholder 7">
            <a:extLst>
              <a:ext uri="{FF2B5EF4-FFF2-40B4-BE49-F238E27FC236}">
                <a16:creationId xmlns:a16="http://schemas.microsoft.com/office/drawing/2014/main" id="{68BB7134-2919-4382-92CA-D9C0A510422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8C818D3C-F1CD-4B06-B43C-499D3954A026}" type="datetime2">
              <a:rPr lang="da-DK" smtClean="0"/>
              <a:t>27. juni 2024</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784727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rside m. billede">
  <p:cSld name="1_Forside m. billede">
    <p:bg>
      <p:bgPr>
        <a:solidFill>
          <a:schemeClr val="lt2"/>
        </a:soli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2429999" y="3808800"/>
            <a:ext cx="7369639" cy="13788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a:spLocks noGrp="1"/>
          </p:cNvSpPr>
          <p:nvPr>
            <p:ph type="pic" idx="2"/>
          </p:nvPr>
        </p:nvSpPr>
        <p:spPr>
          <a:xfrm>
            <a:off x="0" y="0"/>
            <a:ext cx="12193201" cy="3430800"/>
          </a:xfrm>
          <a:prstGeom prst="rect">
            <a:avLst/>
          </a:prstGeom>
          <a:solidFill>
            <a:schemeClr val="lt1"/>
          </a:solid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19" name="Google Shape;19;p2"/>
          <p:cNvSpPr/>
          <p:nvPr/>
        </p:nvSpPr>
        <p:spPr>
          <a:xfrm>
            <a:off x="-2" y="3841285"/>
            <a:ext cx="1838229" cy="2508669"/>
          </a:xfrm>
          <a:custGeom>
            <a:avLst/>
            <a:gdLst/>
            <a:ahLst/>
            <a:cxnLst/>
            <a:rect l="l" t="t" r="r" b="b"/>
            <a:pathLst>
              <a:path w="4233836" h="5778004" extrusionOk="0">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20" name="Google Shape;20;p2"/>
          <p:cNvSpPr txBox="1">
            <a:spLocks noGrp="1"/>
          </p:cNvSpPr>
          <p:nvPr>
            <p:ph type="body" idx="1"/>
          </p:nvPr>
        </p:nvSpPr>
        <p:spPr>
          <a:xfrm>
            <a:off x="2421999" y="5542144"/>
            <a:ext cx="489012" cy="72000"/>
          </a:xfrm>
          <a:prstGeom prst="rect">
            <a:avLst/>
          </a:prstGeom>
          <a:solidFill>
            <a:schemeClr val="dk1"/>
          </a:solid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1" name="Google Shape;21;p2"/>
          <p:cNvSpPr txBox="1">
            <a:spLocks noGrp="1"/>
          </p:cNvSpPr>
          <p:nvPr>
            <p:ph type="body" idx="3"/>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2" name="Google Shape;22;p2"/>
          <p:cNvSpPr txBox="1">
            <a:spLocks noGrp="1"/>
          </p:cNvSpPr>
          <p:nvPr>
            <p:ph type="dt" idx="10"/>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
          <p:cNvSpPr txBox="1">
            <a:spLocks noGrp="1"/>
          </p:cNvSpPr>
          <p:nvPr>
            <p:ph type="ftr" idx="11"/>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0" y="6858000"/>
            <a:ext cx="0" cy="0"/>
          </a:xfrm>
          <a:prstGeom prst="rect">
            <a:avLst/>
          </a:prstGeom>
          <a:noFill/>
          <a:ln>
            <a:noFill/>
          </a:ln>
        </p:spPr>
        <p:txBody>
          <a:bodyPr spcFirstLastPara="1" wrap="square" lIns="0" tIns="0" rIns="0" bIns="0" anchor="b" anchorCtr="0">
            <a:noAutofit/>
          </a:bodyPr>
          <a:lstStyle>
            <a:lvl1pPr marL="0" lvl="0" indent="0" algn="r">
              <a:spcBef>
                <a:spcPts val="0"/>
              </a:spcBef>
              <a:buNone/>
              <a:defRPr sz="100" b="0" i="0" u="none" strike="noStrike" cap="none">
                <a:latin typeface="Verdana"/>
                <a:ea typeface="Verdana"/>
                <a:cs typeface="Verdana"/>
                <a:sym typeface="Verdana"/>
              </a:defRPr>
            </a:lvl1pPr>
            <a:lvl2pPr marL="0" lvl="1" indent="0" algn="r">
              <a:spcBef>
                <a:spcPts val="0"/>
              </a:spcBef>
              <a:buNone/>
              <a:defRPr sz="100" b="0" i="0" u="none" strike="noStrike" cap="none">
                <a:latin typeface="Verdana"/>
                <a:ea typeface="Verdana"/>
                <a:cs typeface="Verdana"/>
                <a:sym typeface="Verdana"/>
              </a:defRPr>
            </a:lvl2pPr>
            <a:lvl3pPr marL="0" lvl="2" indent="0" algn="r">
              <a:spcBef>
                <a:spcPts val="0"/>
              </a:spcBef>
              <a:buNone/>
              <a:defRPr sz="100" b="0" i="0" u="none" strike="noStrike" cap="none">
                <a:latin typeface="Verdana"/>
                <a:ea typeface="Verdana"/>
                <a:cs typeface="Verdana"/>
                <a:sym typeface="Verdana"/>
              </a:defRPr>
            </a:lvl3pPr>
            <a:lvl4pPr marL="0" lvl="3" indent="0" algn="r">
              <a:spcBef>
                <a:spcPts val="0"/>
              </a:spcBef>
              <a:buNone/>
              <a:defRPr sz="100" b="0" i="0" u="none" strike="noStrike" cap="none">
                <a:latin typeface="Verdana"/>
                <a:ea typeface="Verdana"/>
                <a:cs typeface="Verdana"/>
                <a:sym typeface="Verdana"/>
              </a:defRPr>
            </a:lvl4pPr>
            <a:lvl5pPr marL="0" lvl="4" indent="0" algn="r">
              <a:spcBef>
                <a:spcPts val="0"/>
              </a:spcBef>
              <a:buNone/>
              <a:defRPr sz="100" b="0" i="0" u="none" strike="noStrike" cap="none">
                <a:latin typeface="Verdana"/>
                <a:ea typeface="Verdana"/>
                <a:cs typeface="Verdana"/>
                <a:sym typeface="Verdana"/>
              </a:defRPr>
            </a:lvl5pPr>
            <a:lvl6pPr marL="0" lvl="5" indent="0" algn="r">
              <a:spcBef>
                <a:spcPts val="0"/>
              </a:spcBef>
              <a:buNone/>
              <a:defRPr sz="100" b="0" i="0" u="none" strike="noStrike" cap="none">
                <a:latin typeface="Verdana"/>
                <a:ea typeface="Verdana"/>
                <a:cs typeface="Verdana"/>
                <a:sym typeface="Verdana"/>
              </a:defRPr>
            </a:lvl6pPr>
            <a:lvl7pPr marL="0" lvl="6" indent="0" algn="r">
              <a:spcBef>
                <a:spcPts val="0"/>
              </a:spcBef>
              <a:buNone/>
              <a:defRPr sz="100" b="0" i="0" u="none" strike="noStrike" cap="none">
                <a:latin typeface="Verdana"/>
                <a:ea typeface="Verdana"/>
                <a:cs typeface="Verdana"/>
                <a:sym typeface="Verdana"/>
              </a:defRPr>
            </a:lvl7pPr>
            <a:lvl8pPr marL="0" lvl="7" indent="0" algn="r">
              <a:spcBef>
                <a:spcPts val="0"/>
              </a:spcBef>
              <a:buNone/>
              <a:defRPr sz="100" b="0" i="0" u="none" strike="noStrike" cap="none">
                <a:latin typeface="Verdana"/>
                <a:ea typeface="Verdana"/>
                <a:cs typeface="Verdana"/>
                <a:sym typeface="Verdana"/>
              </a:defRPr>
            </a:lvl8pPr>
            <a:lvl9pPr marL="0" lvl="8" indent="0" algn="r">
              <a:spcBef>
                <a:spcPts val="0"/>
              </a:spcBef>
              <a:buNone/>
              <a:defRPr sz="100" b="0" i="0" u="none" strike="noStrike" cap="none">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265958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1"/>
        <p:cNvGrpSpPr/>
        <p:nvPr/>
      </p:nvGrpSpPr>
      <p:grpSpPr>
        <a:xfrm>
          <a:off x="0" y="0"/>
          <a:ext cx="0" cy="0"/>
          <a:chOff x="0" y="0"/>
          <a:chExt cx="0" cy="0"/>
        </a:xfrm>
      </p:grpSpPr>
      <p:sp>
        <p:nvSpPr>
          <p:cNvPr id="182" name="Google Shape;182;p23"/>
          <p:cNvSpPr txBox="1">
            <a:spLocks noGrp="1"/>
          </p:cNvSpPr>
          <p:nvPr>
            <p:ph type="title"/>
          </p:nvPr>
        </p:nvSpPr>
        <p:spPr>
          <a:xfrm>
            <a:off x="415600" y="593367"/>
            <a:ext cx="113607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3" name="Google Shape;183;p23"/>
          <p:cNvSpPr txBox="1">
            <a:spLocks noGrp="1"/>
          </p:cNvSpPr>
          <p:nvPr>
            <p:ph type="body" idx="1"/>
          </p:nvPr>
        </p:nvSpPr>
        <p:spPr>
          <a:xfrm>
            <a:off x="415600" y="1536633"/>
            <a:ext cx="11360700" cy="4555200"/>
          </a:xfrm>
          <a:prstGeom prst="rect">
            <a:avLst/>
          </a:prstGeom>
        </p:spPr>
        <p:txBody>
          <a:bodyPr spcFirstLastPara="1" wrap="square" lIns="0" tIns="0" rIns="0" bIns="0" anchor="t" anchorCtr="0">
            <a:noAutofit/>
          </a:bodyPr>
          <a:lstStyle>
            <a:lvl1pPr marL="457200" lvl="0" indent="-355600" rtl="0">
              <a:spcBef>
                <a:spcPts val="1200"/>
              </a:spcBef>
              <a:spcAft>
                <a:spcPts val="0"/>
              </a:spcAft>
              <a:buSzPts val="2000"/>
              <a:buChar char="•"/>
              <a:defRPr/>
            </a:lvl1pPr>
            <a:lvl2pPr marL="914400" lvl="1" indent="-342900" rtl="0">
              <a:spcBef>
                <a:spcPts val="600"/>
              </a:spcBef>
              <a:spcAft>
                <a:spcPts val="0"/>
              </a:spcAft>
              <a:buSzPts val="1800"/>
              <a:buChar char="•"/>
              <a:defRPr/>
            </a:lvl2pPr>
            <a:lvl3pPr marL="1371600" lvl="2" indent="-330200" rtl="0">
              <a:spcBef>
                <a:spcPts val="600"/>
              </a:spcBef>
              <a:spcAft>
                <a:spcPts val="0"/>
              </a:spcAft>
              <a:buSzPts val="1600"/>
              <a:buChar char="•"/>
              <a:defRPr/>
            </a:lvl3pPr>
            <a:lvl4pPr marL="1828800" lvl="3" indent="-355600" rtl="0">
              <a:spcBef>
                <a:spcPts val="600"/>
              </a:spcBef>
              <a:spcAft>
                <a:spcPts val="0"/>
              </a:spcAft>
              <a:buSzPts val="2000"/>
              <a:buChar char="​"/>
              <a:defRPr/>
            </a:lvl4pPr>
            <a:lvl5pPr marL="2286000" lvl="4" indent="-355600" rtl="0">
              <a:spcBef>
                <a:spcPts val="600"/>
              </a:spcBef>
              <a:spcAft>
                <a:spcPts val="0"/>
              </a:spcAft>
              <a:buSzPts val="2000"/>
              <a:buChar char="​"/>
              <a:defRPr/>
            </a:lvl5pPr>
            <a:lvl6pPr marL="2743200" lvl="5" indent="-292100" rtl="0">
              <a:spcBef>
                <a:spcPts val="600"/>
              </a:spcBef>
              <a:spcAft>
                <a:spcPts val="0"/>
              </a:spcAft>
              <a:buSzPts val="1000"/>
              <a:buAutoNum type="arabicParenR"/>
              <a:defRPr/>
            </a:lvl6pPr>
            <a:lvl7pPr marL="3200400" lvl="6" indent="-292100" rtl="0">
              <a:spcBef>
                <a:spcPts val="600"/>
              </a:spcBef>
              <a:spcAft>
                <a:spcPts val="0"/>
              </a:spcAft>
              <a:buSzPts val="1000"/>
              <a:buAutoNum type="alphaLcParenR"/>
              <a:defRPr/>
            </a:lvl7pPr>
            <a:lvl8pPr marL="3657600" lvl="7" indent="-292100" rtl="0">
              <a:spcBef>
                <a:spcPts val="600"/>
              </a:spcBef>
              <a:spcAft>
                <a:spcPts val="0"/>
              </a:spcAft>
              <a:buSzPts val="1000"/>
              <a:buChar char="•"/>
              <a:defRPr/>
            </a:lvl8pPr>
            <a:lvl9pPr marL="4114800" lvl="8" indent="-228600" rtl="0">
              <a:spcBef>
                <a:spcPts val="600"/>
              </a:spcBef>
              <a:spcAft>
                <a:spcPts val="0"/>
              </a:spcAft>
              <a:buSzPts val="7200"/>
              <a:buNone/>
              <a:defRPr/>
            </a:lvl9pPr>
          </a:lstStyle>
          <a:p>
            <a:endParaRPr/>
          </a:p>
        </p:txBody>
      </p:sp>
      <p:sp>
        <p:nvSpPr>
          <p:cNvPr id="184" name="Google Shape;184;p23"/>
          <p:cNvSpPr txBox="1">
            <a:spLocks noGrp="1"/>
          </p:cNvSpPr>
          <p:nvPr>
            <p:ph type="sldNum" idx="12"/>
          </p:nvPr>
        </p:nvSpPr>
        <p:spPr>
          <a:xfrm>
            <a:off x="11296610" y="6217622"/>
            <a:ext cx="731700" cy="5247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803926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o indhold A">
  <p:cSld name="1_To indhold A">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539751" y="539750"/>
            <a:ext cx="9259888" cy="93489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3600"/>
              <a:buFont typeface="Georg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539748" y="1800000"/>
            <a:ext cx="5464800" cy="4518000"/>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1200"/>
              </a:spcBef>
              <a:spcAft>
                <a:spcPts val="0"/>
              </a:spcAft>
              <a:buSzPts val="2000"/>
              <a:buChar ch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40" name="Google Shape;40;p5"/>
          <p:cNvSpPr txBox="1">
            <a:spLocks noGrp="1"/>
          </p:cNvSpPr>
          <p:nvPr>
            <p:ph type="dt" idx="10"/>
          </p:nvPr>
        </p:nvSpPr>
        <p:spPr>
          <a:xfrm>
            <a:off x="1465263" y="6451200"/>
            <a:ext cx="1270800" cy="1800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3317875" y="6451200"/>
            <a:ext cx="4356000" cy="1800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540000" y="6451200"/>
            <a:ext cx="277200" cy="180000"/>
          </a:xfrm>
          <a:prstGeom prst="rect">
            <a:avLst/>
          </a:prstGeom>
          <a:noFill/>
          <a:ln>
            <a:noFill/>
          </a:ln>
        </p:spPr>
        <p:txBody>
          <a:bodyPr spcFirstLastPara="1" wrap="square" lIns="0" tIns="0" rIns="0" bIns="0" anchor="b" anchorCtr="0">
            <a:noAutofit/>
          </a:bodyPr>
          <a:lstStyle>
            <a:lvl1pPr marL="0" lvl="0" indent="0" algn="l">
              <a:spcBef>
                <a:spcPts val="0"/>
              </a:spcBef>
              <a:buNone/>
              <a:defRPr sz="800">
                <a:solidFill>
                  <a:schemeClr val="dk1"/>
                </a:solidFill>
                <a:latin typeface="Verdana"/>
                <a:ea typeface="Verdana"/>
                <a:cs typeface="Verdana"/>
                <a:sym typeface="Verdana"/>
              </a:defRPr>
            </a:lvl1pPr>
            <a:lvl2pPr marL="0" lvl="1" indent="0" algn="l">
              <a:spcBef>
                <a:spcPts val="0"/>
              </a:spcBef>
              <a:buNone/>
              <a:defRPr sz="800">
                <a:solidFill>
                  <a:schemeClr val="dk1"/>
                </a:solidFill>
                <a:latin typeface="Verdana"/>
                <a:ea typeface="Verdana"/>
                <a:cs typeface="Verdana"/>
                <a:sym typeface="Verdana"/>
              </a:defRPr>
            </a:lvl2pPr>
            <a:lvl3pPr marL="0" lvl="2" indent="0" algn="l">
              <a:spcBef>
                <a:spcPts val="0"/>
              </a:spcBef>
              <a:buNone/>
              <a:defRPr sz="800">
                <a:solidFill>
                  <a:schemeClr val="dk1"/>
                </a:solidFill>
                <a:latin typeface="Verdana"/>
                <a:ea typeface="Verdana"/>
                <a:cs typeface="Verdana"/>
                <a:sym typeface="Verdana"/>
              </a:defRPr>
            </a:lvl3pPr>
            <a:lvl4pPr marL="0" lvl="3" indent="0" algn="l">
              <a:spcBef>
                <a:spcPts val="0"/>
              </a:spcBef>
              <a:buNone/>
              <a:defRPr sz="800">
                <a:solidFill>
                  <a:schemeClr val="dk1"/>
                </a:solidFill>
                <a:latin typeface="Verdana"/>
                <a:ea typeface="Verdana"/>
                <a:cs typeface="Verdana"/>
                <a:sym typeface="Verdana"/>
              </a:defRPr>
            </a:lvl4pPr>
            <a:lvl5pPr marL="0" lvl="4" indent="0" algn="l">
              <a:spcBef>
                <a:spcPts val="0"/>
              </a:spcBef>
              <a:buNone/>
              <a:defRPr sz="800">
                <a:solidFill>
                  <a:schemeClr val="dk1"/>
                </a:solidFill>
                <a:latin typeface="Verdana"/>
                <a:ea typeface="Verdana"/>
                <a:cs typeface="Verdana"/>
                <a:sym typeface="Verdana"/>
              </a:defRPr>
            </a:lvl5pPr>
            <a:lvl6pPr marL="0" lvl="5" indent="0" algn="l">
              <a:spcBef>
                <a:spcPts val="0"/>
              </a:spcBef>
              <a:buNone/>
              <a:defRPr sz="800">
                <a:solidFill>
                  <a:schemeClr val="dk1"/>
                </a:solidFill>
                <a:latin typeface="Verdana"/>
                <a:ea typeface="Verdana"/>
                <a:cs typeface="Verdana"/>
                <a:sym typeface="Verdana"/>
              </a:defRPr>
            </a:lvl6pPr>
            <a:lvl7pPr marL="0" lvl="6" indent="0" algn="l">
              <a:spcBef>
                <a:spcPts val="0"/>
              </a:spcBef>
              <a:buNone/>
              <a:defRPr sz="800">
                <a:solidFill>
                  <a:schemeClr val="dk1"/>
                </a:solidFill>
                <a:latin typeface="Verdana"/>
                <a:ea typeface="Verdana"/>
                <a:cs typeface="Verdana"/>
                <a:sym typeface="Verdana"/>
              </a:defRPr>
            </a:lvl7pPr>
            <a:lvl8pPr marL="0" lvl="7" indent="0" algn="l">
              <a:spcBef>
                <a:spcPts val="0"/>
              </a:spcBef>
              <a:buNone/>
              <a:defRPr sz="800">
                <a:solidFill>
                  <a:schemeClr val="dk1"/>
                </a:solidFill>
                <a:latin typeface="Verdana"/>
                <a:ea typeface="Verdana"/>
                <a:cs typeface="Verdana"/>
                <a:sym typeface="Verdana"/>
              </a:defRPr>
            </a:lvl8pPr>
            <a:lvl9pPr marL="0" lvl="8" indent="0" algn="l">
              <a:spcBef>
                <a:spcPts val="0"/>
              </a:spcBef>
              <a:buNone/>
              <a:defRPr sz="800">
                <a:solidFill>
                  <a:schemeClr val="dk1"/>
                </a:solidFill>
                <a:latin typeface="Verdana"/>
                <a:ea typeface="Verdana"/>
                <a:cs typeface="Verdana"/>
                <a:sym typeface="Verdana"/>
              </a:defRPr>
            </a:lvl9pPr>
          </a:lstStyle>
          <a:p>
            <a:pPr marL="0" lvl="0" indent="0" algn="l" rtl="0">
              <a:spcBef>
                <a:spcPts val="0"/>
              </a:spcBef>
              <a:spcAft>
                <a:spcPts val="0"/>
              </a:spcAft>
              <a:buNone/>
            </a:pPr>
            <a:fld id="{00000000-1234-1234-1234-123412341234}" type="slidenum">
              <a:rPr lang="da-DK"/>
              <a:t>‹nr.›</a:t>
            </a:fld>
            <a:endParaRPr/>
          </a:p>
        </p:txBody>
      </p:sp>
      <p:sp>
        <p:nvSpPr>
          <p:cNvPr id="43" name="Google Shape;43;p5"/>
          <p:cNvSpPr txBox="1">
            <a:spLocks noGrp="1"/>
          </p:cNvSpPr>
          <p:nvPr>
            <p:ph type="body" idx="2"/>
          </p:nvPr>
        </p:nvSpPr>
        <p:spPr>
          <a:xfrm>
            <a:off x="6185863" y="1800000"/>
            <a:ext cx="5464800" cy="4518000"/>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1200"/>
              </a:spcBef>
              <a:spcAft>
                <a:spcPts val="0"/>
              </a:spcAft>
              <a:buSzPts val="2000"/>
              <a:buChar ch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44" name="Google Shape;44;p5"/>
          <p:cNvSpPr txBox="1">
            <a:spLocks noGrp="1"/>
          </p:cNvSpPr>
          <p:nvPr>
            <p:ph type="body" idx="3"/>
          </p:nvPr>
        </p:nvSpPr>
        <p:spPr>
          <a:xfrm>
            <a:off x="539748" y="6145213"/>
            <a:ext cx="5464798" cy="17303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0"/>
              <a:buNone/>
              <a:defRPr sz="10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45" name="Google Shape;45;p5"/>
          <p:cNvSpPr txBox="1">
            <a:spLocks noGrp="1"/>
          </p:cNvSpPr>
          <p:nvPr>
            <p:ph type="body" idx="4"/>
          </p:nvPr>
        </p:nvSpPr>
        <p:spPr>
          <a:xfrm>
            <a:off x="6185863" y="6145213"/>
            <a:ext cx="5464798" cy="17303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0"/>
              <a:buNone/>
              <a:defRPr sz="10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15557132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Breaker m. helsidet billede (hvidt logo)">
  <p:cSld name="1_Breaker m. helsidet billede (hvidt logo)">
    <p:bg>
      <p:bgPr>
        <a:solidFill>
          <a:srgbClr val="F2F2F2"/>
        </a:solidFill>
        <a:effectLst/>
      </p:bgPr>
    </p:bg>
    <p:spTree>
      <p:nvGrpSpPr>
        <p:cNvPr id="1" name="Shape 46"/>
        <p:cNvGrpSpPr/>
        <p:nvPr/>
      </p:nvGrpSpPr>
      <p:grpSpPr>
        <a:xfrm>
          <a:off x="0" y="0"/>
          <a:ext cx="0" cy="0"/>
          <a:chOff x="0" y="0"/>
          <a:chExt cx="0" cy="0"/>
        </a:xfrm>
      </p:grpSpPr>
      <p:sp>
        <p:nvSpPr>
          <p:cNvPr id="47" name="Google Shape;47;p6"/>
          <p:cNvSpPr>
            <a:spLocks noGrp="1"/>
          </p:cNvSpPr>
          <p:nvPr>
            <p:ph type="pic" idx="2"/>
          </p:nvPr>
        </p:nvSpPr>
        <p:spPr>
          <a:xfrm>
            <a:off x="0" y="0"/>
            <a:ext cx="12192000" cy="6858000"/>
          </a:xfrm>
          <a:prstGeom prst="rect">
            <a:avLst/>
          </a:prstGeom>
          <a:no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48" name="Google Shape;48;p6"/>
          <p:cNvSpPr txBox="1">
            <a:spLocks noGrp="1"/>
          </p:cNvSpPr>
          <p:nvPr>
            <p:ph type="ctrTitle"/>
          </p:nvPr>
        </p:nvSpPr>
        <p:spPr>
          <a:xfrm>
            <a:off x="539749" y="3585600"/>
            <a:ext cx="6481764" cy="16920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71865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2C311EF4-326B-4454-A632-2B882B64DAF8}" type="datetime2">
              <a:rPr lang="da-DK" smtClean="0"/>
              <a:t>27. juni 2024</a:t>
            </a:fld>
            <a:endParaRPr lang="da-DK" dirty="0"/>
          </a:p>
        </p:txBody>
      </p:sp>
      <p:sp>
        <p:nvSpPr>
          <p:cNvPr id="9" name="Text Placeholder 7">
            <a:extLst>
              <a:ext uri="{FF2B5EF4-FFF2-40B4-BE49-F238E27FC236}">
                <a16:creationId xmlns:a16="http://schemas.microsoft.com/office/drawing/2014/main" id="{3BDE8350-EECC-41FB-B1DE-99531AC459FD}"/>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7DA47DBE-5E1B-4A0E-A5D7-FD0A9F96B4B9}" type="datetime2">
              <a:rPr lang="da-DK" smtClean="0"/>
              <a:t>27. juni 2024</a:t>
            </a:fld>
            <a:endParaRPr lang="da-DK" dirty="0"/>
          </a:p>
        </p:txBody>
      </p:sp>
      <p:sp>
        <p:nvSpPr>
          <p:cNvPr id="12" name="Text Placeholder 7">
            <a:extLst>
              <a:ext uri="{FF2B5EF4-FFF2-40B4-BE49-F238E27FC236}">
                <a16:creationId xmlns:a16="http://schemas.microsoft.com/office/drawing/2014/main" id="{ED32680B-F3FB-49DB-96A2-CB46341C5070}"/>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6D29C85A-9AB6-4E0C-9D73-FA8E2C7093E2}" type="datetime2">
              <a:rPr lang="da-DK" smtClean="0"/>
              <a:t>27. juni 2024</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584D7E3F-5350-4061-9310-079743EF8A8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a:t>Tilføj anmærkningstekst</a:t>
            </a:r>
          </a:p>
        </p:txBody>
      </p:sp>
      <p:pic>
        <p:nvPicPr>
          <p:cNvPr id="12" name="Logo">
            <a:extLst>
              <a:ext uri="{FF2B5EF4-FFF2-40B4-BE49-F238E27FC236}">
                <a16:creationId xmlns:a16="http://schemas.microsoft.com/office/drawing/2014/main" id="{FECC506D-1CDC-4383-9906-AE73BF191FB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75E73A-74E9-49F8-88DB-CF32BA60E985}"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90E20D7D-B2EA-46D4-B278-50A3C0413560}"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8" name="Text Placeholder 7">
            <a:extLst>
              <a:ext uri="{FF2B5EF4-FFF2-40B4-BE49-F238E27FC236}">
                <a16:creationId xmlns:a16="http://schemas.microsoft.com/office/drawing/2014/main" id="{8DF4A2EE-9AF3-411C-B78C-5A1C5229E67A}"/>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AEF66C01-1F6D-4BC5-B578-24F35FBBD2C1}"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7">
            <a:extLst>
              <a:ext uri="{FF2B5EF4-FFF2-40B4-BE49-F238E27FC236}">
                <a16:creationId xmlns:a16="http://schemas.microsoft.com/office/drawing/2014/main" id="{4D6FE7CF-D751-4088-9E86-16AAD29BD39F}"/>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9"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7.xml"/><Relationship Id="rId38" Type="http://schemas.openxmlformats.org/officeDocument/2006/relationships/tags" Target="../tags/tag1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6.xml"/><Relationship Id="rId37" Type="http://schemas.openxmlformats.org/officeDocument/2006/relationships/tags" Target="../tags/tag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36" Type="http://schemas.openxmlformats.org/officeDocument/2006/relationships/tags" Target="../tags/tag10.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tags" Target="../tags/tag4.xml"/><Relationship Id="rId35" Type="http://schemas.openxmlformats.org/officeDocument/2006/relationships/tags" Target="../tags/tag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C84C15A5-426F-46F2-8534-459880AD6ACA}" type="datetime2">
              <a:rPr lang="da-DK" smtClean="0"/>
              <a:t>27. juni 2024</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8" name="Logo">
            <a:extLst>
              <a:ext uri="{FF2B5EF4-FFF2-40B4-BE49-F238E27FC236}">
                <a16:creationId xmlns:a16="http://schemas.microsoft.com/office/drawing/2014/main" id="{F4D82CF5-59D9-4856-8A5E-FBFAAFBD31C9}"/>
              </a:ext>
            </a:extLst>
          </p:cNvPr>
          <p:cNvPicPr>
            <a:picLocks noChangeAspect="1"/>
          </p:cNvPicPr>
          <p:nvPr userDrawn="1"/>
        </p:nvPicPr>
        <p:blipFill>
          <a:blip r:embed="rId39"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7"/>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8"/>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9"/>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30"/>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31"/>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2"/>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3"/>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4"/>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5"/>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6"/>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7"/>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8"/>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1" r:id="rId21"/>
    <p:sldLayoutId id="2147483746" r:id="rId22"/>
    <p:sldLayoutId id="2147483747" r:id="rId23"/>
    <p:sldLayoutId id="2147483748" r:id="rId24"/>
    <p:sldLayoutId id="2147483749" r:id="rId25"/>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4.xml"/><Relationship Id="rId1" Type="http://schemas.openxmlformats.org/officeDocument/2006/relationships/slideLayout" Target="../slideLayouts/slideLayout25.xml"/><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uvm.dk/folkeskolen/folkeskolens-proever/faglig-forberedelse/oeveproever-og-eksempelproever"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ctrTitle"/>
          </p:nvPr>
        </p:nvSpPr>
        <p:spPr>
          <a:xfrm>
            <a:off x="2429999" y="4101031"/>
            <a:ext cx="9359230"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b="1" dirty="0" smtClean="0">
                <a:latin typeface="Arial"/>
                <a:ea typeface="Arial"/>
                <a:cs typeface="Arial"/>
                <a:sym typeface="Arial"/>
              </a:rPr>
              <a:t>KLAR TIL RETSKRIVNINGSPRØVEN</a:t>
            </a:r>
            <a:r>
              <a:rPr lang="da-DK" b="1" dirty="0">
                <a:latin typeface="Arial"/>
                <a:ea typeface="Arial"/>
                <a:cs typeface="Arial"/>
                <a:sym typeface="Arial"/>
              </a:rPr>
              <a:t/>
            </a:r>
            <a:br>
              <a:rPr lang="da-DK" b="1" dirty="0">
                <a:latin typeface="Arial"/>
                <a:ea typeface="Arial"/>
                <a:cs typeface="Arial"/>
                <a:sym typeface="Arial"/>
              </a:rPr>
            </a:br>
            <a:endParaRPr dirty="0">
              <a:latin typeface="Arial"/>
              <a:ea typeface="Arial"/>
              <a:cs typeface="Arial"/>
              <a:sym typeface="Arial"/>
            </a:endParaRPr>
          </a:p>
        </p:txBody>
      </p:sp>
      <p:pic>
        <p:nvPicPr>
          <p:cNvPr id="191" name="Google Shape;191;p24"/>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192" name="Google Shape;192;p24"/>
          <p:cNvSpPr txBox="1">
            <a:spLocks noGrp="1"/>
          </p:cNvSpPr>
          <p:nvPr>
            <p:ph type="body" idx="1"/>
          </p:nvPr>
        </p:nvSpPr>
        <p:spPr>
          <a:xfrm>
            <a:off x="2421999" y="5544723"/>
            <a:ext cx="489012" cy="72000"/>
          </a:xfrm>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193" name="Google Shape;193;p24"/>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194" name="Google Shape;194;p24"/>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195" name="Google Shape;195;p24"/>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361547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694139"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u="sng" dirty="0" smtClean="0">
                <a:solidFill>
                  <a:schemeClr val="accent3"/>
                </a:solidFill>
                <a:latin typeface="Verdana" panose="020B0604030504040204" pitchFamily="34" charset="0"/>
                <a:ea typeface="Verdana" panose="020B0604030504040204" pitchFamily="34" charset="0"/>
                <a:sym typeface="Calibri"/>
              </a:rPr>
              <a:t>Forveksling af endelserne </a:t>
            </a:r>
            <a:r>
              <a:rPr lang="da-DK" b="1" i="1" u="sng" dirty="0" smtClean="0">
                <a:solidFill>
                  <a:schemeClr val="accent3"/>
                </a:solidFill>
                <a:latin typeface="Verdana" panose="020B0604030504040204" pitchFamily="34" charset="0"/>
                <a:ea typeface="Verdana" panose="020B0604030504040204" pitchFamily="34" charset="0"/>
                <a:sym typeface="Calibri"/>
              </a:rPr>
              <a:t>-ene</a:t>
            </a:r>
            <a:r>
              <a:rPr lang="da-DK" b="1" u="sng" dirty="0" smtClean="0">
                <a:solidFill>
                  <a:schemeClr val="accent3"/>
                </a:solidFill>
                <a:latin typeface="Verdana" panose="020B0604030504040204" pitchFamily="34" charset="0"/>
                <a:ea typeface="Verdana" panose="020B0604030504040204" pitchFamily="34" charset="0"/>
                <a:sym typeface="Calibri"/>
              </a:rPr>
              <a:t> og </a:t>
            </a:r>
            <a:r>
              <a:rPr lang="da-DK" b="1" i="1" u="sng" dirty="0" smtClean="0">
                <a:solidFill>
                  <a:schemeClr val="accent3"/>
                </a:solidFill>
                <a:latin typeface="Verdana" panose="020B0604030504040204" pitchFamily="34" charset="0"/>
                <a:ea typeface="Verdana" panose="020B0604030504040204" pitchFamily="34" charset="0"/>
                <a:sym typeface="Calibri"/>
              </a:rPr>
              <a:t>-ende</a:t>
            </a:r>
            <a:r>
              <a:rPr lang="da-DK" dirty="0" smtClean="0">
                <a:latin typeface="Verdana" panose="020B0604030504040204" pitchFamily="34" charset="0"/>
                <a:ea typeface="Verdana" panose="020B0604030504040204" pitchFamily="34" charset="0"/>
                <a:sym typeface="Calibri"/>
              </a:rPr>
              <a:t>: Se fx på sætningerne: </a:t>
            </a:r>
          </a:p>
          <a:p>
            <a:endParaRPr lang="da-DK" i="1" dirty="0" smtClean="0">
              <a:latin typeface="Verdana" panose="020B0604030504040204" pitchFamily="34" charset="0"/>
              <a:ea typeface="Verdana" panose="020B0604030504040204" pitchFamily="34" charset="0"/>
              <a:sym typeface="Calibri"/>
            </a:endParaRPr>
          </a:p>
          <a:p>
            <a:r>
              <a:rPr lang="da-DK" i="1" dirty="0" smtClean="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1.</a:t>
            </a:r>
            <a:r>
              <a:rPr lang="da-DK" i="1" dirty="0" smtClean="0">
                <a:latin typeface="Verdana" panose="020B0604030504040204" pitchFamily="34" charset="0"/>
                <a:ea typeface="Verdana" panose="020B0604030504040204" pitchFamily="34" charset="0"/>
                <a:sym typeface="Calibri"/>
              </a:rPr>
              <a:t> Løberen </a:t>
            </a:r>
            <a:r>
              <a:rPr lang="da-DK" i="1" dirty="0">
                <a:latin typeface="Verdana" panose="020B0604030504040204" pitchFamily="34" charset="0"/>
                <a:ea typeface="Verdana" panose="020B0604030504040204" pitchFamily="34" charset="0"/>
                <a:sym typeface="Calibri"/>
              </a:rPr>
              <a:t>vandt </a:t>
            </a:r>
            <a:r>
              <a:rPr lang="da-DK" i="1" u="sng" dirty="0" smtClean="0">
                <a:latin typeface="Verdana" panose="020B0604030504040204" pitchFamily="34" charset="0"/>
                <a:ea typeface="Verdana" panose="020B0604030504040204" pitchFamily="34" charset="0"/>
                <a:sym typeface="Calibri"/>
              </a:rPr>
              <a:t>løb</a:t>
            </a:r>
            <a:r>
              <a:rPr lang="da-DK" i="1" u="sng" dirty="0" smtClean="0">
                <a:solidFill>
                  <a:schemeClr val="accent3"/>
                </a:solidFill>
                <a:latin typeface="Verdana" panose="020B0604030504040204" pitchFamily="34" charset="0"/>
                <a:ea typeface="Verdana" panose="020B0604030504040204" pitchFamily="34" charset="0"/>
                <a:sym typeface="Calibri"/>
              </a:rPr>
              <a:t>ene</a:t>
            </a:r>
            <a:r>
              <a:rPr lang="da-DK" dirty="0">
                <a:solidFill>
                  <a:schemeClr val="accent3"/>
                </a:solidFill>
                <a:latin typeface="Verdana" panose="020B0604030504040204" pitchFamily="34" charset="0"/>
                <a:ea typeface="Verdana" panose="020B0604030504040204" pitchFamily="34" charset="0"/>
                <a:sym typeface="Calibri"/>
              </a:rPr>
              <a:t> </a:t>
            </a:r>
            <a:endParaRPr lang="da-DK" dirty="0">
              <a:latin typeface="Verdana" panose="020B0604030504040204" pitchFamily="34" charset="0"/>
              <a:ea typeface="Verdana" panose="020B0604030504040204" pitchFamily="34" charset="0"/>
              <a:sym typeface="Calibri"/>
            </a:endParaRPr>
          </a:p>
          <a:p>
            <a:r>
              <a:rPr lang="da-DK" i="1" dirty="0">
                <a:latin typeface="Verdana" panose="020B0604030504040204" pitchFamily="34" charset="0"/>
                <a:ea typeface="Verdana" panose="020B0604030504040204" pitchFamily="34" charset="0"/>
                <a:sym typeface="Calibri"/>
              </a:rPr>
              <a:t> </a:t>
            </a:r>
            <a:r>
              <a:rPr lang="da-DK" i="1" dirty="0" smtClean="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2</a:t>
            </a:r>
            <a:r>
              <a:rPr lang="da-DK" i="1" dirty="0" smtClean="0">
                <a:latin typeface="Verdana" panose="020B0604030504040204" pitchFamily="34" charset="0"/>
                <a:ea typeface="Verdana" panose="020B0604030504040204" pitchFamily="34" charset="0"/>
                <a:sym typeface="Calibri"/>
              </a:rPr>
              <a:t>. Løberen kom </a:t>
            </a:r>
            <a:r>
              <a:rPr lang="da-DK" i="1" u="sng" dirty="0" smtClean="0">
                <a:latin typeface="Verdana" panose="020B0604030504040204" pitchFamily="34" charset="0"/>
                <a:ea typeface="Verdana" panose="020B0604030504040204" pitchFamily="34" charset="0"/>
                <a:sym typeface="Calibri"/>
              </a:rPr>
              <a:t>løb</a:t>
            </a:r>
            <a:r>
              <a:rPr lang="da-DK" i="1" u="sng" dirty="0" smtClean="0">
                <a:solidFill>
                  <a:schemeClr val="accent3"/>
                </a:solidFill>
                <a:latin typeface="Verdana" panose="020B0604030504040204" pitchFamily="34" charset="0"/>
                <a:ea typeface="Verdana" panose="020B0604030504040204" pitchFamily="34" charset="0"/>
                <a:sym typeface="Calibri"/>
              </a:rPr>
              <a:t>ende</a:t>
            </a:r>
          </a:p>
          <a:p>
            <a:endParaRPr lang="da-DK" dirty="0">
              <a:solidFill>
                <a:schemeClr val="accent3"/>
              </a:solidFill>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I </a:t>
            </a:r>
            <a:r>
              <a:rPr lang="da-DK" b="1" dirty="0" smtClean="0">
                <a:solidFill>
                  <a:schemeClr val="accent3"/>
                </a:solidFill>
                <a:latin typeface="Verdana" panose="020B0604030504040204" pitchFamily="34" charset="0"/>
                <a:ea typeface="Verdana" panose="020B0604030504040204" pitchFamily="34" charset="0"/>
                <a:sym typeface="Calibri"/>
              </a:rPr>
              <a:t>første</a:t>
            </a:r>
            <a:r>
              <a:rPr lang="da-DK" dirty="0" smtClean="0">
                <a:latin typeface="Verdana" panose="020B0604030504040204" pitchFamily="34" charset="0"/>
                <a:ea typeface="Verdana" panose="020B0604030504040204" pitchFamily="34" charset="0"/>
                <a:sym typeface="Calibri"/>
              </a:rPr>
              <a:t> sætning er ordet </a:t>
            </a:r>
            <a:r>
              <a:rPr lang="da-DK" b="1" i="1" dirty="0" smtClean="0">
                <a:solidFill>
                  <a:schemeClr val="accent3"/>
                </a:solidFill>
                <a:latin typeface="Verdana" panose="020B0604030504040204" pitchFamily="34" charset="0"/>
                <a:ea typeface="Verdana" panose="020B0604030504040204" pitchFamily="34" charset="0"/>
                <a:sym typeface="Calibri"/>
              </a:rPr>
              <a:t>løbene</a:t>
            </a:r>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et </a:t>
            </a:r>
            <a:r>
              <a:rPr lang="da-DK" b="1" dirty="0" smtClean="0">
                <a:solidFill>
                  <a:schemeClr val="accent3"/>
                </a:solidFill>
                <a:latin typeface="Verdana" panose="020B0604030504040204" pitchFamily="34" charset="0"/>
                <a:ea typeface="Verdana" panose="020B0604030504040204" pitchFamily="34" charset="0"/>
                <a:sym typeface="Calibri"/>
              </a:rPr>
              <a:t>navneord</a:t>
            </a:r>
            <a:r>
              <a:rPr lang="da-DK" dirty="0" smtClean="0">
                <a:latin typeface="Verdana" panose="020B0604030504040204" pitchFamily="34" charset="0"/>
                <a:ea typeface="Verdana" panose="020B0604030504040204" pitchFamily="34" charset="0"/>
                <a:sym typeface="Calibri"/>
              </a:rPr>
              <a:t> med formen </a:t>
            </a:r>
            <a:r>
              <a:rPr lang="da-DK" b="1" dirty="0" smtClean="0">
                <a:solidFill>
                  <a:schemeClr val="accent3"/>
                </a:solidFill>
                <a:latin typeface="Verdana" panose="020B0604030504040204" pitchFamily="34" charset="0"/>
                <a:ea typeface="Verdana" panose="020B0604030504040204" pitchFamily="34" charset="0"/>
                <a:sym typeface="Calibri"/>
              </a:rPr>
              <a:t>bestemt flertal</a:t>
            </a:r>
            <a:r>
              <a:rPr lang="da-DK" dirty="0" smtClean="0">
                <a:latin typeface="Verdana" panose="020B0604030504040204" pitchFamily="34" charset="0"/>
                <a:ea typeface="Verdana" panose="020B0604030504040204" pitchFamily="34" charset="0"/>
                <a:sym typeface="Calibri"/>
              </a:rPr>
              <a:t>. Navneord i bestemt flertal skal have endelsen </a:t>
            </a:r>
            <a:r>
              <a:rPr lang="da-DK" i="1" dirty="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ene</a:t>
            </a:r>
            <a:r>
              <a:rPr lang="da-DK" dirty="0" smtClean="0">
                <a:latin typeface="Verdana" panose="020B0604030504040204" pitchFamily="34" charset="0"/>
                <a:ea typeface="Verdana" panose="020B0604030504040204" pitchFamily="34" charset="0"/>
                <a:sym typeface="Calibri"/>
              </a:rPr>
              <a:t> (løb</a:t>
            </a:r>
            <a:r>
              <a:rPr lang="da-DK" u="sng" dirty="0" smtClean="0">
                <a:latin typeface="Verdana" panose="020B0604030504040204" pitchFamily="34" charset="0"/>
                <a:ea typeface="Verdana" panose="020B0604030504040204" pitchFamily="34" charset="0"/>
                <a:sym typeface="Calibri"/>
              </a:rPr>
              <a:t>ene</a:t>
            </a:r>
            <a:r>
              <a:rPr lang="da-DK" dirty="0" smtClean="0">
                <a:latin typeface="Verdana" panose="020B0604030504040204" pitchFamily="34" charset="0"/>
                <a:ea typeface="Verdana" panose="020B0604030504040204" pitchFamily="34" charset="0"/>
                <a:sym typeface="Calibri"/>
              </a:rPr>
              <a:t>, sejl</a:t>
            </a:r>
            <a:r>
              <a:rPr lang="da-DK" u="sng" dirty="0" smtClean="0">
                <a:latin typeface="Verdana" panose="020B0604030504040204" pitchFamily="34" charset="0"/>
                <a:ea typeface="Verdana" panose="020B0604030504040204" pitchFamily="34" charset="0"/>
                <a:sym typeface="Calibri"/>
              </a:rPr>
              <a:t>ene</a:t>
            </a:r>
            <a:r>
              <a:rPr lang="da-DK" dirty="0" smtClean="0">
                <a:latin typeface="Verdana" panose="020B0604030504040204" pitchFamily="34" charset="0"/>
                <a:ea typeface="Verdana" panose="020B0604030504040204" pitchFamily="34" charset="0"/>
                <a:sym typeface="Calibri"/>
              </a:rPr>
              <a:t>, spring</a:t>
            </a:r>
            <a:r>
              <a:rPr lang="da-DK" u="sng" dirty="0" smtClean="0">
                <a:latin typeface="Verdana" panose="020B0604030504040204" pitchFamily="34" charset="0"/>
                <a:ea typeface="Verdana" panose="020B0604030504040204" pitchFamily="34" charset="0"/>
                <a:sym typeface="Calibri"/>
              </a:rPr>
              <a:t>ene</a:t>
            </a:r>
            <a:r>
              <a:rPr lang="da-DK" dirty="0" smtClean="0">
                <a:latin typeface="Verdana" panose="020B0604030504040204" pitchFamily="34" charset="0"/>
                <a:ea typeface="Verdana" panose="020B0604030504040204" pitchFamily="34" charset="0"/>
                <a:sym typeface="Calibri"/>
              </a:rPr>
              <a:t>).</a:t>
            </a:r>
          </a:p>
          <a:p>
            <a:endParaRPr lang="da-DK" dirty="0">
              <a:solidFill>
                <a:schemeClr val="accent3"/>
              </a:solidFill>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I </a:t>
            </a:r>
            <a:r>
              <a:rPr lang="da-DK" b="1" dirty="0" smtClean="0">
                <a:solidFill>
                  <a:schemeClr val="accent3"/>
                </a:solidFill>
                <a:latin typeface="Verdana" panose="020B0604030504040204" pitchFamily="34" charset="0"/>
                <a:ea typeface="Verdana" panose="020B0604030504040204" pitchFamily="34" charset="0"/>
                <a:sym typeface="Calibri"/>
              </a:rPr>
              <a:t>anden</a:t>
            </a:r>
            <a:r>
              <a:rPr lang="da-DK" dirty="0" smtClean="0">
                <a:latin typeface="Verdana" panose="020B0604030504040204" pitchFamily="34" charset="0"/>
                <a:ea typeface="Verdana" panose="020B0604030504040204" pitchFamily="34" charset="0"/>
                <a:sym typeface="Calibri"/>
              </a:rPr>
              <a:t> sætning er ordet </a:t>
            </a:r>
            <a:r>
              <a:rPr lang="da-DK" b="1" i="1" dirty="0" smtClean="0">
                <a:solidFill>
                  <a:schemeClr val="accent3"/>
                </a:solidFill>
                <a:latin typeface="Verdana" panose="020B0604030504040204" pitchFamily="34" charset="0"/>
                <a:ea typeface="Verdana" panose="020B0604030504040204" pitchFamily="34" charset="0"/>
                <a:sym typeface="Calibri"/>
              </a:rPr>
              <a:t>løbende</a:t>
            </a:r>
            <a:r>
              <a:rPr lang="da-DK" dirty="0" smtClean="0">
                <a:latin typeface="Verdana" panose="020B0604030504040204" pitchFamily="34" charset="0"/>
                <a:ea typeface="Verdana" panose="020B0604030504040204" pitchFamily="34" charset="0"/>
                <a:sym typeface="Calibri"/>
              </a:rPr>
              <a:t> et </a:t>
            </a:r>
            <a:r>
              <a:rPr lang="da-DK" b="1" dirty="0" smtClean="0">
                <a:solidFill>
                  <a:schemeClr val="accent3"/>
                </a:solidFill>
                <a:latin typeface="Verdana" panose="020B0604030504040204" pitchFamily="34" charset="0"/>
                <a:ea typeface="Verdana" panose="020B0604030504040204" pitchFamily="34" charset="0"/>
                <a:sym typeface="Calibri"/>
              </a:rPr>
              <a:t>udsagnsord</a:t>
            </a:r>
            <a:r>
              <a:rPr lang="da-DK" dirty="0" smtClean="0">
                <a:latin typeface="Verdana" panose="020B0604030504040204" pitchFamily="34" charset="0"/>
                <a:ea typeface="Verdana" panose="020B0604030504040204" pitchFamily="34" charset="0"/>
                <a:sym typeface="Calibri"/>
              </a:rPr>
              <a:t> med formen </a:t>
            </a:r>
            <a:r>
              <a:rPr lang="da-DK" b="1" dirty="0" smtClean="0">
                <a:solidFill>
                  <a:schemeClr val="accent3"/>
                </a:solidFill>
                <a:latin typeface="Verdana" panose="020B0604030504040204" pitchFamily="34" charset="0"/>
                <a:ea typeface="Verdana" panose="020B0604030504040204" pitchFamily="34" charset="0"/>
                <a:sym typeface="Calibri"/>
              </a:rPr>
              <a:t>lang</a:t>
            </a:r>
            <a:r>
              <a:rPr lang="da-DK" dirty="0" smtClean="0">
                <a:latin typeface="Verdana" panose="020B0604030504040204" pitchFamily="34" charset="0"/>
                <a:ea typeface="Verdana" panose="020B0604030504040204" pitchFamily="34" charset="0"/>
                <a:sym typeface="Calibri"/>
              </a:rPr>
              <a:t> </a:t>
            </a:r>
            <a:r>
              <a:rPr lang="da-DK" b="1" dirty="0" smtClean="0">
                <a:solidFill>
                  <a:schemeClr val="accent3"/>
                </a:solidFill>
                <a:latin typeface="Verdana" panose="020B0604030504040204" pitchFamily="34" charset="0"/>
                <a:ea typeface="Verdana" panose="020B0604030504040204" pitchFamily="34" charset="0"/>
                <a:sym typeface="Calibri"/>
              </a:rPr>
              <a:t>tillægsform</a:t>
            </a:r>
            <a:r>
              <a:rPr lang="da-DK" dirty="0" smtClean="0">
                <a:latin typeface="Verdana" panose="020B0604030504040204" pitchFamily="34" charset="0"/>
                <a:ea typeface="Verdana" panose="020B0604030504040204" pitchFamily="34" charset="0"/>
                <a:sym typeface="Calibri"/>
              </a:rPr>
              <a:t>, og udsagnsord i lang tillægsform skal havelsen endelsen </a:t>
            </a:r>
            <a:r>
              <a:rPr lang="da-DK" i="1" dirty="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ende </a:t>
            </a:r>
            <a:r>
              <a:rPr lang="da-DK" dirty="0" smtClean="0">
                <a:latin typeface="Verdana" panose="020B0604030504040204" pitchFamily="34" charset="0"/>
                <a:ea typeface="Verdana" panose="020B0604030504040204" pitchFamily="34" charset="0"/>
                <a:sym typeface="Calibri"/>
              </a:rPr>
              <a:t>(løb</a:t>
            </a:r>
            <a:r>
              <a:rPr lang="da-DK" u="sng" dirty="0" smtClean="0">
                <a:latin typeface="Verdana" panose="020B0604030504040204" pitchFamily="34" charset="0"/>
                <a:ea typeface="Verdana" panose="020B0604030504040204" pitchFamily="34" charset="0"/>
                <a:sym typeface="Calibri"/>
              </a:rPr>
              <a:t>ende</a:t>
            </a:r>
            <a:r>
              <a:rPr lang="da-DK" dirty="0" smtClean="0">
                <a:latin typeface="Verdana" panose="020B0604030504040204" pitchFamily="34" charset="0"/>
                <a:ea typeface="Verdana" panose="020B0604030504040204" pitchFamily="34" charset="0"/>
                <a:sym typeface="Calibri"/>
              </a:rPr>
              <a:t>, sejl</a:t>
            </a:r>
            <a:r>
              <a:rPr lang="da-DK" u="sng" dirty="0" smtClean="0">
                <a:latin typeface="Verdana" panose="020B0604030504040204" pitchFamily="34" charset="0"/>
                <a:ea typeface="Verdana" panose="020B0604030504040204" pitchFamily="34" charset="0"/>
                <a:sym typeface="Calibri"/>
              </a:rPr>
              <a:t>ende</a:t>
            </a:r>
            <a:r>
              <a:rPr lang="da-DK" dirty="0" smtClean="0">
                <a:latin typeface="Verdana" panose="020B0604030504040204" pitchFamily="34" charset="0"/>
                <a:ea typeface="Verdana" panose="020B0604030504040204" pitchFamily="34" charset="0"/>
                <a:sym typeface="Calibri"/>
              </a:rPr>
              <a:t>, spring</a:t>
            </a:r>
            <a:r>
              <a:rPr lang="da-DK" u="sng" dirty="0" smtClean="0">
                <a:latin typeface="Verdana" panose="020B0604030504040204" pitchFamily="34" charset="0"/>
                <a:ea typeface="Verdana" panose="020B0604030504040204" pitchFamily="34" charset="0"/>
                <a:sym typeface="Calibri"/>
              </a:rPr>
              <a:t>ende</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a:t>
            </a:r>
          </a:p>
          <a:p>
            <a:endParaRPr lang="da-DK" b="1" i="1" dirty="0">
              <a:solidFill>
                <a:schemeClr val="accent3"/>
              </a:solidFill>
              <a:latin typeface="Verdana" panose="020B0604030504040204" pitchFamily="34" charset="0"/>
              <a:ea typeface="Verdana" panose="020B0604030504040204" pitchFamily="34" charset="0"/>
              <a:sym typeface="Calibri"/>
            </a:endParaRPr>
          </a:p>
          <a:p>
            <a:r>
              <a:rPr lang="da-DK" b="1" dirty="0" smtClean="0">
                <a:latin typeface="Verdana" panose="020B0604030504040204" pitchFamily="34" charset="0"/>
                <a:ea typeface="Verdana" panose="020B0604030504040204" pitchFamily="34" charset="0"/>
                <a:sym typeface="Calibri"/>
              </a:rPr>
              <a:t>HUSK</a:t>
            </a:r>
            <a:r>
              <a:rPr lang="da-DK" dirty="0" smtClean="0">
                <a:latin typeface="Verdana" panose="020B0604030504040204" pitchFamily="34" charset="0"/>
                <a:ea typeface="Verdana" panose="020B0604030504040204" pitchFamily="34" charset="0"/>
                <a:sym typeface="Calibri"/>
              </a:rPr>
              <a:t>, at du skal være opmærksom på </a:t>
            </a:r>
            <a:r>
              <a:rPr lang="da-DK" b="1" dirty="0" smtClean="0">
                <a:solidFill>
                  <a:schemeClr val="accent3"/>
                </a:solidFill>
                <a:latin typeface="Verdana" panose="020B0604030504040204" pitchFamily="34" charset="0"/>
                <a:ea typeface="Verdana" panose="020B0604030504040204" pitchFamily="34" charset="0"/>
                <a:sym typeface="Calibri"/>
              </a:rPr>
              <a:t>ordklassen</a:t>
            </a:r>
            <a:r>
              <a:rPr lang="da-DK" dirty="0" smtClean="0">
                <a:latin typeface="Verdana" panose="020B0604030504040204" pitchFamily="34" charset="0"/>
                <a:ea typeface="Verdana" panose="020B0604030504040204" pitchFamily="34" charset="0"/>
                <a:sym typeface="Calibri"/>
              </a:rPr>
              <a:t>. Du kan fx spørge til, om der er tale om en ting, der er flere af (fx </a:t>
            </a:r>
            <a:r>
              <a:rPr lang="da-DK" i="1" dirty="0" smtClean="0">
                <a:latin typeface="Verdana" panose="020B0604030504040204" pitchFamily="34" charset="0"/>
                <a:ea typeface="Verdana" panose="020B0604030504040204" pitchFamily="34" charset="0"/>
                <a:sym typeface="Calibri"/>
              </a:rPr>
              <a:t>løbene</a:t>
            </a:r>
            <a:r>
              <a:rPr lang="da-DK" dirty="0" smtClean="0">
                <a:latin typeface="Verdana" panose="020B0604030504040204" pitchFamily="34" charset="0"/>
                <a:ea typeface="Verdana" panose="020B0604030504040204" pitchFamily="34" charset="0"/>
                <a:sym typeface="Calibri"/>
              </a:rPr>
              <a:t> - så er det et navneord), eller om der er tale om nogen, der gør eller foretager sig noget (fx en hest, der kommer </a:t>
            </a:r>
            <a:r>
              <a:rPr lang="da-DK" i="1" dirty="0" smtClean="0">
                <a:latin typeface="Verdana" panose="020B0604030504040204" pitchFamily="34" charset="0"/>
                <a:ea typeface="Verdana" panose="020B0604030504040204" pitchFamily="34" charset="0"/>
                <a:sym typeface="Calibri"/>
              </a:rPr>
              <a:t>løbende</a:t>
            </a:r>
            <a:r>
              <a:rPr lang="da-DK" dirty="0" smtClean="0">
                <a:latin typeface="Verdana" panose="020B0604030504040204" pitchFamily="34" charset="0"/>
                <a:ea typeface="Verdana" panose="020B0604030504040204" pitchFamily="34" charset="0"/>
                <a:sym typeface="Calibri"/>
              </a:rPr>
              <a:t> - så er det et udsagnsord).</a:t>
            </a:r>
            <a:endParaRPr lang="da-DK" dirty="0" smtClean="0">
              <a:solidFill>
                <a:schemeClr val="accent3"/>
              </a:solidFill>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4170501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694139"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u="sng" dirty="0">
                <a:solidFill>
                  <a:schemeClr val="accent3"/>
                </a:solidFill>
                <a:latin typeface="Verdana" panose="020B0604030504040204" pitchFamily="34" charset="0"/>
                <a:ea typeface="Verdana" panose="020B0604030504040204" pitchFamily="34" charset="0"/>
                <a:sym typeface="Calibri"/>
              </a:rPr>
              <a:t>r</a:t>
            </a:r>
            <a:r>
              <a:rPr lang="da-DK" b="1" u="sng" dirty="0" smtClean="0">
                <a:solidFill>
                  <a:schemeClr val="accent3"/>
                </a:solidFill>
                <a:latin typeface="Verdana" panose="020B0604030504040204" pitchFamily="34" charset="0"/>
                <a:ea typeface="Verdana" panose="020B0604030504040204" pitchFamily="34" charset="0"/>
                <a:sym typeface="Calibri"/>
              </a:rPr>
              <a:t>-problemer med navneord i flertal</a:t>
            </a:r>
            <a:r>
              <a:rPr lang="da-DK" dirty="0" smtClean="0">
                <a:latin typeface="Verdana" panose="020B0604030504040204" pitchFamily="34" charset="0"/>
                <a:ea typeface="Verdana" panose="020B0604030504040204" pitchFamily="34" charset="0"/>
                <a:sym typeface="Calibri"/>
              </a:rPr>
              <a:t>: Vær opmærksom på navneord, der ender på -r i ental:</a:t>
            </a: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   - </a:t>
            </a:r>
            <a:r>
              <a:rPr lang="da-DK" i="1" dirty="0" smtClean="0">
                <a:latin typeface="Verdana" panose="020B0604030504040204" pitchFamily="34" charset="0"/>
                <a:ea typeface="Verdana" panose="020B0604030504040204" pitchFamily="34" charset="0"/>
                <a:sym typeface="Calibri"/>
              </a:rPr>
              <a:t>lærer</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a:t>
            </a:r>
            <a:r>
              <a:rPr lang="da-DK" i="1" dirty="0">
                <a:latin typeface="Verdana" panose="020B0604030504040204" pitchFamily="34" charset="0"/>
                <a:ea typeface="Verdana" panose="020B0604030504040204" pitchFamily="34" charset="0"/>
                <a:sym typeface="Calibri"/>
              </a:rPr>
              <a:t>leder</a:t>
            </a:r>
            <a:r>
              <a:rPr lang="da-DK" dirty="0">
                <a:latin typeface="Verdana" panose="020B0604030504040204" pitchFamily="34" charset="0"/>
                <a:ea typeface="Verdana" panose="020B0604030504040204" pitchFamily="34" charset="0"/>
                <a:sym typeface="Calibri"/>
              </a:rPr>
              <a:t>,</a:t>
            </a:r>
            <a:r>
              <a:rPr lang="da-DK" i="1" dirty="0">
                <a:latin typeface="Verdana" panose="020B0604030504040204" pitchFamily="34" charset="0"/>
                <a:ea typeface="Verdana" panose="020B0604030504040204" pitchFamily="34" charset="0"/>
                <a:sym typeface="Calibri"/>
              </a:rPr>
              <a:t> </a:t>
            </a:r>
            <a:r>
              <a:rPr lang="da-DK" i="1" dirty="0" smtClean="0">
                <a:latin typeface="Verdana" panose="020B0604030504040204" pitchFamily="34" charset="0"/>
                <a:ea typeface="Verdana" panose="020B0604030504040204" pitchFamily="34" charset="0"/>
                <a:sym typeface="Calibri"/>
              </a:rPr>
              <a:t>sanger</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vikar</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inspektør</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chauffør</a:t>
            </a:r>
          </a:p>
          <a:p>
            <a:endParaRPr lang="da-DK" i="1"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De får ikke samme endelse, når man skriver dem i ubestemt flertal:</a:t>
            </a:r>
          </a:p>
          <a:p>
            <a:endParaRPr lang="da-DK" i="1" dirty="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i="1" dirty="0" smtClean="0">
                <a:latin typeface="Verdana" panose="020B0604030504040204" pitchFamily="34" charset="0"/>
                <a:ea typeface="Verdana" panose="020B0604030504040204" pitchFamily="34" charset="0"/>
                <a:sym typeface="Calibri"/>
              </a:rPr>
              <a:t>lærer</a:t>
            </a:r>
            <a:r>
              <a:rPr lang="da-DK" i="1" u="sng" dirty="0" smtClean="0">
                <a:solidFill>
                  <a:schemeClr val="accent3"/>
                </a:solidFill>
                <a:latin typeface="Verdana" panose="020B0604030504040204" pitchFamily="34" charset="0"/>
                <a:ea typeface="Verdana" panose="020B0604030504040204" pitchFamily="34" charset="0"/>
                <a:sym typeface="Calibri"/>
              </a:rPr>
              <a:t>e</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leder</a:t>
            </a:r>
            <a:r>
              <a:rPr lang="da-DK" i="1" u="sng" dirty="0" smtClean="0">
                <a:solidFill>
                  <a:schemeClr val="accent3"/>
                </a:solidFill>
                <a:latin typeface="Verdana" panose="020B0604030504040204" pitchFamily="34" charset="0"/>
                <a:ea typeface="Verdana" panose="020B0604030504040204" pitchFamily="34" charset="0"/>
                <a:sym typeface="Calibri"/>
              </a:rPr>
              <a:t>e</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sanger</a:t>
            </a:r>
            <a:r>
              <a:rPr lang="da-DK" i="1" u="sng" dirty="0" smtClean="0">
                <a:solidFill>
                  <a:schemeClr val="accent3"/>
                </a:solidFill>
                <a:latin typeface="Verdana" panose="020B0604030504040204" pitchFamily="34" charset="0"/>
                <a:ea typeface="Verdana" panose="020B0604030504040204" pitchFamily="34" charset="0"/>
                <a:sym typeface="Calibri"/>
              </a:rPr>
              <a:t>e</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vikar</a:t>
            </a:r>
            <a:r>
              <a:rPr lang="da-DK" i="1" u="sng" dirty="0" smtClean="0">
                <a:solidFill>
                  <a:schemeClr val="accent3"/>
                </a:solidFill>
                <a:latin typeface="Verdana" panose="020B0604030504040204" pitchFamily="34" charset="0"/>
                <a:ea typeface="Verdana" panose="020B0604030504040204" pitchFamily="34" charset="0"/>
                <a:sym typeface="Calibri"/>
              </a:rPr>
              <a:t>er</a:t>
            </a:r>
            <a:r>
              <a:rPr lang="da-DK" dirty="0" smtClean="0">
                <a:latin typeface="Verdana" panose="020B0604030504040204" pitchFamily="34" charset="0"/>
                <a:ea typeface="Verdana" panose="020B0604030504040204" pitchFamily="34" charset="0"/>
                <a:sym typeface="Calibri"/>
              </a:rPr>
              <a:t>,</a:t>
            </a:r>
            <a:r>
              <a:rPr lang="da-DK" i="1" dirty="0" smtClean="0">
                <a:latin typeface="Verdana" panose="020B0604030504040204" pitchFamily="34" charset="0"/>
                <a:ea typeface="Verdana" panose="020B0604030504040204" pitchFamily="34" charset="0"/>
                <a:sym typeface="Calibri"/>
              </a:rPr>
              <a:t> inspektør</a:t>
            </a:r>
            <a:r>
              <a:rPr lang="da-DK" i="1" u="sng" dirty="0" smtClean="0">
                <a:solidFill>
                  <a:schemeClr val="accent3"/>
                </a:solidFill>
                <a:latin typeface="Verdana" panose="020B0604030504040204" pitchFamily="34" charset="0"/>
                <a:ea typeface="Verdana" panose="020B0604030504040204" pitchFamily="34" charset="0"/>
                <a:sym typeface="Calibri"/>
              </a:rPr>
              <a:t>er</a:t>
            </a:r>
            <a:endParaRPr lang="da-DK" i="1" u="sng" dirty="0">
              <a:solidFill>
                <a:schemeClr val="accent3"/>
              </a:solidFill>
              <a:latin typeface="Verdana" panose="020B0604030504040204" pitchFamily="34" charset="0"/>
              <a:ea typeface="Verdana" panose="020B0604030504040204" pitchFamily="34" charset="0"/>
              <a:sym typeface="Calibri"/>
            </a:endParaRPr>
          </a:p>
          <a:p>
            <a:r>
              <a:rPr lang="da-DK" i="1" dirty="0" smtClean="0">
                <a:latin typeface="Verdana" panose="020B0604030504040204" pitchFamily="34" charset="0"/>
                <a:ea typeface="Verdana" panose="020B0604030504040204" pitchFamily="34" charset="0"/>
                <a:sym typeface="Calibri"/>
              </a:rPr>
              <a:t> </a:t>
            </a:r>
            <a:endParaRPr lang="da-DK" i="1"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Sig fx ordet </a:t>
            </a:r>
            <a:r>
              <a:rPr lang="da-DK" i="1" dirty="0" smtClean="0">
                <a:solidFill>
                  <a:schemeClr val="accent3"/>
                </a:solidFill>
                <a:latin typeface="Verdana" panose="020B0604030504040204" pitchFamily="34" charset="0"/>
                <a:ea typeface="Verdana" panose="020B0604030504040204" pitchFamily="34" charset="0"/>
                <a:sym typeface="Calibri"/>
              </a:rPr>
              <a:t>lærer</a:t>
            </a:r>
            <a:r>
              <a:rPr lang="da-DK" dirty="0" smtClean="0">
                <a:latin typeface="Verdana" panose="020B0604030504040204" pitchFamily="34" charset="0"/>
                <a:ea typeface="Verdana" panose="020B0604030504040204" pitchFamily="34" charset="0"/>
                <a:sym typeface="Calibri"/>
              </a:rPr>
              <a:t> højt for dig selv. Man kan høre, at der er mest </a:t>
            </a:r>
            <a:r>
              <a:rPr lang="da-DK" b="1" dirty="0" smtClean="0">
                <a:solidFill>
                  <a:schemeClr val="accent3"/>
                </a:solidFill>
                <a:latin typeface="Verdana" panose="020B0604030504040204" pitchFamily="34" charset="0"/>
                <a:ea typeface="Verdana" panose="020B0604030504040204" pitchFamily="34" charset="0"/>
                <a:sym typeface="Calibri"/>
              </a:rPr>
              <a:t>tryk</a:t>
            </a:r>
            <a:r>
              <a:rPr lang="da-DK" dirty="0" smtClean="0">
                <a:latin typeface="Verdana" panose="020B0604030504040204" pitchFamily="34" charset="0"/>
                <a:ea typeface="Verdana" panose="020B0604030504040204" pitchFamily="34" charset="0"/>
                <a:sym typeface="Calibri"/>
              </a:rPr>
              <a:t> på den </a:t>
            </a:r>
            <a:r>
              <a:rPr lang="da-DK" b="1" dirty="0" smtClean="0">
                <a:solidFill>
                  <a:schemeClr val="accent3"/>
                </a:solidFill>
                <a:latin typeface="Verdana" panose="020B0604030504040204" pitchFamily="34" charset="0"/>
                <a:ea typeface="Verdana" panose="020B0604030504040204" pitchFamily="34" charset="0"/>
                <a:sym typeface="Calibri"/>
              </a:rPr>
              <a:t>første del</a:t>
            </a:r>
            <a:r>
              <a:rPr lang="da-DK" dirty="0" smtClean="0">
                <a:latin typeface="Verdana" panose="020B0604030504040204" pitchFamily="34" charset="0"/>
                <a:ea typeface="Verdana" panose="020B0604030504040204" pitchFamily="34" charset="0"/>
                <a:sym typeface="Calibri"/>
              </a:rPr>
              <a:t> af ordet: </a:t>
            </a:r>
            <a:r>
              <a:rPr lang="da-DK" b="1" i="1" dirty="0" smtClean="0">
                <a:latin typeface="Verdana" panose="020B0604030504040204" pitchFamily="34" charset="0"/>
                <a:ea typeface="Verdana" panose="020B0604030504040204" pitchFamily="34" charset="0"/>
                <a:sym typeface="Calibri"/>
              </a:rPr>
              <a:t>læ</a:t>
            </a:r>
            <a:r>
              <a:rPr lang="da-DK" i="1" dirty="0" smtClean="0">
                <a:latin typeface="Verdana" panose="020B0604030504040204" pitchFamily="34" charset="0"/>
                <a:ea typeface="Verdana" panose="020B0604030504040204" pitchFamily="34" charset="0"/>
                <a:sym typeface="Calibri"/>
              </a:rPr>
              <a:t>rer</a:t>
            </a:r>
            <a:r>
              <a:rPr lang="da-DK" dirty="0" smtClean="0">
                <a:latin typeface="Verdana" panose="020B0604030504040204" pitchFamily="34" charset="0"/>
                <a:ea typeface="Verdana" panose="020B0604030504040204" pitchFamily="34" charset="0"/>
                <a:sym typeface="Calibri"/>
              </a:rPr>
              <a:t>. Ved navneord der ender på -r, og som har mest tryk på første del af ordet, når man udtaler det, skal man tilføje -e i endelsen i ubestemt flertal. Derfor skriver man fx </a:t>
            </a:r>
            <a:r>
              <a:rPr lang="da-DK" i="1" dirty="0" smtClean="0">
                <a:solidFill>
                  <a:schemeClr val="accent3"/>
                </a:solidFill>
                <a:latin typeface="Verdana" panose="020B0604030504040204" pitchFamily="34" charset="0"/>
                <a:ea typeface="Verdana" panose="020B0604030504040204" pitchFamily="34" charset="0"/>
                <a:sym typeface="Calibri"/>
              </a:rPr>
              <a:t>lærere</a:t>
            </a:r>
            <a:r>
              <a:rPr lang="da-DK" dirty="0" smtClean="0">
                <a:latin typeface="Verdana" panose="020B0604030504040204" pitchFamily="34" charset="0"/>
                <a:ea typeface="Verdana" panose="020B0604030504040204" pitchFamily="34" charset="0"/>
                <a:sym typeface="Calibri"/>
              </a:rPr>
              <a:t>, </a:t>
            </a:r>
            <a:r>
              <a:rPr lang="da-DK" i="1" dirty="0" smtClean="0">
                <a:solidFill>
                  <a:schemeClr val="accent3"/>
                </a:solidFill>
                <a:latin typeface="Verdana" panose="020B0604030504040204" pitchFamily="34" charset="0"/>
                <a:ea typeface="Verdana" panose="020B0604030504040204" pitchFamily="34" charset="0"/>
                <a:sym typeface="Calibri"/>
              </a:rPr>
              <a:t>ledere</a:t>
            </a:r>
            <a:r>
              <a:rPr lang="da-DK" dirty="0" smtClean="0">
                <a:latin typeface="Verdana" panose="020B0604030504040204" pitchFamily="34" charset="0"/>
                <a:ea typeface="Verdana" panose="020B0604030504040204" pitchFamily="34" charset="0"/>
                <a:sym typeface="Calibri"/>
              </a:rPr>
              <a:t> og </a:t>
            </a:r>
            <a:r>
              <a:rPr lang="da-DK" i="1" dirty="0" smtClean="0">
                <a:solidFill>
                  <a:schemeClr val="accent3"/>
                </a:solidFill>
                <a:latin typeface="Verdana" panose="020B0604030504040204" pitchFamily="34" charset="0"/>
                <a:ea typeface="Verdana" panose="020B0604030504040204" pitchFamily="34" charset="0"/>
                <a:sym typeface="Calibri"/>
              </a:rPr>
              <a:t>sangere</a:t>
            </a:r>
          </a:p>
          <a:p>
            <a:endParaRPr lang="da-DK" dirty="0" smtClean="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Sig så ordet </a:t>
            </a:r>
            <a:r>
              <a:rPr lang="da-DK" i="1" dirty="0" smtClean="0">
                <a:solidFill>
                  <a:schemeClr val="accent3"/>
                </a:solidFill>
                <a:latin typeface="Verdana" panose="020B0604030504040204" pitchFamily="34" charset="0"/>
                <a:ea typeface="Verdana" panose="020B0604030504040204" pitchFamily="34" charset="0"/>
                <a:sym typeface="Calibri"/>
              </a:rPr>
              <a:t>vikar</a:t>
            </a:r>
            <a:r>
              <a:rPr lang="da-DK" dirty="0" smtClean="0">
                <a:latin typeface="Verdana" panose="020B0604030504040204" pitchFamily="34" charset="0"/>
                <a:ea typeface="Verdana" panose="020B0604030504040204" pitchFamily="34" charset="0"/>
                <a:sym typeface="Calibri"/>
              </a:rPr>
              <a:t> højt for dig selv. Her kan man høre, at der er mest </a:t>
            </a:r>
            <a:r>
              <a:rPr lang="da-DK" b="1" dirty="0" smtClean="0">
                <a:solidFill>
                  <a:schemeClr val="accent3"/>
                </a:solidFill>
                <a:latin typeface="Verdana" panose="020B0604030504040204" pitchFamily="34" charset="0"/>
                <a:ea typeface="Verdana" panose="020B0604030504040204" pitchFamily="34" charset="0"/>
                <a:sym typeface="Calibri"/>
              </a:rPr>
              <a:t>tryk</a:t>
            </a:r>
            <a:r>
              <a:rPr lang="da-DK" dirty="0" smtClean="0">
                <a:latin typeface="Verdana" panose="020B0604030504040204" pitchFamily="34" charset="0"/>
                <a:ea typeface="Verdana" panose="020B0604030504040204" pitchFamily="34" charset="0"/>
                <a:sym typeface="Calibri"/>
              </a:rPr>
              <a:t> på </a:t>
            </a:r>
            <a:r>
              <a:rPr lang="da-DK" b="1" dirty="0" smtClean="0">
                <a:solidFill>
                  <a:schemeClr val="accent3"/>
                </a:solidFill>
                <a:latin typeface="Verdana" panose="020B0604030504040204" pitchFamily="34" charset="0"/>
                <a:ea typeface="Verdana" panose="020B0604030504040204" pitchFamily="34" charset="0"/>
                <a:sym typeface="Calibri"/>
              </a:rPr>
              <a:t>anden del</a:t>
            </a:r>
            <a:r>
              <a:rPr lang="da-DK" dirty="0" smtClean="0">
                <a:latin typeface="Verdana" panose="020B0604030504040204" pitchFamily="34" charset="0"/>
                <a:ea typeface="Verdana" panose="020B0604030504040204" pitchFamily="34" charset="0"/>
                <a:sym typeface="Calibri"/>
              </a:rPr>
              <a:t> af ordet: </a:t>
            </a:r>
            <a:r>
              <a:rPr lang="da-DK" i="1" dirty="0" smtClean="0">
                <a:latin typeface="Verdana" panose="020B0604030504040204" pitchFamily="34" charset="0"/>
                <a:ea typeface="Verdana" panose="020B0604030504040204" pitchFamily="34" charset="0"/>
                <a:sym typeface="Calibri"/>
              </a:rPr>
              <a:t>vi</a:t>
            </a:r>
            <a:r>
              <a:rPr lang="da-DK" b="1" i="1" dirty="0" smtClean="0">
                <a:latin typeface="Verdana" panose="020B0604030504040204" pitchFamily="34" charset="0"/>
                <a:ea typeface="Verdana" panose="020B0604030504040204" pitchFamily="34" charset="0"/>
                <a:sym typeface="Calibri"/>
              </a:rPr>
              <a:t>kar</a:t>
            </a:r>
            <a:r>
              <a:rPr lang="da-DK" dirty="0" smtClean="0">
                <a:latin typeface="Verdana" panose="020B0604030504040204" pitchFamily="34" charset="0"/>
                <a:ea typeface="Verdana" panose="020B0604030504040204" pitchFamily="34" charset="0"/>
                <a:sym typeface="Calibri"/>
              </a:rPr>
              <a:t>. Ved navneord der ender på -r, og som har mest tryk inden i midten af ordet, når man udtaler det, skal man tilføje -er i ubestemt flertal. Derfor skriver man fx </a:t>
            </a:r>
            <a:r>
              <a:rPr lang="da-DK" i="1" dirty="0" smtClean="0">
                <a:solidFill>
                  <a:schemeClr val="accent3"/>
                </a:solidFill>
                <a:latin typeface="Verdana" panose="020B0604030504040204" pitchFamily="34" charset="0"/>
                <a:ea typeface="Verdana" panose="020B0604030504040204" pitchFamily="34" charset="0"/>
                <a:sym typeface="Calibri"/>
              </a:rPr>
              <a:t>vikarer</a:t>
            </a:r>
            <a:r>
              <a:rPr lang="da-DK" dirty="0" smtClean="0">
                <a:latin typeface="Verdana" panose="020B0604030504040204" pitchFamily="34" charset="0"/>
                <a:ea typeface="Verdana" panose="020B0604030504040204" pitchFamily="34" charset="0"/>
                <a:sym typeface="Calibri"/>
              </a:rPr>
              <a:t> og </a:t>
            </a:r>
            <a:r>
              <a:rPr lang="da-DK" i="1" dirty="0" smtClean="0">
                <a:solidFill>
                  <a:schemeClr val="accent3"/>
                </a:solidFill>
                <a:latin typeface="Verdana" panose="020B0604030504040204" pitchFamily="34" charset="0"/>
                <a:ea typeface="Verdana" panose="020B0604030504040204" pitchFamily="34" charset="0"/>
                <a:sym typeface="Calibri"/>
              </a:rPr>
              <a:t>inspektører</a:t>
            </a:r>
            <a:r>
              <a:rPr lang="da-DK" dirty="0" smtClean="0">
                <a:latin typeface="Verdana" panose="020B0604030504040204" pitchFamily="34" charset="0"/>
                <a:ea typeface="Verdana" panose="020B0604030504040204" pitchFamily="34" charset="0"/>
                <a:sym typeface="Calibri"/>
              </a:rPr>
              <a:t>.</a:t>
            </a:r>
            <a:endParaRPr lang="da-DK" i="1" dirty="0" smtClean="0">
              <a:solidFill>
                <a:schemeClr val="accent3"/>
              </a:solidFill>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27302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857426"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u="sng" dirty="0" smtClean="0">
                <a:solidFill>
                  <a:schemeClr val="accent3"/>
                </a:solidFill>
                <a:latin typeface="Verdana" panose="020B0604030504040204" pitchFamily="34" charset="0"/>
                <a:ea typeface="Verdana" panose="020B0604030504040204" pitchFamily="34" charset="0"/>
                <a:sym typeface="Calibri"/>
              </a:rPr>
              <a:t>Bindestreg for at vise fælles orddel</a:t>
            </a:r>
            <a:r>
              <a:rPr lang="da-DK" dirty="0" smtClean="0">
                <a:latin typeface="Verdana" panose="020B0604030504040204" pitchFamily="34" charset="0"/>
                <a:ea typeface="Verdana" panose="020B0604030504040204" pitchFamily="34" charset="0"/>
                <a:sym typeface="Calibri"/>
              </a:rPr>
              <a:t>: Vær opmærksom på ord, der har en </a:t>
            </a:r>
            <a:r>
              <a:rPr lang="da-DK" b="1" dirty="0" smtClean="0">
                <a:solidFill>
                  <a:schemeClr val="accent3"/>
                </a:solidFill>
                <a:latin typeface="Verdana" panose="020B0604030504040204" pitchFamily="34" charset="0"/>
                <a:ea typeface="Verdana" panose="020B0604030504040204" pitchFamily="34" charset="0"/>
                <a:sym typeface="Calibri"/>
              </a:rPr>
              <a:t>fælles del</a:t>
            </a:r>
            <a:r>
              <a:rPr lang="da-DK" dirty="0" smtClean="0">
                <a:latin typeface="Verdana" panose="020B0604030504040204" pitchFamily="34" charset="0"/>
                <a:ea typeface="Verdana" panose="020B0604030504040204" pitchFamily="34" charset="0"/>
                <a:sym typeface="Calibri"/>
              </a:rPr>
              <a:t>, som kun bliver skrevet én gang, og hvor man bruger en </a:t>
            </a:r>
            <a:r>
              <a:rPr lang="da-DK" b="1" dirty="0" smtClean="0">
                <a:solidFill>
                  <a:schemeClr val="accent3"/>
                </a:solidFill>
                <a:latin typeface="Verdana" panose="020B0604030504040204" pitchFamily="34" charset="0"/>
                <a:ea typeface="Verdana" panose="020B0604030504040204" pitchFamily="34" charset="0"/>
                <a:sym typeface="Calibri"/>
              </a:rPr>
              <a:t>bindestreg</a:t>
            </a:r>
            <a:r>
              <a:rPr lang="da-DK" dirty="0" smtClean="0">
                <a:latin typeface="Verdana" panose="020B0604030504040204" pitchFamily="34" charset="0"/>
                <a:ea typeface="Verdana" panose="020B0604030504040204" pitchFamily="34" charset="0"/>
                <a:sym typeface="Calibri"/>
              </a:rPr>
              <a:t> til at erstatte det ord, man ikke skriver:</a:t>
            </a: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   - </a:t>
            </a:r>
            <a:r>
              <a:rPr lang="da-DK" i="1" dirty="0" smtClean="0">
                <a:solidFill>
                  <a:schemeClr val="accent3"/>
                </a:solidFill>
                <a:latin typeface="Verdana" panose="020B0604030504040204" pitchFamily="34" charset="0"/>
                <a:ea typeface="Verdana" panose="020B0604030504040204" pitchFamily="34" charset="0"/>
                <a:sym typeface="Calibri"/>
              </a:rPr>
              <a:t>vinter- og påskeferie</a:t>
            </a:r>
          </a:p>
          <a:p>
            <a:r>
              <a:rPr lang="da-DK" i="1" dirty="0">
                <a:solidFill>
                  <a:schemeClr val="accent3"/>
                </a:solidFill>
                <a:latin typeface="Verdana" panose="020B0604030504040204" pitchFamily="34" charset="0"/>
                <a:ea typeface="Verdana" panose="020B0604030504040204" pitchFamily="34" charset="0"/>
                <a:sym typeface="Calibri"/>
              </a:rPr>
              <a:t> </a:t>
            </a:r>
            <a:r>
              <a:rPr lang="da-DK" i="1" dirty="0" smtClean="0">
                <a:solidFill>
                  <a:schemeClr val="accent3"/>
                </a:solidFill>
                <a:latin typeface="Verdana" panose="020B0604030504040204" pitchFamily="34" charset="0"/>
                <a:ea typeface="Verdana" panose="020B0604030504040204" pitchFamily="34" charset="0"/>
                <a:sym typeface="Calibri"/>
              </a:rPr>
              <a:t>  </a:t>
            </a:r>
            <a:r>
              <a:rPr lang="da-DK" i="1" dirty="0" smtClean="0">
                <a:latin typeface="Verdana" panose="020B0604030504040204" pitchFamily="34" charset="0"/>
                <a:ea typeface="Verdana" panose="020B0604030504040204" pitchFamily="34" charset="0"/>
                <a:sym typeface="Calibri"/>
              </a:rPr>
              <a:t>-</a:t>
            </a:r>
            <a:r>
              <a:rPr lang="da-DK" i="1" dirty="0" smtClean="0">
                <a:solidFill>
                  <a:schemeClr val="accent3"/>
                </a:solidFill>
                <a:latin typeface="Verdana" panose="020B0604030504040204" pitchFamily="34" charset="0"/>
                <a:ea typeface="Verdana" panose="020B0604030504040204" pitchFamily="34" charset="0"/>
                <a:sym typeface="Calibri"/>
              </a:rPr>
              <a:t> over- eller underskud</a:t>
            </a:r>
          </a:p>
          <a:p>
            <a:r>
              <a:rPr lang="da-DK" i="1" dirty="0">
                <a:solidFill>
                  <a:schemeClr val="accent3"/>
                </a:solidFill>
                <a:latin typeface="Verdana" panose="020B0604030504040204" pitchFamily="34" charset="0"/>
                <a:ea typeface="Verdana" panose="020B0604030504040204" pitchFamily="34" charset="0"/>
                <a:sym typeface="Calibri"/>
              </a:rPr>
              <a:t> </a:t>
            </a:r>
            <a:r>
              <a:rPr lang="da-DK" i="1" dirty="0" smtClean="0">
                <a:solidFill>
                  <a:schemeClr val="accent3"/>
                </a:solidFill>
                <a:latin typeface="Verdana" panose="020B0604030504040204" pitchFamily="34" charset="0"/>
                <a:ea typeface="Verdana" panose="020B0604030504040204" pitchFamily="34" charset="0"/>
                <a:sym typeface="Calibri"/>
              </a:rPr>
              <a:t>  - morgen- og aftensmad</a:t>
            </a:r>
          </a:p>
          <a:p>
            <a:r>
              <a:rPr lang="da-DK" i="1" dirty="0">
                <a:solidFill>
                  <a:schemeClr val="accent3"/>
                </a:solidFill>
                <a:latin typeface="Verdana" panose="020B0604030504040204" pitchFamily="34" charset="0"/>
                <a:ea typeface="Verdana" panose="020B0604030504040204" pitchFamily="34" charset="0"/>
                <a:sym typeface="Calibri"/>
              </a:rPr>
              <a:t> </a:t>
            </a:r>
            <a:r>
              <a:rPr lang="da-DK" i="1" dirty="0" smtClean="0">
                <a:solidFill>
                  <a:schemeClr val="accent3"/>
                </a:solidFill>
                <a:latin typeface="Verdana" panose="020B0604030504040204" pitchFamily="34" charset="0"/>
                <a:ea typeface="Verdana" panose="020B0604030504040204" pitchFamily="34" charset="0"/>
                <a:sym typeface="Calibri"/>
              </a:rPr>
              <a:t>  - køkkenskabe og -låger</a:t>
            </a:r>
          </a:p>
          <a:p>
            <a:endParaRPr lang="da-DK" i="1" dirty="0">
              <a:solidFill>
                <a:schemeClr val="accent3"/>
              </a:solidFill>
              <a:latin typeface="Verdana" panose="020B0604030504040204" pitchFamily="34" charset="0"/>
              <a:ea typeface="Verdana" panose="020B0604030504040204" pitchFamily="34" charset="0"/>
              <a:sym typeface="Calibri"/>
            </a:endParaRPr>
          </a:p>
          <a:p>
            <a:r>
              <a:rPr lang="da-DK" b="1" dirty="0" smtClean="0">
                <a:latin typeface="Verdana" panose="020B0604030504040204" pitchFamily="34" charset="0"/>
                <a:ea typeface="Verdana" panose="020B0604030504040204" pitchFamily="34" charset="0"/>
                <a:sym typeface="Calibri"/>
              </a:rPr>
              <a:t>HUSK</a:t>
            </a:r>
            <a:r>
              <a:rPr lang="da-DK" dirty="0" smtClean="0">
                <a:latin typeface="Verdana" panose="020B0604030504040204" pitchFamily="34" charset="0"/>
                <a:ea typeface="Verdana" panose="020B0604030504040204" pitchFamily="34" charset="0"/>
                <a:sym typeface="Calibri"/>
              </a:rPr>
              <a:t>, at bindestregen altid skal stå der, hvor den </a:t>
            </a:r>
            <a:r>
              <a:rPr lang="da-DK" b="1" dirty="0" smtClean="0">
                <a:solidFill>
                  <a:schemeClr val="accent3"/>
                </a:solidFill>
                <a:latin typeface="Verdana" panose="020B0604030504040204" pitchFamily="34" charset="0"/>
                <a:ea typeface="Verdana" panose="020B0604030504040204" pitchFamily="34" charset="0"/>
                <a:sym typeface="Calibri"/>
              </a:rPr>
              <a:t>erstatter</a:t>
            </a:r>
            <a:r>
              <a:rPr lang="da-DK" dirty="0" smtClean="0">
                <a:latin typeface="Verdana" panose="020B0604030504040204" pitchFamily="34" charset="0"/>
                <a:ea typeface="Verdana" panose="020B0604030504040204" pitchFamily="34" charset="0"/>
                <a:sym typeface="Calibri"/>
              </a:rPr>
              <a:t> et ord, der ikke bliver skrevet.</a:t>
            </a:r>
          </a:p>
          <a:p>
            <a:endParaRPr lang="da-DK" b="1" dirty="0">
              <a:latin typeface="Verdana" panose="020B0604030504040204" pitchFamily="34" charset="0"/>
              <a:ea typeface="Verdana" panose="020B0604030504040204" pitchFamily="34" charset="0"/>
              <a:sym typeface="Calibri"/>
            </a:endParaRPr>
          </a:p>
          <a:p>
            <a:r>
              <a:rPr lang="da-DK" b="1" u="sng" dirty="0" smtClean="0">
                <a:solidFill>
                  <a:schemeClr val="accent3"/>
                </a:solidFill>
                <a:latin typeface="Verdana" panose="020B0604030504040204" pitchFamily="34" charset="0"/>
                <a:ea typeface="Verdana" panose="020B0604030504040204" pitchFamily="34" charset="0"/>
                <a:sym typeface="Calibri"/>
              </a:rPr>
              <a:t>Forveksling af ord, der kan lyde ens</a:t>
            </a:r>
            <a:r>
              <a:rPr lang="da-DK" dirty="0" smtClean="0">
                <a:latin typeface="Verdana" panose="020B0604030504040204" pitchFamily="34" charset="0"/>
                <a:ea typeface="Verdana" panose="020B0604030504040204" pitchFamily="34" charset="0"/>
                <a:sym typeface="Calibri"/>
              </a:rPr>
              <a:t>: Vær opmærksom på ord, der kan lyde ens, men staves forskelligt:</a:t>
            </a: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   - </a:t>
            </a:r>
            <a:r>
              <a:rPr lang="da-DK" i="1" dirty="0" smtClean="0">
                <a:solidFill>
                  <a:schemeClr val="accent3"/>
                </a:solidFill>
                <a:latin typeface="Verdana" panose="020B0604030504040204" pitchFamily="34" charset="0"/>
                <a:ea typeface="Verdana" panose="020B0604030504040204" pitchFamily="34" charset="0"/>
                <a:sym typeface="Calibri"/>
              </a:rPr>
              <a:t>ligge </a:t>
            </a:r>
            <a:r>
              <a:rPr lang="da-DK" dirty="0" smtClean="0">
                <a:latin typeface="Verdana" panose="020B0604030504040204" pitchFamily="34" charset="0"/>
                <a:ea typeface="Verdana" panose="020B0604030504040204" pitchFamily="34" charset="0"/>
                <a:sym typeface="Calibri"/>
              </a:rPr>
              <a:t>og</a:t>
            </a:r>
            <a:r>
              <a:rPr lang="da-DK" i="1" dirty="0" smtClean="0">
                <a:solidFill>
                  <a:schemeClr val="accent3"/>
                </a:solidFill>
                <a:latin typeface="Verdana" panose="020B0604030504040204" pitchFamily="34" charset="0"/>
                <a:ea typeface="Verdana" panose="020B0604030504040204" pitchFamily="34" charset="0"/>
                <a:sym typeface="Calibri"/>
              </a:rPr>
              <a:t> lægge</a:t>
            </a:r>
            <a:r>
              <a:rPr lang="da-DK" i="1" dirty="0" smtClean="0">
                <a:latin typeface="Verdana" panose="020B0604030504040204" pitchFamily="34" charset="0"/>
                <a:ea typeface="Verdana" panose="020B0604030504040204" pitchFamily="34" charset="0"/>
                <a:sym typeface="Calibri"/>
              </a:rPr>
              <a:t>.</a:t>
            </a:r>
            <a:r>
              <a:rPr lang="da-DK" i="1" dirty="0" smtClean="0">
                <a:solidFill>
                  <a:schemeClr val="accent3"/>
                </a:solidFill>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Fx: </a:t>
            </a:r>
            <a:r>
              <a:rPr lang="da-DK" i="1" dirty="0" smtClean="0">
                <a:solidFill>
                  <a:schemeClr val="accent3"/>
                </a:solidFill>
                <a:latin typeface="Verdana" panose="020B0604030504040204" pitchFamily="34" charset="0"/>
                <a:ea typeface="Verdana" panose="020B0604030504040204" pitchFamily="34" charset="0"/>
                <a:sym typeface="Calibri"/>
              </a:rPr>
              <a:t>Han </a:t>
            </a:r>
            <a:r>
              <a:rPr lang="da-DK" i="1" u="sng" dirty="0" smtClean="0">
                <a:solidFill>
                  <a:schemeClr val="accent3"/>
                </a:solidFill>
                <a:latin typeface="Verdana" panose="020B0604030504040204" pitchFamily="34" charset="0"/>
                <a:ea typeface="Verdana" panose="020B0604030504040204" pitchFamily="34" charset="0"/>
                <a:sym typeface="Calibri"/>
              </a:rPr>
              <a:t>ligger</a:t>
            </a:r>
            <a:r>
              <a:rPr lang="da-DK" i="1" dirty="0" smtClean="0">
                <a:solidFill>
                  <a:schemeClr val="accent3"/>
                </a:solidFill>
                <a:latin typeface="Verdana" panose="020B0604030504040204" pitchFamily="34" charset="0"/>
                <a:ea typeface="Verdana" panose="020B0604030504040204" pitchFamily="34" charset="0"/>
                <a:sym typeface="Calibri"/>
              </a:rPr>
              <a:t> i teltet og sover </a:t>
            </a:r>
            <a:r>
              <a:rPr lang="da-DK" dirty="0" smtClean="0">
                <a:latin typeface="Verdana" panose="020B0604030504040204" pitchFamily="34" charset="0"/>
                <a:ea typeface="Verdana" panose="020B0604030504040204" pitchFamily="34" charset="0"/>
                <a:sym typeface="Calibri"/>
              </a:rPr>
              <a:t>og </a:t>
            </a:r>
            <a:r>
              <a:rPr lang="da-DK" i="1" dirty="0" smtClean="0">
                <a:solidFill>
                  <a:schemeClr val="accent3"/>
                </a:solidFill>
                <a:latin typeface="Verdana" panose="020B0604030504040204" pitchFamily="34" charset="0"/>
                <a:ea typeface="Verdana" panose="020B0604030504040204" pitchFamily="34" charset="0"/>
                <a:sym typeface="Calibri"/>
              </a:rPr>
              <a:t>Han </a:t>
            </a:r>
            <a:r>
              <a:rPr lang="da-DK" i="1" u="sng" dirty="0" smtClean="0">
                <a:solidFill>
                  <a:schemeClr val="accent3"/>
                </a:solidFill>
                <a:latin typeface="Verdana" panose="020B0604030504040204" pitchFamily="34" charset="0"/>
                <a:ea typeface="Verdana" panose="020B0604030504040204" pitchFamily="34" charset="0"/>
                <a:sym typeface="Calibri"/>
              </a:rPr>
              <a:t>lægger</a:t>
            </a:r>
            <a:r>
              <a:rPr lang="da-DK" i="1" dirty="0" smtClean="0">
                <a:solidFill>
                  <a:schemeClr val="accent3"/>
                </a:solidFill>
                <a:latin typeface="Verdana" panose="020B0604030504040204" pitchFamily="34" charset="0"/>
                <a:ea typeface="Verdana" panose="020B0604030504040204" pitchFamily="34" charset="0"/>
                <a:sym typeface="Calibri"/>
              </a:rPr>
              <a:t> sig i teltet for at sove</a:t>
            </a:r>
            <a:r>
              <a:rPr lang="da-DK" dirty="0" smtClean="0">
                <a:latin typeface="Verdana" panose="020B0604030504040204" pitchFamily="34" charset="0"/>
                <a:ea typeface="Verdana" panose="020B0604030504040204" pitchFamily="34" charset="0"/>
                <a:sym typeface="Calibri"/>
              </a:rPr>
              <a:t>.</a:t>
            </a:r>
            <a:r>
              <a:rPr lang="da-DK" dirty="0" smtClean="0">
                <a:solidFill>
                  <a:schemeClr val="accent3"/>
                </a:solidFill>
                <a:latin typeface="Verdana" panose="020B0604030504040204" pitchFamily="34" charset="0"/>
                <a:ea typeface="Verdana" panose="020B0604030504040204" pitchFamily="34" charset="0"/>
                <a:sym typeface="Calibri"/>
              </a:rPr>
              <a:t> </a:t>
            </a:r>
            <a:endParaRPr lang="da-DK" i="1" dirty="0" smtClean="0">
              <a:solidFill>
                <a:schemeClr val="accent3"/>
              </a:solidFill>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i="1" dirty="0" smtClean="0">
                <a:solidFill>
                  <a:schemeClr val="accent3"/>
                </a:solidFill>
                <a:latin typeface="Verdana" panose="020B0604030504040204" pitchFamily="34" charset="0"/>
                <a:ea typeface="Verdana" panose="020B0604030504040204" pitchFamily="34" charset="0"/>
                <a:sym typeface="Calibri"/>
              </a:rPr>
              <a:t>for </a:t>
            </a:r>
            <a:r>
              <a:rPr lang="da-DK" dirty="0" smtClean="0">
                <a:latin typeface="Verdana" panose="020B0604030504040204" pitchFamily="34" charset="0"/>
                <a:ea typeface="Verdana" panose="020B0604030504040204" pitchFamily="34" charset="0"/>
                <a:sym typeface="Calibri"/>
              </a:rPr>
              <a:t>og</a:t>
            </a:r>
            <a:r>
              <a:rPr lang="da-DK" i="1" dirty="0" smtClean="0">
                <a:solidFill>
                  <a:schemeClr val="accent3"/>
                </a:solidFill>
                <a:latin typeface="Verdana" panose="020B0604030504040204" pitchFamily="34" charset="0"/>
                <a:ea typeface="Verdana" panose="020B0604030504040204" pitchFamily="34" charset="0"/>
                <a:sym typeface="Calibri"/>
              </a:rPr>
              <a:t> får</a:t>
            </a:r>
            <a:r>
              <a:rPr lang="da-DK" dirty="0" smtClean="0">
                <a:latin typeface="Verdana" panose="020B0604030504040204" pitchFamily="34" charset="0"/>
                <a:ea typeface="Verdana" panose="020B0604030504040204" pitchFamily="34" charset="0"/>
                <a:sym typeface="Calibri"/>
              </a:rPr>
              <a:t>. Fx: </a:t>
            </a:r>
            <a:r>
              <a:rPr lang="da-DK" i="1" dirty="0" smtClean="0">
                <a:solidFill>
                  <a:schemeClr val="accent3"/>
                </a:solidFill>
                <a:latin typeface="Verdana" panose="020B0604030504040204" pitchFamily="34" charset="0"/>
                <a:ea typeface="Verdana" panose="020B0604030504040204" pitchFamily="34" charset="0"/>
                <a:sym typeface="Calibri"/>
              </a:rPr>
              <a:t>Hun gør det </a:t>
            </a:r>
            <a:r>
              <a:rPr lang="da-DK" i="1" u="sng" dirty="0" smtClean="0">
                <a:solidFill>
                  <a:schemeClr val="accent3"/>
                </a:solidFill>
                <a:latin typeface="Verdana" panose="020B0604030504040204" pitchFamily="34" charset="0"/>
                <a:ea typeface="Verdana" panose="020B0604030504040204" pitchFamily="34" charset="0"/>
                <a:sym typeface="Calibri"/>
              </a:rPr>
              <a:t>for</a:t>
            </a:r>
            <a:r>
              <a:rPr lang="da-DK" i="1" dirty="0" smtClean="0">
                <a:solidFill>
                  <a:schemeClr val="accent3"/>
                </a:solidFill>
                <a:latin typeface="Verdana" panose="020B0604030504040204" pitchFamily="34" charset="0"/>
                <a:ea typeface="Verdana" panose="020B0604030504040204" pitchFamily="34" charset="0"/>
                <a:sym typeface="Calibri"/>
              </a:rPr>
              <a:t> sig selv </a:t>
            </a:r>
            <a:r>
              <a:rPr lang="da-DK" dirty="0" smtClean="0">
                <a:latin typeface="Verdana" panose="020B0604030504040204" pitchFamily="34" charset="0"/>
                <a:ea typeface="Verdana" panose="020B0604030504040204" pitchFamily="34" charset="0"/>
                <a:sym typeface="Calibri"/>
              </a:rPr>
              <a:t>og</a:t>
            </a:r>
            <a:r>
              <a:rPr lang="da-DK" i="1" dirty="0" smtClean="0">
                <a:solidFill>
                  <a:schemeClr val="accent3"/>
                </a:solidFill>
                <a:latin typeface="Verdana" panose="020B0604030504040204" pitchFamily="34" charset="0"/>
                <a:ea typeface="Verdana" panose="020B0604030504040204" pitchFamily="34" charset="0"/>
                <a:sym typeface="Calibri"/>
              </a:rPr>
              <a:t> Hun </a:t>
            </a:r>
            <a:r>
              <a:rPr lang="da-DK" i="1" u="sng" dirty="0" smtClean="0">
                <a:solidFill>
                  <a:schemeClr val="accent3"/>
                </a:solidFill>
                <a:latin typeface="Verdana" panose="020B0604030504040204" pitchFamily="34" charset="0"/>
                <a:ea typeface="Verdana" panose="020B0604030504040204" pitchFamily="34" charset="0"/>
                <a:sym typeface="Calibri"/>
              </a:rPr>
              <a:t>får</a:t>
            </a:r>
            <a:r>
              <a:rPr lang="da-DK" i="1" dirty="0" smtClean="0">
                <a:solidFill>
                  <a:schemeClr val="accent3"/>
                </a:solidFill>
                <a:latin typeface="Verdana" panose="020B0604030504040204" pitchFamily="34" charset="0"/>
                <a:ea typeface="Verdana" panose="020B0604030504040204" pitchFamily="34" charset="0"/>
                <a:sym typeface="Calibri"/>
              </a:rPr>
              <a:t> ikke gjort det.</a:t>
            </a:r>
          </a:p>
          <a:p>
            <a:r>
              <a:rPr lang="da-DK" i="1" dirty="0" smtClean="0">
                <a:solidFill>
                  <a:schemeClr val="accent3"/>
                </a:solidFill>
                <a:latin typeface="Verdana" panose="020B0604030504040204" pitchFamily="34" charset="0"/>
                <a:ea typeface="Verdana" panose="020B0604030504040204" pitchFamily="34" charset="0"/>
                <a:sym typeface="Calibri"/>
              </a:rPr>
              <a:t>   </a:t>
            </a:r>
            <a:r>
              <a:rPr lang="da-DK" i="1" dirty="0" smtClean="0">
                <a:latin typeface="Verdana" panose="020B0604030504040204" pitchFamily="34" charset="0"/>
                <a:ea typeface="Verdana" panose="020B0604030504040204" pitchFamily="34" charset="0"/>
                <a:sym typeface="Calibri"/>
              </a:rPr>
              <a:t>- </a:t>
            </a:r>
            <a:r>
              <a:rPr lang="da-DK" i="1" dirty="0" smtClean="0">
                <a:solidFill>
                  <a:schemeClr val="accent3"/>
                </a:solidFill>
                <a:latin typeface="Verdana" panose="020B0604030504040204" pitchFamily="34" charset="0"/>
                <a:ea typeface="Verdana" panose="020B0604030504040204" pitchFamily="34" charset="0"/>
                <a:sym typeface="Calibri"/>
              </a:rPr>
              <a:t>nogen </a:t>
            </a:r>
            <a:r>
              <a:rPr lang="da-DK" dirty="0" smtClean="0">
                <a:latin typeface="Verdana" panose="020B0604030504040204" pitchFamily="34" charset="0"/>
                <a:ea typeface="Verdana" panose="020B0604030504040204" pitchFamily="34" charset="0"/>
                <a:sym typeface="Calibri"/>
              </a:rPr>
              <a:t>og</a:t>
            </a:r>
            <a:r>
              <a:rPr lang="da-DK" i="1" dirty="0" smtClean="0">
                <a:solidFill>
                  <a:schemeClr val="accent3"/>
                </a:solidFill>
                <a:latin typeface="Verdana" panose="020B0604030504040204" pitchFamily="34" charset="0"/>
                <a:ea typeface="Verdana" panose="020B0604030504040204" pitchFamily="34" charset="0"/>
                <a:sym typeface="Calibri"/>
              </a:rPr>
              <a:t> nogle</a:t>
            </a:r>
            <a:r>
              <a:rPr lang="da-DK" dirty="0" smtClean="0">
                <a:latin typeface="Verdana" panose="020B0604030504040204" pitchFamily="34" charset="0"/>
                <a:ea typeface="Verdana" panose="020B0604030504040204" pitchFamily="34" charset="0"/>
                <a:sym typeface="Calibri"/>
              </a:rPr>
              <a:t>. Fx: </a:t>
            </a:r>
            <a:r>
              <a:rPr lang="da-DK" i="1" dirty="0" smtClean="0">
                <a:solidFill>
                  <a:schemeClr val="accent3"/>
                </a:solidFill>
                <a:latin typeface="Verdana" panose="020B0604030504040204" pitchFamily="34" charset="0"/>
                <a:ea typeface="Verdana" panose="020B0604030504040204" pitchFamily="34" charset="0"/>
                <a:sym typeface="Calibri"/>
              </a:rPr>
              <a:t>Er her nogen stole?</a:t>
            </a:r>
            <a:r>
              <a:rPr lang="da-DK" dirty="0" smtClean="0">
                <a:latin typeface="Verdana" panose="020B0604030504040204" pitchFamily="34" charset="0"/>
                <a:ea typeface="Verdana" panose="020B0604030504040204" pitchFamily="34" charset="0"/>
                <a:sym typeface="Calibri"/>
              </a:rPr>
              <a:t> og </a:t>
            </a:r>
            <a:r>
              <a:rPr lang="da-DK" i="1" dirty="0" smtClean="0">
                <a:solidFill>
                  <a:schemeClr val="accent3"/>
                </a:solidFill>
                <a:latin typeface="Verdana" panose="020B0604030504040204" pitchFamily="34" charset="0"/>
                <a:ea typeface="Verdana" panose="020B0604030504040204" pitchFamily="34" charset="0"/>
                <a:sym typeface="Calibri"/>
              </a:rPr>
              <a:t>Her er nogle stole, vi kan tage.</a:t>
            </a:r>
            <a:r>
              <a:rPr lang="da-DK" dirty="0" smtClean="0">
                <a:latin typeface="Verdana" panose="020B0604030504040204" pitchFamily="34" charset="0"/>
                <a:ea typeface="Verdana" panose="020B0604030504040204" pitchFamily="34" charset="0"/>
                <a:sym typeface="Calibri"/>
              </a:rPr>
              <a:t> </a:t>
            </a:r>
            <a:endParaRPr lang="da-DK" dirty="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3684474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857426"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u="sng" dirty="0" smtClean="0">
                <a:solidFill>
                  <a:schemeClr val="accent3"/>
                </a:solidFill>
                <a:latin typeface="Verdana" panose="020B0604030504040204" pitchFamily="34" charset="0"/>
                <a:ea typeface="Verdana" panose="020B0604030504040204" pitchFamily="34" charset="0"/>
                <a:sym typeface="Calibri"/>
              </a:rPr>
              <a:t>Enkelt- eller dobbeltkonsonant</a:t>
            </a:r>
            <a:r>
              <a:rPr lang="da-DK" dirty="0" smtClean="0">
                <a:latin typeface="Verdana" panose="020B0604030504040204" pitchFamily="34" charset="0"/>
                <a:ea typeface="Verdana" panose="020B0604030504040204" pitchFamily="34" charset="0"/>
                <a:sym typeface="Calibri"/>
              </a:rPr>
              <a:t>: På dansk findes der mange ord, hvor to ens konsonanter står ved siden af hinanden, når man staver ordet. Det er fx ord som </a:t>
            </a:r>
            <a:r>
              <a:rPr lang="da-DK" b="1" i="1" dirty="0" smtClean="0">
                <a:solidFill>
                  <a:schemeClr val="accent3"/>
                </a:solidFill>
                <a:latin typeface="Verdana" panose="020B0604030504040204" pitchFamily="34" charset="0"/>
                <a:ea typeface="Verdana" panose="020B0604030504040204" pitchFamily="34" charset="0"/>
                <a:sym typeface="Calibri"/>
              </a:rPr>
              <a:t>hygge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hedde</a:t>
            </a:r>
            <a:r>
              <a:rPr lang="da-DK" dirty="0" smtClean="0">
                <a:latin typeface="Verdana" panose="020B0604030504040204" pitchFamily="34" charset="0"/>
                <a:ea typeface="Verdana" panose="020B0604030504040204" pitchFamily="34" charset="0"/>
                <a:sym typeface="Calibri"/>
              </a:rPr>
              <a:t>, </a:t>
            </a:r>
            <a:r>
              <a:rPr lang="da-DK" b="1" dirty="0" smtClean="0">
                <a:solidFill>
                  <a:schemeClr val="accent3"/>
                </a:solidFill>
                <a:latin typeface="Verdana" panose="020B0604030504040204" pitchFamily="34" charset="0"/>
                <a:ea typeface="Verdana" panose="020B0604030504040204" pitchFamily="34" charset="0"/>
                <a:sym typeface="Calibri"/>
              </a:rPr>
              <a:t>trække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narre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parallel</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kolossal</a:t>
            </a:r>
            <a:r>
              <a:rPr lang="da-DK" dirty="0" smtClean="0">
                <a:latin typeface="Verdana" panose="020B0604030504040204" pitchFamily="34" charset="0"/>
                <a:ea typeface="Verdana" panose="020B0604030504040204" pitchFamily="34" charset="0"/>
                <a:sym typeface="Calibri"/>
              </a:rPr>
              <a:t>. </a:t>
            </a: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Der findes også mange regler for, hvornår man skal stave et ord med dobbeltkonsonant, så det kan være svært at huske alle regler. Her er dog et par </a:t>
            </a:r>
            <a:r>
              <a:rPr lang="da-DK" b="1" dirty="0" smtClean="0">
                <a:solidFill>
                  <a:schemeClr val="accent3"/>
                </a:solidFill>
                <a:latin typeface="Verdana" panose="020B0604030504040204" pitchFamily="34" charset="0"/>
                <a:ea typeface="Verdana" panose="020B0604030504040204" pitchFamily="34" charset="0"/>
                <a:sym typeface="Calibri"/>
              </a:rPr>
              <a:t>hovedregler</a:t>
            </a:r>
            <a:r>
              <a:rPr lang="da-DK" dirty="0" smtClean="0">
                <a:latin typeface="Verdana" panose="020B0604030504040204" pitchFamily="34" charset="0"/>
                <a:ea typeface="Verdana" panose="020B0604030504040204" pitchFamily="34" charset="0"/>
                <a:sym typeface="Calibri"/>
              </a:rPr>
              <a:t> for brugen af dobbeltkonsonanter:</a:t>
            </a:r>
          </a:p>
          <a:p>
            <a:endParaRPr lang="da-DK" dirty="0" smtClean="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b="1" dirty="0" smtClean="0">
                <a:solidFill>
                  <a:schemeClr val="accent3"/>
                </a:solidFill>
                <a:latin typeface="Verdana" panose="020B0604030504040204" pitchFamily="34" charset="0"/>
                <a:ea typeface="Verdana" panose="020B0604030504040204" pitchFamily="34" charset="0"/>
                <a:sym typeface="Calibri"/>
              </a:rPr>
              <a:t>Mellem to vokaler</a:t>
            </a:r>
            <a:r>
              <a:rPr lang="da-DK" dirty="0" smtClean="0">
                <a:latin typeface="Verdana" panose="020B0604030504040204" pitchFamily="34" charset="0"/>
                <a:ea typeface="Verdana" panose="020B0604030504040204" pitchFamily="34" charset="0"/>
                <a:sym typeface="Calibri"/>
              </a:rPr>
              <a:t> med </a:t>
            </a:r>
            <a:r>
              <a:rPr lang="da-DK" b="1" dirty="0" smtClean="0">
                <a:solidFill>
                  <a:schemeClr val="accent3"/>
                </a:solidFill>
                <a:latin typeface="Verdana" panose="020B0604030504040204" pitchFamily="34" charset="0"/>
                <a:ea typeface="Verdana" panose="020B0604030504040204" pitchFamily="34" charset="0"/>
                <a:sym typeface="Calibri"/>
              </a:rPr>
              <a:t>en kort første vokal</a:t>
            </a:r>
            <a:r>
              <a:rPr lang="da-DK" dirty="0" smtClean="0">
                <a:latin typeface="Verdana" panose="020B0604030504040204" pitchFamily="34" charset="0"/>
                <a:ea typeface="Verdana" panose="020B0604030504040204" pitchFamily="34" charset="0"/>
                <a:sym typeface="Calibri"/>
              </a:rPr>
              <a:t> i ordet skal man ofte have dobbeltkonsonant.</a:t>
            </a:r>
          </a:p>
          <a:p>
            <a:r>
              <a:rPr lang="da-DK" dirty="0" smtClean="0">
                <a:latin typeface="Verdana" panose="020B0604030504040204" pitchFamily="34" charset="0"/>
                <a:ea typeface="Verdana" panose="020B0604030504040204" pitchFamily="34" charset="0"/>
                <a:sym typeface="Calibri"/>
              </a:rPr>
              <a:t>Fx: </a:t>
            </a:r>
            <a:r>
              <a:rPr lang="da-DK" b="1" i="1" dirty="0" smtClean="0">
                <a:solidFill>
                  <a:schemeClr val="accent3"/>
                </a:solidFill>
                <a:latin typeface="Verdana" panose="020B0604030504040204" pitchFamily="34" charset="0"/>
                <a:ea typeface="Verdana" panose="020B0604030504040204" pitchFamily="34" charset="0"/>
                <a:sym typeface="Calibri"/>
              </a:rPr>
              <a:t>læsse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hallen</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bassen</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visse</a:t>
            </a:r>
            <a:r>
              <a:rPr lang="da-DK" dirty="0" smtClean="0">
                <a:latin typeface="Verdana" panose="020B0604030504040204" pitchFamily="34" charset="0"/>
                <a:ea typeface="Verdana" panose="020B0604030504040204" pitchFamily="34" charset="0"/>
                <a:sym typeface="Calibri"/>
              </a:rPr>
              <a:t>.</a:t>
            </a:r>
          </a:p>
          <a:p>
            <a:endParaRPr lang="da-DK" dirty="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dirty="0">
                <a:latin typeface="Verdana" panose="020B0604030504040204" pitchFamily="34" charset="0"/>
                <a:ea typeface="Verdana" panose="020B0604030504040204" pitchFamily="34" charset="0"/>
                <a:sym typeface="Calibri"/>
              </a:rPr>
              <a:t>E</a:t>
            </a:r>
            <a:r>
              <a:rPr lang="da-DK" dirty="0" smtClean="0">
                <a:latin typeface="Verdana" panose="020B0604030504040204" pitchFamily="34" charset="0"/>
                <a:ea typeface="Verdana" panose="020B0604030504040204" pitchFamily="34" charset="0"/>
                <a:sym typeface="Calibri"/>
              </a:rPr>
              <a:t>fter </a:t>
            </a:r>
            <a:r>
              <a:rPr lang="da-DK" b="1" dirty="0" smtClean="0">
                <a:solidFill>
                  <a:schemeClr val="accent3"/>
                </a:solidFill>
                <a:latin typeface="Verdana" panose="020B0604030504040204" pitchFamily="34" charset="0"/>
                <a:ea typeface="Verdana" panose="020B0604030504040204" pitchFamily="34" charset="0"/>
                <a:sym typeface="Calibri"/>
              </a:rPr>
              <a:t>korte vokaler</a:t>
            </a:r>
            <a:r>
              <a:rPr lang="da-DK" dirty="0" smtClean="0">
                <a:latin typeface="Verdana" panose="020B0604030504040204" pitchFamily="34" charset="0"/>
                <a:ea typeface="Verdana" panose="020B0604030504040204" pitchFamily="34" charset="0"/>
                <a:sym typeface="Calibri"/>
              </a:rPr>
              <a:t> i ord generelt skal man typisk have en dobbeltkonsonant. Fx: </a:t>
            </a:r>
            <a:r>
              <a:rPr lang="da-DK" b="1" i="1" dirty="0" smtClean="0">
                <a:solidFill>
                  <a:schemeClr val="accent3"/>
                </a:solidFill>
                <a:latin typeface="Verdana" panose="020B0604030504040204" pitchFamily="34" charset="0"/>
                <a:ea typeface="Verdana" panose="020B0604030504040204" pitchFamily="34" charset="0"/>
                <a:sym typeface="Calibri"/>
              </a:rPr>
              <a:t>dørmåtte</a:t>
            </a:r>
            <a:r>
              <a:rPr lang="da-DK" dirty="0" smtClean="0">
                <a:latin typeface="Verdana" panose="020B0604030504040204" pitchFamily="34" charset="0"/>
                <a:ea typeface="Verdana" panose="020B0604030504040204" pitchFamily="34" charset="0"/>
                <a:sym typeface="Calibri"/>
              </a:rPr>
              <a:t>,</a:t>
            </a:r>
            <a:r>
              <a:rPr lang="da-DK" b="1" i="1" dirty="0" smtClean="0">
                <a:solidFill>
                  <a:schemeClr val="accent3"/>
                </a:solidFill>
                <a:latin typeface="Verdana" panose="020B0604030504040204" pitchFamily="34" charset="0"/>
                <a:ea typeface="Verdana" panose="020B0604030504040204" pitchFamily="34" charset="0"/>
                <a:sym typeface="Calibri"/>
              </a:rPr>
              <a:t> pistolskuddet</a:t>
            </a:r>
            <a:r>
              <a:rPr lang="da-DK" dirty="0" smtClean="0">
                <a:latin typeface="Verdana" panose="020B0604030504040204" pitchFamily="34" charset="0"/>
                <a:ea typeface="Verdana" panose="020B0604030504040204" pitchFamily="34" charset="0"/>
                <a:sym typeface="Calibri"/>
              </a:rPr>
              <a:t>,</a:t>
            </a:r>
            <a:r>
              <a:rPr lang="da-DK" b="1" i="1" dirty="0" smtClean="0">
                <a:solidFill>
                  <a:schemeClr val="accent3"/>
                </a:solidFill>
                <a:latin typeface="Verdana" panose="020B0604030504040204" pitchFamily="34" charset="0"/>
                <a:ea typeface="Verdana" panose="020B0604030504040204" pitchFamily="34" charset="0"/>
                <a:sym typeface="Calibri"/>
              </a:rPr>
              <a:t> giraffen</a:t>
            </a:r>
            <a:r>
              <a:rPr lang="da-DK" dirty="0" smtClean="0">
                <a:latin typeface="Verdana" panose="020B0604030504040204" pitchFamily="34" charset="0"/>
                <a:ea typeface="Verdana" panose="020B0604030504040204" pitchFamily="34" charset="0"/>
                <a:sym typeface="Calibri"/>
              </a:rPr>
              <a:t>,</a:t>
            </a:r>
            <a:r>
              <a:rPr lang="da-DK" b="1" i="1" dirty="0" smtClean="0">
                <a:solidFill>
                  <a:schemeClr val="accent3"/>
                </a:solidFill>
                <a:latin typeface="Verdana" panose="020B0604030504040204" pitchFamily="34" charset="0"/>
                <a:ea typeface="Verdana" panose="020B0604030504040204" pitchFamily="34" charset="0"/>
                <a:sym typeface="Calibri"/>
              </a:rPr>
              <a:t> parallelle</a:t>
            </a:r>
            <a:endParaRPr lang="da-DK" dirty="0" smtClean="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   - Når </a:t>
            </a:r>
            <a:r>
              <a:rPr lang="da-DK" b="1" dirty="0" smtClean="0">
                <a:solidFill>
                  <a:schemeClr val="accent3"/>
                </a:solidFill>
                <a:latin typeface="Verdana" panose="020B0604030504040204" pitchFamily="34" charset="0"/>
                <a:ea typeface="Verdana" panose="020B0604030504040204" pitchFamily="34" charset="0"/>
                <a:sym typeface="Calibri"/>
              </a:rPr>
              <a:t>konsonanten </a:t>
            </a:r>
            <a:r>
              <a:rPr lang="da-DK" b="1" i="1" dirty="0" smtClean="0">
                <a:solidFill>
                  <a:schemeClr val="accent3"/>
                </a:solidFill>
                <a:latin typeface="Verdana" panose="020B0604030504040204" pitchFamily="34" charset="0"/>
                <a:ea typeface="Verdana" panose="020B0604030504040204" pitchFamily="34" charset="0"/>
                <a:sym typeface="Calibri"/>
              </a:rPr>
              <a:t>r</a:t>
            </a:r>
            <a:r>
              <a:rPr lang="da-DK" dirty="0" smtClean="0">
                <a:latin typeface="Verdana" panose="020B0604030504040204" pitchFamily="34" charset="0"/>
                <a:ea typeface="Verdana" panose="020B0604030504040204" pitchFamily="34" charset="0"/>
                <a:sym typeface="Calibri"/>
              </a:rPr>
              <a:t> står i midten af ordet. Fx: </a:t>
            </a:r>
            <a:r>
              <a:rPr lang="da-DK" b="1" i="1" dirty="0" smtClean="0">
                <a:solidFill>
                  <a:schemeClr val="accent3"/>
                </a:solidFill>
                <a:latin typeface="Verdana" panose="020B0604030504040204" pitchFamily="34" charset="0"/>
                <a:ea typeface="Verdana" panose="020B0604030504040204" pitchFamily="34" charset="0"/>
                <a:sym typeface="Calibri"/>
              </a:rPr>
              <a:t>Narre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sparre</a:t>
            </a:r>
            <a:r>
              <a:rPr lang="da-DK" dirty="0" smtClean="0">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porre</a:t>
            </a:r>
            <a:r>
              <a:rPr lang="da-DK" dirty="0" smtClean="0">
                <a:latin typeface="Verdana" panose="020B0604030504040204" pitchFamily="34" charset="0"/>
                <a:ea typeface="Verdana" panose="020B0604030504040204" pitchFamily="34" charset="0"/>
                <a:sym typeface="Calibri"/>
              </a:rPr>
              <a:t>. Selvom første vokal kan lyde lang, skal r altså skrives dobbelt i mange ord.  </a:t>
            </a:r>
          </a:p>
          <a:p>
            <a:endParaRPr lang="da-DK" dirty="0" smtClean="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1118637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857426"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u="sng" dirty="0" smtClean="0">
                <a:solidFill>
                  <a:schemeClr val="accent3"/>
                </a:solidFill>
                <a:latin typeface="Verdana" panose="020B0604030504040204" pitchFamily="34" charset="0"/>
                <a:ea typeface="Verdana" panose="020B0604030504040204" pitchFamily="34" charset="0"/>
                <a:sym typeface="Calibri"/>
              </a:rPr>
              <a:t>Sammensatte ord og ordforbindelser</a:t>
            </a:r>
            <a:r>
              <a:rPr lang="da-DK" dirty="0" smtClean="0">
                <a:latin typeface="Verdana" panose="020B0604030504040204" pitchFamily="34" charset="0"/>
                <a:ea typeface="Verdana" panose="020B0604030504040204" pitchFamily="34" charset="0"/>
                <a:sym typeface="Calibri"/>
              </a:rPr>
              <a:t>: En </a:t>
            </a:r>
            <a:r>
              <a:rPr lang="da-DK" b="1" dirty="0" smtClean="0">
                <a:solidFill>
                  <a:schemeClr val="accent3"/>
                </a:solidFill>
                <a:latin typeface="Verdana" panose="020B0604030504040204" pitchFamily="34" charset="0"/>
                <a:ea typeface="Verdana" panose="020B0604030504040204" pitchFamily="34" charset="0"/>
                <a:sym typeface="Calibri"/>
              </a:rPr>
              <a:t>ordforbindelse</a:t>
            </a:r>
            <a:r>
              <a:rPr lang="da-DK" dirty="0" smtClean="0">
                <a:latin typeface="Verdana" panose="020B0604030504040204" pitchFamily="34" charset="0"/>
                <a:ea typeface="Verdana" panose="020B0604030504040204" pitchFamily="34" charset="0"/>
                <a:sym typeface="Calibri"/>
              </a:rPr>
              <a:t> er en </a:t>
            </a:r>
            <a:r>
              <a:rPr lang="da-DK" b="1" dirty="0" smtClean="0">
                <a:solidFill>
                  <a:schemeClr val="accent3"/>
                </a:solidFill>
                <a:latin typeface="Verdana" panose="020B0604030504040204" pitchFamily="34" charset="0"/>
                <a:ea typeface="Verdana" panose="020B0604030504040204" pitchFamily="34" charset="0"/>
                <a:sym typeface="Calibri"/>
              </a:rPr>
              <a:t>sammenskrivning</a:t>
            </a:r>
            <a:r>
              <a:rPr lang="da-DK" dirty="0" smtClean="0">
                <a:latin typeface="Verdana" panose="020B0604030504040204" pitchFamily="34" charset="0"/>
                <a:ea typeface="Verdana" panose="020B0604030504040204" pitchFamily="34" charset="0"/>
                <a:sym typeface="Calibri"/>
              </a:rPr>
              <a:t> af to eller flere ord. I diktaten kan der være ordforbindelser med flere </a:t>
            </a:r>
            <a:r>
              <a:rPr lang="da-DK" b="1" dirty="0" smtClean="0">
                <a:solidFill>
                  <a:schemeClr val="accent3"/>
                </a:solidFill>
                <a:latin typeface="Verdana" panose="020B0604030504040204" pitchFamily="34" charset="0"/>
                <a:ea typeface="Verdana" panose="020B0604030504040204" pitchFamily="34" charset="0"/>
                <a:sym typeface="Calibri"/>
              </a:rPr>
              <a:t>forskellige ordklasser</a:t>
            </a:r>
            <a:r>
              <a:rPr lang="da-DK" dirty="0" smtClean="0">
                <a:latin typeface="Verdana" panose="020B0604030504040204" pitchFamily="34" charset="0"/>
                <a:ea typeface="Verdana" panose="020B0604030504040204" pitchFamily="34" charset="0"/>
                <a:sym typeface="Calibri"/>
              </a:rPr>
              <a:t>.   </a:t>
            </a:r>
          </a:p>
          <a:p>
            <a:endParaRPr lang="da-DK" dirty="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S</a:t>
            </a:r>
            <a:r>
              <a:rPr lang="da-DK" dirty="0" smtClean="0">
                <a:latin typeface="Verdana" panose="020B0604030504040204" pitchFamily="34" charset="0"/>
                <a:ea typeface="Verdana" panose="020B0604030504040204" pitchFamily="34" charset="0"/>
                <a:sym typeface="Calibri"/>
              </a:rPr>
              <a:t>om hovedregel skal man være opmærksom på </a:t>
            </a:r>
            <a:r>
              <a:rPr lang="da-DK" b="1" dirty="0" smtClean="0">
                <a:solidFill>
                  <a:schemeClr val="accent3"/>
                </a:solidFill>
                <a:latin typeface="Verdana" panose="020B0604030504040204" pitchFamily="34" charset="0"/>
                <a:ea typeface="Verdana" panose="020B0604030504040204" pitchFamily="34" charset="0"/>
                <a:sym typeface="Calibri"/>
              </a:rPr>
              <a:t>udtalen</a:t>
            </a:r>
            <a:r>
              <a:rPr lang="da-DK" dirty="0" smtClean="0">
                <a:latin typeface="Verdana" panose="020B0604030504040204" pitchFamily="34" charset="0"/>
                <a:ea typeface="Verdana" panose="020B0604030504040204" pitchFamily="34" charset="0"/>
                <a:sym typeface="Calibri"/>
              </a:rPr>
              <a:t>, når man skal afgøre, om ord og ordforbindelser skal skrives i ét eller flere ord. Se fx på ordene:</a:t>
            </a:r>
          </a:p>
          <a:p>
            <a:endParaRPr lang="da-DK" b="1"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   -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billedramme</a:t>
            </a:r>
            <a:r>
              <a:rPr lang="da-DK" dirty="0" smtClean="0">
                <a:latin typeface="Verdana" panose="020B0604030504040204" pitchFamily="34" charset="0"/>
                <a:ea typeface="Verdana" panose="020B0604030504040204" pitchFamily="34" charset="0"/>
                <a:cs typeface="Calibri"/>
                <a:sym typeface="Calibri"/>
              </a:rPr>
              <a:t>,</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 havetraktor</a:t>
            </a:r>
            <a:r>
              <a:rPr lang="da-DK" dirty="0" smtClean="0">
                <a:latin typeface="Verdana" panose="020B0604030504040204" pitchFamily="34" charset="0"/>
                <a:ea typeface="Verdana" panose="020B0604030504040204" pitchFamily="34" charset="0"/>
                <a:cs typeface="Calibri"/>
                <a:sym typeface="Calibri"/>
              </a:rPr>
              <a:t>,</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 dommerkursus</a:t>
            </a:r>
            <a:r>
              <a:rPr lang="da-DK" dirty="0" smtClean="0">
                <a:latin typeface="Verdana" panose="020B0604030504040204" pitchFamily="34" charset="0"/>
                <a:ea typeface="Verdana" panose="020B0604030504040204" pitchFamily="34" charset="0"/>
                <a:cs typeface="Calibri"/>
                <a:sym typeface="Calibri"/>
              </a:rPr>
              <a:t>,</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 græstæppe</a:t>
            </a:r>
            <a:r>
              <a:rPr lang="da-DK" dirty="0" smtClean="0">
                <a:latin typeface="Verdana" panose="020B0604030504040204" pitchFamily="34" charset="0"/>
                <a:ea typeface="Verdana" panose="020B0604030504040204" pitchFamily="34" charset="0"/>
                <a:cs typeface="Calibri"/>
                <a:sym typeface="Calibri"/>
              </a:rPr>
              <a:t>,</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 klasselærer </a:t>
            </a:r>
            <a:endParaRPr lang="da-DK" b="1" i="1" dirty="0">
              <a:solidFill>
                <a:schemeClr val="accent3"/>
              </a:solidFill>
              <a:latin typeface="Verdana" panose="020B0604030504040204" pitchFamily="34" charset="0"/>
              <a:ea typeface="Verdana" panose="020B0604030504040204" pitchFamily="34" charset="0"/>
              <a:cs typeface="Calibri"/>
              <a:sym typeface="Calibri"/>
            </a:endParaRPr>
          </a:p>
          <a:p>
            <a:endParaRPr lang="da-DK" dirty="0">
              <a:latin typeface="Verdana" panose="020B0604030504040204" pitchFamily="34" charset="0"/>
              <a:ea typeface="Verdana" panose="020B0604030504040204" pitchFamily="34" charset="0"/>
              <a:cs typeface="Calibri"/>
              <a:sym typeface="Calibri"/>
            </a:endParaRPr>
          </a:p>
          <a:p>
            <a:r>
              <a:rPr lang="da-DK" dirty="0" smtClean="0">
                <a:latin typeface="Verdana" panose="020B0604030504040204" pitchFamily="34" charset="0"/>
                <a:ea typeface="Verdana" panose="020B0604030504040204" pitchFamily="34" charset="0"/>
                <a:sym typeface="Calibri"/>
              </a:rPr>
              <a:t>Når man udtaler disse sammensatte ord, er der et lidt </a:t>
            </a:r>
            <a:r>
              <a:rPr lang="da-DK" b="1" dirty="0" smtClean="0">
                <a:solidFill>
                  <a:schemeClr val="accent3"/>
                </a:solidFill>
                <a:latin typeface="Verdana" panose="020B0604030504040204" pitchFamily="34" charset="0"/>
                <a:ea typeface="Verdana" panose="020B0604030504040204" pitchFamily="34" charset="0"/>
                <a:sym typeface="Calibri"/>
              </a:rPr>
              <a:t>kraftigere tryk</a:t>
            </a:r>
            <a:r>
              <a:rPr lang="da-DK" dirty="0" smtClean="0">
                <a:latin typeface="Verdana" panose="020B0604030504040204" pitchFamily="34" charset="0"/>
                <a:ea typeface="Verdana" panose="020B0604030504040204" pitchFamily="34" charset="0"/>
                <a:sym typeface="Calibri"/>
              </a:rPr>
              <a:t> på den </a:t>
            </a:r>
            <a:r>
              <a:rPr lang="da-DK" b="1" dirty="0" smtClean="0">
                <a:solidFill>
                  <a:schemeClr val="accent3"/>
                </a:solidFill>
                <a:latin typeface="Verdana" panose="020B0604030504040204" pitchFamily="34" charset="0"/>
                <a:ea typeface="Verdana" panose="020B0604030504040204" pitchFamily="34" charset="0"/>
                <a:sym typeface="Calibri"/>
              </a:rPr>
              <a:t>første del </a:t>
            </a:r>
            <a:r>
              <a:rPr lang="da-DK" dirty="0" smtClean="0">
                <a:latin typeface="Verdana" panose="020B0604030504040204" pitchFamily="34" charset="0"/>
                <a:ea typeface="Verdana" panose="020B0604030504040204" pitchFamily="34" charset="0"/>
                <a:sym typeface="Calibri"/>
              </a:rPr>
              <a:t>af ordene og et lidt </a:t>
            </a:r>
            <a:r>
              <a:rPr lang="da-DK" b="1" dirty="0" smtClean="0">
                <a:solidFill>
                  <a:schemeClr val="accent3"/>
                </a:solidFill>
                <a:latin typeface="Verdana" panose="020B0604030504040204" pitchFamily="34" charset="0"/>
                <a:ea typeface="Verdana" panose="020B0604030504040204" pitchFamily="34" charset="0"/>
                <a:sym typeface="Calibri"/>
              </a:rPr>
              <a:t>svagere tryk</a:t>
            </a:r>
            <a:r>
              <a:rPr lang="da-DK" dirty="0" smtClean="0">
                <a:latin typeface="Verdana" panose="020B0604030504040204" pitchFamily="34" charset="0"/>
                <a:ea typeface="Verdana" panose="020B0604030504040204" pitchFamily="34" charset="0"/>
                <a:sym typeface="Calibri"/>
              </a:rPr>
              <a:t> på den </a:t>
            </a:r>
            <a:r>
              <a:rPr lang="da-DK" b="1" dirty="0" smtClean="0">
                <a:solidFill>
                  <a:schemeClr val="accent3"/>
                </a:solidFill>
                <a:latin typeface="Verdana" panose="020B0604030504040204" pitchFamily="34" charset="0"/>
                <a:ea typeface="Verdana" panose="020B0604030504040204" pitchFamily="34" charset="0"/>
                <a:sym typeface="Calibri"/>
              </a:rPr>
              <a:t>sidste del</a:t>
            </a:r>
            <a:r>
              <a:rPr lang="da-DK" dirty="0" smtClean="0">
                <a:latin typeface="Verdana" panose="020B0604030504040204" pitchFamily="34" charset="0"/>
                <a:ea typeface="Verdana" panose="020B0604030504040204" pitchFamily="34" charset="0"/>
                <a:sym typeface="Calibri"/>
              </a:rPr>
              <a:t> af ordene.   </a:t>
            </a:r>
          </a:p>
          <a:p>
            <a:endParaRPr lang="da-DK" dirty="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Vær også opmærksom på, om ord </a:t>
            </a:r>
            <a:r>
              <a:rPr lang="da-DK" b="1" dirty="0" smtClean="0">
                <a:solidFill>
                  <a:schemeClr val="accent3"/>
                </a:solidFill>
                <a:latin typeface="Verdana" panose="020B0604030504040204" pitchFamily="34" charset="0"/>
                <a:ea typeface="Verdana" panose="020B0604030504040204" pitchFamily="34" charset="0"/>
                <a:sym typeface="Calibri"/>
              </a:rPr>
              <a:t>ændrer betydning</a:t>
            </a:r>
            <a:r>
              <a:rPr lang="da-DK" dirty="0" smtClean="0">
                <a:latin typeface="Verdana" panose="020B0604030504040204" pitchFamily="34" charset="0"/>
                <a:ea typeface="Verdana" panose="020B0604030504040204" pitchFamily="34" charset="0"/>
                <a:sym typeface="Calibri"/>
              </a:rPr>
              <a:t>, når du skriver dem i flere ord i stedet for i ét ord. Se fx på følgende eksempler:</a:t>
            </a:r>
          </a:p>
          <a:p>
            <a:endParaRPr lang="da-DK" dirty="0">
              <a:latin typeface="Verdana" panose="020B0604030504040204" pitchFamily="34" charset="0"/>
              <a:ea typeface="Verdana" panose="020B0604030504040204" pitchFamily="34" charset="0"/>
              <a:sym typeface="Calibri"/>
            </a:endParaRPr>
          </a:p>
          <a:p>
            <a:r>
              <a:rPr lang="da-DK" dirty="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b="1" i="1" dirty="0" smtClean="0">
                <a:solidFill>
                  <a:schemeClr val="accent3"/>
                </a:solidFill>
                <a:latin typeface="Verdana" panose="020B0604030504040204" pitchFamily="34" charset="0"/>
                <a:ea typeface="Verdana" panose="020B0604030504040204" pitchFamily="34" charset="0"/>
                <a:sym typeface="Calibri"/>
              </a:rPr>
              <a:t>Prøv at køre helt </a:t>
            </a:r>
            <a:r>
              <a:rPr lang="da-DK" b="1" i="1" u="sng" dirty="0" smtClean="0">
                <a:solidFill>
                  <a:schemeClr val="accent3"/>
                </a:solidFill>
                <a:latin typeface="Verdana" panose="020B0604030504040204" pitchFamily="34" charset="0"/>
                <a:ea typeface="Verdana" panose="020B0604030504040204" pitchFamily="34" charset="0"/>
                <a:sym typeface="Calibri"/>
              </a:rPr>
              <a:t>ind til</a:t>
            </a:r>
            <a:r>
              <a:rPr lang="da-DK" b="1" i="1" dirty="0" smtClean="0">
                <a:solidFill>
                  <a:schemeClr val="accent3"/>
                </a:solidFill>
                <a:latin typeface="Verdana" panose="020B0604030504040204" pitchFamily="34" charset="0"/>
                <a:ea typeface="Verdana" panose="020B0604030504040204" pitchFamily="34" charset="0"/>
                <a:sym typeface="Calibri"/>
              </a:rPr>
              <a:t> kanten</a:t>
            </a:r>
            <a:r>
              <a:rPr lang="da-DK" dirty="0" smtClean="0">
                <a:latin typeface="Verdana" panose="020B0604030504040204" pitchFamily="34" charset="0"/>
                <a:ea typeface="Verdana" panose="020B0604030504040204" pitchFamily="34" charset="0"/>
                <a:sym typeface="Calibri"/>
              </a:rPr>
              <a:t> og </a:t>
            </a:r>
            <a:r>
              <a:rPr lang="da-DK" b="1" i="1" dirty="0" smtClean="0">
                <a:solidFill>
                  <a:schemeClr val="accent3"/>
                </a:solidFill>
                <a:latin typeface="Verdana" panose="020B0604030504040204" pitchFamily="34" charset="0"/>
                <a:ea typeface="Verdana" panose="020B0604030504040204" pitchFamily="34" charset="0"/>
                <a:sym typeface="Calibri"/>
              </a:rPr>
              <a:t>Vil du køre med </a:t>
            </a:r>
            <a:r>
              <a:rPr lang="da-DK" b="1" i="1" u="sng" dirty="0" smtClean="0">
                <a:solidFill>
                  <a:schemeClr val="accent3"/>
                </a:solidFill>
                <a:latin typeface="Verdana" panose="020B0604030504040204" pitchFamily="34" charset="0"/>
                <a:ea typeface="Verdana" panose="020B0604030504040204" pitchFamily="34" charset="0"/>
                <a:sym typeface="Calibri"/>
              </a:rPr>
              <a:t>indtil</a:t>
            </a:r>
            <a:r>
              <a:rPr lang="da-DK" b="1" i="1" dirty="0" smtClean="0">
                <a:solidFill>
                  <a:schemeClr val="accent3"/>
                </a:solidFill>
                <a:latin typeface="Verdana" panose="020B0604030504040204" pitchFamily="34" charset="0"/>
                <a:ea typeface="Verdana" panose="020B0604030504040204" pitchFamily="34" charset="0"/>
                <a:sym typeface="Calibri"/>
              </a:rPr>
              <a:t> Vanløse?</a:t>
            </a:r>
          </a:p>
          <a:p>
            <a:r>
              <a:rPr lang="da-DK" b="1" i="1" dirty="0">
                <a:solidFill>
                  <a:schemeClr val="accent3"/>
                </a:solidFill>
                <a:latin typeface="Verdana" panose="020B0604030504040204" pitchFamily="34" charset="0"/>
                <a:ea typeface="Verdana" panose="020B0604030504040204" pitchFamily="34" charset="0"/>
                <a:sym typeface="Calibri"/>
              </a:rPr>
              <a:t> </a:t>
            </a:r>
            <a:r>
              <a:rPr lang="da-DK" b="1" i="1" dirty="0" smtClean="0">
                <a:solidFill>
                  <a:schemeClr val="accent3"/>
                </a:solidFill>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 - </a:t>
            </a:r>
            <a:r>
              <a:rPr lang="da-DK" b="1" i="1" dirty="0" smtClean="0">
                <a:solidFill>
                  <a:schemeClr val="accent3"/>
                </a:solidFill>
                <a:latin typeface="Verdana" panose="020B0604030504040204" pitchFamily="34" charset="0"/>
                <a:ea typeface="Verdana" panose="020B0604030504040204" pitchFamily="34" charset="0"/>
                <a:sym typeface="Calibri"/>
              </a:rPr>
              <a:t>Det er gået hen </a:t>
            </a:r>
            <a:r>
              <a:rPr lang="da-DK" b="1" i="1" u="sng" dirty="0" smtClean="0">
                <a:solidFill>
                  <a:schemeClr val="accent3"/>
                </a:solidFill>
                <a:latin typeface="Verdana" panose="020B0604030504040204" pitchFamily="34" charset="0"/>
                <a:ea typeface="Verdana" panose="020B0604030504040204" pitchFamily="34" charset="0"/>
                <a:sym typeface="Calibri"/>
              </a:rPr>
              <a:t>over hovedet</a:t>
            </a:r>
            <a:r>
              <a:rPr lang="da-DK" b="1" i="1" dirty="0" smtClean="0">
                <a:solidFill>
                  <a:schemeClr val="accent3"/>
                </a:solidFill>
                <a:latin typeface="Verdana" panose="020B0604030504040204" pitchFamily="34" charset="0"/>
                <a:ea typeface="Verdana" panose="020B0604030504040204" pitchFamily="34" charset="0"/>
                <a:sym typeface="Calibri"/>
              </a:rPr>
              <a:t> på mig </a:t>
            </a:r>
            <a:r>
              <a:rPr lang="da-DK" dirty="0" smtClean="0">
                <a:latin typeface="Verdana" panose="020B0604030504040204" pitchFamily="34" charset="0"/>
                <a:ea typeface="Verdana" panose="020B0604030504040204" pitchFamily="34" charset="0"/>
                <a:sym typeface="Calibri"/>
              </a:rPr>
              <a:t>og</a:t>
            </a:r>
            <a:r>
              <a:rPr lang="da-DK" b="1" i="1" dirty="0" smtClean="0">
                <a:solidFill>
                  <a:schemeClr val="accent3"/>
                </a:solidFill>
                <a:latin typeface="Verdana" panose="020B0604030504040204" pitchFamily="34" charset="0"/>
                <a:ea typeface="Verdana" panose="020B0604030504040204" pitchFamily="34" charset="0"/>
                <a:sym typeface="Calibri"/>
              </a:rPr>
              <a:t> Kan du </a:t>
            </a:r>
            <a:r>
              <a:rPr lang="da-DK" b="1" i="1" u="sng" dirty="0" smtClean="0">
                <a:solidFill>
                  <a:schemeClr val="accent3"/>
                </a:solidFill>
                <a:latin typeface="Verdana" panose="020B0604030504040204" pitchFamily="34" charset="0"/>
                <a:ea typeface="Verdana" panose="020B0604030504040204" pitchFamily="34" charset="0"/>
                <a:sym typeface="Calibri"/>
              </a:rPr>
              <a:t>overhovedet</a:t>
            </a:r>
            <a:r>
              <a:rPr lang="da-DK" b="1" i="1" dirty="0" smtClean="0">
                <a:solidFill>
                  <a:schemeClr val="accent3"/>
                </a:solidFill>
                <a:latin typeface="Verdana" panose="020B0604030504040204" pitchFamily="34" charset="0"/>
                <a:ea typeface="Verdana" panose="020B0604030504040204" pitchFamily="34" charset="0"/>
                <a:sym typeface="Calibri"/>
              </a:rPr>
              <a:t> lide fodbold? </a:t>
            </a:r>
            <a:endParaRPr lang="da-DK" b="1" i="1" dirty="0">
              <a:solidFill>
                <a:schemeClr val="accent3"/>
              </a:solidFill>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1578967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893468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200" b="1" dirty="0" smtClean="0">
                <a:latin typeface="Arial"/>
                <a:ea typeface="Arial"/>
                <a:cs typeface="Arial"/>
                <a:sym typeface="Arial"/>
              </a:rPr>
              <a:t>Del 3: </a:t>
            </a:r>
            <a:br>
              <a:rPr lang="da-DK" sz="4200" b="1" dirty="0" smtClean="0">
                <a:latin typeface="Arial"/>
                <a:ea typeface="Arial"/>
                <a:cs typeface="Arial"/>
                <a:sym typeface="Arial"/>
              </a:rPr>
            </a:br>
            <a:r>
              <a:rPr lang="da-DK" sz="4200" dirty="0">
                <a:latin typeface="Arial"/>
                <a:ea typeface="Arial"/>
                <a:cs typeface="Arial"/>
                <a:sym typeface="Arial"/>
              </a:rPr>
              <a:t>F</a:t>
            </a:r>
            <a:r>
              <a:rPr lang="da-DK" sz="4200" dirty="0" smtClean="0">
                <a:latin typeface="Arial"/>
                <a:ea typeface="Arial"/>
                <a:cs typeface="Arial"/>
                <a:sym typeface="Arial"/>
              </a:rPr>
              <a:t>okus på opgavedelen </a:t>
            </a:r>
            <a:br>
              <a:rPr lang="da-DK" sz="4200" dirty="0" smtClean="0">
                <a:latin typeface="Arial"/>
                <a:ea typeface="Arial"/>
                <a:cs typeface="Arial"/>
                <a:sym typeface="Arial"/>
              </a:rPr>
            </a:br>
            <a:r>
              <a:rPr lang="da-DK" sz="1800" dirty="0" smtClean="0">
                <a:latin typeface="Arial"/>
                <a:ea typeface="Arial"/>
                <a:cs typeface="Arial"/>
                <a:sym typeface="Arial"/>
              </a:rPr>
              <a:t>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15</a:t>
            </a:fld>
            <a:endParaRPr/>
          </a:p>
        </p:txBody>
      </p:sp>
    </p:spTree>
    <p:extLst>
      <p:ext uri="{BB962C8B-B14F-4D97-AF65-F5344CB8AC3E}">
        <p14:creationId xmlns:p14="http://schemas.microsoft.com/office/powerpoint/2010/main" val="233623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Eksempler fra </a:t>
            </a:r>
            <a:r>
              <a:rPr lang="da-DK" sz="3400" b="1" dirty="0" smtClean="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5" y="1246181"/>
            <a:ext cx="1520626"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1382110" cy="461665"/>
          </a:xfrm>
          <a:prstGeom prst="rect">
            <a:avLst/>
          </a:prstGeom>
        </p:spPr>
        <p:txBody>
          <a:bodyPr wrap="none">
            <a:spAutoFit/>
          </a:bodyPr>
          <a:lstStyle/>
          <a:p>
            <a:r>
              <a:rPr lang="da-DK" sz="2400" b="1" dirty="0">
                <a:solidFill>
                  <a:schemeClr val="bg1"/>
                </a:solidFill>
                <a:latin typeface="Arial"/>
                <a:ea typeface="Arial"/>
                <a:cs typeface="Arial"/>
                <a:sym typeface="Arial"/>
              </a:rPr>
              <a:t>KOMMA</a:t>
            </a:r>
            <a:endParaRPr lang="da-DK" sz="2400" dirty="0">
              <a:solidFill>
                <a:schemeClr val="bg1"/>
              </a:solidFill>
            </a:endParaRPr>
          </a:p>
        </p:txBody>
      </p:sp>
      <p:sp>
        <p:nvSpPr>
          <p:cNvPr id="14" name="Google Shape;521;p57"/>
          <p:cNvSpPr/>
          <p:nvPr/>
        </p:nvSpPr>
        <p:spPr>
          <a:xfrm>
            <a:off x="334575" y="1907453"/>
            <a:ext cx="11362878"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dirty="0" smtClean="0">
                <a:latin typeface="Verdana" panose="020B0604030504040204" pitchFamily="34" charset="0"/>
                <a:ea typeface="Verdana" panose="020B0604030504040204" pitchFamily="34" charset="0"/>
              </a:rPr>
              <a:t>HUSK </a:t>
            </a:r>
            <a:r>
              <a:rPr lang="da-DK" dirty="0" smtClean="0">
                <a:latin typeface="Verdana" panose="020B0604030504040204" pitchFamily="34" charset="0"/>
                <a:ea typeface="Verdana" panose="020B0604030504040204" pitchFamily="34" charset="0"/>
              </a:rPr>
              <a:t>at angive i kommaopgaven, om du sætter </a:t>
            </a:r>
            <a:r>
              <a:rPr lang="da-DK" b="1" dirty="0" smtClean="0">
                <a:solidFill>
                  <a:schemeClr val="accent3"/>
                </a:solidFill>
                <a:latin typeface="Verdana" panose="020B0604030504040204" pitchFamily="34" charset="0"/>
                <a:ea typeface="Verdana" panose="020B0604030504040204" pitchFamily="34" charset="0"/>
              </a:rPr>
              <a:t>startkomma</a:t>
            </a:r>
            <a:r>
              <a:rPr lang="da-DK" dirty="0" smtClean="0">
                <a:latin typeface="Verdana" panose="020B0604030504040204" pitchFamily="34" charset="0"/>
                <a:ea typeface="Verdana" panose="020B0604030504040204" pitchFamily="34" charset="0"/>
              </a:rPr>
              <a:t>. Sæt ét kryds i en af de to bokse i opgaven</a:t>
            </a:r>
            <a:r>
              <a:rPr lang="da-DK" dirty="0">
                <a:latin typeface="Verdana" panose="020B0604030504040204" pitchFamily="34" charset="0"/>
                <a:ea typeface="Verdana" panose="020B0604030504040204" pitchFamily="34" charset="0"/>
              </a:rPr>
              <a:t>:</a:t>
            </a:r>
            <a:endParaRPr lang="da-DK" dirty="0" smtClean="0">
              <a:latin typeface="Verdana" panose="020B0604030504040204" pitchFamily="34" charset="0"/>
              <a:ea typeface="Verdana" panose="020B0604030504040204" pitchFamily="34" charset="0"/>
            </a:endParaRPr>
          </a:p>
          <a:p>
            <a:endParaRPr lang="da-DK" sz="1800" b="1" dirty="0">
              <a:solidFill>
                <a:schemeClr val="accent3">
                  <a:lumMod val="50000"/>
                </a:schemeClr>
              </a:solidFill>
              <a:latin typeface="Verdana" panose="020B0604030504040204" pitchFamily="34" charset="0"/>
              <a:ea typeface="Verdana" panose="020B0604030504040204" pitchFamily="34" charset="0"/>
            </a:endParaRPr>
          </a:p>
          <a:p>
            <a:r>
              <a:rPr lang="da-DK" dirty="0" smtClean="0">
                <a:solidFill>
                  <a:srgbClr val="FF0000"/>
                </a:solidFill>
                <a:latin typeface="Verdana" panose="020B0604030504040204" pitchFamily="34" charset="0"/>
                <a:ea typeface="Verdana" panose="020B0604030504040204" pitchFamily="34" charset="0"/>
              </a:rPr>
              <a:t>	Sæt kryds:        Jeg sætter startkomma.          Jeg sætter ikke startkomma.</a:t>
            </a:r>
            <a:endParaRPr lang="da-DK" sz="1800" dirty="0">
              <a:solidFill>
                <a:srgbClr val="FF0000"/>
              </a:solidFill>
              <a:latin typeface="Verdana" panose="020B0604030504040204" pitchFamily="34" charset="0"/>
              <a:ea typeface="Verdana" panose="020B0604030504040204" pitchFamily="34" charset="0"/>
            </a:endParaRPr>
          </a:p>
          <a:p>
            <a:endParaRPr lang="da-DK" b="1" dirty="0" smtClean="0">
              <a:latin typeface="Verdana" panose="020B0604030504040204" pitchFamily="34" charset="0"/>
              <a:ea typeface="Verdana" panose="020B0604030504040204" pitchFamily="34" charset="0"/>
            </a:endParaRPr>
          </a:p>
          <a:p>
            <a:endParaRPr lang="da-DK" b="1" dirty="0" smtClean="0">
              <a:latin typeface="Verdana" panose="020B0604030504040204" pitchFamily="34" charset="0"/>
              <a:ea typeface="Verdana" panose="020B0604030504040204" pitchFamily="34" charset="0"/>
            </a:endParaRPr>
          </a:p>
          <a:p>
            <a:r>
              <a:rPr lang="da-DK" b="1" dirty="0" smtClean="0">
                <a:latin typeface="Verdana" panose="020B0604030504040204" pitchFamily="34" charset="0"/>
                <a:ea typeface="Verdana" panose="020B0604030504040204" pitchFamily="34" charset="0"/>
              </a:rPr>
              <a:t>HUSK</a:t>
            </a:r>
            <a:r>
              <a:rPr lang="da-DK" dirty="0" smtClean="0">
                <a:latin typeface="Verdana" panose="020B0604030504040204" pitchFamily="34" charset="0"/>
                <a:ea typeface="Verdana" panose="020B0604030504040204" pitchFamily="34" charset="0"/>
              </a:rPr>
              <a:t>, at man godt kan sætte </a:t>
            </a:r>
            <a:r>
              <a:rPr lang="da-DK" b="1" dirty="0" smtClean="0">
                <a:solidFill>
                  <a:schemeClr val="accent3"/>
                </a:solidFill>
                <a:latin typeface="Verdana" panose="020B0604030504040204" pitchFamily="34" charset="0"/>
                <a:ea typeface="Verdana" panose="020B0604030504040204" pitchFamily="34" charset="0"/>
              </a:rPr>
              <a:t>flere kommaer</a:t>
            </a:r>
            <a:r>
              <a:rPr lang="da-DK" b="1" dirty="0" smtClean="0">
                <a:latin typeface="Verdana" panose="020B0604030504040204" pitchFamily="34" charset="0"/>
                <a:ea typeface="Verdana" panose="020B0604030504040204" pitchFamily="34" charset="0"/>
              </a:rPr>
              <a:t> </a:t>
            </a:r>
            <a:r>
              <a:rPr lang="da-DK" dirty="0" smtClean="0">
                <a:latin typeface="Verdana" panose="020B0604030504040204" pitchFamily="34" charset="0"/>
                <a:ea typeface="Verdana" panose="020B0604030504040204" pitchFamily="34" charset="0"/>
              </a:rPr>
              <a:t>i én sætning. </a:t>
            </a:r>
            <a:r>
              <a:rPr lang="da-DK" dirty="0">
                <a:latin typeface="Verdana" panose="020B0604030504040204" pitchFamily="34" charset="0"/>
                <a:ea typeface="Verdana" panose="020B0604030504040204" pitchFamily="34" charset="0"/>
              </a:rPr>
              <a:t>E</a:t>
            </a:r>
            <a:r>
              <a:rPr lang="da-DK" dirty="0" smtClean="0">
                <a:latin typeface="Verdana" panose="020B0604030504040204" pitchFamily="34" charset="0"/>
                <a:ea typeface="Verdana" panose="020B0604030504040204" pitchFamily="34" charset="0"/>
              </a:rPr>
              <a:t>n sætning med flere kommaer kan fx se sådan ud:</a:t>
            </a:r>
          </a:p>
          <a:p>
            <a:endParaRPr lang="da-DK" b="1" dirty="0">
              <a:latin typeface="Verdana" panose="020B0604030504040204" pitchFamily="34" charset="0"/>
              <a:ea typeface="Verdana" panose="020B0604030504040204" pitchFamily="34" charset="0"/>
            </a:endParaRPr>
          </a:p>
          <a:p>
            <a:r>
              <a:rPr lang="da-DK" dirty="0" smtClean="0">
                <a:latin typeface="Verdana" panose="020B0604030504040204" pitchFamily="34" charset="0"/>
                <a:ea typeface="Verdana" panose="020B0604030504040204" pitchFamily="34" charset="0"/>
              </a:rPr>
              <a:t>	1.     Hvis du har set nyheder, har du måske hørt om, at der snart er folketingsvalg.</a:t>
            </a:r>
            <a:r>
              <a:rPr lang="da-DK" b="1" dirty="0" smtClean="0">
                <a:latin typeface="Verdana" panose="020B0604030504040204" pitchFamily="34" charset="0"/>
                <a:ea typeface="Verdana" panose="020B0604030504040204" pitchFamily="34" charset="0"/>
              </a:rPr>
              <a:t> </a:t>
            </a:r>
            <a:endParaRPr lang="da-DK" sz="1800" b="1" dirty="0">
              <a:solidFill>
                <a:srgbClr val="161616"/>
              </a:solidFill>
              <a:latin typeface="Verdana" panose="020B0604030504040204" pitchFamily="34" charset="0"/>
              <a:ea typeface="Verdana" panose="020B0604030504040204" pitchFamily="34" charset="0"/>
              <a:cs typeface="Calibri"/>
              <a:sym typeface="Calibri"/>
            </a:endParaRPr>
          </a:p>
          <a:p>
            <a:endParaRPr lang="da-DK" b="1" dirty="0" smtClean="0">
              <a:solidFill>
                <a:srgbClr val="161616"/>
              </a:solidFill>
              <a:latin typeface="Verdana" panose="020B0604030504040204" pitchFamily="34" charset="0"/>
              <a:ea typeface="Verdana" panose="020B0604030504040204" pitchFamily="34" charset="0"/>
              <a:cs typeface="Calibri"/>
              <a:sym typeface="Calibri"/>
            </a:endParaRPr>
          </a:p>
          <a:p>
            <a:endParaRPr lang="da-DK" b="1" dirty="0" smtClean="0">
              <a:solidFill>
                <a:srgbClr val="161616"/>
              </a:solidFill>
              <a:latin typeface="Verdana" panose="020B0604030504040204" pitchFamily="34" charset="0"/>
              <a:ea typeface="Verdana" panose="020B0604030504040204" pitchFamily="34" charset="0"/>
              <a:cs typeface="Calibri"/>
              <a:sym typeface="Calibri"/>
            </a:endParaRPr>
          </a:p>
          <a:p>
            <a:r>
              <a:rPr lang="da-DK" b="1" dirty="0" smtClean="0">
                <a:solidFill>
                  <a:srgbClr val="161616"/>
                </a:solidFill>
                <a:latin typeface="Verdana" panose="020B0604030504040204" pitchFamily="34" charset="0"/>
                <a:ea typeface="Verdana" panose="020B0604030504040204" pitchFamily="34" charset="0"/>
                <a:cs typeface="Calibri"/>
                <a:sym typeface="Calibri"/>
              </a:rPr>
              <a:t>HUSK</a:t>
            </a:r>
            <a:r>
              <a:rPr lang="da-DK" dirty="0" smtClean="0">
                <a:solidFill>
                  <a:srgbClr val="161616"/>
                </a:solidFill>
                <a:latin typeface="Verdana" panose="020B0604030504040204" pitchFamily="34" charset="0"/>
                <a:ea typeface="Verdana" panose="020B0604030504040204" pitchFamily="34" charset="0"/>
                <a:cs typeface="Calibri"/>
                <a:sym typeface="Calibri"/>
              </a:rPr>
              <a:t>, at man kun får point for en sætning, hvis alle kommaer er sat rigtigt i sætningen. Man får fx ikke point for et rigtigt komma, hvis der skal sættes to kommaer, og man får ikke point for et rigtigt komma, hvis man også har sat andre kommaer, der ikke skal være i sætningen. </a:t>
            </a:r>
            <a:endParaRPr sz="1800" dirty="0">
              <a:latin typeface="Calibri"/>
              <a:ea typeface="Calibri"/>
              <a:cs typeface="Calibri"/>
              <a:sym typeface="Calibri"/>
            </a:endParaRPr>
          </a:p>
        </p:txBody>
      </p:sp>
      <p:sp>
        <p:nvSpPr>
          <p:cNvPr id="10" name="Rektangel 9"/>
          <p:cNvSpPr/>
          <p:nvPr/>
        </p:nvSpPr>
        <p:spPr>
          <a:xfrm>
            <a:off x="2939148" y="3167750"/>
            <a:ext cx="215622" cy="1959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6" name="Rektangel 15"/>
          <p:cNvSpPr/>
          <p:nvPr/>
        </p:nvSpPr>
        <p:spPr>
          <a:xfrm>
            <a:off x="6476996" y="3167746"/>
            <a:ext cx="215622" cy="1959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738631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Eksempler fra </a:t>
            </a:r>
            <a:r>
              <a:rPr lang="da-DK" sz="3400" b="1" dirty="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4" y="1246181"/>
            <a:ext cx="2435026"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2340705" cy="461665"/>
          </a:xfrm>
          <a:prstGeom prst="rect">
            <a:avLst/>
          </a:prstGeom>
        </p:spPr>
        <p:txBody>
          <a:bodyPr wrap="none">
            <a:spAutoFit/>
          </a:bodyPr>
          <a:lstStyle/>
          <a:p>
            <a:r>
              <a:rPr lang="da-DK" sz="2400" b="1" dirty="0" smtClean="0">
                <a:solidFill>
                  <a:schemeClr val="bg1"/>
                </a:solidFill>
                <a:latin typeface="Arial"/>
                <a:cs typeface="Arial"/>
                <a:sym typeface="Arial"/>
              </a:rPr>
              <a:t>ORDKLASSER</a:t>
            </a:r>
            <a:endParaRPr lang="da-DK" sz="2400" dirty="0">
              <a:solidFill>
                <a:schemeClr val="bg1"/>
              </a:solidFill>
            </a:endParaRPr>
          </a:p>
        </p:txBody>
      </p:sp>
      <p:sp>
        <p:nvSpPr>
          <p:cNvPr id="14" name="Google Shape;521;p57"/>
          <p:cNvSpPr/>
          <p:nvPr/>
        </p:nvSpPr>
        <p:spPr>
          <a:xfrm>
            <a:off x="334575" y="2048970"/>
            <a:ext cx="11362878" cy="5165545"/>
          </a:xfrm>
          <a:prstGeom prst="rect">
            <a:avLst/>
          </a:prstGeom>
          <a:noFill/>
          <a:ln>
            <a:noFill/>
          </a:ln>
        </p:spPr>
        <p:txBody>
          <a:bodyPr spcFirstLastPara="1" wrap="square" lIns="121900" tIns="60925" rIns="121900" bIns="60925" anchor="t" anchorCtr="0">
            <a:noAutofit/>
          </a:bodyPr>
          <a:lstStyle/>
          <a:p>
            <a:endParaRPr lang="da-DK" sz="1800" dirty="0"/>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være opmærksom på, at nogle ord kan tilhøre </a:t>
            </a:r>
            <a:r>
              <a:rPr lang="da-DK" b="1" dirty="0" smtClean="0">
                <a:solidFill>
                  <a:schemeClr val="accent3"/>
                </a:solidFill>
                <a:latin typeface="Verdana" panose="020B0604030504040204" pitchFamily="34" charset="0"/>
                <a:ea typeface="Verdana" panose="020B0604030504040204" pitchFamily="34" charset="0"/>
                <a:cs typeface="Calibri"/>
                <a:sym typeface="Calibri"/>
              </a:rPr>
              <a:t>flere ordklasser</a:t>
            </a:r>
            <a:r>
              <a:rPr lang="da-DK" dirty="0" smtClean="0">
                <a:latin typeface="Verdana" panose="020B0604030504040204" pitchFamily="34" charset="0"/>
                <a:ea typeface="Verdana" panose="020B0604030504040204" pitchFamily="34" charset="0"/>
                <a:cs typeface="Calibri"/>
                <a:sym typeface="Calibri"/>
              </a:rPr>
              <a:t>. Det er derfor vigtigt at undersøge, hvordan ordet er brugt i sætningen. Ordet </a:t>
            </a:r>
            <a:r>
              <a:rPr lang="da-DK" i="1" dirty="0" smtClean="0">
                <a:latin typeface="Verdana" panose="020B0604030504040204" pitchFamily="34" charset="0"/>
                <a:ea typeface="Verdana" panose="020B0604030504040204" pitchFamily="34" charset="0"/>
                <a:cs typeface="Calibri"/>
                <a:sym typeface="Calibri"/>
              </a:rPr>
              <a:t>fælder </a:t>
            </a:r>
            <a:r>
              <a:rPr lang="da-DK" dirty="0" smtClean="0">
                <a:latin typeface="Verdana" panose="020B0604030504040204" pitchFamily="34" charset="0"/>
                <a:ea typeface="Verdana" panose="020B0604030504040204" pitchFamily="34" charset="0"/>
                <a:cs typeface="Calibri"/>
                <a:sym typeface="Calibri"/>
              </a:rPr>
              <a:t>er i eksemplet brugt som et udsagnsord, men det kunne også have været et navneord (som i </a:t>
            </a:r>
            <a:r>
              <a:rPr lang="da-DK" i="1" dirty="0" smtClean="0">
                <a:latin typeface="Verdana" panose="020B0604030504040204" pitchFamily="34" charset="0"/>
                <a:ea typeface="Verdana" panose="020B0604030504040204" pitchFamily="34" charset="0"/>
                <a:cs typeface="Calibri"/>
                <a:sym typeface="Calibri"/>
              </a:rPr>
              <a:t>en</a:t>
            </a:r>
            <a:r>
              <a:rPr lang="da-DK" dirty="0" smtClean="0">
                <a:latin typeface="Verdana" panose="020B0604030504040204" pitchFamily="34" charset="0"/>
                <a:ea typeface="Verdana" panose="020B0604030504040204" pitchFamily="34" charset="0"/>
                <a:cs typeface="Calibri"/>
                <a:sym typeface="Calibri"/>
              </a:rPr>
              <a:t> </a:t>
            </a:r>
            <a:r>
              <a:rPr lang="da-DK" i="1" dirty="0" smtClean="0">
                <a:latin typeface="Verdana" panose="020B0604030504040204" pitchFamily="34" charset="0"/>
                <a:ea typeface="Verdana" panose="020B0604030504040204" pitchFamily="34" charset="0"/>
                <a:cs typeface="Calibri"/>
                <a:sym typeface="Calibri"/>
              </a:rPr>
              <a:t>fælde</a:t>
            </a:r>
            <a:r>
              <a:rPr lang="da-DK" dirty="0" smtClean="0">
                <a:latin typeface="Verdana" panose="020B0604030504040204" pitchFamily="34" charset="0"/>
                <a:ea typeface="Verdana" panose="020B0604030504040204" pitchFamily="34" charset="0"/>
                <a:cs typeface="Calibri"/>
                <a:sym typeface="Calibri"/>
              </a:rPr>
              <a:t> til fx at fange skadedyr). </a:t>
            </a:r>
            <a:endParaRPr sz="1800" dirty="0">
              <a:latin typeface="Calibri"/>
              <a:ea typeface="Calibri"/>
              <a:cs typeface="Calibri"/>
              <a:sym typeface="Calibri"/>
            </a:endParaRPr>
          </a:p>
        </p:txBody>
      </p:sp>
      <p:sp>
        <p:nvSpPr>
          <p:cNvPr id="2" name="Rektangel 1"/>
          <p:cNvSpPr/>
          <p:nvPr/>
        </p:nvSpPr>
        <p:spPr>
          <a:xfrm>
            <a:off x="5724600" y="3503827"/>
            <a:ext cx="5470728" cy="2585323"/>
          </a:xfrm>
          <a:prstGeom prst="rect">
            <a:avLst/>
          </a:prstGeom>
          <a:ln w="19050">
            <a:solidFill>
              <a:schemeClr val="accent3"/>
            </a:solidFill>
          </a:ln>
        </p:spPr>
        <p:txBody>
          <a:bodyPr wrap="none">
            <a:spAutoFit/>
          </a:bodyPr>
          <a:lstStyle/>
          <a:p>
            <a:r>
              <a:rPr lang="da-DK" b="1" dirty="0" smtClean="0">
                <a:latin typeface="Times" pitchFamily="18" charset="0"/>
                <a:ea typeface="Verdana" panose="020B0604030504040204" pitchFamily="34" charset="0"/>
                <a:sym typeface="Calibri"/>
              </a:rPr>
              <a:t>Organisationen arbejder bl.a. for, at man ikke </a:t>
            </a:r>
            <a:r>
              <a:rPr lang="da-DK" b="1" u="sng" dirty="0" smtClean="0">
                <a:latin typeface="Times" pitchFamily="18" charset="0"/>
                <a:ea typeface="Verdana" panose="020B0604030504040204" pitchFamily="34" charset="0"/>
                <a:sym typeface="Calibri"/>
              </a:rPr>
              <a:t>fælder</a:t>
            </a:r>
            <a:r>
              <a:rPr lang="da-DK" b="1" dirty="0" smtClean="0">
                <a:latin typeface="Times" pitchFamily="18" charset="0"/>
                <a:ea typeface="Verdana" panose="020B0604030504040204" pitchFamily="34" charset="0"/>
                <a:sym typeface="Calibri"/>
              </a:rPr>
              <a:t> </a:t>
            </a:r>
          </a:p>
          <a:p>
            <a:r>
              <a:rPr lang="da-DK" b="1" dirty="0" smtClean="0">
                <a:latin typeface="Times" pitchFamily="18" charset="0"/>
                <a:ea typeface="Verdana" panose="020B0604030504040204" pitchFamily="34" charset="0"/>
                <a:sym typeface="Calibri"/>
              </a:rPr>
              <a:t>træerne i verdens regnskove.</a:t>
            </a:r>
          </a:p>
          <a:p>
            <a:pPr marL="342900" indent="-342900">
              <a:buFont typeface="Wingdings" panose="05000000000000000000" pitchFamily="2" charset="2"/>
              <a:buChar char="q"/>
            </a:pPr>
            <a:r>
              <a:rPr lang="da-DK" dirty="0" smtClean="0">
                <a:latin typeface="Times New Roman" panose="02020603050405020304" pitchFamily="18" charset="0"/>
                <a:cs typeface="Times New Roman" panose="02020603050405020304" pitchFamily="18" charset="0"/>
              </a:rPr>
              <a:t>adjektiv/tillægsord </a:t>
            </a:r>
            <a:endParaRPr lang="da-DK"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da-DK" dirty="0">
                <a:latin typeface="Times New Roman" panose="02020603050405020304" pitchFamily="18" charset="0"/>
                <a:cs typeface="Times New Roman" panose="02020603050405020304" pitchFamily="18" charset="0"/>
              </a:rPr>
              <a:t>adverbium/biord </a:t>
            </a:r>
          </a:p>
          <a:p>
            <a:pPr marL="342900" indent="-342900">
              <a:buFont typeface="Wingdings" panose="05000000000000000000" pitchFamily="2" charset="2"/>
              <a:buChar char="q"/>
            </a:pPr>
            <a:r>
              <a:rPr lang="da-DK" dirty="0">
                <a:latin typeface="Times New Roman" panose="02020603050405020304" pitchFamily="18" charset="0"/>
                <a:cs typeface="Times New Roman" panose="02020603050405020304" pitchFamily="18" charset="0"/>
              </a:rPr>
              <a:t>konjunktion/bindeord </a:t>
            </a:r>
          </a:p>
          <a:p>
            <a:pPr marL="342900" indent="-342900">
              <a:buFont typeface="Wingdings" panose="05000000000000000000" pitchFamily="2" charset="2"/>
              <a:buChar char="q"/>
            </a:pPr>
            <a:r>
              <a:rPr lang="da-DK" dirty="0">
                <a:latin typeface="Times New Roman" panose="02020603050405020304" pitchFamily="18" charset="0"/>
                <a:cs typeface="Times New Roman" panose="02020603050405020304" pitchFamily="18" charset="0"/>
              </a:rPr>
              <a:t>pronomen/stedord </a:t>
            </a:r>
            <a:endParaRPr lang="da-DK"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da-DK" dirty="0" smtClean="0">
                <a:latin typeface="Times New Roman" panose="02020603050405020304" pitchFamily="18" charset="0"/>
                <a:cs typeface="Times New Roman" panose="02020603050405020304" pitchFamily="18" charset="0"/>
              </a:rPr>
              <a:t>præposition/forholdsord </a:t>
            </a:r>
            <a:endParaRPr lang="da-DK"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da-DK" dirty="0">
                <a:latin typeface="Times New Roman" panose="02020603050405020304" pitchFamily="18" charset="0"/>
                <a:cs typeface="Times New Roman" panose="02020603050405020304" pitchFamily="18" charset="0"/>
              </a:rPr>
              <a:t>substantiv/navneord </a:t>
            </a:r>
          </a:p>
          <a:p>
            <a:pPr marL="342900" indent="-342900">
              <a:buFont typeface="Wingdings" panose="05000000000000000000" pitchFamily="2" charset="2"/>
              <a:buChar char="q"/>
            </a:pPr>
            <a:r>
              <a:rPr lang="da-DK" dirty="0">
                <a:latin typeface="Times New Roman" panose="02020603050405020304" pitchFamily="18" charset="0"/>
                <a:cs typeface="Times New Roman" panose="02020603050405020304" pitchFamily="18" charset="0"/>
              </a:rPr>
              <a:t>verbum/udsagnsord </a:t>
            </a:r>
            <a:endParaRPr lang="da-DK" b="1" dirty="0">
              <a:latin typeface="Times New Roman" panose="02020603050405020304" pitchFamily="18" charset="0"/>
              <a:ea typeface="Calibri"/>
              <a:cs typeface="Times New Roman" panose="02020603050405020304" pitchFamily="18" charset="0"/>
              <a:sym typeface="Calibri"/>
            </a:endParaRPr>
          </a:p>
        </p:txBody>
      </p:sp>
      <p:sp>
        <p:nvSpPr>
          <p:cNvPr id="3" name="Rektangel 2"/>
          <p:cNvSpPr/>
          <p:nvPr/>
        </p:nvSpPr>
        <p:spPr>
          <a:xfrm>
            <a:off x="5746372" y="5664716"/>
            <a:ext cx="402674"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sym typeface="Calibri"/>
              </a:rPr>
              <a:t>x </a:t>
            </a:r>
            <a:endParaRPr lang="da-DK" dirty="0"/>
          </a:p>
        </p:txBody>
      </p:sp>
    </p:spTree>
    <p:extLst>
      <p:ext uri="{BB962C8B-B14F-4D97-AF65-F5344CB8AC3E}">
        <p14:creationId xmlns:p14="http://schemas.microsoft.com/office/powerpoint/2010/main" val="4077041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Eksempler fra </a:t>
            </a:r>
            <a:r>
              <a:rPr lang="da-DK" sz="3400" b="1" dirty="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3" y="1246181"/>
            <a:ext cx="3556256"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3576408" cy="461665"/>
          </a:xfrm>
          <a:prstGeom prst="rect">
            <a:avLst/>
          </a:prstGeom>
        </p:spPr>
        <p:txBody>
          <a:bodyPr wrap="square">
            <a:spAutoFit/>
          </a:bodyPr>
          <a:lstStyle/>
          <a:p>
            <a:r>
              <a:rPr lang="da-DK" sz="2400" b="1" dirty="0" smtClean="0">
                <a:solidFill>
                  <a:schemeClr val="bg1"/>
                </a:solidFill>
                <a:latin typeface="Arial"/>
                <a:cs typeface="Arial"/>
                <a:sym typeface="Arial"/>
              </a:rPr>
              <a:t>ÉT ELLER FLERE ORD</a:t>
            </a:r>
            <a:endParaRPr lang="da-DK" sz="2400" dirty="0">
              <a:solidFill>
                <a:schemeClr val="bg1"/>
              </a:solidFill>
            </a:endParaRPr>
          </a:p>
        </p:txBody>
      </p:sp>
      <p:sp>
        <p:nvSpPr>
          <p:cNvPr id="14" name="Google Shape;521;p57"/>
          <p:cNvSpPr/>
          <p:nvPr/>
        </p:nvSpPr>
        <p:spPr>
          <a:xfrm>
            <a:off x="280548" y="2038090"/>
            <a:ext cx="11362878" cy="5165545"/>
          </a:xfrm>
          <a:prstGeom prst="rect">
            <a:avLst/>
          </a:prstGeom>
          <a:noFill/>
          <a:ln>
            <a:noFill/>
          </a:ln>
        </p:spPr>
        <p:txBody>
          <a:bodyPr spcFirstLastPara="1" wrap="square" lIns="121900" tIns="60925" rIns="121900" bIns="60925" anchor="t" anchorCtr="0">
            <a:noAutofit/>
          </a:bodyPr>
          <a:lstStyle/>
          <a:p>
            <a:endParaRPr lang="da-DK" sz="1800" dirty="0"/>
          </a:p>
          <a:p>
            <a:endParaRPr lang="da-DK" b="1" dirty="0" smtClean="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være opmærksom på, at der i opgaven både kan være ord og ordforbindelser, der skal </a:t>
            </a:r>
            <a:r>
              <a:rPr lang="da-DK" b="1" dirty="0" smtClean="0">
                <a:solidFill>
                  <a:schemeClr val="accent3"/>
                </a:solidFill>
                <a:latin typeface="Verdana" panose="020B0604030504040204" pitchFamily="34" charset="0"/>
                <a:ea typeface="Verdana" panose="020B0604030504040204" pitchFamily="34" charset="0"/>
                <a:cs typeface="Calibri"/>
                <a:sym typeface="Calibri"/>
              </a:rPr>
              <a:t>sammenskrives</a:t>
            </a:r>
            <a:r>
              <a:rPr lang="da-DK" dirty="0" smtClean="0">
                <a:latin typeface="Verdana" panose="020B0604030504040204" pitchFamily="34" charset="0"/>
                <a:ea typeface="Verdana" panose="020B0604030504040204" pitchFamily="34" charset="0"/>
                <a:cs typeface="Calibri"/>
                <a:sym typeface="Calibri"/>
              </a:rPr>
              <a:t> til ét ord, og der kan være ord og ordforbindelser, der skal </a:t>
            </a:r>
            <a:r>
              <a:rPr lang="da-DK" b="1" dirty="0" smtClean="0">
                <a:solidFill>
                  <a:schemeClr val="accent3"/>
                </a:solidFill>
                <a:latin typeface="Verdana" panose="020B0604030504040204" pitchFamily="34" charset="0"/>
                <a:ea typeface="Verdana" panose="020B0604030504040204" pitchFamily="34" charset="0"/>
                <a:cs typeface="Calibri"/>
                <a:sym typeface="Calibri"/>
              </a:rPr>
              <a:t>deles </a:t>
            </a:r>
            <a:r>
              <a:rPr lang="da-DK" dirty="0" smtClean="0">
                <a:latin typeface="Verdana" panose="020B0604030504040204" pitchFamily="34" charset="0"/>
                <a:ea typeface="Verdana" panose="020B0604030504040204" pitchFamily="34" charset="0"/>
                <a:cs typeface="Calibri"/>
                <a:sym typeface="Calibri"/>
              </a:rPr>
              <a:t>i 2 eller flere ord. </a:t>
            </a:r>
          </a:p>
          <a:p>
            <a:endParaRPr lang="da-DK" dirty="0" smtClean="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du skal lægge mærke til </a:t>
            </a:r>
            <a:r>
              <a:rPr lang="da-DK" b="1" dirty="0" smtClean="0">
                <a:solidFill>
                  <a:schemeClr val="accent3"/>
                </a:solidFill>
                <a:latin typeface="Verdana" panose="020B0604030504040204" pitchFamily="34" charset="0"/>
                <a:ea typeface="Verdana" panose="020B0604030504040204" pitchFamily="34" charset="0"/>
                <a:cs typeface="Calibri"/>
                <a:sym typeface="Calibri"/>
              </a:rPr>
              <a:t>trykket </a:t>
            </a:r>
            <a:r>
              <a:rPr lang="da-DK" dirty="0" smtClean="0">
                <a:latin typeface="Verdana" panose="020B0604030504040204" pitchFamily="34" charset="0"/>
                <a:ea typeface="Verdana" panose="020B0604030504040204" pitchFamily="34" charset="0"/>
                <a:cs typeface="Calibri"/>
                <a:sym typeface="Calibri"/>
              </a:rPr>
              <a:t>i udtalen af ord i opgaven. </a:t>
            </a:r>
            <a:r>
              <a:rPr lang="da-DK" b="1" dirty="0" smtClean="0">
                <a:solidFill>
                  <a:schemeClr val="accent3"/>
                </a:solidFill>
                <a:latin typeface="Verdana" panose="020B0604030504040204" pitchFamily="34" charset="0"/>
                <a:ea typeface="Verdana" panose="020B0604030504040204" pitchFamily="34" charset="0"/>
                <a:cs typeface="Calibri"/>
                <a:sym typeface="Calibri"/>
              </a:rPr>
              <a:t>Tryk </a:t>
            </a:r>
            <a:r>
              <a:rPr lang="da-DK" dirty="0" smtClean="0">
                <a:latin typeface="Verdana" panose="020B0604030504040204" pitchFamily="34" charset="0"/>
                <a:ea typeface="Verdana" panose="020B0604030504040204" pitchFamily="34" charset="0"/>
                <a:cs typeface="Calibri"/>
                <a:sym typeface="Calibri"/>
              </a:rPr>
              <a:t>betyder, at man udtaler noget mere tydeligt end noget andet. Ordforbindelser med mest tryk på første del af ordet skal typisk skrives sammen i ét ord. Prøv fx at høre forskel på </a:t>
            </a:r>
            <a:r>
              <a:rPr lang="da-DK" i="1" dirty="0" smtClean="0">
                <a:solidFill>
                  <a:schemeClr val="accent3"/>
                </a:solidFill>
                <a:latin typeface="Verdana" panose="020B0604030504040204" pitchFamily="34" charset="0"/>
                <a:ea typeface="Verdana" panose="020B0604030504040204" pitchFamily="34" charset="0"/>
                <a:cs typeface="Calibri"/>
                <a:sym typeface="Calibri"/>
              </a:rPr>
              <a:t>stumtjener</a:t>
            </a:r>
            <a:r>
              <a:rPr lang="da-DK" i="1" dirty="0" smtClean="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og en</a:t>
            </a:r>
            <a:r>
              <a:rPr lang="da-DK" i="1" dirty="0" smtClean="0">
                <a:latin typeface="Verdana" panose="020B0604030504040204" pitchFamily="34" charset="0"/>
                <a:ea typeface="Verdana" panose="020B0604030504040204" pitchFamily="34" charset="0"/>
                <a:cs typeface="Calibri"/>
                <a:sym typeface="Calibri"/>
              </a:rPr>
              <a:t> </a:t>
            </a:r>
            <a:r>
              <a:rPr lang="da-DK" i="1" dirty="0" smtClean="0">
                <a:solidFill>
                  <a:schemeClr val="accent3"/>
                </a:solidFill>
                <a:latin typeface="Verdana" panose="020B0604030504040204" pitchFamily="34" charset="0"/>
                <a:ea typeface="Verdana" panose="020B0604030504040204" pitchFamily="34" charset="0"/>
                <a:cs typeface="Calibri"/>
                <a:sym typeface="Calibri"/>
              </a:rPr>
              <a:t>stum tjener</a:t>
            </a:r>
            <a:r>
              <a:rPr lang="da-DK" dirty="0" smtClean="0">
                <a:latin typeface="Verdana" panose="020B0604030504040204" pitchFamily="34" charset="0"/>
                <a:ea typeface="Verdana" panose="020B0604030504040204" pitchFamily="34" charset="0"/>
                <a:cs typeface="Calibri"/>
                <a:sym typeface="Calibri"/>
              </a:rPr>
              <a:t>. En stumtjener (mest tryk på første del </a:t>
            </a:r>
            <a:r>
              <a:rPr lang="da-DK" i="1" dirty="0" smtClean="0">
                <a:latin typeface="Verdana" panose="020B0604030504040204" pitchFamily="34" charset="0"/>
                <a:ea typeface="Verdana" panose="020B0604030504040204" pitchFamily="34" charset="0"/>
                <a:cs typeface="Calibri"/>
                <a:sym typeface="Calibri"/>
              </a:rPr>
              <a:t>stum</a:t>
            </a:r>
            <a:r>
              <a:rPr lang="da-DK" dirty="0" smtClean="0">
                <a:latin typeface="Verdana" panose="020B0604030504040204" pitchFamily="34" charset="0"/>
                <a:ea typeface="Verdana" panose="020B0604030504040204" pitchFamily="34" charset="0"/>
                <a:cs typeface="Calibri"/>
                <a:sym typeface="Calibri"/>
              </a:rPr>
              <a:t>) hænger man sit overtøj på og en stum tjener (lige meget tryk på begge ord) er noget ganske andet. </a:t>
            </a:r>
            <a:endParaRPr lang="da-DK" dirty="0">
              <a:latin typeface="Verdana" panose="020B0604030504040204" pitchFamily="34" charset="0"/>
              <a:ea typeface="Verdana" panose="020B0604030504040204" pitchFamily="34" charset="0"/>
              <a:cs typeface="Calibri"/>
              <a:sym typeface="Calibri"/>
            </a:endParaRPr>
          </a:p>
          <a:p>
            <a:endParaRPr lang="da-DK" sz="1800" i="1" dirty="0" smtClean="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at være opmærksom på bogstaver, der bruges til at binde ord sammen. De hedder </a:t>
            </a:r>
            <a:r>
              <a:rPr lang="da-DK" b="1" dirty="0" smtClean="0">
                <a:solidFill>
                  <a:schemeClr val="accent3"/>
                </a:solidFill>
                <a:latin typeface="Verdana" panose="020B0604030504040204" pitchFamily="34" charset="0"/>
                <a:ea typeface="Verdana" panose="020B0604030504040204" pitchFamily="34" charset="0"/>
                <a:cs typeface="Calibri"/>
                <a:sym typeface="Calibri"/>
              </a:rPr>
              <a:t>bindebogstaver</a:t>
            </a:r>
            <a:r>
              <a:rPr lang="da-DK" dirty="0" smtClean="0">
                <a:latin typeface="Verdana" panose="020B0604030504040204" pitchFamily="34" charset="0"/>
                <a:ea typeface="Verdana" panose="020B0604030504040204" pitchFamily="34" charset="0"/>
                <a:cs typeface="Calibri"/>
                <a:sym typeface="Calibri"/>
              </a:rPr>
              <a:t>. Se fx på ord som: </a:t>
            </a:r>
            <a:r>
              <a:rPr lang="da-DK" i="1" dirty="0" smtClean="0">
                <a:latin typeface="Verdana" panose="020B0604030504040204" pitchFamily="34" charset="0"/>
                <a:ea typeface="Verdana" panose="020B0604030504040204" pitchFamily="34" charset="0"/>
                <a:cs typeface="Calibri"/>
                <a:sym typeface="Calibri"/>
              </a:rPr>
              <a:t>nytår</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s</a:t>
            </a:r>
            <a:r>
              <a:rPr lang="da-DK" i="1" dirty="0" smtClean="0">
                <a:latin typeface="Verdana" panose="020B0604030504040204" pitchFamily="34" charset="0"/>
                <a:ea typeface="Verdana" panose="020B0604030504040204" pitchFamily="34" charset="0"/>
                <a:cs typeface="Calibri"/>
                <a:sym typeface="Calibri"/>
              </a:rPr>
              <a:t>raket, mælk</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e</a:t>
            </a:r>
            <a:r>
              <a:rPr lang="da-DK" i="1" dirty="0" smtClean="0">
                <a:latin typeface="Verdana" panose="020B0604030504040204" pitchFamily="34" charset="0"/>
                <a:ea typeface="Verdana" panose="020B0604030504040204" pitchFamily="34" charset="0"/>
                <a:cs typeface="Calibri"/>
                <a:sym typeface="Calibri"/>
              </a:rPr>
              <a:t>karton, øje</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n</a:t>
            </a:r>
            <a:r>
              <a:rPr lang="da-DK" i="1" dirty="0" smtClean="0">
                <a:latin typeface="Verdana" panose="020B0604030504040204" pitchFamily="34" charset="0"/>
                <a:ea typeface="Verdana" panose="020B0604030504040204" pitchFamily="34" charset="0"/>
                <a:cs typeface="Calibri"/>
                <a:sym typeface="Calibri"/>
              </a:rPr>
              <a:t>læge. </a:t>
            </a:r>
            <a:r>
              <a:rPr lang="da-DK" dirty="0" smtClean="0">
                <a:latin typeface="Verdana" panose="020B0604030504040204" pitchFamily="34" charset="0"/>
                <a:ea typeface="Verdana" panose="020B0604030504040204" pitchFamily="34" charset="0"/>
                <a:cs typeface="Calibri"/>
                <a:sym typeface="Calibri"/>
              </a:rPr>
              <a:t>Her bruges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s</a:t>
            </a:r>
            <a:r>
              <a:rPr lang="da-DK" dirty="0" smtClean="0">
                <a:latin typeface="Verdana" panose="020B0604030504040204" pitchFamily="34" charset="0"/>
                <a:ea typeface="Verdana" panose="020B0604030504040204" pitchFamily="34" charset="0"/>
                <a:cs typeface="Calibri"/>
                <a:sym typeface="Calibri"/>
              </a:rPr>
              <a:t>, </a:t>
            </a:r>
            <a:r>
              <a:rPr lang="da-DK" b="1" dirty="0" smtClean="0">
                <a:solidFill>
                  <a:schemeClr val="accent3"/>
                </a:solidFill>
                <a:latin typeface="Verdana" panose="020B0604030504040204" pitchFamily="34" charset="0"/>
                <a:ea typeface="Verdana" panose="020B0604030504040204" pitchFamily="34" charset="0"/>
                <a:cs typeface="Calibri"/>
                <a:sym typeface="Calibri"/>
              </a:rPr>
              <a:t>e</a:t>
            </a:r>
            <a:r>
              <a:rPr lang="da-DK" dirty="0" smtClean="0">
                <a:latin typeface="Verdana" panose="020B0604030504040204" pitchFamily="34" charset="0"/>
                <a:ea typeface="Verdana" panose="020B0604030504040204" pitchFamily="34" charset="0"/>
                <a:cs typeface="Calibri"/>
                <a:sym typeface="Calibri"/>
              </a:rPr>
              <a:t> og </a:t>
            </a:r>
            <a:r>
              <a:rPr lang="da-DK" b="1" dirty="0" smtClean="0">
                <a:solidFill>
                  <a:schemeClr val="accent3"/>
                </a:solidFill>
                <a:latin typeface="Verdana" panose="020B0604030504040204" pitchFamily="34" charset="0"/>
                <a:ea typeface="Verdana" panose="020B0604030504040204" pitchFamily="34" charset="0"/>
                <a:cs typeface="Calibri"/>
                <a:sym typeface="Calibri"/>
              </a:rPr>
              <a:t>n</a:t>
            </a:r>
            <a:r>
              <a:rPr lang="da-DK" dirty="0" smtClean="0">
                <a:latin typeface="Verdana" panose="020B0604030504040204" pitchFamily="34" charset="0"/>
                <a:ea typeface="Verdana" panose="020B0604030504040204" pitchFamily="34" charset="0"/>
                <a:cs typeface="Calibri"/>
                <a:sym typeface="Calibri"/>
              </a:rPr>
              <a:t> til at binde to ord sammen.</a:t>
            </a:r>
          </a:p>
          <a:p>
            <a:endParaRPr lang="da-DK" dirty="0">
              <a:latin typeface="Verdana" panose="020B0604030504040204" pitchFamily="34" charset="0"/>
              <a:ea typeface="Verdana" panose="020B0604030504040204" pitchFamily="34" charset="0"/>
              <a:cs typeface="Calibri"/>
              <a:sym typeface="Calibri"/>
            </a:endParaRPr>
          </a:p>
          <a:p>
            <a:endParaRPr lang="da-DK" dirty="0" smtClean="0">
              <a:latin typeface="Verdana" panose="020B0604030504040204" pitchFamily="34" charset="0"/>
              <a:ea typeface="Verdana" panose="020B0604030504040204" pitchFamily="34" charset="0"/>
              <a:cs typeface="Calibri"/>
              <a:sym typeface="Calibri"/>
            </a:endParaRPr>
          </a:p>
        </p:txBody>
      </p:sp>
      <p:sp>
        <p:nvSpPr>
          <p:cNvPr id="9" name="Rektangel 8"/>
          <p:cNvSpPr/>
          <p:nvPr/>
        </p:nvSpPr>
        <p:spPr>
          <a:xfrm>
            <a:off x="5681673" y="1350981"/>
            <a:ext cx="5724709" cy="1200329"/>
          </a:xfrm>
          <a:prstGeom prst="rect">
            <a:avLst/>
          </a:prstGeom>
          <a:ln w="19050">
            <a:solidFill>
              <a:schemeClr val="accent3"/>
            </a:solidFill>
          </a:ln>
        </p:spPr>
        <p:txBody>
          <a:bodyPr wrap="none">
            <a:spAutoFit/>
          </a:bodyPr>
          <a:lstStyle/>
          <a:p>
            <a:r>
              <a:rPr lang="da-DK" b="1" dirty="0" smtClean="0">
                <a:latin typeface="Times" pitchFamily="18" charset="0"/>
                <a:ea typeface="Verdana" panose="020B0604030504040204" pitchFamily="34" charset="0"/>
                <a:sym typeface="Calibri"/>
              </a:rPr>
              <a:t>Skriv teksten, så den bliver korrekt.</a:t>
            </a:r>
          </a:p>
          <a:p>
            <a:endParaRPr lang="da-DK" b="1" dirty="0">
              <a:latin typeface="Times" pitchFamily="18" charset="0"/>
              <a:ea typeface="Verdana" panose="020B0604030504040204" pitchFamily="34" charset="0"/>
              <a:cs typeface="Times New Roman" panose="02020603050405020304" pitchFamily="18" charset="0"/>
              <a:sym typeface="Calibri"/>
            </a:endParaRPr>
          </a:p>
          <a:p>
            <a:r>
              <a:rPr lang="da-DK" dirty="0" smtClean="0">
                <a:latin typeface="Times" pitchFamily="18" charset="0"/>
                <a:ea typeface="Verdana" panose="020B0604030504040204" pitchFamily="34" charset="0"/>
                <a:cs typeface="Times New Roman" panose="02020603050405020304" pitchFamily="18" charset="0"/>
                <a:sym typeface="Calibri"/>
              </a:rPr>
              <a:t>Verdens regn skove har længe været udsat for skovrydning, </a:t>
            </a:r>
          </a:p>
          <a:p>
            <a:r>
              <a:rPr lang="da-DK" dirty="0" smtClean="0">
                <a:latin typeface="Times" pitchFamily="18" charset="0"/>
                <a:ea typeface="Verdana" panose="020B0604030504040204" pitchFamily="34" charset="0"/>
                <a:cs typeface="Times New Roman" panose="02020603050405020304" pitchFamily="18" charset="0"/>
                <a:sym typeface="Calibri"/>
              </a:rPr>
              <a:t>og det er bl.a. ødelæggende for en masse plante arter. </a:t>
            </a:r>
            <a:endParaRPr lang="da-DK" dirty="0">
              <a:latin typeface="Times New Roman" panose="02020603050405020304" pitchFamily="18" charset="0"/>
              <a:ea typeface="Calibri"/>
              <a:cs typeface="Times New Roman" panose="02020603050405020304" pitchFamily="18" charset="0"/>
              <a:sym typeface="Calibri"/>
            </a:endParaRPr>
          </a:p>
        </p:txBody>
      </p:sp>
      <p:sp>
        <p:nvSpPr>
          <p:cNvPr id="4" name="Rektangel 3"/>
          <p:cNvSpPr/>
          <p:nvPr/>
        </p:nvSpPr>
        <p:spPr>
          <a:xfrm>
            <a:off x="5306395" y="1143967"/>
            <a:ext cx="266420"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cs typeface="Calibri"/>
                <a:sym typeface="Calibri"/>
              </a:rPr>
              <a:t> </a:t>
            </a:r>
            <a:endParaRPr lang="da-DK" dirty="0"/>
          </a:p>
        </p:txBody>
      </p:sp>
    </p:spTree>
    <p:extLst>
      <p:ext uri="{BB962C8B-B14F-4D97-AF65-F5344CB8AC3E}">
        <p14:creationId xmlns:p14="http://schemas.microsoft.com/office/powerpoint/2010/main" val="3051293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Eksempler fra </a:t>
            </a:r>
            <a:r>
              <a:rPr lang="da-DK" sz="3400" b="1" dirty="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3" y="1246181"/>
            <a:ext cx="518844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5172826" cy="461665"/>
          </a:xfrm>
          <a:prstGeom prst="rect">
            <a:avLst/>
          </a:prstGeom>
        </p:spPr>
        <p:txBody>
          <a:bodyPr wrap="none">
            <a:spAutoFit/>
          </a:bodyPr>
          <a:lstStyle/>
          <a:p>
            <a:r>
              <a:rPr lang="da-DK" sz="2400" b="1" dirty="0" smtClean="0">
                <a:solidFill>
                  <a:schemeClr val="bg1"/>
                </a:solidFill>
                <a:latin typeface="Arial"/>
                <a:cs typeface="Arial"/>
                <a:sym typeface="Arial"/>
              </a:rPr>
              <a:t>GRAMMATISK OPMÆRKSOMHED</a:t>
            </a:r>
            <a:endParaRPr lang="da-DK" sz="2400" dirty="0">
              <a:solidFill>
                <a:schemeClr val="bg1"/>
              </a:solidFill>
            </a:endParaRPr>
          </a:p>
        </p:txBody>
      </p:sp>
      <p:sp>
        <p:nvSpPr>
          <p:cNvPr id="14" name="Google Shape;521;p57"/>
          <p:cNvSpPr/>
          <p:nvPr/>
        </p:nvSpPr>
        <p:spPr>
          <a:xfrm>
            <a:off x="340828" y="2092677"/>
            <a:ext cx="11644341" cy="5165545"/>
          </a:xfrm>
          <a:prstGeom prst="rect">
            <a:avLst/>
          </a:prstGeom>
          <a:noFill/>
          <a:ln>
            <a:noFill/>
          </a:ln>
        </p:spPr>
        <p:txBody>
          <a:bodyPr spcFirstLastPara="1" wrap="square" lIns="121900" tIns="60925" rIns="121900" bIns="60925" anchor="t" anchorCtr="0">
            <a:noAutofit/>
          </a:bodyPr>
          <a:lstStyle/>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a:t>
            </a:r>
            <a:r>
              <a:rPr lang="da-DK" dirty="0" smtClean="0">
                <a:latin typeface="Verdana" panose="020B0604030504040204" pitchFamily="34" charset="0"/>
                <a:ea typeface="Verdana" panose="020B0604030504040204" pitchFamily="34" charset="0"/>
                <a:cs typeface="Calibri"/>
                <a:sym typeface="Calibri"/>
              </a:rPr>
              <a:t>du skal bruge </a:t>
            </a:r>
            <a:r>
              <a:rPr lang="da-DK" dirty="0" smtClean="0">
                <a:latin typeface="Verdana" panose="020B0604030504040204" pitchFamily="34" charset="0"/>
                <a:ea typeface="Verdana" panose="020B0604030504040204" pitchFamily="34" charset="0"/>
                <a:cs typeface="Calibri"/>
                <a:sym typeface="Calibri"/>
              </a:rPr>
              <a:t>din viden om </a:t>
            </a:r>
            <a:r>
              <a:rPr lang="da-DK" dirty="0" smtClean="0">
                <a:latin typeface="Verdana" panose="020B0604030504040204" pitchFamily="34" charset="0"/>
                <a:ea typeface="Verdana" panose="020B0604030504040204" pitchFamily="34" charset="0"/>
                <a:cs typeface="Calibri"/>
                <a:sym typeface="Calibri"/>
              </a:rPr>
              <a:t>grammatik i opgavedelen. </a:t>
            </a:r>
            <a:r>
              <a:rPr lang="da-DK" dirty="0" smtClean="0">
                <a:latin typeface="Verdana" panose="020B0604030504040204" pitchFamily="34" charset="0"/>
                <a:ea typeface="Verdana" panose="020B0604030504040204" pitchFamily="34" charset="0"/>
                <a:cs typeface="Calibri"/>
                <a:sym typeface="Calibri"/>
              </a:rPr>
              <a:t>Det er fx viden om </a:t>
            </a:r>
            <a:r>
              <a:rPr lang="da-DK" b="1" dirty="0" smtClean="0">
                <a:solidFill>
                  <a:schemeClr val="accent3"/>
                </a:solidFill>
                <a:latin typeface="Verdana" panose="020B0604030504040204" pitchFamily="34" charset="0"/>
                <a:ea typeface="Verdana" panose="020B0604030504040204" pitchFamily="34" charset="0"/>
                <a:cs typeface="Calibri"/>
                <a:sym typeface="Calibri"/>
              </a:rPr>
              <a:t>ordklasser</a:t>
            </a:r>
            <a:r>
              <a:rPr lang="da-DK" dirty="0" smtClean="0">
                <a:latin typeface="Verdana" panose="020B0604030504040204" pitchFamily="34" charset="0"/>
                <a:ea typeface="Verdana" panose="020B0604030504040204" pitchFamily="34" charset="0"/>
                <a:cs typeface="Calibri"/>
                <a:sym typeface="Calibri"/>
              </a:rPr>
              <a:t> og om </a:t>
            </a:r>
            <a:r>
              <a:rPr lang="da-DK" b="1" dirty="0" smtClean="0">
                <a:solidFill>
                  <a:schemeClr val="accent3"/>
                </a:solidFill>
                <a:latin typeface="Verdana" panose="020B0604030504040204" pitchFamily="34" charset="0"/>
                <a:ea typeface="Verdana" panose="020B0604030504040204" pitchFamily="34" charset="0"/>
                <a:cs typeface="Calibri"/>
                <a:sym typeface="Calibri"/>
              </a:rPr>
              <a:t>ords bøjninger</a:t>
            </a:r>
            <a:r>
              <a:rPr lang="da-DK" dirty="0" smtClean="0">
                <a:latin typeface="Verdana" panose="020B0604030504040204" pitchFamily="34" charset="0"/>
                <a:ea typeface="Verdana" panose="020B0604030504040204" pitchFamily="34" charset="0"/>
                <a:cs typeface="Calibri"/>
                <a:sym typeface="Calibri"/>
              </a:rPr>
              <a:t>.</a:t>
            </a:r>
          </a:p>
          <a:p>
            <a:endParaRPr lang="da-DK" b="1" dirty="0">
              <a:latin typeface="Verdana" panose="020B0604030504040204" pitchFamily="34" charset="0"/>
              <a:ea typeface="Verdana" panose="020B0604030504040204" pitchFamily="34" charset="0"/>
              <a:cs typeface="Calibri"/>
              <a:sym typeface="Calibri"/>
            </a:endParaRPr>
          </a:p>
          <a:p>
            <a:r>
              <a:rPr lang="da-DK" dirty="0" smtClean="0">
                <a:latin typeface="Verdana" panose="020B0604030504040204" pitchFamily="34" charset="0"/>
                <a:ea typeface="Verdana" panose="020B0604030504040204" pitchFamily="34" charset="0"/>
                <a:cs typeface="Calibri"/>
                <a:sym typeface="Calibri"/>
              </a:rPr>
              <a:t>Det </a:t>
            </a:r>
            <a:r>
              <a:rPr lang="da-DK" dirty="0" smtClean="0">
                <a:latin typeface="Verdana" panose="020B0604030504040204" pitchFamily="34" charset="0"/>
                <a:ea typeface="Verdana" panose="020B0604030504040204" pitchFamily="34" charset="0"/>
                <a:cs typeface="Calibri"/>
                <a:sym typeface="Calibri"/>
              </a:rPr>
              <a:t>kan være forskelligt fra opgave til opgave, hvad de tre af ordene har til fælles. </a:t>
            </a:r>
            <a:r>
              <a:rPr lang="da-DK" dirty="0" smtClean="0">
                <a:latin typeface="Verdana" panose="020B0604030504040204" pitchFamily="34" charset="0"/>
                <a:ea typeface="Verdana" panose="020B0604030504040204" pitchFamily="34" charset="0"/>
                <a:cs typeface="Calibri"/>
                <a:sym typeface="Calibri"/>
              </a:rPr>
              <a:t/>
            </a:r>
            <a:br>
              <a:rPr lang="da-DK" dirty="0" smtClean="0">
                <a:latin typeface="Verdana" panose="020B0604030504040204" pitchFamily="34" charset="0"/>
                <a:ea typeface="Verdana" panose="020B0604030504040204" pitchFamily="34" charset="0"/>
                <a:cs typeface="Calibri"/>
                <a:sym typeface="Calibri"/>
              </a:rPr>
            </a:br>
            <a:r>
              <a:rPr lang="da-DK" dirty="0" smtClean="0">
                <a:latin typeface="Verdana" panose="020B0604030504040204" pitchFamily="34" charset="0"/>
                <a:ea typeface="Verdana" panose="020B0604030504040204" pitchFamily="34" charset="0"/>
                <a:cs typeface="Calibri"/>
                <a:sym typeface="Calibri"/>
              </a:rPr>
              <a:t>Det </a:t>
            </a:r>
            <a:r>
              <a:rPr lang="da-DK" dirty="0" smtClean="0">
                <a:latin typeface="Verdana" panose="020B0604030504040204" pitchFamily="34" charset="0"/>
                <a:ea typeface="Verdana" panose="020B0604030504040204" pitchFamily="34" charset="0"/>
                <a:cs typeface="Calibri"/>
                <a:sym typeface="Calibri"/>
              </a:rPr>
              <a:t>kan fx være:</a:t>
            </a:r>
          </a:p>
          <a:p>
            <a:endParaRPr lang="da-DK" dirty="0">
              <a:latin typeface="Verdana" panose="020B0604030504040204" pitchFamily="34" charset="0"/>
              <a:ea typeface="Verdana" panose="020B0604030504040204" pitchFamily="34" charset="0"/>
              <a:cs typeface="Calibri"/>
              <a:sym typeface="Calibri"/>
            </a:endParaRPr>
          </a:p>
          <a:p>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  - </a:t>
            </a:r>
            <a:r>
              <a:rPr lang="da-DK" dirty="0">
                <a:latin typeface="Verdana" panose="020B0604030504040204" pitchFamily="34" charset="0"/>
                <a:ea typeface="Verdana" panose="020B0604030504040204" pitchFamily="34" charset="0"/>
                <a:cs typeface="Calibri"/>
                <a:sym typeface="Calibri"/>
              </a:rPr>
              <a:t>T</a:t>
            </a:r>
            <a:r>
              <a:rPr lang="da-DK" dirty="0" smtClean="0">
                <a:latin typeface="Verdana" panose="020B0604030504040204" pitchFamily="34" charset="0"/>
                <a:ea typeface="Verdana" panose="020B0604030504040204" pitchFamily="34" charset="0"/>
                <a:cs typeface="Calibri"/>
                <a:sym typeface="Calibri"/>
              </a:rPr>
              <a:t>re ord i ental og ét ord i flertal. </a:t>
            </a:r>
          </a:p>
          <a:p>
            <a:r>
              <a:rPr lang="da-DK" dirty="0" smtClean="0">
                <a:latin typeface="Verdana" panose="020B0604030504040204" pitchFamily="34" charset="0"/>
                <a:ea typeface="Verdana" panose="020B0604030504040204" pitchFamily="34" charset="0"/>
                <a:cs typeface="Calibri"/>
                <a:sym typeface="Calibri"/>
              </a:rPr>
              <a:t>   - Tre ord i nutid og ét ord i datid. </a:t>
            </a:r>
          </a:p>
          <a:p>
            <a:r>
              <a:rPr lang="da-DK" dirty="0" smtClean="0">
                <a:latin typeface="Verdana" panose="020B0604030504040204" pitchFamily="34" charset="0"/>
                <a:ea typeface="Verdana" panose="020B0604030504040204" pitchFamily="34" charset="0"/>
                <a:cs typeface="Calibri"/>
                <a:sym typeface="Calibri"/>
              </a:rPr>
              <a:t>   - Tre ord er tillægsord og ét ord er et navneord (se eksemplet). </a:t>
            </a:r>
          </a:p>
          <a:p>
            <a:endParaRPr lang="da-DK" dirty="0">
              <a:latin typeface="Verdana" panose="020B0604030504040204" pitchFamily="34" charset="0"/>
              <a:ea typeface="Verdana" panose="020B0604030504040204" pitchFamily="34" charset="0"/>
              <a:cs typeface="Calibri"/>
              <a:sym typeface="Calibri"/>
            </a:endParaRPr>
          </a:p>
          <a:p>
            <a:r>
              <a:rPr lang="da-DK" dirty="0" smtClean="0">
                <a:latin typeface="Verdana" panose="020B0604030504040204" pitchFamily="34" charset="0"/>
                <a:ea typeface="Verdana" panose="020B0604030504040204" pitchFamily="34" charset="0"/>
                <a:cs typeface="Calibri"/>
                <a:sym typeface="Calibri"/>
              </a:rPr>
              <a:t> </a:t>
            </a:r>
            <a:endParaRPr lang="da-DK" sz="1800"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lang="da-DK" b="1"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lang="da-DK" b="1"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sz="1800" b="1" i="1" dirty="0">
              <a:solidFill>
                <a:schemeClr val="accent3"/>
              </a:solidFill>
              <a:latin typeface="Calibri"/>
              <a:ea typeface="Calibri"/>
              <a:cs typeface="Calibri"/>
              <a:sym typeface="Calibri"/>
            </a:endParaRPr>
          </a:p>
        </p:txBody>
      </p:sp>
      <p:sp>
        <p:nvSpPr>
          <p:cNvPr id="4" name="Rektangel 3"/>
          <p:cNvSpPr/>
          <p:nvPr/>
        </p:nvSpPr>
        <p:spPr>
          <a:xfrm>
            <a:off x="5306395" y="1176625"/>
            <a:ext cx="266420"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cs typeface="Calibri"/>
                <a:sym typeface="Calibri"/>
              </a:rPr>
              <a:t> </a:t>
            </a:r>
            <a:endParaRPr lang="da-DK" dirty="0"/>
          </a:p>
        </p:txBody>
      </p:sp>
      <p:sp>
        <p:nvSpPr>
          <p:cNvPr id="10" name="Rektangel 9"/>
          <p:cNvSpPr/>
          <p:nvPr/>
        </p:nvSpPr>
        <p:spPr>
          <a:xfrm>
            <a:off x="4542279" y="5076125"/>
            <a:ext cx="6626814" cy="1477328"/>
          </a:xfrm>
          <a:prstGeom prst="rect">
            <a:avLst/>
          </a:prstGeom>
          <a:ln w="19050">
            <a:solidFill>
              <a:schemeClr val="accent3"/>
            </a:solidFill>
          </a:ln>
        </p:spPr>
        <p:txBody>
          <a:bodyPr wrap="none">
            <a:spAutoFit/>
          </a:bodyPr>
          <a:lstStyle/>
          <a:p>
            <a:r>
              <a:rPr lang="da-DK" b="1" dirty="0" smtClean="0">
                <a:latin typeface="Times" pitchFamily="18" charset="0"/>
                <a:ea typeface="Verdana" panose="020B0604030504040204" pitchFamily="34" charset="0"/>
                <a:sym typeface="Calibri"/>
              </a:rPr>
              <a:t>Sæt kryds ved det ord, som adskiller sig grammatisk fra de andre</a:t>
            </a:r>
            <a:endParaRPr lang="da-DK" b="1" dirty="0">
              <a:latin typeface="Times" pitchFamily="18" charset="0"/>
              <a:ea typeface="Verdana" panose="020B0604030504040204" pitchFamily="34" charset="0"/>
              <a:cs typeface="Times New Roman" panose="02020603050405020304" pitchFamily="18" charset="0"/>
              <a:sym typeface="Calibri"/>
            </a:endParaRPr>
          </a:p>
          <a:p>
            <a:pPr marL="342900" indent="-342900">
              <a:buFont typeface="Wingdings" panose="05000000000000000000" pitchFamily="2" charset="2"/>
              <a:buChar char="q"/>
            </a:pPr>
            <a:r>
              <a:rPr lang="da-DK" dirty="0" smtClean="0">
                <a:latin typeface="Times" pitchFamily="18" charset="0"/>
                <a:ea typeface="Verdana" panose="020B0604030504040204" pitchFamily="34" charset="0"/>
                <a:cs typeface="Times New Roman" panose="02020603050405020304" pitchFamily="18" charset="0"/>
                <a:sym typeface="Calibri"/>
              </a:rPr>
              <a:t>Fold </a:t>
            </a:r>
          </a:p>
          <a:p>
            <a:pPr marL="342900" indent="-342900">
              <a:buFont typeface="Wingdings" panose="05000000000000000000" pitchFamily="2" charset="2"/>
              <a:buChar char="q"/>
            </a:pPr>
            <a:r>
              <a:rPr lang="da-DK" dirty="0" smtClean="0">
                <a:latin typeface="Times" pitchFamily="18" charset="0"/>
                <a:ea typeface="Verdana" panose="020B0604030504040204" pitchFamily="34" charset="0"/>
                <a:cs typeface="Times New Roman" panose="02020603050405020304" pitchFamily="18" charset="0"/>
                <a:sym typeface="Calibri"/>
              </a:rPr>
              <a:t>Flot</a:t>
            </a:r>
          </a:p>
          <a:p>
            <a:pPr marL="342900" indent="-342900">
              <a:buFont typeface="Wingdings" panose="05000000000000000000" pitchFamily="2" charset="2"/>
              <a:buChar char="q"/>
            </a:pPr>
            <a:r>
              <a:rPr lang="da-DK" dirty="0" smtClean="0">
                <a:latin typeface="Times" pitchFamily="18" charset="0"/>
                <a:ea typeface="Verdana" panose="020B0604030504040204" pitchFamily="34" charset="0"/>
                <a:cs typeface="Times New Roman" panose="02020603050405020304" pitchFamily="18" charset="0"/>
                <a:sym typeface="Calibri"/>
              </a:rPr>
              <a:t>Fuld </a:t>
            </a:r>
          </a:p>
          <a:p>
            <a:pPr marL="342900" indent="-342900">
              <a:buFont typeface="Wingdings" panose="05000000000000000000" pitchFamily="2" charset="2"/>
              <a:buChar char="q"/>
            </a:pPr>
            <a:r>
              <a:rPr lang="da-DK" dirty="0" smtClean="0">
                <a:latin typeface="Times" pitchFamily="18" charset="0"/>
                <a:ea typeface="Verdana" panose="020B0604030504040204" pitchFamily="34" charset="0"/>
                <a:cs typeface="Times New Roman" panose="02020603050405020304" pitchFamily="18" charset="0"/>
                <a:sym typeface="Calibri"/>
              </a:rPr>
              <a:t>Kold</a:t>
            </a:r>
          </a:p>
        </p:txBody>
      </p:sp>
      <p:sp>
        <p:nvSpPr>
          <p:cNvPr id="2" name="Rektangel 1"/>
          <p:cNvSpPr/>
          <p:nvPr/>
        </p:nvSpPr>
        <p:spPr>
          <a:xfrm>
            <a:off x="4564051" y="5314560"/>
            <a:ext cx="320922"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cs typeface="Calibri"/>
                <a:sym typeface="Calibri"/>
              </a:rPr>
              <a:t>x</a:t>
            </a:r>
            <a:endParaRPr lang="da-DK" dirty="0"/>
          </a:p>
        </p:txBody>
      </p:sp>
    </p:spTree>
    <p:extLst>
      <p:ext uri="{BB962C8B-B14F-4D97-AF65-F5344CB8AC3E}">
        <p14:creationId xmlns:p14="http://schemas.microsoft.com/office/powerpoint/2010/main" val="173820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8566162" cy="16920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Til læreren – oversigt over indhold</a:t>
            </a:r>
            <a:endParaRPr sz="4000" b="1" dirty="0">
              <a:latin typeface="Arial"/>
              <a:ea typeface="Arial"/>
              <a:cs typeface="Arial"/>
              <a:sym typeface="Arial"/>
            </a:endParaRPr>
          </a:p>
        </p:txBody>
      </p:sp>
      <p:sp>
        <p:nvSpPr>
          <p:cNvPr id="203" name="Google Shape;203;p25"/>
          <p:cNvSpPr/>
          <p:nvPr/>
        </p:nvSpPr>
        <p:spPr>
          <a:xfrm>
            <a:off x="511850" y="1695618"/>
            <a:ext cx="9895341" cy="3108600"/>
          </a:xfrm>
          <a:prstGeom prst="rect">
            <a:avLst/>
          </a:prstGeom>
          <a:noFill/>
          <a:ln>
            <a:noFill/>
          </a:ln>
        </p:spPr>
        <p:txBody>
          <a:bodyPr spcFirstLastPara="1" wrap="square" lIns="91425" tIns="45700" rIns="91425" bIns="45700" anchor="t" anchorCtr="0">
            <a:noAutofit/>
          </a:bodyPr>
          <a:lstStyle/>
          <a:p>
            <a:pPr lvl="0">
              <a:buClr>
                <a:schemeClr val="dk1"/>
              </a:buClr>
              <a:buSzPts val="2800"/>
            </a:pPr>
            <a:r>
              <a:rPr lang="da-DK" dirty="0">
                <a:solidFill>
                  <a:schemeClr val="dk1"/>
                </a:solidFill>
                <a:ea typeface="Verdana"/>
                <a:cs typeface="Verdana"/>
                <a:sym typeface="Verdana"/>
              </a:rPr>
              <a:t>Dette materiale er tænkt som en hjælp til forberedelsen til prøven i </a:t>
            </a:r>
            <a:r>
              <a:rPr lang="da-DK" dirty="0" smtClean="0">
                <a:solidFill>
                  <a:schemeClr val="dk1"/>
                </a:solidFill>
                <a:ea typeface="Verdana"/>
                <a:cs typeface="Verdana"/>
                <a:sym typeface="Verdana"/>
              </a:rPr>
              <a:t>retskrivning </a:t>
            </a:r>
            <a:r>
              <a:rPr lang="da-DK" dirty="0">
                <a:solidFill>
                  <a:schemeClr val="dk1"/>
                </a:solidFill>
                <a:ea typeface="Verdana"/>
                <a:cs typeface="Verdana"/>
                <a:sym typeface="Verdana"/>
              </a:rPr>
              <a:t>i dansk. </a:t>
            </a:r>
            <a:br>
              <a:rPr lang="da-DK" dirty="0">
                <a:solidFill>
                  <a:schemeClr val="dk1"/>
                </a:solidFill>
                <a:ea typeface="Verdana"/>
                <a:cs typeface="Verdana"/>
                <a:sym typeface="Verdana"/>
              </a:rPr>
            </a:br>
            <a:endParaRPr lang="da-DK" dirty="0">
              <a:ea typeface="Verdana"/>
              <a:cs typeface="Verdana"/>
              <a:sym typeface="Verdana"/>
            </a:endParaRPr>
          </a:p>
          <a:p>
            <a:pPr lvl="0">
              <a:buClr>
                <a:schemeClr val="dk1"/>
              </a:buClr>
              <a:buSzPts val="2800"/>
            </a:pPr>
            <a:r>
              <a:rPr lang="da-DK" dirty="0">
                <a:ea typeface="Verdana"/>
                <a:cs typeface="Verdana"/>
                <a:sym typeface="Verdana"/>
              </a:rPr>
              <a:t>Materialet indeholder følgende:</a:t>
            </a:r>
          </a:p>
          <a:p>
            <a:pPr marR="0" lvl="0" algn="l" rtl="0">
              <a:spcBef>
                <a:spcPts val="0"/>
              </a:spcBef>
              <a:spcAft>
                <a:spcPts val="0"/>
              </a:spcAft>
              <a:buClr>
                <a:schemeClr val="dk1"/>
              </a:buClr>
              <a:buSzPts val="2800"/>
            </a:pPr>
            <a:endParaRPr lang="da-DK" sz="1800" dirty="0" smtClean="0">
              <a:solidFill>
                <a:schemeClr val="dk1"/>
              </a:solidFill>
              <a:latin typeface="Verdana"/>
              <a:ea typeface="Verdana"/>
              <a:cs typeface="Verdana"/>
              <a:sym typeface="Verdana"/>
            </a:endParaRPr>
          </a:p>
          <a:p>
            <a:pPr lvl="8">
              <a:buClr>
                <a:schemeClr val="accent3">
                  <a:lumMod val="50000"/>
                </a:schemeClr>
              </a:buClr>
              <a:buSzPts val="2800"/>
            </a:pPr>
            <a:endParaRPr lang="da-DK" sz="18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lang="da-DK" sz="1800" dirty="0">
              <a:solidFill>
                <a:schemeClr val="dk1"/>
              </a:solidFill>
              <a:latin typeface="Verdana"/>
              <a:ea typeface="Verdana"/>
              <a:cs typeface="Verdana"/>
              <a:sym typeface="Verdana"/>
            </a:endParaRPr>
          </a:p>
          <a:p>
            <a:pPr lvl="1">
              <a:buClr>
                <a:schemeClr val="dk1"/>
              </a:buClr>
              <a:buSzPts val="2800"/>
            </a:pPr>
            <a:endParaRPr lang="da-DK" sz="20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solidFill>
                <a:schemeClr val="dk1"/>
              </a:solidFill>
              <a:latin typeface="Verdana"/>
              <a:ea typeface="Verdana"/>
              <a:cs typeface="Verdana"/>
              <a:sym typeface="Verdana"/>
            </a:endParaRPr>
          </a:p>
        </p:txBody>
      </p:sp>
      <p:sp>
        <p:nvSpPr>
          <p:cNvPr id="7"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2" name="Rektangel 1"/>
          <p:cNvSpPr/>
          <p:nvPr/>
        </p:nvSpPr>
        <p:spPr>
          <a:xfrm>
            <a:off x="1240973" y="3521227"/>
            <a:ext cx="10308771" cy="1200329"/>
          </a:xfrm>
          <a:prstGeom prst="rect">
            <a:avLst/>
          </a:prstGeom>
        </p:spPr>
        <p:txBody>
          <a:bodyPr wrap="square">
            <a:spAutoFit/>
          </a:bodyPr>
          <a:lstStyle/>
          <a:p>
            <a:pPr marL="285750" lvl="8" indent="-285750">
              <a:buClr>
                <a:schemeClr val="accent3">
                  <a:lumMod val="50000"/>
                </a:schemeClr>
              </a:buClr>
              <a:buSzPts val="2800"/>
              <a:buFont typeface="Arial" panose="020B0604020202020204" pitchFamily="34" charset="0"/>
              <a:buChar char="•"/>
            </a:pPr>
            <a:r>
              <a:rPr lang="da-DK" dirty="0">
                <a:latin typeface="Verdana"/>
                <a:ea typeface="Verdana"/>
                <a:cs typeface="Verdana"/>
                <a:sym typeface="Verdana"/>
              </a:rPr>
              <a:t>I</a:t>
            </a:r>
            <a:r>
              <a:rPr lang="da-DK" sz="1800" dirty="0" smtClean="0">
                <a:solidFill>
                  <a:schemeClr val="tx1"/>
                </a:solidFill>
                <a:latin typeface="Verdana"/>
                <a:ea typeface="Verdana"/>
                <a:cs typeface="Verdana"/>
                <a:sym typeface="Verdana"/>
              </a:rPr>
              <a:t>nformation </a:t>
            </a:r>
            <a:r>
              <a:rPr lang="da-DK" sz="1800" dirty="0">
                <a:solidFill>
                  <a:schemeClr val="tx1"/>
                </a:solidFill>
                <a:latin typeface="Verdana"/>
                <a:ea typeface="Verdana"/>
                <a:cs typeface="Verdana"/>
                <a:sym typeface="Verdana"/>
              </a:rPr>
              <a:t>om </a:t>
            </a:r>
            <a:r>
              <a:rPr lang="da-DK" dirty="0" smtClean="0">
                <a:latin typeface="Verdana"/>
                <a:ea typeface="Verdana"/>
                <a:cs typeface="Verdana"/>
                <a:sym typeface="Verdana"/>
              </a:rPr>
              <a:t>retskrivningsprøven</a:t>
            </a:r>
            <a:r>
              <a:rPr lang="da-DK" sz="1800" dirty="0" smtClean="0">
                <a:solidFill>
                  <a:schemeClr val="tx1"/>
                </a:solidFill>
                <a:latin typeface="Verdana"/>
                <a:ea typeface="Verdana"/>
                <a:cs typeface="Verdana"/>
                <a:sym typeface="Verdana"/>
              </a:rPr>
              <a:t> </a:t>
            </a:r>
            <a:r>
              <a:rPr lang="da-DK" sz="1800" dirty="0">
                <a:solidFill>
                  <a:schemeClr val="tx1"/>
                </a:solidFill>
                <a:latin typeface="Verdana"/>
                <a:ea typeface="Verdana"/>
                <a:cs typeface="Verdana"/>
                <a:sym typeface="Verdana"/>
              </a:rPr>
              <a:t>generelt</a:t>
            </a:r>
          </a:p>
          <a:p>
            <a:pPr marL="0" lvl="8">
              <a:buClr>
                <a:schemeClr val="accent3">
                  <a:lumMod val="50000"/>
                </a:schemeClr>
              </a:buClr>
              <a:buSzPts val="2800"/>
            </a:pP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Gode råd</a:t>
            </a:r>
          </a:p>
          <a:p>
            <a:pPr marL="285750" lvl="6" indent="-285750">
              <a:buClr>
                <a:schemeClr val="accent3">
                  <a:lumMod val="50000"/>
                </a:schemeClr>
              </a:buClr>
              <a:buSzPts val="2800"/>
              <a:buFont typeface="Arial" panose="020B0604020202020204" pitchFamily="34" charset="0"/>
              <a:buChar char="•"/>
            </a:pPr>
            <a:endParaRPr lang="da-DK" dirty="0">
              <a:latin typeface="Verdana"/>
              <a:ea typeface="Verdana"/>
              <a:cs typeface="Verdana"/>
              <a:sym typeface="Verdana"/>
            </a:endParaRPr>
          </a:p>
        </p:txBody>
      </p:sp>
    </p:spTree>
    <p:extLst>
      <p:ext uri="{BB962C8B-B14F-4D97-AF65-F5344CB8AC3E}">
        <p14:creationId xmlns:p14="http://schemas.microsoft.com/office/powerpoint/2010/main" val="991106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Eksempler fra </a:t>
            </a:r>
            <a:r>
              <a:rPr lang="da-DK" sz="3400" b="1" dirty="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3" y="1246181"/>
            <a:ext cx="2304398"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2233304" cy="461665"/>
          </a:xfrm>
          <a:prstGeom prst="rect">
            <a:avLst/>
          </a:prstGeom>
        </p:spPr>
        <p:txBody>
          <a:bodyPr wrap="none">
            <a:spAutoFit/>
          </a:bodyPr>
          <a:lstStyle/>
          <a:p>
            <a:r>
              <a:rPr lang="da-DK" sz="2400" b="1" dirty="0" smtClean="0">
                <a:solidFill>
                  <a:schemeClr val="bg1"/>
                </a:solidFill>
                <a:latin typeface="Arial"/>
                <a:cs typeface="Arial"/>
                <a:sym typeface="Arial"/>
              </a:rPr>
              <a:t>RIGTIG FORM</a:t>
            </a:r>
            <a:endParaRPr lang="da-DK" sz="2400" dirty="0">
              <a:solidFill>
                <a:schemeClr val="bg1"/>
              </a:solidFill>
            </a:endParaRPr>
          </a:p>
        </p:txBody>
      </p:sp>
      <p:sp>
        <p:nvSpPr>
          <p:cNvPr id="14" name="Google Shape;521;p57"/>
          <p:cNvSpPr/>
          <p:nvPr/>
        </p:nvSpPr>
        <p:spPr>
          <a:xfrm>
            <a:off x="340828" y="2136221"/>
            <a:ext cx="11644341" cy="5165545"/>
          </a:xfrm>
          <a:prstGeom prst="rect">
            <a:avLst/>
          </a:prstGeom>
          <a:noFill/>
          <a:ln>
            <a:noFill/>
          </a:ln>
        </p:spPr>
        <p:txBody>
          <a:bodyPr spcFirstLastPara="1" wrap="square" lIns="121900" tIns="60925" rIns="121900" bIns="60925" anchor="t" anchorCtr="0">
            <a:noAutofit/>
          </a:bodyPr>
          <a:lstStyle/>
          <a:p>
            <a:endParaRPr lang="da-DK" b="1"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der godt kan være </a:t>
            </a:r>
            <a:r>
              <a:rPr lang="da-DK" b="1" dirty="0" smtClean="0">
                <a:solidFill>
                  <a:schemeClr val="accent3"/>
                </a:solidFill>
                <a:latin typeface="Verdana" panose="020B0604030504040204" pitchFamily="34" charset="0"/>
                <a:ea typeface="Verdana" panose="020B0604030504040204" pitchFamily="34" charset="0"/>
                <a:cs typeface="Calibri"/>
                <a:sym typeface="Calibri"/>
              </a:rPr>
              <a:t>2 svarmuligheder</a:t>
            </a:r>
            <a:r>
              <a:rPr lang="da-DK" dirty="0" smtClean="0">
                <a:latin typeface="Verdana" panose="020B0604030504040204" pitchFamily="34" charset="0"/>
                <a:ea typeface="Verdana" panose="020B0604030504040204" pitchFamily="34" charset="0"/>
                <a:cs typeface="Calibri"/>
                <a:sym typeface="Calibri"/>
              </a:rPr>
              <a:t>. I eksemplet nederst kan der fx både stå </a:t>
            </a:r>
            <a:r>
              <a:rPr lang="da-DK" i="1" dirty="0" smtClean="0">
                <a:solidFill>
                  <a:schemeClr val="accent3"/>
                </a:solidFill>
                <a:latin typeface="Verdana" panose="020B0604030504040204" pitchFamily="34" charset="0"/>
                <a:ea typeface="Verdana" panose="020B0604030504040204" pitchFamily="34" charset="0"/>
                <a:cs typeface="Calibri"/>
                <a:sym typeface="Calibri"/>
              </a:rPr>
              <a:t>Løbet</a:t>
            </a:r>
            <a:r>
              <a:rPr lang="da-DK" dirty="0" smtClean="0">
                <a:latin typeface="Verdana" panose="020B0604030504040204" pitchFamily="34" charset="0"/>
                <a:ea typeface="Verdana" panose="020B0604030504040204" pitchFamily="34" charset="0"/>
                <a:cs typeface="Calibri"/>
                <a:sym typeface="Calibri"/>
              </a:rPr>
              <a:t> og </a:t>
            </a:r>
            <a:r>
              <a:rPr lang="da-DK" i="1" dirty="0" smtClean="0">
                <a:solidFill>
                  <a:schemeClr val="accent3"/>
                </a:solidFill>
                <a:latin typeface="Verdana" panose="020B0604030504040204" pitchFamily="34" charset="0"/>
                <a:ea typeface="Verdana" panose="020B0604030504040204" pitchFamily="34" charset="0"/>
                <a:cs typeface="Calibri"/>
                <a:sym typeface="Calibri"/>
              </a:rPr>
              <a:t>Løbene </a:t>
            </a:r>
            <a:r>
              <a:rPr lang="da-DK" dirty="0" smtClean="0">
                <a:latin typeface="Verdana" panose="020B0604030504040204" pitchFamily="34" charset="0"/>
                <a:ea typeface="Verdana" panose="020B0604030504040204" pitchFamily="34" charset="0"/>
                <a:cs typeface="Calibri"/>
                <a:sym typeface="Calibri"/>
              </a:rPr>
              <a:t>i den sidste sætning. </a:t>
            </a:r>
            <a:endParaRPr lang="da-DK" b="1" i="1" dirty="0">
              <a:solidFill>
                <a:schemeClr val="accent3"/>
              </a:solidFill>
              <a:latin typeface="Verdana" panose="020B0604030504040204" pitchFamily="34" charset="0"/>
              <a:ea typeface="Verdana" panose="020B0604030504040204" pitchFamily="34" charset="0"/>
              <a:cs typeface="Calibri"/>
              <a:sym typeface="Calibri"/>
            </a:endParaRPr>
          </a:p>
          <a:p>
            <a:r>
              <a:rPr lang="da-DK" dirty="0" smtClean="0">
                <a:latin typeface="Verdana" panose="020B0604030504040204" pitchFamily="34" charset="0"/>
                <a:ea typeface="Verdana" panose="020B0604030504040204" pitchFamily="34" charset="0"/>
                <a:cs typeface="Calibri"/>
                <a:sym typeface="Calibri"/>
              </a:rPr>
              <a:t> </a:t>
            </a:r>
            <a:endParaRPr lang="da-DK" sz="1800"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 </a:t>
            </a:r>
            <a:r>
              <a:rPr lang="da-DK" dirty="0" smtClean="0">
                <a:latin typeface="Verdana" panose="020B0604030504040204" pitchFamily="34" charset="0"/>
                <a:ea typeface="Verdana" panose="020B0604030504040204" pitchFamily="34" charset="0"/>
                <a:cs typeface="Calibri"/>
                <a:sym typeface="Calibri"/>
              </a:rPr>
              <a:t>at være opmærksom på, når ord</a:t>
            </a:r>
            <a:r>
              <a:rPr lang="da-DK" b="1" dirty="0" smtClean="0">
                <a:solidFill>
                  <a:schemeClr val="accent3"/>
                </a:solidFill>
                <a:latin typeface="Verdana" panose="020B0604030504040204" pitchFamily="34" charset="0"/>
                <a:ea typeface="Verdana" panose="020B0604030504040204" pitchFamily="34" charset="0"/>
                <a:cs typeface="Calibri"/>
                <a:sym typeface="Calibri"/>
              </a:rPr>
              <a:t> bøjes uregelmæssigt</a:t>
            </a:r>
            <a:r>
              <a:rPr lang="da-DK" dirty="0" smtClean="0">
                <a:latin typeface="Verdana" panose="020B0604030504040204" pitchFamily="34" charset="0"/>
                <a:ea typeface="Verdana" panose="020B0604030504040204" pitchFamily="34" charset="0"/>
                <a:cs typeface="Calibri"/>
                <a:sym typeface="Calibri"/>
              </a:rPr>
              <a:t>. Det gælder fx ordet </a:t>
            </a:r>
            <a:r>
              <a:rPr lang="da-DK" i="1" dirty="0" smtClean="0">
                <a:solidFill>
                  <a:schemeClr val="accent3"/>
                </a:solidFill>
                <a:latin typeface="Verdana" panose="020B0604030504040204" pitchFamily="34" charset="0"/>
                <a:ea typeface="Verdana" panose="020B0604030504040204" pitchFamily="34" charset="0"/>
                <a:cs typeface="Calibri"/>
                <a:sym typeface="Calibri"/>
              </a:rPr>
              <a:t>deltage</a:t>
            </a:r>
            <a:r>
              <a:rPr lang="da-DK" i="1" dirty="0" smtClean="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i eksemplet, der i datid skal hedde </a:t>
            </a:r>
            <a:r>
              <a:rPr lang="da-DK" i="1" dirty="0" smtClean="0">
                <a:solidFill>
                  <a:schemeClr val="accent3"/>
                </a:solidFill>
                <a:latin typeface="Verdana" panose="020B0604030504040204" pitchFamily="34" charset="0"/>
                <a:ea typeface="Verdana" panose="020B0604030504040204" pitchFamily="34" charset="0"/>
                <a:cs typeface="Calibri"/>
                <a:sym typeface="Calibri"/>
              </a:rPr>
              <a:t>deltog</a:t>
            </a:r>
            <a:r>
              <a:rPr lang="da-DK" i="1" dirty="0" smtClean="0">
                <a:latin typeface="Verdana" panose="020B0604030504040204" pitchFamily="34" charset="0"/>
                <a:ea typeface="Verdana" panose="020B0604030504040204" pitchFamily="34" charset="0"/>
                <a:cs typeface="Calibri"/>
                <a:sym typeface="Calibri"/>
              </a:rPr>
              <a:t>.</a:t>
            </a:r>
            <a:endParaRPr lang="da-DK" b="1" dirty="0" smtClean="0">
              <a:latin typeface="Verdana" panose="020B0604030504040204" pitchFamily="34" charset="0"/>
              <a:ea typeface="Verdana" panose="020B0604030504040204" pitchFamily="34" charset="0"/>
              <a:cs typeface="Calibri"/>
              <a:sym typeface="Calibri"/>
            </a:endParaRPr>
          </a:p>
          <a:p>
            <a:endParaRPr lang="da-DK" b="1"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lang="da-DK" b="1"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sz="1800" b="1" i="1" dirty="0">
              <a:solidFill>
                <a:schemeClr val="accent3"/>
              </a:solidFill>
              <a:latin typeface="Calibri"/>
              <a:ea typeface="Calibri"/>
              <a:cs typeface="Calibri"/>
              <a:sym typeface="Calibri"/>
            </a:endParaRPr>
          </a:p>
        </p:txBody>
      </p:sp>
      <p:sp>
        <p:nvSpPr>
          <p:cNvPr id="4" name="Rektangel 3"/>
          <p:cNvSpPr/>
          <p:nvPr/>
        </p:nvSpPr>
        <p:spPr>
          <a:xfrm>
            <a:off x="5306395" y="1176625"/>
            <a:ext cx="266420"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cs typeface="Calibri"/>
                <a:sym typeface="Calibri"/>
              </a:rPr>
              <a:t> </a:t>
            </a:r>
            <a:endParaRPr lang="da-DK" dirty="0"/>
          </a:p>
        </p:txBody>
      </p:sp>
      <p:sp>
        <p:nvSpPr>
          <p:cNvPr id="10" name="Rektangel 9"/>
          <p:cNvSpPr/>
          <p:nvPr/>
        </p:nvSpPr>
        <p:spPr>
          <a:xfrm>
            <a:off x="4868848" y="4631905"/>
            <a:ext cx="6811521" cy="1754326"/>
          </a:xfrm>
          <a:prstGeom prst="rect">
            <a:avLst/>
          </a:prstGeom>
          <a:ln w="19050">
            <a:solidFill>
              <a:schemeClr val="accent3"/>
            </a:solidFill>
          </a:ln>
        </p:spPr>
        <p:txBody>
          <a:bodyPr wrap="square">
            <a:spAutoFit/>
          </a:bodyPr>
          <a:lstStyle/>
          <a:p>
            <a:r>
              <a:rPr lang="da-DK" b="1" dirty="0" smtClean="0">
                <a:latin typeface="Times" pitchFamily="18" charset="0"/>
                <a:ea typeface="Verdana" panose="020B0604030504040204" pitchFamily="34" charset="0"/>
                <a:sym typeface="Calibri"/>
              </a:rPr>
              <a:t>Skriv den rigtige form af det ord, der står i parentes. </a:t>
            </a:r>
            <a:endParaRPr lang="da-DK" b="1" dirty="0">
              <a:latin typeface="Times" pitchFamily="18" charset="0"/>
              <a:ea typeface="Verdana" panose="020B0604030504040204" pitchFamily="34" charset="0"/>
              <a:cs typeface="Times New Roman" panose="02020603050405020304" pitchFamily="18" charset="0"/>
              <a:sym typeface="Calibri"/>
            </a:endParaRPr>
          </a:p>
          <a:p>
            <a:r>
              <a:rPr lang="da-DK" dirty="0" smtClean="0">
                <a:latin typeface="Times" pitchFamily="18" charset="0"/>
                <a:ea typeface="Verdana" panose="020B0604030504040204" pitchFamily="34" charset="0"/>
                <a:cs typeface="Times New Roman" panose="02020603050405020304" pitchFamily="18" charset="0"/>
                <a:sym typeface="Calibri"/>
              </a:rPr>
              <a:t>Til Copenhagen Marathon i 2019 (deltage)_____________flere end 13.000 mennesker. Der har aldrig været tilmeldt så mange (løber) ___________ før. Marathon er blevet meget (populær)_________ i Danmark de seneste år. (Løb)______________ har ofte en række sponsorer, der yder økonomisk støtte. </a:t>
            </a:r>
          </a:p>
        </p:txBody>
      </p:sp>
    </p:spTree>
    <p:extLst>
      <p:ext uri="{BB962C8B-B14F-4D97-AF65-F5344CB8AC3E}">
        <p14:creationId xmlns:p14="http://schemas.microsoft.com/office/powerpoint/2010/main" val="2697364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Eksempler fra </a:t>
            </a:r>
            <a:r>
              <a:rPr lang="da-DK" sz="3400" b="1" dirty="0">
                <a:solidFill>
                  <a:schemeClr val="accent1"/>
                </a:solidFill>
                <a:latin typeface="Arial"/>
                <a:ea typeface="Arial"/>
                <a:cs typeface="Arial"/>
                <a:sym typeface="Arial"/>
              </a:rPr>
              <a:t>opgavedelen</a:t>
            </a:r>
            <a:endParaRPr lang="da-DK" sz="3400" b="1" dirty="0">
              <a:solidFill>
                <a:schemeClr val="accent1"/>
              </a:solidFill>
              <a:latin typeface="Arial"/>
              <a:ea typeface="Arial"/>
              <a:cs typeface="Arial"/>
              <a:sym typeface="Arial"/>
            </a:endParaRPr>
          </a:p>
        </p:txBody>
      </p:sp>
      <p:sp>
        <p:nvSpPr>
          <p:cNvPr id="6" name="Højrepil 5"/>
          <p:cNvSpPr/>
          <p:nvPr/>
        </p:nvSpPr>
        <p:spPr>
          <a:xfrm>
            <a:off x="384372" y="1246181"/>
            <a:ext cx="2489457"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p:cNvSpPr/>
          <p:nvPr/>
        </p:nvSpPr>
        <p:spPr>
          <a:xfrm>
            <a:off x="364221" y="1424016"/>
            <a:ext cx="2509608" cy="461665"/>
          </a:xfrm>
          <a:prstGeom prst="rect">
            <a:avLst/>
          </a:prstGeom>
        </p:spPr>
        <p:txBody>
          <a:bodyPr wrap="square">
            <a:spAutoFit/>
          </a:bodyPr>
          <a:lstStyle/>
          <a:p>
            <a:r>
              <a:rPr lang="da-DK" sz="2400" b="1" dirty="0" smtClean="0">
                <a:solidFill>
                  <a:schemeClr val="bg1"/>
                </a:solidFill>
                <a:latin typeface="Arial"/>
                <a:cs typeface="Arial"/>
                <a:sym typeface="Arial"/>
              </a:rPr>
              <a:t>RET EN TEKST</a:t>
            </a:r>
            <a:endParaRPr lang="da-DK" sz="2400" dirty="0">
              <a:solidFill>
                <a:schemeClr val="bg1"/>
              </a:solidFill>
            </a:endParaRPr>
          </a:p>
        </p:txBody>
      </p:sp>
      <p:sp>
        <p:nvSpPr>
          <p:cNvPr id="14" name="Google Shape;521;p57"/>
          <p:cNvSpPr/>
          <p:nvPr/>
        </p:nvSpPr>
        <p:spPr>
          <a:xfrm>
            <a:off x="340828" y="2702275"/>
            <a:ext cx="11644341" cy="5165545"/>
          </a:xfrm>
          <a:prstGeom prst="rect">
            <a:avLst/>
          </a:prstGeom>
          <a:noFill/>
          <a:ln>
            <a:noFill/>
          </a:ln>
        </p:spPr>
        <p:txBody>
          <a:bodyPr spcFirstLastPara="1" wrap="square" lIns="121900" tIns="60925" rIns="121900" bIns="60925" anchor="t" anchorCtr="0">
            <a:noAutofit/>
          </a:bodyPr>
          <a:lstStyle/>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det er forskelligt fra prøve til prøve, hvor mange ord i opgaven, der skal rettes.</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det altid er </a:t>
            </a:r>
            <a:r>
              <a:rPr lang="da-DK" b="1" dirty="0" smtClean="0">
                <a:solidFill>
                  <a:schemeClr val="accent3"/>
                </a:solidFill>
                <a:latin typeface="Verdana" panose="020B0604030504040204" pitchFamily="34" charset="0"/>
                <a:ea typeface="Verdana" panose="020B0604030504040204" pitchFamily="34" charset="0"/>
                <a:cs typeface="Calibri"/>
                <a:sym typeface="Calibri"/>
              </a:rPr>
              <a:t>ordene</a:t>
            </a:r>
            <a:r>
              <a:rPr lang="da-DK" dirty="0" smtClean="0">
                <a:latin typeface="Verdana" panose="020B0604030504040204" pitchFamily="34" charset="0"/>
                <a:ea typeface="Verdana" panose="020B0604030504040204" pitchFamily="34" charset="0"/>
                <a:cs typeface="Calibri"/>
                <a:sym typeface="Calibri"/>
              </a:rPr>
              <a:t>, du skal rette. Du skal ikke ændre på tegnsætningen i teksten. </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du i denne opgave møder de </a:t>
            </a:r>
            <a:r>
              <a:rPr lang="da-DK" b="1" dirty="0" smtClean="0">
                <a:solidFill>
                  <a:schemeClr val="accent3"/>
                </a:solidFill>
                <a:latin typeface="Verdana" panose="020B0604030504040204" pitchFamily="34" charset="0"/>
                <a:ea typeface="Verdana" panose="020B0604030504040204" pitchFamily="34" charset="0"/>
                <a:cs typeface="Calibri"/>
                <a:sym typeface="Calibri"/>
              </a:rPr>
              <a:t>mest almindelige fejltyper</a:t>
            </a:r>
            <a:r>
              <a:rPr lang="da-DK" dirty="0" smtClean="0">
                <a:latin typeface="Verdana" panose="020B0604030504040204" pitchFamily="34" charset="0"/>
                <a:ea typeface="Verdana" panose="020B0604030504040204" pitchFamily="34" charset="0"/>
                <a:cs typeface="Calibri"/>
                <a:sym typeface="Calibri"/>
              </a:rPr>
              <a:t>. Det kan fx være: </a:t>
            </a:r>
          </a:p>
          <a:p>
            <a:endParaRPr lang="da-DK" dirty="0">
              <a:latin typeface="Verdana" panose="020B0604030504040204" pitchFamily="34" charset="0"/>
              <a:ea typeface="Verdana" panose="020B0604030504040204" pitchFamily="34" charset="0"/>
              <a:cs typeface="Calibri"/>
              <a:sym typeface="Calibri"/>
            </a:endParaRPr>
          </a:p>
          <a:p>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  - Ord, der mangler et </a:t>
            </a:r>
            <a:r>
              <a:rPr lang="da-DK" b="1" dirty="0" smtClean="0">
                <a:solidFill>
                  <a:schemeClr val="accent3"/>
                </a:solidFill>
                <a:latin typeface="Verdana" panose="020B0604030504040204" pitchFamily="34" charset="0"/>
                <a:ea typeface="Verdana" panose="020B0604030504040204" pitchFamily="34" charset="0"/>
                <a:cs typeface="Calibri"/>
                <a:sym typeface="Calibri"/>
              </a:rPr>
              <a:t>nutids-r</a:t>
            </a:r>
            <a:endParaRPr lang="da-DK" dirty="0">
              <a:latin typeface="Verdana" panose="020B0604030504040204" pitchFamily="34" charset="0"/>
              <a:ea typeface="Verdana" panose="020B0604030504040204" pitchFamily="34" charset="0"/>
              <a:cs typeface="Calibri"/>
              <a:sym typeface="Calibri"/>
            </a:endParaRPr>
          </a:p>
          <a:p>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  - Forveksling af endelserne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ene</a:t>
            </a:r>
            <a:r>
              <a:rPr lang="da-DK" dirty="0" smtClean="0">
                <a:latin typeface="Verdana" panose="020B0604030504040204" pitchFamily="34" charset="0"/>
                <a:ea typeface="Verdana" panose="020B0604030504040204" pitchFamily="34" charset="0"/>
                <a:cs typeface="Calibri"/>
                <a:sym typeface="Calibri"/>
              </a:rPr>
              <a:t> og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ende</a:t>
            </a:r>
            <a:r>
              <a:rPr lang="da-DK" dirty="0" smtClean="0">
                <a:latin typeface="Verdana" panose="020B0604030504040204" pitchFamily="34" charset="0"/>
                <a:ea typeface="Verdana" panose="020B0604030504040204" pitchFamily="34" charset="0"/>
                <a:cs typeface="Calibri"/>
                <a:sym typeface="Calibri"/>
              </a:rPr>
              <a:t> (fx: </a:t>
            </a:r>
            <a:r>
              <a:rPr lang="da-DK" i="1" dirty="0" smtClean="0">
                <a:latin typeface="Verdana" panose="020B0604030504040204" pitchFamily="34" charset="0"/>
                <a:ea typeface="Verdana" panose="020B0604030504040204" pitchFamily="34" charset="0"/>
                <a:cs typeface="Calibri"/>
                <a:sym typeface="Calibri"/>
              </a:rPr>
              <a:t>Han hejste sejlene</a:t>
            </a:r>
            <a:r>
              <a:rPr lang="da-DK" dirty="0" smtClean="0">
                <a:latin typeface="Verdana" panose="020B0604030504040204" pitchFamily="34" charset="0"/>
                <a:ea typeface="Verdana" panose="020B0604030504040204" pitchFamily="34" charset="0"/>
                <a:cs typeface="Calibri"/>
                <a:sym typeface="Calibri"/>
              </a:rPr>
              <a:t>/</a:t>
            </a:r>
            <a:r>
              <a:rPr lang="da-DK" i="1" dirty="0" smtClean="0">
                <a:latin typeface="Verdana" panose="020B0604030504040204" pitchFamily="34" charset="0"/>
                <a:ea typeface="Verdana" panose="020B0604030504040204" pitchFamily="34" charset="0"/>
                <a:cs typeface="Calibri"/>
                <a:sym typeface="Calibri"/>
              </a:rPr>
              <a:t>Han kom sejlende i båden</a:t>
            </a:r>
            <a:r>
              <a:rPr lang="da-DK" dirty="0" smtClean="0">
                <a:latin typeface="Verdana" panose="020B0604030504040204" pitchFamily="34" charset="0"/>
                <a:ea typeface="Verdana" panose="020B0604030504040204" pitchFamily="34" charset="0"/>
                <a:cs typeface="Calibri"/>
                <a:sym typeface="Calibri"/>
              </a:rPr>
              <a:t>) </a:t>
            </a:r>
          </a:p>
          <a:p>
            <a:r>
              <a:rPr lang="da-DK" dirty="0" smtClean="0">
                <a:latin typeface="Verdana" panose="020B0604030504040204" pitchFamily="34" charset="0"/>
                <a:ea typeface="Verdana" panose="020B0604030504040204" pitchFamily="34" charset="0"/>
                <a:cs typeface="Calibri"/>
                <a:sym typeface="Calibri"/>
              </a:rPr>
              <a:t>   - Forveksling af ord som fx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hans</a:t>
            </a:r>
            <a:r>
              <a:rPr lang="da-DK" dirty="0" smtClean="0">
                <a:latin typeface="Verdana" panose="020B0604030504040204" pitchFamily="34" charset="0"/>
                <a:ea typeface="Verdana" panose="020B0604030504040204" pitchFamily="34" charset="0"/>
                <a:cs typeface="Calibri"/>
                <a:sym typeface="Calibri"/>
              </a:rPr>
              <a:t> og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sin</a:t>
            </a:r>
            <a:r>
              <a:rPr lang="da-DK" i="1" dirty="0" smtClean="0">
                <a:latin typeface="Verdana" panose="020B0604030504040204" pitchFamily="34" charset="0"/>
                <a:ea typeface="Verdana" panose="020B0604030504040204" pitchFamily="34" charset="0"/>
                <a:cs typeface="Calibri"/>
                <a:sym typeface="Calibri"/>
              </a:rPr>
              <a:t>,</a:t>
            </a:r>
            <a:r>
              <a:rPr lang="da-DK" dirty="0" smtClean="0">
                <a:latin typeface="Verdana" panose="020B0604030504040204" pitchFamily="34" charset="0"/>
                <a:ea typeface="Verdana" panose="020B0604030504040204" pitchFamily="34" charset="0"/>
                <a:cs typeface="Calibri"/>
                <a:sym typeface="Calibri"/>
              </a:rPr>
              <a:t>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ligge</a:t>
            </a:r>
            <a:r>
              <a:rPr lang="da-DK" dirty="0" smtClean="0">
                <a:latin typeface="Verdana" panose="020B0604030504040204" pitchFamily="34" charset="0"/>
                <a:ea typeface="Verdana" panose="020B0604030504040204" pitchFamily="34" charset="0"/>
                <a:cs typeface="Calibri"/>
                <a:sym typeface="Calibri"/>
              </a:rPr>
              <a:t> og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lægge</a:t>
            </a:r>
            <a:r>
              <a:rPr lang="da-DK" i="1"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eller</a:t>
            </a:r>
            <a:r>
              <a:rPr lang="da-DK" i="1" dirty="0" smtClean="0">
                <a:latin typeface="Verdana" panose="020B0604030504040204" pitchFamily="34" charset="0"/>
                <a:ea typeface="Verdana" panose="020B0604030504040204" pitchFamily="34" charset="0"/>
                <a:cs typeface="Calibri"/>
                <a:sym typeface="Calibri"/>
              </a:rPr>
              <a:t>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for</a:t>
            </a:r>
            <a:r>
              <a:rPr lang="da-DK" i="1" dirty="0" smtClean="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og</a:t>
            </a:r>
            <a:r>
              <a:rPr lang="da-DK" i="1" dirty="0" smtClean="0">
                <a:latin typeface="Verdana" panose="020B0604030504040204" pitchFamily="34" charset="0"/>
                <a:ea typeface="Verdana" panose="020B0604030504040204" pitchFamily="34" charset="0"/>
                <a:cs typeface="Calibri"/>
                <a:sym typeface="Calibri"/>
              </a:rPr>
              <a:t> </a:t>
            </a:r>
            <a:r>
              <a:rPr lang="da-DK" b="1" i="1" dirty="0" smtClean="0">
                <a:solidFill>
                  <a:schemeClr val="accent3"/>
                </a:solidFill>
                <a:latin typeface="Verdana" panose="020B0604030504040204" pitchFamily="34" charset="0"/>
                <a:ea typeface="Verdana" panose="020B0604030504040204" pitchFamily="34" charset="0"/>
                <a:cs typeface="Calibri"/>
                <a:sym typeface="Calibri"/>
              </a:rPr>
              <a:t>får</a:t>
            </a:r>
            <a:r>
              <a:rPr lang="da-DK" dirty="0" smtClean="0">
                <a:latin typeface="Verdana" panose="020B0604030504040204" pitchFamily="34" charset="0"/>
                <a:ea typeface="Verdana" panose="020B0604030504040204" pitchFamily="34" charset="0"/>
                <a:cs typeface="Calibri"/>
                <a:sym typeface="Calibri"/>
              </a:rPr>
              <a:t> </a:t>
            </a:r>
          </a:p>
          <a:p>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  - </a:t>
            </a:r>
            <a:r>
              <a:rPr lang="da-DK" b="1" dirty="0" smtClean="0">
                <a:solidFill>
                  <a:schemeClr val="accent3"/>
                </a:solidFill>
                <a:latin typeface="Verdana" panose="020B0604030504040204" pitchFamily="34" charset="0"/>
                <a:ea typeface="Verdana" panose="020B0604030504040204" pitchFamily="34" charset="0"/>
                <a:cs typeface="Calibri"/>
                <a:sym typeface="Calibri"/>
              </a:rPr>
              <a:t>Forkert deling </a:t>
            </a:r>
            <a:r>
              <a:rPr lang="da-DK" dirty="0" smtClean="0">
                <a:latin typeface="Verdana" panose="020B0604030504040204" pitchFamily="34" charset="0"/>
                <a:ea typeface="Verdana" panose="020B0604030504040204" pitchFamily="34" charset="0"/>
                <a:cs typeface="Calibri"/>
                <a:sym typeface="Calibri"/>
              </a:rPr>
              <a:t>af ord, der ikke skal deles. Fx </a:t>
            </a:r>
            <a:r>
              <a:rPr lang="da-DK" i="1" dirty="0" err="1" smtClean="0">
                <a:latin typeface="Verdana" panose="020B0604030504040204" pitchFamily="34" charset="0"/>
                <a:ea typeface="Verdana" panose="020B0604030504040204" pitchFamily="34" charset="0"/>
                <a:cs typeface="Calibri"/>
                <a:sym typeface="Calibri"/>
              </a:rPr>
              <a:t>arbejds</a:t>
            </a:r>
            <a:r>
              <a:rPr lang="da-DK" i="1" dirty="0" smtClean="0">
                <a:latin typeface="Verdana" panose="020B0604030504040204" pitchFamily="34" charset="0"/>
                <a:ea typeface="Verdana" panose="020B0604030504040204" pitchFamily="34" charset="0"/>
                <a:cs typeface="Calibri"/>
                <a:sym typeface="Calibri"/>
              </a:rPr>
              <a:t> fordeling </a:t>
            </a:r>
            <a:r>
              <a:rPr lang="da-DK" dirty="0" smtClean="0">
                <a:latin typeface="Verdana" panose="020B0604030504040204" pitchFamily="34" charset="0"/>
                <a:ea typeface="Verdana" panose="020B0604030504040204" pitchFamily="34" charset="0"/>
                <a:cs typeface="Calibri"/>
                <a:sym typeface="Calibri"/>
              </a:rPr>
              <a:t>(korrekt: </a:t>
            </a:r>
            <a:r>
              <a:rPr lang="da-DK" i="1" dirty="0" smtClean="0">
                <a:latin typeface="Verdana" panose="020B0604030504040204" pitchFamily="34" charset="0"/>
                <a:ea typeface="Verdana" panose="020B0604030504040204" pitchFamily="34" charset="0"/>
                <a:cs typeface="Calibri"/>
                <a:sym typeface="Calibri"/>
              </a:rPr>
              <a:t>arbejdsfordeling</a:t>
            </a:r>
            <a:r>
              <a:rPr lang="da-DK" dirty="0" smtClean="0">
                <a:latin typeface="Verdana" panose="020B0604030504040204" pitchFamily="34" charset="0"/>
                <a:ea typeface="Verdana" panose="020B0604030504040204" pitchFamily="34" charset="0"/>
                <a:cs typeface="Calibri"/>
                <a:sym typeface="Calibri"/>
              </a:rPr>
              <a:t>)</a:t>
            </a:r>
          </a:p>
          <a:p>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  - </a:t>
            </a:r>
            <a:r>
              <a:rPr lang="da-DK" dirty="0">
                <a:latin typeface="Verdana" panose="020B0604030504040204" pitchFamily="34" charset="0"/>
                <a:ea typeface="Verdana" panose="020B0604030504040204" pitchFamily="34" charset="0"/>
                <a:cs typeface="Calibri"/>
                <a:sym typeface="Calibri"/>
              </a:rPr>
              <a:t>M</a:t>
            </a:r>
            <a:r>
              <a:rPr lang="da-DK" dirty="0" smtClean="0">
                <a:latin typeface="Verdana" panose="020B0604030504040204" pitchFamily="34" charset="0"/>
                <a:ea typeface="Verdana" panose="020B0604030504040204" pitchFamily="34" charset="0"/>
                <a:cs typeface="Calibri"/>
                <a:sym typeface="Calibri"/>
              </a:rPr>
              <a:t>anglende </a:t>
            </a:r>
            <a:r>
              <a:rPr lang="da-DK" b="1" dirty="0" smtClean="0">
                <a:solidFill>
                  <a:schemeClr val="accent3"/>
                </a:solidFill>
                <a:latin typeface="Verdana" panose="020B0604030504040204" pitchFamily="34" charset="0"/>
                <a:ea typeface="Verdana" panose="020B0604030504040204" pitchFamily="34" charset="0"/>
                <a:cs typeface="Calibri"/>
                <a:sym typeface="Calibri"/>
              </a:rPr>
              <a:t>dobbeltkonsonant</a:t>
            </a:r>
            <a:r>
              <a:rPr lang="da-DK" dirty="0" smtClean="0">
                <a:latin typeface="Verdana" panose="020B0604030504040204" pitchFamily="34" charset="0"/>
                <a:ea typeface="Verdana" panose="020B0604030504040204" pitchFamily="34" charset="0"/>
                <a:cs typeface="Calibri"/>
                <a:sym typeface="Calibri"/>
              </a:rPr>
              <a:t> i et ord. Fx </a:t>
            </a:r>
            <a:r>
              <a:rPr lang="da-DK" i="1" dirty="0" err="1" smtClean="0">
                <a:latin typeface="Verdana" panose="020B0604030504040204" pitchFamily="34" charset="0"/>
                <a:ea typeface="Verdana" panose="020B0604030504040204" pitchFamily="34" charset="0"/>
                <a:cs typeface="Calibri"/>
                <a:sym typeface="Calibri"/>
              </a:rPr>
              <a:t>paralel</a:t>
            </a:r>
            <a:r>
              <a:rPr lang="da-DK" dirty="0" smtClean="0">
                <a:latin typeface="Verdana" panose="020B0604030504040204" pitchFamily="34" charset="0"/>
                <a:ea typeface="Verdana" panose="020B0604030504040204" pitchFamily="34" charset="0"/>
                <a:cs typeface="Calibri"/>
                <a:sym typeface="Calibri"/>
              </a:rPr>
              <a:t> (korrekt: parallel) </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latin typeface="Verdana" panose="020B0604030504040204" pitchFamily="34" charset="0"/>
                <a:ea typeface="Verdana" panose="020B0604030504040204" pitchFamily="34" charset="0"/>
                <a:cs typeface="Calibri"/>
                <a:sym typeface="Calibri"/>
              </a:rPr>
              <a:t>HUSK</a:t>
            </a:r>
            <a:r>
              <a:rPr lang="da-DK" dirty="0" smtClean="0">
                <a:latin typeface="Verdana" panose="020B0604030504040204" pitchFamily="34" charset="0"/>
                <a:ea typeface="Verdana" panose="020B0604030504040204" pitchFamily="34" charset="0"/>
                <a:cs typeface="Calibri"/>
                <a:sym typeface="Calibri"/>
              </a:rPr>
              <a:t>, at det ikke regnes for fejl i denne opgave, hvis du ændrer noget rigtigt til noget forkert.</a:t>
            </a:r>
            <a:endParaRPr lang="da-DK" b="1" dirty="0">
              <a:latin typeface="Verdana" panose="020B0604030504040204" pitchFamily="34" charset="0"/>
              <a:ea typeface="Verdana" panose="020B0604030504040204" pitchFamily="34" charset="0"/>
              <a:cs typeface="Calibri"/>
              <a:sym typeface="Calibri"/>
            </a:endParaRPr>
          </a:p>
          <a:p>
            <a:endParaRPr lang="da-DK" b="1" dirty="0" smtClean="0">
              <a:latin typeface="Verdana" panose="020B0604030504040204" pitchFamily="34" charset="0"/>
              <a:ea typeface="Verdana" panose="020B0604030504040204" pitchFamily="34" charset="0"/>
              <a:cs typeface="Calibri"/>
              <a:sym typeface="Calibri"/>
            </a:endParaRPr>
          </a:p>
          <a:p>
            <a:endParaRPr sz="1800" b="1" i="1" dirty="0">
              <a:solidFill>
                <a:schemeClr val="accent3"/>
              </a:solidFill>
              <a:latin typeface="Calibri"/>
              <a:ea typeface="Calibri"/>
              <a:cs typeface="Calibri"/>
              <a:sym typeface="Calibri"/>
            </a:endParaRPr>
          </a:p>
        </p:txBody>
      </p:sp>
      <p:sp>
        <p:nvSpPr>
          <p:cNvPr id="4" name="Rektangel 3"/>
          <p:cNvSpPr/>
          <p:nvPr/>
        </p:nvSpPr>
        <p:spPr>
          <a:xfrm>
            <a:off x="5306395" y="1176625"/>
            <a:ext cx="266420" cy="369332"/>
          </a:xfrm>
          <a:prstGeom prst="rect">
            <a:avLst/>
          </a:prstGeom>
        </p:spPr>
        <p:txBody>
          <a:bodyPr wrap="none">
            <a:spAutoFit/>
          </a:bodyPr>
          <a:lstStyle/>
          <a:p>
            <a:r>
              <a:rPr lang="da-DK" dirty="0" smtClean="0">
                <a:latin typeface="Verdana" panose="020B0604030504040204" pitchFamily="34" charset="0"/>
                <a:ea typeface="Verdana" panose="020B0604030504040204" pitchFamily="34" charset="0"/>
                <a:cs typeface="Calibri"/>
                <a:sym typeface="Calibri"/>
              </a:rPr>
              <a:t> </a:t>
            </a:r>
            <a:endParaRPr lang="da-DK" dirty="0"/>
          </a:p>
        </p:txBody>
      </p:sp>
      <p:sp>
        <p:nvSpPr>
          <p:cNvPr id="10" name="Rektangel 9"/>
          <p:cNvSpPr/>
          <p:nvPr/>
        </p:nvSpPr>
        <p:spPr>
          <a:xfrm>
            <a:off x="4778382" y="1311946"/>
            <a:ext cx="6811521" cy="1200329"/>
          </a:xfrm>
          <a:prstGeom prst="rect">
            <a:avLst/>
          </a:prstGeom>
          <a:ln w="19050">
            <a:solidFill>
              <a:schemeClr val="accent3"/>
            </a:solidFill>
          </a:ln>
        </p:spPr>
        <p:txBody>
          <a:bodyPr wrap="square">
            <a:spAutoFit/>
          </a:bodyPr>
          <a:lstStyle/>
          <a:p>
            <a:r>
              <a:rPr lang="da-DK" b="1" dirty="0" smtClean="0">
                <a:latin typeface="Times" pitchFamily="18" charset="0"/>
                <a:ea typeface="Verdana" panose="020B0604030504040204" pitchFamily="34" charset="0"/>
                <a:sym typeface="Calibri"/>
              </a:rPr>
              <a:t>Ret fejlene i teksten. Kommateringen skal ikke ændres.</a:t>
            </a:r>
          </a:p>
          <a:p>
            <a:endParaRPr lang="da-DK" b="1" dirty="0" smtClean="0">
              <a:latin typeface="Times" pitchFamily="18" charset="0"/>
              <a:ea typeface="Verdana" panose="020B0604030504040204" pitchFamily="34" charset="0"/>
              <a:sym typeface="Calibri"/>
            </a:endParaRPr>
          </a:p>
          <a:p>
            <a:r>
              <a:rPr lang="da-DK" dirty="0" smtClean="0">
                <a:latin typeface="Times" pitchFamily="18" charset="0"/>
                <a:ea typeface="Verdana" panose="020B0604030504040204" pitchFamily="34" charset="0"/>
                <a:cs typeface="Times New Roman" panose="02020603050405020304" pitchFamily="18" charset="0"/>
                <a:sym typeface="Calibri"/>
              </a:rPr>
              <a:t>Når fodboldklubberne i Superligaen </a:t>
            </a:r>
            <a:r>
              <a:rPr lang="da-DK" strike="sngStrike" dirty="0" smtClean="0">
                <a:latin typeface="Times" pitchFamily="18" charset="0"/>
                <a:ea typeface="Verdana" panose="020B0604030504040204" pitchFamily="34" charset="0"/>
                <a:cs typeface="Times New Roman" panose="02020603050405020304" pitchFamily="18" charset="0"/>
                <a:sym typeface="Calibri"/>
              </a:rPr>
              <a:t>præsentere</a:t>
            </a:r>
            <a:r>
              <a:rPr lang="da-DK" dirty="0" smtClean="0">
                <a:latin typeface="Times" pitchFamily="18" charset="0"/>
                <a:ea typeface="Verdana" panose="020B0604030504040204" pitchFamily="34" charset="0"/>
                <a:cs typeface="Times New Roman" panose="02020603050405020304" pitchFamily="18" charset="0"/>
                <a:sym typeface="Calibri"/>
              </a:rPr>
              <a:t> deres årsregnskab, er der ofte meget opmærksomhed fra medierne. </a:t>
            </a:r>
          </a:p>
        </p:txBody>
      </p:sp>
      <p:sp>
        <p:nvSpPr>
          <p:cNvPr id="2" name="Rektangel 1"/>
          <p:cNvSpPr/>
          <p:nvPr/>
        </p:nvSpPr>
        <p:spPr>
          <a:xfrm>
            <a:off x="8097058" y="1712570"/>
            <a:ext cx="1277914" cy="338554"/>
          </a:xfrm>
          <a:prstGeom prst="rect">
            <a:avLst/>
          </a:prstGeom>
        </p:spPr>
        <p:txBody>
          <a:bodyPr wrap="none">
            <a:spAutoFit/>
          </a:bodyPr>
          <a:lstStyle/>
          <a:p>
            <a:r>
              <a:rPr lang="da-DK" sz="1600" dirty="0">
                <a:solidFill>
                  <a:schemeClr val="accent3"/>
                </a:solidFill>
                <a:latin typeface="Ink Free" panose="03080402000500000000" pitchFamily="66" charset="0"/>
                <a:ea typeface="Verdana" panose="020B0604030504040204" pitchFamily="34" charset="0"/>
                <a:sym typeface="Calibri"/>
              </a:rPr>
              <a:t>præsenterer</a:t>
            </a:r>
            <a:endParaRPr lang="da-DK" sz="1600" dirty="0">
              <a:solidFill>
                <a:schemeClr val="accent3"/>
              </a:solidFill>
              <a:latin typeface="Ink Free" panose="03080402000500000000" pitchFamily="66" charset="0"/>
              <a:ea typeface="Verdana" panose="020B0604030504040204" pitchFamily="34" charset="0"/>
              <a:cs typeface="Calibri"/>
              <a:sym typeface="Calibri"/>
            </a:endParaRPr>
          </a:p>
        </p:txBody>
      </p:sp>
    </p:spTree>
    <p:extLst>
      <p:ext uri="{BB962C8B-B14F-4D97-AF65-F5344CB8AC3E}">
        <p14:creationId xmlns:p14="http://schemas.microsoft.com/office/powerpoint/2010/main" val="790667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893468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200" b="1" dirty="0" smtClean="0">
                <a:latin typeface="Arial"/>
                <a:ea typeface="Arial"/>
                <a:cs typeface="Arial"/>
                <a:sym typeface="Arial"/>
              </a:rPr>
              <a:t>Del 4: </a:t>
            </a:r>
            <a:br>
              <a:rPr lang="da-DK" sz="4200" b="1" dirty="0" smtClean="0">
                <a:latin typeface="Arial"/>
                <a:ea typeface="Arial"/>
                <a:cs typeface="Arial"/>
                <a:sym typeface="Arial"/>
              </a:rPr>
            </a:br>
            <a:r>
              <a:rPr lang="da-DK" sz="4200" dirty="0" smtClean="0">
                <a:latin typeface="Arial"/>
                <a:ea typeface="Arial"/>
                <a:cs typeface="Arial"/>
                <a:sym typeface="Arial"/>
              </a:rPr>
              <a:t>Gode råd til retskrivningsprøven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22</a:t>
            </a:fld>
            <a:endParaRPr/>
          </a:p>
        </p:txBody>
      </p:sp>
    </p:spTree>
    <p:extLst>
      <p:ext uri="{BB962C8B-B14F-4D97-AF65-F5344CB8AC3E}">
        <p14:creationId xmlns:p14="http://schemas.microsoft.com/office/powerpoint/2010/main" val="2981020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grpSp>
        <p:nvGrpSpPr>
          <p:cNvPr id="18" name="Group 4">
            <a:extLst>
              <a:ext uri="{FF2B5EF4-FFF2-40B4-BE49-F238E27FC236}">
                <a16:creationId xmlns:a16="http://schemas.microsoft.com/office/drawing/2014/main" id="{C65406F5-EA23-4BD6-925D-11FB45B30215}"/>
              </a:ext>
            </a:extLst>
          </p:cNvPr>
          <p:cNvGrpSpPr>
            <a:grpSpLocks noChangeAspect="1"/>
          </p:cNvGrpSpPr>
          <p:nvPr/>
        </p:nvGrpSpPr>
        <p:grpSpPr bwMode="auto">
          <a:xfrm>
            <a:off x="343498" y="344030"/>
            <a:ext cx="755959" cy="1012128"/>
            <a:chOff x="426" y="374"/>
            <a:chExt cx="301" cy="403"/>
          </a:xfrm>
        </p:grpSpPr>
        <p:sp>
          <p:nvSpPr>
            <p:cNvPr id="19" name="Freeform 5">
              <a:extLst>
                <a:ext uri="{FF2B5EF4-FFF2-40B4-BE49-F238E27FC236}">
                  <a16:creationId xmlns:a16="http://schemas.microsoft.com/office/drawing/2014/main" id="{C95C6543-9E6E-4ACC-8047-6DD2BAC6941D}"/>
                </a:ext>
              </a:extLst>
            </p:cNvPr>
            <p:cNvSpPr>
              <a:spLocks noEditPoints="1"/>
            </p:cNvSpPr>
            <p:nvPr/>
          </p:nvSpPr>
          <p:spPr bwMode="auto">
            <a:xfrm>
              <a:off x="426" y="374"/>
              <a:ext cx="301" cy="378"/>
            </a:xfrm>
            <a:custGeom>
              <a:avLst/>
              <a:gdLst>
                <a:gd name="T0" fmla="*/ 401 w 567"/>
                <a:gd name="T1" fmla="*/ 713 h 713"/>
                <a:gd name="T2" fmla="*/ 401 w 567"/>
                <a:gd name="T3" fmla="*/ 582 h 713"/>
                <a:gd name="T4" fmla="*/ 424 w 567"/>
                <a:gd name="T5" fmla="*/ 487 h 713"/>
                <a:gd name="T6" fmla="*/ 532 w 567"/>
                <a:gd name="T7" fmla="*/ 188 h 713"/>
                <a:gd name="T8" fmla="*/ 273 w 567"/>
                <a:gd name="T9" fmla="*/ 4 h 713"/>
                <a:gd name="T10" fmla="*/ 27 w 567"/>
                <a:gd name="T11" fmla="*/ 205 h 713"/>
                <a:gd name="T12" fmla="*/ 156 w 567"/>
                <a:gd name="T13" fmla="*/ 496 h 713"/>
                <a:gd name="T14" fmla="*/ 188 w 567"/>
                <a:gd name="T15" fmla="*/ 587 h 713"/>
                <a:gd name="T16" fmla="*/ 188 w 567"/>
                <a:gd name="T17" fmla="*/ 713 h 713"/>
                <a:gd name="T18" fmla="*/ 401 w 567"/>
                <a:gd name="T19" fmla="*/ 713 h 713"/>
                <a:gd name="T20" fmla="*/ 211 w 567"/>
                <a:gd name="T21" fmla="*/ 691 h 713"/>
                <a:gd name="T22" fmla="*/ 209 w 567"/>
                <a:gd name="T23" fmla="*/ 689 h 713"/>
                <a:gd name="T24" fmla="*/ 209 w 567"/>
                <a:gd name="T25" fmla="*/ 587 h 713"/>
                <a:gd name="T26" fmla="*/ 172 w 567"/>
                <a:gd name="T27" fmla="*/ 481 h 713"/>
                <a:gd name="T28" fmla="*/ 168 w 567"/>
                <a:gd name="T29" fmla="*/ 478 h 713"/>
                <a:gd name="T30" fmla="*/ 49 w 567"/>
                <a:gd name="T31" fmla="*/ 212 h 713"/>
                <a:gd name="T32" fmla="*/ 274 w 567"/>
                <a:gd name="T33" fmla="*/ 27 h 713"/>
                <a:gd name="T34" fmla="*/ 511 w 567"/>
                <a:gd name="T35" fmla="*/ 197 h 713"/>
                <a:gd name="T36" fmla="*/ 409 w 567"/>
                <a:gd name="T37" fmla="*/ 470 h 713"/>
                <a:gd name="T38" fmla="*/ 405 w 567"/>
                <a:gd name="T39" fmla="*/ 476 h 713"/>
                <a:gd name="T40" fmla="*/ 380 w 567"/>
                <a:gd name="T41" fmla="*/ 582 h 713"/>
                <a:gd name="T42" fmla="*/ 380 w 567"/>
                <a:gd name="T43" fmla="*/ 689 h 713"/>
                <a:gd name="T44" fmla="*/ 378 w 567"/>
                <a:gd name="T45" fmla="*/ 691 h 713"/>
                <a:gd name="T46" fmla="*/ 211 w 567"/>
                <a:gd name="T47" fmla="*/ 69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7" h="713">
                  <a:moveTo>
                    <a:pt x="401" y="713"/>
                  </a:moveTo>
                  <a:cubicBezTo>
                    <a:pt x="401" y="582"/>
                    <a:pt x="401" y="582"/>
                    <a:pt x="401" y="582"/>
                  </a:cubicBezTo>
                  <a:cubicBezTo>
                    <a:pt x="400" y="549"/>
                    <a:pt x="408" y="517"/>
                    <a:pt x="424" y="487"/>
                  </a:cubicBezTo>
                  <a:cubicBezTo>
                    <a:pt x="523" y="423"/>
                    <a:pt x="567" y="301"/>
                    <a:pt x="532" y="188"/>
                  </a:cubicBezTo>
                  <a:cubicBezTo>
                    <a:pt x="496" y="75"/>
                    <a:pt x="391" y="0"/>
                    <a:pt x="273" y="4"/>
                  </a:cubicBezTo>
                  <a:cubicBezTo>
                    <a:pt x="155" y="8"/>
                    <a:pt x="55" y="91"/>
                    <a:pt x="27" y="205"/>
                  </a:cubicBezTo>
                  <a:cubicBezTo>
                    <a:pt x="0" y="320"/>
                    <a:pt x="53" y="439"/>
                    <a:pt x="156" y="496"/>
                  </a:cubicBezTo>
                  <a:cubicBezTo>
                    <a:pt x="175" y="523"/>
                    <a:pt x="186" y="554"/>
                    <a:pt x="188" y="587"/>
                  </a:cubicBezTo>
                  <a:cubicBezTo>
                    <a:pt x="188" y="713"/>
                    <a:pt x="188" y="713"/>
                    <a:pt x="188" y="713"/>
                  </a:cubicBezTo>
                  <a:lnTo>
                    <a:pt x="401" y="713"/>
                  </a:lnTo>
                  <a:close/>
                  <a:moveTo>
                    <a:pt x="211" y="691"/>
                  </a:moveTo>
                  <a:cubicBezTo>
                    <a:pt x="209" y="689"/>
                    <a:pt x="209" y="689"/>
                    <a:pt x="209" y="689"/>
                  </a:cubicBezTo>
                  <a:cubicBezTo>
                    <a:pt x="209" y="587"/>
                    <a:pt x="209" y="587"/>
                    <a:pt x="209" y="587"/>
                  </a:cubicBezTo>
                  <a:cubicBezTo>
                    <a:pt x="207" y="549"/>
                    <a:pt x="194" y="512"/>
                    <a:pt x="172" y="481"/>
                  </a:cubicBezTo>
                  <a:cubicBezTo>
                    <a:pt x="171" y="480"/>
                    <a:pt x="170" y="479"/>
                    <a:pt x="168" y="478"/>
                  </a:cubicBezTo>
                  <a:cubicBezTo>
                    <a:pt x="73" y="427"/>
                    <a:pt x="24" y="318"/>
                    <a:pt x="49" y="212"/>
                  </a:cubicBezTo>
                  <a:cubicBezTo>
                    <a:pt x="73" y="107"/>
                    <a:pt x="166" y="31"/>
                    <a:pt x="274" y="27"/>
                  </a:cubicBezTo>
                  <a:cubicBezTo>
                    <a:pt x="382" y="23"/>
                    <a:pt x="480" y="93"/>
                    <a:pt x="511" y="197"/>
                  </a:cubicBezTo>
                  <a:cubicBezTo>
                    <a:pt x="543" y="301"/>
                    <a:pt x="501" y="413"/>
                    <a:pt x="409" y="470"/>
                  </a:cubicBezTo>
                  <a:cubicBezTo>
                    <a:pt x="407" y="472"/>
                    <a:pt x="406" y="474"/>
                    <a:pt x="405" y="476"/>
                  </a:cubicBezTo>
                  <a:cubicBezTo>
                    <a:pt x="387" y="509"/>
                    <a:pt x="379" y="545"/>
                    <a:pt x="380" y="582"/>
                  </a:cubicBezTo>
                  <a:cubicBezTo>
                    <a:pt x="380" y="689"/>
                    <a:pt x="380" y="689"/>
                    <a:pt x="380" y="689"/>
                  </a:cubicBezTo>
                  <a:cubicBezTo>
                    <a:pt x="378" y="691"/>
                    <a:pt x="378" y="691"/>
                    <a:pt x="378" y="691"/>
                  </a:cubicBezTo>
                  <a:lnTo>
                    <a:pt x="211" y="6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a:extLst>
                <a:ext uri="{FF2B5EF4-FFF2-40B4-BE49-F238E27FC236}">
                  <a16:creationId xmlns:a16="http://schemas.microsoft.com/office/drawing/2014/main" id="{07311A10-B292-47F7-BFFA-620DF98C8428}"/>
                </a:ext>
              </a:extLst>
            </p:cNvPr>
            <p:cNvSpPr>
              <a:spLocks/>
            </p:cNvSpPr>
            <p:nvPr/>
          </p:nvSpPr>
          <p:spPr bwMode="auto">
            <a:xfrm>
              <a:off x="528" y="679"/>
              <a:ext cx="108" cy="14"/>
            </a:xfrm>
            <a:custGeom>
              <a:avLst/>
              <a:gdLst>
                <a:gd name="T0" fmla="*/ 191 w 205"/>
                <a:gd name="T1" fmla="*/ 28 h 28"/>
                <a:gd name="T2" fmla="*/ 13 w 205"/>
                <a:gd name="T3" fmla="*/ 28 h 28"/>
                <a:gd name="T4" fmla="*/ 0 w 205"/>
                <a:gd name="T5" fmla="*/ 14 h 28"/>
                <a:gd name="T6" fmla="*/ 13 w 205"/>
                <a:gd name="T7" fmla="*/ 0 h 28"/>
                <a:gd name="T8" fmla="*/ 191 w 205"/>
                <a:gd name="T9" fmla="*/ 0 h 28"/>
                <a:gd name="T10" fmla="*/ 205 w 205"/>
                <a:gd name="T11" fmla="*/ 14 h 28"/>
                <a:gd name="T12" fmla="*/ 191 w 205"/>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05" h="28">
                  <a:moveTo>
                    <a:pt x="191" y="28"/>
                  </a:moveTo>
                  <a:cubicBezTo>
                    <a:pt x="13" y="28"/>
                    <a:pt x="13" y="28"/>
                    <a:pt x="13" y="28"/>
                  </a:cubicBezTo>
                  <a:cubicBezTo>
                    <a:pt x="6" y="28"/>
                    <a:pt x="0" y="22"/>
                    <a:pt x="0" y="14"/>
                  </a:cubicBezTo>
                  <a:cubicBezTo>
                    <a:pt x="0" y="6"/>
                    <a:pt x="6" y="0"/>
                    <a:pt x="13" y="0"/>
                  </a:cubicBezTo>
                  <a:cubicBezTo>
                    <a:pt x="191" y="0"/>
                    <a:pt x="191" y="0"/>
                    <a:pt x="191" y="0"/>
                  </a:cubicBezTo>
                  <a:cubicBezTo>
                    <a:pt x="198" y="0"/>
                    <a:pt x="205" y="6"/>
                    <a:pt x="205" y="14"/>
                  </a:cubicBezTo>
                  <a:cubicBezTo>
                    <a:pt x="205" y="22"/>
                    <a:pt x="198" y="28"/>
                    <a:pt x="191" y="2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a:extLst>
                <a:ext uri="{FF2B5EF4-FFF2-40B4-BE49-F238E27FC236}">
                  <a16:creationId xmlns:a16="http://schemas.microsoft.com/office/drawing/2014/main" id="{A5185CCA-B751-4719-88B9-C68E1309CA7C}"/>
                </a:ext>
              </a:extLst>
            </p:cNvPr>
            <p:cNvSpPr>
              <a:spLocks noEditPoints="1"/>
            </p:cNvSpPr>
            <p:nvPr/>
          </p:nvSpPr>
          <p:spPr bwMode="auto">
            <a:xfrm>
              <a:off x="536" y="495"/>
              <a:ext cx="84" cy="197"/>
            </a:xfrm>
            <a:custGeom>
              <a:avLst/>
              <a:gdLst>
                <a:gd name="T0" fmla="*/ 93 w 159"/>
                <a:gd name="T1" fmla="*/ 369 h 373"/>
                <a:gd name="T2" fmla="*/ 97 w 159"/>
                <a:gd name="T3" fmla="*/ 362 h 373"/>
                <a:gd name="T4" fmla="*/ 97 w 159"/>
                <a:gd name="T5" fmla="*/ 79 h 373"/>
                <a:gd name="T6" fmla="*/ 98 w 159"/>
                <a:gd name="T7" fmla="*/ 78 h 373"/>
                <a:gd name="T8" fmla="*/ 148 w 159"/>
                <a:gd name="T9" fmla="*/ 77 h 373"/>
                <a:gd name="T10" fmla="*/ 159 w 159"/>
                <a:gd name="T11" fmla="*/ 66 h 373"/>
                <a:gd name="T12" fmla="*/ 148 w 159"/>
                <a:gd name="T13" fmla="*/ 55 h 373"/>
                <a:gd name="T14" fmla="*/ 98 w 159"/>
                <a:gd name="T15" fmla="*/ 56 h 373"/>
                <a:gd name="T16" fmla="*/ 97 w 159"/>
                <a:gd name="T17" fmla="*/ 55 h 373"/>
                <a:gd name="T18" fmla="*/ 97 w 159"/>
                <a:gd name="T19" fmla="*/ 24 h 373"/>
                <a:gd name="T20" fmla="*/ 95 w 159"/>
                <a:gd name="T21" fmla="*/ 18 h 373"/>
                <a:gd name="T22" fmla="*/ 65 w 159"/>
                <a:gd name="T23" fmla="*/ 1 h 373"/>
                <a:gd name="T24" fmla="*/ 29 w 159"/>
                <a:gd name="T25" fmla="*/ 16 h 373"/>
                <a:gd name="T26" fmla="*/ 5 w 159"/>
                <a:gd name="T27" fmla="*/ 66 h 373"/>
                <a:gd name="T28" fmla="*/ 30 w 159"/>
                <a:gd name="T29" fmla="*/ 79 h 373"/>
                <a:gd name="T30" fmla="*/ 73 w 159"/>
                <a:gd name="T31" fmla="*/ 78 h 373"/>
                <a:gd name="T32" fmla="*/ 75 w 159"/>
                <a:gd name="T33" fmla="*/ 80 h 373"/>
                <a:gd name="T34" fmla="*/ 75 w 159"/>
                <a:gd name="T35" fmla="*/ 362 h 373"/>
                <a:gd name="T36" fmla="*/ 86 w 159"/>
                <a:gd name="T37" fmla="*/ 373 h 373"/>
                <a:gd name="T38" fmla="*/ 93 w 159"/>
                <a:gd name="T39" fmla="*/ 369 h 373"/>
                <a:gd name="T40" fmla="*/ 27 w 159"/>
                <a:gd name="T41" fmla="*/ 58 h 373"/>
                <a:gd name="T42" fmla="*/ 26 w 159"/>
                <a:gd name="T43" fmla="*/ 55 h 373"/>
                <a:gd name="T44" fmla="*/ 44 w 159"/>
                <a:gd name="T45" fmla="*/ 32 h 373"/>
                <a:gd name="T46" fmla="*/ 63 w 159"/>
                <a:gd name="T47" fmla="*/ 22 h 373"/>
                <a:gd name="T48" fmla="*/ 75 w 159"/>
                <a:gd name="T49" fmla="*/ 29 h 373"/>
                <a:gd name="T50" fmla="*/ 75 w 159"/>
                <a:gd name="T51" fmla="*/ 55 h 373"/>
                <a:gd name="T52" fmla="*/ 73 w 159"/>
                <a:gd name="T53" fmla="*/ 57 h 373"/>
                <a:gd name="T54" fmla="*/ 53 w 159"/>
                <a:gd name="T55" fmla="*/ 57 h 373"/>
                <a:gd name="T56" fmla="*/ 30 w 159"/>
                <a:gd name="T57" fmla="*/ 58 h 373"/>
                <a:gd name="T58" fmla="*/ 27 w 159"/>
                <a:gd name="T59" fmla="*/ 5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373">
                  <a:moveTo>
                    <a:pt x="93" y="369"/>
                  </a:moveTo>
                  <a:cubicBezTo>
                    <a:pt x="95" y="367"/>
                    <a:pt x="97" y="365"/>
                    <a:pt x="97" y="362"/>
                  </a:cubicBezTo>
                  <a:cubicBezTo>
                    <a:pt x="97" y="79"/>
                    <a:pt x="97" y="79"/>
                    <a:pt x="97" y="79"/>
                  </a:cubicBezTo>
                  <a:cubicBezTo>
                    <a:pt x="98" y="78"/>
                    <a:pt x="98" y="78"/>
                    <a:pt x="98" y="78"/>
                  </a:cubicBezTo>
                  <a:cubicBezTo>
                    <a:pt x="126" y="77"/>
                    <a:pt x="145" y="77"/>
                    <a:pt x="148" y="77"/>
                  </a:cubicBezTo>
                  <a:cubicBezTo>
                    <a:pt x="154" y="77"/>
                    <a:pt x="159" y="72"/>
                    <a:pt x="159" y="66"/>
                  </a:cubicBezTo>
                  <a:cubicBezTo>
                    <a:pt x="159" y="60"/>
                    <a:pt x="154" y="55"/>
                    <a:pt x="148" y="55"/>
                  </a:cubicBezTo>
                  <a:cubicBezTo>
                    <a:pt x="145" y="55"/>
                    <a:pt x="126" y="56"/>
                    <a:pt x="98" y="56"/>
                  </a:cubicBezTo>
                  <a:cubicBezTo>
                    <a:pt x="97" y="55"/>
                    <a:pt x="97" y="55"/>
                    <a:pt x="97" y="55"/>
                  </a:cubicBezTo>
                  <a:cubicBezTo>
                    <a:pt x="97" y="24"/>
                    <a:pt x="97" y="24"/>
                    <a:pt x="97" y="24"/>
                  </a:cubicBezTo>
                  <a:cubicBezTo>
                    <a:pt x="97" y="22"/>
                    <a:pt x="96" y="19"/>
                    <a:pt x="95" y="18"/>
                  </a:cubicBezTo>
                  <a:cubicBezTo>
                    <a:pt x="87" y="8"/>
                    <a:pt x="77" y="2"/>
                    <a:pt x="65" y="1"/>
                  </a:cubicBezTo>
                  <a:cubicBezTo>
                    <a:pt x="51" y="0"/>
                    <a:pt x="38" y="6"/>
                    <a:pt x="29" y="16"/>
                  </a:cubicBezTo>
                  <a:cubicBezTo>
                    <a:pt x="9" y="36"/>
                    <a:pt x="0" y="52"/>
                    <a:pt x="5" y="66"/>
                  </a:cubicBezTo>
                  <a:cubicBezTo>
                    <a:pt x="10" y="75"/>
                    <a:pt x="20" y="81"/>
                    <a:pt x="30" y="79"/>
                  </a:cubicBezTo>
                  <a:cubicBezTo>
                    <a:pt x="73" y="78"/>
                    <a:pt x="73" y="78"/>
                    <a:pt x="73" y="78"/>
                  </a:cubicBezTo>
                  <a:cubicBezTo>
                    <a:pt x="75" y="80"/>
                    <a:pt x="75" y="80"/>
                    <a:pt x="75" y="80"/>
                  </a:cubicBezTo>
                  <a:cubicBezTo>
                    <a:pt x="75" y="362"/>
                    <a:pt x="75" y="362"/>
                    <a:pt x="75" y="362"/>
                  </a:cubicBezTo>
                  <a:cubicBezTo>
                    <a:pt x="75" y="368"/>
                    <a:pt x="80" y="373"/>
                    <a:pt x="86" y="373"/>
                  </a:cubicBezTo>
                  <a:cubicBezTo>
                    <a:pt x="89" y="373"/>
                    <a:pt x="91" y="372"/>
                    <a:pt x="93" y="369"/>
                  </a:cubicBezTo>
                  <a:close/>
                  <a:moveTo>
                    <a:pt x="27" y="58"/>
                  </a:moveTo>
                  <a:cubicBezTo>
                    <a:pt x="26" y="55"/>
                    <a:pt x="26" y="55"/>
                    <a:pt x="26" y="55"/>
                  </a:cubicBezTo>
                  <a:cubicBezTo>
                    <a:pt x="30" y="46"/>
                    <a:pt x="37" y="38"/>
                    <a:pt x="44" y="32"/>
                  </a:cubicBezTo>
                  <a:cubicBezTo>
                    <a:pt x="49" y="26"/>
                    <a:pt x="55" y="22"/>
                    <a:pt x="63" y="22"/>
                  </a:cubicBezTo>
                  <a:cubicBezTo>
                    <a:pt x="67" y="23"/>
                    <a:pt x="71" y="25"/>
                    <a:pt x="75" y="29"/>
                  </a:cubicBezTo>
                  <a:cubicBezTo>
                    <a:pt x="75" y="55"/>
                    <a:pt x="75" y="55"/>
                    <a:pt x="75" y="55"/>
                  </a:cubicBezTo>
                  <a:cubicBezTo>
                    <a:pt x="73" y="57"/>
                    <a:pt x="73" y="57"/>
                    <a:pt x="73" y="57"/>
                  </a:cubicBezTo>
                  <a:cubicBezTo>
                    <a:pt x="64" y="57"/>
                    <a:pt x="58" y="57"/>
                    <a:pt x="53" y="57"/>
                  </a:cubicBezTo>
                  <a:cubicBezTo>
                    <a:pt x="45" y="57"/>
                    <a:pt x="37" y="58"/>
                    <a:pt x="30" y="58"/>
                  </a:cubicBezTo>
                  <a:cubicBezTo>
                    <a:pt x="29" y="58"/>
                    <a:pt x="28" y="58"/>
                    <a:pt x="27" y="5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8">
              <a:extLst>
                <a:ext uri="{FF2B5EF4-FFF2-40B4-BE49-F238E27FC236}">
                  <a16:creationId xmlns:a16="http://schemas.microsoft.com/office/drawing/2014/main" id="{00E670A6-C5D4-4BEB-82F5-A4C7D3144959}"/>
                </a:ext>
              </a:extLst>
            </p:cNvPr>
            <p:cNvSpPr>
              <a:spLocks/>
            </p:cNvSpPr>
            <p:nvPr/>
          </p:nvSpPr>
          <p:spPr bwMode="auto">
            <a:xfrm>
              <a:off x="560" y="740"/>
              <a:ext cx="43" cy="37"/>
            </a:xfrm>
            <a:custGeom>
              <a:avLst/>
              <a:gdLst>
                <a:gd name="T0" fmla="*/ 82 w 82"/>
                <a:gd name="T1" fmla="*/ 69 h 69"/>
                <a:gd name="T2" fmla="*/ 82 w 82"/>
                <a:gd name="T3" fmla="*/ 66 h 69"/>
                <a:gd name="T4" fmla="*/ 82 w 82"/>
                <a:gd name="T5" fmla="*/ 11 h 69"/>
                <a:gd name="T6" fmla="*/ 71 w 82"/>
                <a:gd name="T7" fmla="*/ 0 h 69"/>
                <a:gd name="T8" fmla="*/ 61 w 82"/>
                <a:gd name="T9" fmla="*/ 11 h 69"/>
                <a:gd name="T10" fmla="*/ 61 w 82"/>
                <a:gd name="T11" fmla="*/ 46 h 69"/>
                <a:gd name="T12" fmla="*/ 59 w 82"/>
                <a:gd name="T13" fmla="*/ 47 h 69"/>
                <a:gd name="T14" fmla="*/ 23 w 82"/>
                <a:gd name="T15" fmla="*/ 47 h 69"/>
                <a:gd name="T16" fmla="*/ 22 w 82"/>
                <a:gd name="T17" fmla="*/ 46 h 69"/>
                <a:gd name="T18" fmla="*/ 22 w 82"/>
                <a:gd name="T19" fmla="*/ 11 h 69"/>
                <a:gd name="T20" fmla="*/ 11 w 82"/>
                <a:gd name="T21" fmla="*/ 0 h 69"/>
                <a:gd name="T22" fmla="*/ 0 w 82"/>
                <a:gd name="T23" fmla="*/ 11 h 69"/>
                <a:gd name="T24" fmla="*/ 0 w 82"/>
                <a:gd name="T25" fmla="*/ 69 h 69"/>
                <a:gd name="T26" fmla="*/ 82 w 82"/>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69">
                  <a:moveTo>
                    <a:pt x="82" y="69"/>
                  </a:moveTo>
                  <a:cubicBezTo>
                    <a:pt x="82" y="69"/>
                    <a:pt x="82" y="68"/>
                    <a:pt x="82" y="66"/>
                  </a:cubicBezTo>
                  <a:cubicBezTo>
                    <a:pt x="82" y="11"/>
                    <a:pt x="82" y="11"/>
                    <a:pt x="82" y="11"/>
                  </a:cubicBezTo>
                  <a:cubicBezTo>
                    <a:pt x="82" y="5"/>
                    <a:pt x="77" y="0"/>
                    <a:pt x="71" y="0"/>
                  </a:cubicBezTo>
                  <a:cubicBezTo>
                    <a:pt x="65" y="0"/>
                    <a:pt x="61" y="5"/>
                    <a:pt x="61" y="11"/>
                  </a:cubicBezTo>
                  <a:cubicBezTo>
                    <a:pt x="61" y="46"/>
                    <a:pt x="61" y="46"/>
                    <a:pt x="61" y="46"/>
                  </a:cubicBezTo>
                  <a:cubicBezTo>
                    <a:pt x="59" y="47"/>
                    <a:pt x="59" y="47"/>
                    <a:pt x="59" y="47"/>
                  </a:cubicBezTo>
                  <a:cubicBezTo>
                    <a:pt x="23" y="47"/>
                    <a:pt x="23" y="47"/>
                    <a:pt x="23" y="47"/>
                  </a:cubicBezTo>
                  <a:cubicBezTo>
                    <a:pt x="22" y="46"/>
                    <a:pt x="22" y="46"/>
                    <a:pt x="22" y="46"/>
                  </a:cubicBezTo>
                  <a:cubicBezTo>
                    <a:pt x="22" y="11"/>
                    <a:pt x="22" y="11"/>
                    <a:pt x="22" y="11"/>
                  </a:cubicBezTo>
                  <a:cubicBezTo>
                    <a:pt x="22" y="5"/>
                    <a:pt x="17" y="0"/>
                    <a:pt x="11" y="0"/>
                  </a:cubicBezTo>
                  <a:cubicBezTo>
                    <a:pt x="5" y="0"/>
                    <a:pt x="0" y="5"/>
                    <a:pt x="0" y="11"/>
                  </a:cubicBezTo>
                  <a:cubicBezTo>
                    <a:pt x="0" y="69"/>
                    <a:pt x="0" y="69"/>
                    <a:pt x="0" y="69"/>
                  </a:cubicBezTo>
                  <a:lnTo>
                    <a:pt x="82"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4"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solidFill>
                  <a:schemeClr val="tx1"/>
                </a:solidFill>
                <a:latin typeface="Arial" panose="020B0604020202020204" pitchFamily="34" charset="0"/>
                <a:ea typeface="Arial"/>
                <a:cs typeface="Arial" panose="020B0604020202020204" pitchFamily="34" charset="0"/>
                <a:sym typeface="Arial"/>
              </a:rPr>
              <a:t>Er du klar til retskrivningsprøven?</a:t>
            </a:r>
            <a:endParaRPr lang="da-DK" sz="3400" b="1" i="1" dirty="0" smtClean="0">
              <a:solidFill>
                <a:schemeClr val="accent1"/>
              </a:solidFill>
              <a:latin typeface="Arial" panose="020B0604020202020204" pitchFamily="34" charset="0"/>
              <a:ea typeface="Arial"/>
              <a:cs typeface="Arial" panose="020B0604020202020204" pitchFamily="34" charset="0"/>
              <a:sym typeface="Arial"/>
            </a:endParaRPr>
          </a:p>
        </p:txBody>
      </p:sp>
      <p:sp>
        <p:nvSpPr>
          <p:cNvPr id="26" name="Google Shape;521;p57"/>
          <p:cNvSpPr/>
          <p:nvPr/>
        </p:nvSpPr>
        <p:spPr>
          <a:xfrm>
            <a:off x="354815" y="1444857"/>
            <a:ext cx="11750099" cy="5165545"/>
          </a:xfrm>
          <a:prstGeom prst="rect">
            <a:avLst/>
          </a:prstGeom>
          <a:noFill/>
          <a:ln>
            <a:noFill/>
          </a:ln>
        </p:spPr>
        <p:txBody>
          <a:bodyPr spcFirstLastPara="1" wrap="square" lIns="121900" tIns="60925" rIns="121900" bIns="60925" anchor="t" anchorCtr="0">
            <a:noAutofit/>
          </a:bodyPr>
          <a:lstStyle/>
          <a:p>
            <a:r>
              <a:rPr lang="da-DK" b="1" dirty="0" smtClean="0">
                <a:solidFill>
                  <a:schemeClr val="accent3"/>
                </a:solidFill>
                <a:latin typeface="Verdana" panose="020B0604030504040204" pitchFamily="34" charset="0"/>
                <a:ea typeface="Verdana" panose="020B0604030504040204" pitchFamily="34" charset="0"/>
                <a:cs typeface="Calibri"/>
                <a:sym typeface="Calibri"/>
              </a:rPr>
              <a:t>Sørg for</a:t>
            </a:r>
            <a:r>
              <a:rPr lang="da-DK" dirty="0" smtClean="0">
                <a:latin typeface="Verdana" panose="020B0604030504040204" pitchFamily="34" charset="0"/>
                <a:ea typeface="Verdana" panose="020B0604030504040204" pitchFamily="34" charset="0"/>
                <a:cs typeface="Calibri"/>
                <a:sym typeface="Calibri"/>
              </a:rPr>
              <a:t>,</a:t>
            </a:r>
            <a:r>
              <a:rPr lang="da-DK" dirty="0" smtClean="0">
                <a:solidFill>
                  <a:schemeClr val="accent3"/>
                </a:solidFill>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at du har vænnet dig til at </a:t>
            </a:r>
            <a:r>
              <a:rPr lang="da-DK" b="1" dirty="0" smtClean="0">
                <a:solidFill>
                  <a:schemeClr val="accent3"/>
                </a:solidFill>
                <a:latin typeface="Verdana" panose="020B0604030504040204" pitchFamily="34" charset="0"/>
                <a:ea typeface="Verdana" panose="020B0604030504040204" pitchFamily="34" charset="0"/>
                <a:cs typeface="Calibri"/>
                <a:sym typeface="Calibri"/>
              </a:rPr>
              <a:t>bruge ordbog</a:t>
            </a:r>
            <a:r>
              <a:rPr lang="da-DK" dirty="0" smtClean="0">
                <a:latin typeface="Verdana" panose="020B0604030504040204" pitchFamily="34" charset="0"/>
                <a:ea typeface="Verdana" panose="020B0604030504040204" pitchFamily="34" charset="0"/>
                <a:cs typeface="Calibri"/>
                <a:sym typeface="Calibri"/>
              </a:rPr>
              <a:t>. Uanset hvilken ordbog du bruger, om den er fysisk, online eller offline, er det godt at være fortrolig med ordbogens opbygning og søgefunktion.</a:t>
            </a:r>
          </a:p>
          <a:p>
            <a:endParaRPr lang="da-DK" b="1" dirty="0">
              <a:latin typeface="Verdana" panose="020B0604030504040204" pitchFamily="34" charset="0"/>
              <a:ea typeface="Verdana" panose="020B0604030504040204" pitchFamily="34" charset="0"/>
              <a:cs typeface="Calibri"/>
              <a:sym typeface="Calibri"/>
            </a:endParaRPr>
          </a:p>
          <a:p>
            <a:r>
              <a:rPr lang="da-DK" b="1" dirty="0">
                <a:solidFill>
                  <a:schemeClr val="accent3"/>
                </a:solidFill>
                <a:latin typeface="Verdana" panose="020B0604030504040204" pitchFamily="34" charset="0"/>
                <a:ea typeface="Verdana" panose="020B0604030504040204" pitchFamily="34" charset="0"/>
                <a:cs typeface="Calibri"/>
                <a:sym typeface="Calibri"/>
              </a:rPr>
              <a:t>Slå alt op</a:t>
            </a:r>
            <a:r>
              <a:rPr lang="da-DK" dirty="0">
                <a:latin typeface="Verdana" panose="020B0604030504040204" pitchFamily="34" charset="0"/>
                <a:ea typeface="Verdana" panose="020B0604030504040204" pitchFamily="34" charset="0"/>
                <a:cs typeface="Calibri"/>
                <a:sym typeface="Calibri"/>
              </a:rPr>
              <a:t>, hvis du er i tvivl om en stavemåde, en ordklasse eller en bestemt regel</a:t>
            </a:r>
            <a:r>
              <a:rPr lang="da-DK" dirty="0" smtClean="0">
                <a:latin typeface="Verdana" panose="020B0604030504040204" pitchFamily="34" charset="0"/>
                <a:ea typeface="Verdana" panose="020B0604030504040204" pitchFamily="34" charset="0"/>
                <a:cs typeface="Calibri"/>
                <a:sym typeface="Calibri"/>
              </a:rPr>
              <a:t>.</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solidFill>
                  <a:schemeClr val="accent3"/>
                </a:solidFill>
                <a:latin typeface="Verdana" panose="020B0604030504040204" pitchFamily="34" charset="0"/>
                <a:ea typeface="Verdana" panose="020B0604030504040204" pitchFamily="34" charset="0"/>
                <a:cs typeface="Calibri"/>
                <a:sym typeface="Calibri"/>
              </a:rPr>
              <a:t>Læs hele sammenhængen</a:t>
            </a:r>
            <a:r>
              <a:rPr lang="da-DK" dirty="0" smtClean="0">
                <a:latin typeface="Verdana" panose="020B0604030504040204" pitchFamily="34" charset="0"/>
                <a:ea typeface="Verdana" panose="020B0604030504040204" pitchFamily="34" charset="0"/>
                <a:cs typeface="Calibri"/>
                <a:sym typeface="Calibri"/>
              </a:rPr>
              <a:t>, når du skal rette et ord. Det gælder selve sætningen med prøveordet, men det kan også være nyttigt at læse sætningen før og efter.</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solidFill>
                  <a:schemeClr val="accent3"/>
                </a:solidFill>
                <a:latin typeface="Verdana" panose="020B0604030504040204" pitchFamily="34" charset="0"/>
                <a:ea typeface="Verdana" panose="020B0604030504040204" pitchFamily="34" charset="0"/>
                <a:cs typeface="Calibri"/>
                <a:sym typeface="Calibri"/>
              </a:rPr>
              <a:t>Begynd med den opgavetype</a:t>
            </a:r>
            <a:r>
              <a:rPr lang="da-DK" dirty="0" smtClean="0">
                <a:latin typeface="Verdana" panose="020B0604030504040204" pitchFamily="34" charset="0"/>
                <a:ea typeface="Verdana" panose="020B0604030504040204" pitchFamily="34" charset="0"/>
                <a:cs typeface="Calibri"/>
                <a:sym typeface="Calibri"/>
              </a:rPr>
              <a:t>, du helst vil arbejde med. Du skal ikke nødvendigvis begynde med den første opgave efter diktatdelen.</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solidFill>
                  <a:schemeClr val="accent3"/>
                </a:solidFill>
                <a:latin typeface="Verdana" panose="020B0604030504040204" pitchFamily="34" charset="0"/>
                <a:ea typeface="Verdana" panose="020B0604030504040204" pitchFamily="34" charset="0"/>
                <a:cs typeface="Calibri"/>
                <a:sym typeface="Calibri"/>
              </a:rPr>
              <a:t>Sæt et mærke </a:t>
            </a:r>
            <a:r>
              <a:rPr lang="da-DK" dirty="0" smtClean="0">
                <a:latin typeface="Verdana" panose="020B0604030504040204" pitchFamily="34" charset="0"/>
                <a:ea typeface="Verdana" panose="020B0604030504040204" pitchFamily="34" charset="0"/>
                <a:cs typeface="Calibri"/>
                <a:sym typeface="Calibri"/>
              </a:rPr>
              <a:t>ved ord i diktatdelen, du er i tvivl om. Husk dog at slette dem, når du har rettet.</a:t>
            </a:r>
          </a:p>
          <a:p>
            <a:endParaRPr lang="da-DK" dirty="0" smtClean="0">
              <a:latin typeface="Verdana" panose="020B0604030504040204" pitchFamily="34" charset="0"/>
              <a:ea typeface="Verdana" panose="020B0604030504040204" pitchFamily="34" charset="0"/>
              <a:cs typeface="Calibri"/>
              <a:sym typeface="Calibri"/>
            </a:endParaRPr>
          </a:p>
          <a:p>
            <a:endParaRPr lang="da-DK" dirty="0">
              <a:latin typeface="Verdana" panose="020B0604030504040204" pitchFamily="34" charset="0"/>
              <a:ea typeface="Verdana" panose="020B0604030504040204" pitchFamily="34" charset="0"/>
              <a:cs typeface="Calibri"/>
              <a:sym typeface="Calibri"/>
            </a:endParaRPr>
          </a:p>
          <a:p>
            <a:r>
              <a:rPr lang="da-DK" b="1" dirty="0" smtClean="0">
                <a:solidFill>
                  <a:schemeClr val="accent3"/>
                </a:solidFill>
                <a:latin typeface="Verdana" panose="020B0604030504040204" pitchFamily="34" charset="0"/>
                <a:ea typeface="Verdana" panose="020B0604030504040204" pitchFamily="34" charset="0"/>
                <a:cs typeface="Calibri"/>
                <a:sym typeface="Calibri"/>
              </a:rPr>
              <a:t>Skriv mere</a:t>
            </a:r>
            <a:r>
              <a:rPr lang="da-DK" dirty="0" smtClean="0">
                <a:latin typeface="Verdana" panose="020B0604030504040204" pitchFamily="34" charset="0"/>
                <a:ea typeface="Verdana" panose="020B0604030504040204" pitchFamily="34" charset="0"/>
                <a:cs typeface="Calibri"/>
                <a:sym typeface="Calibri"/>
              </a:rPr>
              <a:t> i din hverdag. Det skærper din opmærksomhed på sprogbrug og grammatik, hvis du skriver ofte i din hverdag.   </a:t>
            </a:r>
          </a:p>
          <a:p>
            <a:endParaRPr lang="da-DK" dirty="0">
              <a:latin typeface="Verdana" panose="020B0604030504040204" pitchFamily="34" charset="0"/>
              <a:ea typeface="Verdana" panose="020B0604030504040204" pitchFamily="34" charset="0"/>
              <a:cs typeface="Calibri"/>
              <a:sym typeface="Calibri"/>
            </a:endParaRPr>
          </a:p>
          <a:p>
            <a:r>
              <a:rPr lang="da-DK" b="1" dirty="0" smtClean="0">
                <a:solidFill>
                  <a:schemeClr val="accent3"/>
                </a:solidFill>
                <a:latin typeface="Verdana" panose="020B0604030504040204" pitchFamily="34" charset="0"/>
                <a:ea typeface="Verdana" panose="020B0604030504040204" pitchFamily="34" charset="0"/>
                <a:cs typeface="Calibri"/>
                <a:sym typeface="Calibri"/>
              </a:rPr>
              <a:t>Vær </a:t>
            </a:r>
            <a:r>
              <a:rPr lang="da-DK" b="1" dirty="0">
                <a:solidFill>
                  <a:schemeClr val="accent3"/>
                </a:solidFill>
                <a:latin typeface="Verdana" panose="020B0604030504040204" pitchFamily="34" charset="0"/>
                <a:ea typeface="Verdana" panose="020B0604030504040204" pitchFamily="34" charset="0"/>
                <a:cs typeface="Calibri"/>
                <a:sym typeface="Calibri"/>
              </a:rPr>
              <a:t>sproglig opmærksom</a:t>
            </a:r>
            <a:r>
              <a:rPr lang="da-DK" dirty="0">
                <a:solidFill>
                  <a:schemeClr val="accent3"/>
                </a:solidFill>
                <a:latin typeface="Verdana" panose="020B0604030504040204" pitchFamily="34" charset="0"/>
                <a:ea typeface="Verdana" panose="020B0604030504040204" pitchFamily="34" charset="0"/>
                <a:cs typeface="Calibri"/>
                <a:sym typeface="Calibri"/>
              </a:rPr>
              <a:t> </a:t>
            </a:r>
            <a:r>
              <a:rPr lang="da-DK" dirty="0">
                <a:latin typeface="Verdana" panose="020B0604030504040204" pitchFamily="34" charset="0"/>
                <a:ea typeface="Verdana" panose="020B0604030504040204" pitchFamily="34" charset="0"/>
                <a:cs typeface="Calibri"/>
                <a:sym typeface="Calibri"/>
              </a:rPr>
              <a:t>i din hverdag. Læg mærke til </a:t>
            </a:r>
            <a:r>
              <a:rPr lang="da-DK" dirty="0" smtClean="0">
                <a:latin typeface="Verdana" panose="020B0604030504040204" pitchFamily="34" charset="0"/>
                <a:ea typeface="Verdana" panose="020B0604030504040204" pitchFamily="34" charset="0"/>
                <a:cs typeface="Calibri"/>
                <a:sym typeface="Calibri"/>
              </a:rPr>
              <a:t>busreklamer, skilte i dit </a:t>
            </a:r>
            <a:r>
              <a:rPr lang="da-DK" dirty="0">
                <a:latin typeface="Verdana" panose="020B0604030504040204" pitchFamily="34" charset="0"/>
                <a:ea typeface="Verdana" panose="020B0604030504040204" pitchFamily="34" charset="0"/>
                <a:cs typeface="Calibri"/>
                <a:sym typeface="Calibri"/>
              </a:rPr>
              <a:t>lokale butikscenter eller i gadebilledet i din by. Kan du fx finde </a:t>
            </a:r>
            <a:r>
              <a:rPr lang="da-DK" dirty="0" smtClean="0">
                <a:latin typeface="Verdana" panose="020B0604030504040204" pitchFamily="34" charset="0"/>
                <a:ea typeface="Verdana" panose="020B0604030504040204" pitchFamily="34" charset="0"/>
                <a:cs typeface="Calibri"/>
                <a:sym typeface="Calibri"/>
              </a:rPr>
              <a:t>noget, der ikke er skrevet korrekt? </a:t>
            </a:r>
            <a:endParaRPr lang="da-DK" b="1" dirty="0">
              <a:latin typeface="Verdana" panose="020B0604030504040204" pitchFamily="34" charset="0"/>
              <a:ea typeface="Verdana" panose="020B0604030504040204" pitchFamily="34" charset="0"/>
              <a:cs typeface="Calibri"/>
              <a:sym typeface="Calibri"/>
            </a:endParaRPr>
          </a:p>
          <a:p>
            <a:endParaRPr lang="da-DK" b="1" dirty="0" smtClean="0">
              <a:solidFill>
                <a:schemeClr val="accent3"/>
              </a:solidFill>
              <a:latin typeface="Verdana" panose="020B0604030504040204" pitchFamily="34" charset="0"/>
              <a:ea typeface="Verdana" panose="020B0604030504040204" pitchFamily="34" charset="0"/>
              <a:cs typeface="Calibri"/>
              <a:sym typeface="Calibri"/>
            </a:endParaRPr>
          </a:p>
          <a:p>
            <a:endParaRPr lang="da-DK" b="1" dirty="0">
              <a:latin typeface="Verdana" panose="020B0604030504040204" pitchFamily="34" charset="0"/>
              <a:ea typeface="Verdana" panose="020B0604030504040204" pitchFamily="34" charset="0"/>
              <a:cs typeface="Calibri"/>
              <a:sym typeface="Calibri"/>
            </a:endParaRPr>
          </a:p>
          <a:p>
            <a:endParaRPr sz="1800" b="1" i="1" dirty="0">
              <a:solidFill>
                <a:schemeClr val="accent3"/>
              </a:solidFill>
              <a:latin typeface="Calibri"/>
              <a:ea typeface="Calibri"/>
              <a:cs typeface="Calibri"/>
              <a:sym typeface="Calibri"/>
            </a:endParaRPr>
          </a:p>
        </p:txBody>
      </p:sp>
      <p:sp>
        <p:nvSpPr>
          <p:cNvPr id="27" name="Rektangel 26"/>
          <p:cNvSpPr/>
          <p:nvPr/>
        </p:nvSpPr>
        <p:spPr>
          <a:xfrm>
            <a:off x="2994845" y="5063993"/>
            <a:ext cx="5592711" cy="28379"/>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3167972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pic>
        <p:nvPicPr>
          <p:cNvPr id="590" name="Google Shape;590;p67"/>
          <p:cNvPicPr preferRelativeResize="0">
            <a:picLocks noGrp="1"/>
          </p:cNvPicPr>
          <p:nvPr>
            <p:ph type="pic" idx="2"/>
          </p:nvPr>
        </p:nvPicPr>
        <p:blipFill rotWithShape="1">
          <a:blip r:embed="rId3">
            <a:alphaModFix/>
          </a:blip>
          <a:srcRect t="7802" b="7802"/>
          <a:stretch/>
        </p:blipFill>
        <p:spPr>
          <a:prstGeom prst="rect">
            <a:avLst/>
          </a:prstGeom>
          <a:noFill/>
          <a:ln>
            <a:noFill/>
          </a:ln>
        </p:spPr>
      </p:pic>
      <p:sp>
        <p:nvSpPr>
          <p:cNvPr id="593" name="Google Shape;593;p67"/>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592" name="Google Shape;592;p67"/>
          <p:cNvSpPr txBox="1">
            <a:spLocks noGrp="1"/>
          </p:cNvSpPr>
          <p:nvPr>
            <p:ph type="sldNum" idx="4294967295"/>
          </p:nvPr>
        </p:nvSpPr>
        <p:spPr>
          <a:xfrm>
            <a:off x="0" y="6911975"/>
            <a:ext cx="0" cy="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endParaRPr dirty="0"/>
          </a:p>
        </p:txBody>
      </p:sp>
      <p:sp>
        <p:nvSpPr>
          <p:cNvPr id="596" name="Google Shape;596;p67"/>
          <p:cNvSpPr/>
          <p:nvPr/>
        </p:nvSpPr>
        <p:spPr>
          <a:xfrm>
            <a:off x="877619" y="1321451"/>
            <a:ext cx="372703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a-DK" sz="4800" b="1" dirty="0">
                <a:solidFill>
                  <a:schemeClr val="tx1"/>
                </a:solidFill>
                <a:latin typeface="Source Sans Pro"/>
                <a:ea typeface="Source Sans Pro"/>
                <a:cs typeface="Source Sans Pro"/>
                <a:sym typeface="Source Sans Pro"/>
              </a:rPr>
              <a:t>Spørgsmål?</a:t>
            </a:r>
            <a:endParaRPr sz="4800" dirty="0">
              <a:solidFill>
                <a:schemeClr val="tx1"/>
              </a:solidFill>
              <a:sym typeface="Arial"/>
            </a:endParaRPr>
          </a:p>
        </p:txBody>
      </p:sp>
      <p:grpSp>
        <p:nvGrpSpPr>
          <p:cNvPr id="9" name="Group 4">
            <a:extLst>
              <a:ext uri="{FF2B5EF4-FFF2-40B4-BE49-F238E27FC236}">
                <a16:creationId xmlns:a16="http://schemas.microsoft.com/office/drawing/2014/main" id="{49690C66-A8CD-4D99-9425-482390F80A8E}"/>
              </a:ext>
            </a:extLst>
          </p:cNvPr>
          <p:cNvGrpSpPr>
            <a:grpSpLocks noChangeAspect="1"/>
          </p:cNvGrpSpPr>
          <p:nvPr/>
        </p:nvGrpSpPr>
        <p:grpSpPr bwMode="auto">
          <a:xfrm>
            <a:off x="2857870" y="5183149"/>
            <a:ext cx="1690795" cy="1196760"/>
            <a:chOff x="377" y="435"/>
            <a:chExt cx="397" cy="281"/>
          </a:xfrm>
        </p:grpSpPr>
        <p:sp>
          <p:nvSpPr>
            <p:cNvPr id="10" name="Freeform 5">
              <a:extLst>
                <a:ext uri="{FF2B5EF4-FFF2-40B4-BE49-F238E27FC236}">
                  <a16:creationId xmlns:a16="http://schemas.microsoft.com/office/drawing/2014/main" id="{A826984E-A739-4821-B85E-BAD2DB9FEBAD}"/>
                </a:ext>
              </a:extLst>
            </p:cNvPr>
            <p:cNvSpPr>
              <a:spLocks noEditPoints="1"/>
            </p:cNvSpPr>
            <p:nvPr/>
          </p:nvSpPr>
          <p:spPr bwMode="auto">
            <a:xfrm>
              <a:off x="377" y="435"/>
              <a:ext cx="397" cy="281"/>
            </a:xfrm>
            <a:custGeom>
              <a:avLst/>
              <a:gdLst>
                <a:gd name="T0" fmla="*/ 103 w 704"/>
                <a:gd name="T1" fmla="*/ 32 h 496"/>
                <a:gd name="T2" fmla="*/ 32 w 704"/>
                <a:gd name="T3" fmla="*/ 103 h 496"/>
                <a:gd name="T4" fmla="*/ 32 w 704"/>
                <a:gd name="T5" fmla="*/ 393 h 496"/>
                <a:gd name="T6" fmla="*/ 103 w 704"/>
                <a:gd name="T7" fmla="*/ 464 h 496"/>
                <a:gd name="T8" fmla="*/ 601 w 704"/>
                <a:gd name="T9" fmla="*/ 464 h 496"/>
                <a:gd name="T10" fmla="*/ 672 w 704"/>
                <a:gd name="T11" fmla="*/ 393 h 496"/>
                <a:gd name="T12" fmla="*/ 672 w 704"/>
                <a:gd name="T13" fmla="*/ 103 h 496"/>
                <a:gd name="T14" fmla="*/ 601 w 704"/>
                <a:gd name="T15" fmla="*/ 32 h 496"/>
                <a:gd name="T16" fmla="*/ 103 w 704"/>
                <a:gd name="T17" fmla="*/ 32 h 496"/>
                <a:gd name="T18" fmla="*/ 103 w 704"/>
                <a:gd name="T19" fmla="*/ 0 h 496"/>
                <a:gd name="T20" fmla="*/ 601 w 704"/>
                <a:gd name="T21" fmla="*/ 0 h 496"/>
                <a:gd name="T22" fmla="*/ 704 w 704"/>
                <a:gd name="T23" fmla="*/ 103 h 496"/>
                <a:gd name="T24" fmla="*/ 704 w 704"/>
                <a:gd name="T25" fmla="*/ 393 h 496"/>
                <a:gd name="T26" fmla="*/ 601 w 704"/>
                <a:gd name="T27" fmla="*/ 496 h 496"/>
                <a:gd name="T28" fmla="*/ 103 w 704"/>
                <a:gd name="T29" fmla="*/ 496 h 496"/>
                <a:gd name="T30" fmla="*/ 0 w 704"/>
                <a:gd name="T31" fmla="*/ 393 h 496"/>
                <a:gd name="T32" fmla="*/ 0 w 704"/>
                <a:gd name="T33" fmla="*/ 103 h 496"/>
                <a:gd name="T34" fmla="*/ 103 w 704"/>
                <a:gd name="T35"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496">
                  <a:moveTo>
                    <a:pt x="103" y="32"/>
                  </a:moveTo>
                  <a:cubicBezTo>
                    <a:pt x="64" y="32"/>
                    <a:pt x="32" y="64"/>
                    <a:pt x="32" y="103"/>
                  </a:cubicBezTo>
                  <a:cubicBezTo>
                    <a:pt x="32" y="393"/>
                    <a:pt x="32" y="393"/>
                    <a:pt x="32" y="393"/>
                  </a:cubicBezTo>
                  <a:cubicBezTo>
                    <a:pt x="32" y="432"/>
                    <a:pt x="64" y="464"/>
                    <a:pt x="103" y="464"/>
                  </a:cubicBezTo>
                  <a:cubicBezTo>
                    <a:pt x="601" y="464"/>
                    <a:pt x="601" y="464"/>
                    <a:pt x="601" y="464"/>
                  </a:cubicBezTo>
                  <a:cubicBezTo>
                    <a:pt x="640" y="464"/>
                    <a:pt x="672" y="432"/>
                    <a:pt x="672" y="393"/>
                  </a:cubicBezTo>
                  <a:cubicBezTo>
                    <a:pt x="672" y="103"/>
                    <a:pt x="672" y="103"/>
                    <a:pt x="672" y="103"/>
                  </a:cubicBezTo>
                  <a:cubicBezTo>
                    <a:pt x="672" y="64"/>
                    <a:pt x="640" y="32"/>
                    <a:pt x="601" y="32"/>
                  </a:cubicBezTo>
                  <a:lnTo>
                    <a:pt x="103" y="32"/>
                  </a:lnTo>
                  <a:close/>
                  <a:moveTo>
                    <a:pt x="103" y="0"/>
                  </a:moveTo>
                  <a:cubicBezTo>
                    <a:pt x="601" y="0"/>
                    <a:pt x="601" y="0"/>
                    <a:pt x="601" y="0"/>
                  </a:cubicBezTo>
                  <a:cubicBezTo>
                    <a:pt x="658" y="0"/>
                    <a:pt x="704" y="46"/>
                    <a:pt x="704" y="103"/>
                  </a:cubicBezTo>
                  <a:cubicBezTo>
                    <a:pt x="704" y="393"/>
                    <a:pt x="704" y="393"/>
                    <a:pt x="704" y="393"/>
                  </a:cubicBezTo>
                  <a:cubicBezTo>
                    <a:pt x="704" y="450"/>
                    <a:pt x="658" y="496"/>
                    <a:pt x="601" y="496"/>
                  </a:cubicBezTo>
                  <a:cubicBezTo>
                    <a:pt x="103" y="496"/>
                    <a:pt x="103" y="496"/>
                    <a:pt x="103" y="496"/>
                  </a:cubicBezTo>
                  <a:cubicBezTo>
                    <a:pt x="46" y="496"/>
                    <a:pt x="0" y="450"/>
                    <a:pt x="0" y="393"/>
                  </a:cubicBezTo>
                  <a:cubicBezTo>
                    <a:pt x="0" y="103"/>
                    <a:pt x="0" y="103"/>
                    <a:pt x="0" y="103"/>
                  </a:cubicBezTo>
                  <a:cubicBezTo>
                    <a:pt x="0" y="46"/>
                    <a:pt x="46" y="0"/>
                    <a:pt x="10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a:extLst>
                <a:ext uri="{FF2B5EF4-FFF2-40B4-BE49-F238E27FC236}">
                  <a16:creationId xmlns:a16="http://schemas.microsoft.com/office/drawing/2014/main" id="{E951C6DD-AC71-40DA-B969-6CA89301C586}"/>
                </a:ext>
              </a:extLst>
            </p:cNvPr>
            <p:cNvSpPr>
              <a:spLocks/>
            </p:cNvSpPr>
            <p:nvPr/>
          </p:nvSpPr>
          <p:spPr bwMode="auto">
            <a:xfrm>
              <a:off x="421" y="471"/>
              <a:ext cx="309" cy="146"/>
            </a:xfrm>
            <a:custGeom>
              <a:avLst/>
              <a:gdLst>
                <a:gd name="T0" fmla="*/ 519 w 548"/>
                <a:gd name="T1" fmla="*/ 6 h 259"/>
                <a:gd name="T2" fmla="*/ 542 w 548"/>
                <a:gd name="T3" fmla="*/ 7 h 259"/>
                <a:gd name="T4" fmla="*/ 541 w 548"/>
                <a:gd name="T5" fmla="*/ 30 h 259"/>
                <a:gd name="T6" fmla="*/ 285 w 548"/>
                <a:gd name="T7" fmla="*/ 254 h 259"/>
                <a:gd name="T8" fmla="*/ 263 w 548"/>
                <a:gd name="T9" fmla="*/ 254 h 259"/>
                <a:gd name="T10" fmla="*/ 7 w 548"/>
                <a:gd name="T11" fmla="*/ 30 h 259"/>
                <a:gd name="T12" fmla="*/ 6 w 548"/>
                <a:gd name="T13" fmla="*/ 7 h 259"/>
                <a:gd name="T14" fmla="*/ 29 w 548"/>
                <a:gd name="T15" fmla="*/ 6 h 259"/>
                <a:gd name="T16" fmla="*/ 274 w 548"/>
                <a:gd name="T17" fmla="*/ 221 h 259"/>
                <a:gd name="T18" fmla="*/ 519 w 548"/>
                <a:gd name="T19" fmla="*/ 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259">
                  <a:moveTo>
                    <a:pt x="519" y="6"/>
                  </a:moveTo>
                  <a:cubicBezTo>
                    <a:pt x="526" y="0"/>
                    <a:pt x="536" y="1"/>
                    <a:pt x="542" y="7"/>
                  </a:cubicBezTo>
                  <a:cubicBezTo>
                    <a:pt x="548" y="14"/>
                    <a:pt x="547" y="24"/>
                    <a:pt x="541" y="30"/>
                  </a:cubicBezTo>
                  <a:cubicBezTo>
                    <a:pt x="285" y="254"/>
                    <a:pt x="285" y="254"/>
                    <a:pt x="285" y="254"/>
                  </a:cubicBezTo>
                  <a:cubicBezTo>
                    <a:pt x="279" y="259"/>
                    <a:pt x="269" y="259"/>
                    <a:pt x="263" y="254"/>
                  </a:cubicBezTo>
                  <a:cubicBezTo>
                    <a:pt x="7" y="30"/>
                    <a:pt x="7" y="30"/>
                    <a:pt x="7" y="30"/>
                  </a:cubicBezTo>
                  <a:cubicBezTo>
                    <a:pt x="1" y="24"/>
                    <a:pt x="0" y="14"/>
                    <a:pt x="6" y="7"/>
                  </a:cubicBezTo>
                  <a:cubicBezTo>
                    <a:pt x="12" y="1"/>
                    <a:pt x="22" y="0"/>
                    <a:pt x="29" y="6"/>
                  </a:cubicBezTo>
                  <a:cubicBezTo>
                    <a:pt x="274" y="221"/>
                    <a:pt x="274" y="221"/>
                    <a:pt x="274" y="221"/>
                  </a:cubicBezTo>
                  <a:lnTo>
                    <a:pt x="519"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3" name="Billede 2"/>
          <p:cNvPicPr>
            <a:picLocks noChangeAspect="1"/>
          </p:cNvPicPr>
          <p:nvPr/>
        </p:nvPicPr>
        <p:blipFill rotWithShape="1">
          <a:blip r:embed="rId4">
            <a:extLst>
              <a:ext uri="{28A0092B-C50C-407E-A947-70E740481C1C}">
                <a14:useLocalDpi xmlns:a14="http://schemas.microsoft.com/office/drawing/2010/main" val="0"/>
              </a:ext>
            </a:extLst>
          </a:blip>
          <a:srcRect l="1708" b="5961"/>
          <a:stretch/>
        </p:blipFill>
        <p:spPr>
          <a:xfrm>
            <a:off x="4855027" y="5183149"/>
            <a:ext cx="6663097" cy="1196760"/>
          </a:xfrm>
          <a:prstGeom prst="rect">
            <a:avLst/>
          </a:prstGeom>
          <a:ln w="28575">
            <a:solidFill>
              <a:schemeClr val="accent3"/>
            </a:solidFill>
          </a:ln>
        </p:spPr>
      </p:pic>
    </p:spTree>
    <p:extLst>
      <p:ext uri="{BB962C8B-B14F-4D97-AF65-F5344CB8AC3E}">
        <p14:creationId xmlns:p14="http://schemas.microsoft.com/office/powerpoint/2010/main" val="1191607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a:latin typeface="Arial"/>
                <a:ea typeface="Arial"/>
                <a:cs typeface="Arial"/>
                <a:sym typeface="Arial"/>
              </a:rPr>
              <a:t>Til </a:t>
            </a:r>
            <a:r>
              <a:rPr lang="da-DK" sz="4000" b="1" dirty="0" smtClean="0">
                <a:latin typeface="Arial"/>
                <a:ea typeface="Arial"/>
                <a:cs typeface="Arial"/>
                <a:sym typeface="Arial"/>
              </a:rPr>
              <a:t>læreren – materialets opbygning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7" name="Google Shape;203;p25"/>
          <p:cNvSpPr/>
          <p:nvPr/>
        </p:nvSpPr>
        <p:spPr>
          <a:xfrm>
            <a:off x="533140" y="1695617"/>
            <a:ext cx="11060146" cy="4955553"/>
          </a:xfrm>
          <a:prstGeom prst="rect">
            <a:avLst/>
          </a:prstGeom>
          <a:noFill/>
          <a:ln>
            <a:noFill/>
          </a:ln>
        </p:spPr>
        <p:txBody>
          <a:bodyPr spcFirstLastPara="1" wrap="square" lIns="91425" tIns="45700" rIns="91425" bIns="45700" anchor="t" anchorCtr="0">
            <a:noAutofit/>
          </a:bodyPr>
          <a:lstStyle/>
          <a:p>
            <a:pPr>
              <a:buClr>
                <a:schemeClr val="dk1"/>
              </a:buClr>
              <a:buSzPts val="2800"/>
            </a:pPr>
            <a:r>
              <a:rPr lang="da-DK" dirty="0">
                <a:ea typeface="Verdana"/>
                <a:cs typeface="Verdana"/>
                <a:sym typeface="Verdana"/>
              </a:rPr>
              <a:t>Materialet om </a:t>
            </a:r>
            <a:r>
              <a:rPr lang="da-DK" dirty="0" smtClean="0">
                <a:ea typeface="Verdana"/>
                <a:cs typeface="Verdana"/>
                <a:sym typeface="Verdana"/>
              </a:rPr>
              <a:t>retskrivningsprøven </a:t>
            </a:r>
            <a:r>
              <a:rPr lang="da-DK" dirty="0">
                <a:ea typeface="Verdana"/>
                <a:cs typeface="Verdana"/>
                <a:sym typeface="Verdana"/>
              </a:rPr>
              <a:t>i dansk er en PowerPoint-præsentation, og det indeholder </a:t>
            </a:r>
            <a:r>
              <a:rPr lang="da-DK" dirty="0" smtClean="0">
                <a:ea typeface="Verdana"/>
                <a:cs typeface="Verdana"/>
                <a:sym typeface="Verdana"/>
              </a:rPr>
              <a:t>2 </a:t>
            </a:r>
            <a:r>
              <a:rPr lang="da-DK" dirty="0">
                <a:ea typeface="Verdana"/>
                <a:cs typeface="Verdana"/>
                <a:sym typeface="Verdana"/>
              </a:rPr>
              <a:t>dele (der henvender sig til eleverne). Det kan redigeres og kan tilpasses og differentieres efter behov og elevgruppe.</a:t>
            </a:r>
            <a:r>
              <a:rPr lang="da-DK" dirty="0">
                <a:solidFill>
                  <a:schemeClr val="dk1"/>
                </a:solidFill>
                <a:ea typeface="Verdana"/>
                <a:cs typeface="Verdana"/>
                <a:sym typeface="Verdana"/>
              </a:rPr>
              <a:t> </a:t>
            </a:r>
            <a:r>
              <a:rPr lang="da-DK" dirty="0">
                <a:ea typeface="Verdana"/>
                <a:cs typeface="Verdana"/>
                <a:sym typeface="Verdana"/>
              </a:rPr>
              <a:t> </a:t>
            </a:r>
          </a:p>
          <a:p>
            <a:pPr lvl="0">
              <a:buClr>
                <a:schemeClr val="dk1"/>
              </a:buClr>
              <a:buSzPts val="2800"/>
            </a:pPr>
            <a:endParaRPr lang="da-DK" dirty="0">
              <a:ea typeface="Verdana"/>
              <a:cs typeface="Verdana"/>
              <a:sym typeface="Verdana"/>
            </a:endParaRPr>
          </a:p>
          <a:p>
            <a:pPr lvl="0">
              <a:buClr>
                <a:schemeClr val="dk1"/>
              </a:buClr>
              <a:buSzPts val="2800"/>
            </a:pPr>
            <a:r>
              <a:rPr lang="da-DK" dirty="0">
                <a:ea typeface="Verdana"/>
                <a:cs typeface="Verdana"/>
                <a:sym typeface="Verdana"/>
              </a:rPr>
              <a:t>Materialet består af:</a:t>
            </a:r>
          </a:p>
          <a:p>
            <a:pPr lvl="1">
              <a:buClr>
                <a:schemeClr val="bg2"/>
              </a:buClr>
              <a:buSzPts val="2800"/>
            </a:pPr>
            <a:r>
              <a:rPr lang="da-DK" sz="1800" b="1" dirty="0" smtClean="0">
                <a:latin typeface="Verdana"/>
                <a:ea typeface="Verdana"/>
                <a:cs typeface="Verdana"/>
                <a:sym typeface="Verdana"/>
              </a:rPr>
              <a:t>	</a:t>
            </a:r>
          </a:p>
          <a:p>
            <a:pPr lvl="1">
              <a:buClr>
                <a:schemeClr val="bg2"/>
              </a:buClr>
              <a:buSzPts val="2800"/>
            </a:pPr>
            <a:r>
              <a:rPr lang="da-DK" sz="1800" b="1" dirty="0">
                <a:latin typeface="Verdana"/>
                <a:ea typeface="Verdana"/>
                <a:cs typeface="Verdana"/>
                <a:sym typeface="Verdana"/>
              </a:rPr>
              <a:t>	</a:t>
            </a:r>
            <a:r>
              <a:rPr lang="da-DK" sz="1800" b="1" dirty="0" smtClean="0">
                <a:latin typeface="Verdana"/>
                <a:ea typeface="Verdana"/>
                <a:cs typeface="Verdana"/>
                <a:sym typeface="Verdana"/>
              </a:rPr>
              <a:t>Del 1: </a:t>
            </a:r>
            <a:r>
              <a:rPr lang="da-DK" sz="1800" dirty="0" smtClean="0">
                <a:latin typeface="Verdana"/>
                <a:ea typeface="Verdana"/>
                <a:cs typeface="Verdana"/>
                <a:sym typeface="Verdana"/>
              </a:rPr>
              <a:t>Retskrivningsprøven generelt</a:t>
            </a:r>
          </a:p>
          <a:p>
            <a:pPr lvl="1">
              <a:buClr>
                <a:schemeClr val="bg2"/>
              </a:buClr>
              <a:buSzPts val="2800"/>
            </a:pPr>
            <a:endParaRPr lang="da-DK" sz="1800" dirty="0">
              <a:latin typeface="Verdana"/>
              <a:ea typeface="Verdana"/>
              <a:cs typeface="Verdana"/>
              <a:sym typeface="Verdana"/>
            </a:endParaRPr>
          </a:p>
          <a:p>
            <a:pPr lvl="1">
              <a:buClr>
                <a:schemeClr val="bg2"/>
              </a:buClr>
              <a:buSzPts val="2800"/>
            </a:pPr>
            <a:r>
              <a:rPr lang="da-DK" dirty="0" smtClean="0">
                <a:latin typeface="Verdana"/>
                <a:ea typeface="Verdana"/>
                <a:cs typeface="Verdana"/>
                <a:sym typeface="Verdana"/>
              </a:rPr>
              <a:t>	</a:t>
            </a:r>
            <a:r>
              <a:rPr lang="da-DK" b="1" dirty="0" smtClean="0">
                <a:latin typeface="Verdana"/>
                <a:ea typeface="Verdana"/>
                <a:cs typeface="Verdana"/>
                <a:sym typeface="Verdana"/>
              </a:rPr>
              <a:t>Del 2:</a:t>
            </a:r>
            <a:r>
              <a:rPr lang="da-DK" dirty="0" smtClean="0">
                <a:latin typeface="Verdana"/>
                <a:ea typeface="Verdana"/>
                <a:cs typeface="Verdana"/>
                <a:sym typeface="Verdana"/>
              </a:rPr>
              <a:t> Diktatdelen</a:t>
            </a:r>
          </a:p>
          <a:p>
            <a:pPr lvl="1">
              <a:buClr>
                <a:schemeClr val="bg2"/>
              </a:buClr>
              <a:buSzPts val="2800"/>
            </a:pPr>
            <a:endParaRPr lang="da-DK" dirty="0">
              <a:latin typeface="Verdana"/>
              <a:ea typeface="Verdana"/>
              <a:cs typeface="Verdana"/>
              <a:sym typeface="Verdana"/>
            </a:endParaRPr>
          </a:p>
          <a:p>
            <a:pPr lvl="1">
              <a:buClr>
                <a:schemeClr val="bg2"/>
              </a:buClr>
              <a:buSzPts val="2800"/>
            </a:pPr>
            <a:r>
              <a:rPr lang="da-DK" dirty="0" smtClean="0">
                <a:latin typeface="Verdana"/>
                <a:ea typeface="Verdana"/>
                <a:cs typeface="Verdana"/>
                <a:sym typeface="Verdana"/>
              </a:rPr>
              <a:t>	</a:t>
            </a:r>
            <a:r>
              <a:rPr lang="da-DK" b="1" dirty="0" smtClean="0">
                <a:latin typeface="Verdana"/>
                <a:ea typeface="Verdana"/>
                <a:cs typeface="Verdana"/>
                <a:sym typeface="Verdana"/>
              </a:rPr>
              <a:t>Del 3: </a:t>
            </a:r>
            <a:r>
              <a:rPr lang="da-DK" dirty="0" smtClean="0">
                <a:latin typeface="Verdana"/>
                <a:ea typeface="Verdana"/>
                <a:cs typeface="Verdana"/>
                <a:sym typeface="Verdana"/>
              </a:rPr>
              <a:t>Opgavedelen</a:t>
            </a:r>
          </a:p>
          <a:p>
            <a:pPr lvl="1">
              <a:buClr>
                <a:schemeClr val="bg2"/>
              </a:buClr>
              <a:buSzPts val="2800"/>
            </a:pPr>
            <a:endParaRPr lang="da-DK" b="1" dirty="0">
              <a:latin typeface="Verdana"/>
              <a:ea typeface="Verdana"/>
              <a:cs typeface="Verdana"/>
              <a:sym typeface="Verdana"/>
            </a:endParaRPr>
          </a:p>
          <a:p>
            <a:pPr lvl="1">
              <a:buClr>
                <a:schemeClr val="bg2"/>
              </a:buClr>
              <a:buSzPts val="2800"/>
            </a:pPr>
            <a:r>
              <a:rPr lang="da-DK" b="1" dirty="0" smtClean="0">
                <a:latin typeface="Verdana"/>
                <a:ea typeface="Verdana"/>
                <a:cs typeface="Verdana"/>
                <a:sym typeface="Verdana"/>
              </a:rPr>
              <a:t>	Del 4: </a:t>
            </a:r>
            <a:r>
              <a:rPr lang="da-DK" dirty="0" smtClean="0">
                <a:latin typeface="Verdana"/>
                <a:ea typeface="Verdana"/>
                <a:cs typeface="Verdana"/>
                <a:sym typeface="Verdana"/>
              </a:rPr>
              <a:t>Gode råd til retskrivningsprøven </a:t>
            </a:r>
            <a:endParaRPr lang="da-DK" sz="1800" dirty="0">
              <a:latin typeface="Verdana"/>
              <a:ea typeface="Verdana"/>
              <a:cs typeface="Verdana"/>
              <a:sym typeface="Verdana"/>
            </a:endParaRPr>
          </a:p>
          <a:p>
            <a:pPr marL="285750" lvl="1" indent="-285750">
              <a:buClr>
                <a:schemeClr val="bg2"/>
              </a:buClr>
              <a:buSzPts val="2800"/>
              <a:buFont typeface="Arial" panose="020B0604020202020204" pitchFamily="34" charset="0"/>
              <a:buChar char="•"/>
            </a:pPr>
            <a:endParaRPr lang="da-DK" sz="1800" dirty="0" smtClean="0">
              <a:latin typeface="Verdana"/>
              <a:ea typeface="Verdana"/>
              <a:cs typeface="Verdana"/>
              <a:sym typeface="Verdana"/>
            </a:endParaRPr>
          </a:p>
          <a:p>
            <a:pPr lvl="1">
              <a:buClr>
                <a:schemeClr val="dk1"/>
              </a:buClr>
              <a:buSzPts val="2800"/>
            </a:pPr>
            <a:endParaRPr lang="da-DK" sz="2000" dirty="0">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latin typeface="Verdana"/>
              <a:ea typeface="Verdana"/>
              <a:cs typeface="Verdana"/>
              <a:sym typeface="Verdana"/>
            </a:endParaRPr>
          </a:p>
        </p:txBody>
      </p:sp>
    </p:spTree>
    <p:extLst>
      <p:ext uri="{BB962C8B-B14F-4D97-AF65-F5344CB8AC3E}">
        <p14:creationId xmlns:p14="http://schemas.microsoft.com/office/powerpoint/2010/main" val="224568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49" y="623375"/>
            <a:ext cx="10843505" cy="1692000"/>
          </a:xfrm>
          <a:prstGeom prst="rect">
            <a:avLst/>
          </a:prstGeom>
          <a:noFill/>
          <a:ln>
            <a:noFill/>
          </a:ln>
        </p:spPr>
        <p:txBody>
          <a:bodyPr spcFirstLastPara="1" wrap="square" lIns="0" tIns="0" rIns="0" bIns="0" anchor="t" anchorCtr="0">
            <a:noAutofit/>
          </a:bodyPr>
          <a:lstStyle/>
          <a:p>
            <a:pPr lvl="0"/>
            <a:r>
              <a:rPr lang="da-DK" sz="4000" b="1" dirty="0" err="1" smtClean="0">
                <a:latin typeface="Arial"/>
                <a:ea typeface="Arial"/>
                <a:cs typeface="Arial"/>
                <a:sym typeface="Arial"/>
              </a:rPr>
              <a:t>Øveprøver</a:t>
            </a:r>
            <a:r>
              <a:rPr lang="da-DK" sz="4000" b="1" dirty="0" smtClean="0">
                <a:latin typeface="Arial"/>
                <a:ea typeface="Arial"/>
                <a:cs typeface="Arial"/>
                <a:sym typeface="Arial"/>
              </a:rPr>
              <a:t> og eksempelprøver</a:t>
            </a:r>
            <a:endParaRPr sz="4000" b="1" dirty="0">
              <a:latin typeface="Arial"/>
              <a:ea typeface="Arial"/>
              <a:cs typeface="Arial"/>
              <a:sym typeface="Arial"/>
            </a:endParaRPr>
          </a:p>
        </p:txBody>
      </p:sp>
      <p:sp>
        <p:nvSpPr>
          <p:cNvPr id="203" name="Google Shape;203;p25"/>
          <p:cNvSpPr/>
          <p:nvPr/>
        </p:nvSpPr>
        <p:spPr>
          <a:xfrm>
            <a:off x="511850" y="1695618"/>
            <a:ext cx="11347070" cy="3108600"/>
          </a:xfrm>
          <a:prstGeom prst="rect">
            <a:avLst/>
          </a:prstGeom>
          <a:noFill/>
          <a:ln>
            <a:noFill/>
          </a:ln>
        </p:spPr>
        <p:txBody>
          <a:bodyPr spcFirstLastPara="1" wrap="square" lIns="91425" tIns="45700" rIns="91425" bIns="45700" anchor="t" anchorCtr="0">
            <a:noAutofit/>
          </a:bodyPr>
          <a:lstStyle/>
          <a:p>
            <a:pPr lvl="1">
              <a:buClr>
                <a:schemeClr val="bg2"/>
              </a:buClr>
              <a:buSzPts val="2800"/>
            </a:pPr>
            <a:endParaRPr lang="da-DK" sz="1800" dirty="0" smtClean="0">
              <a:solidFill>
                <a:schemeClr val="bg2"/>
              </a:solidFill>
              <a:latin typeface="Verdana"/>
              <a:ea typeface="Verdana"/>
              <a:cs typeface="Verdana"/>
              <a:sym typeface="Verdana"/>
            </a:endParaRPr>
          </a:p>
          <a:p>
            <a:pPr lvl="1">
              <a:buClr>
                <a:schemeClr val="bg2"/>
              </a:buClr>
              <a:buSzPts val="2800"/>
            </a:pPr>
            <a:endParaRPr lang="da-DK" sz="1800" dirty="0" smtClean="0">
              <a:solidFill>
                <a:schemeClr val="bg2"/>
              </a:solidFill>
              <a:latin typeface="Verdana"/>
              <a:ea typeface="Verdana"/>
              <a:cs typeface="Verdana"/>
              <a:sym typeface="Verdana"/>
            </a:endParaRPr>
          </a:p>
          <a:p>
            <a:pPr lvl="1">
              <a:buClr>
                <a:schemeClr val="bg2"/>
              </a:buClr>
              <a:buSzPts val="2800"/>
            </a:pPr>
            <a:endParaRPr lang="da-DK" sz="1800" dirty="0">
              <a:solidFill>
                <a:schemeClr val="bg2"/>
              </a:solidFill>
              <a:latin typeface="Verdana"/>
              <a:ea typeface="Verdana"/>
              <a:cs typeface="Verdana"/>
              <a:sym typeface="Verdana"/>
            </a:endParaRPr>
          </a:p>
          <a:p>
            <a:pPr lvl="1">
              <a:buClr>
                <a:schemeClr val="bg2"/>
              </a:buClr>
              <a:buSzPts val="2800"/>
            </a:pPr>
            <a:endParaRPr lang="da-DK" sz="1800" dirty="0" smtClean="0">
              <a:solidFill>
                <a:schemeClr val="bg2"/>
              </a:solidFill>
              <a:latin typeface="Verdana"/>
              <a:ea typeface="Verdana"/>
              <a:cs typeface="Verdana"/>
              <a:sym typeface="Verdana"/>
            </a:endParaRPr>
          </a:p>
          <a:p>
            <a:pPr marL="342900" lvl="1" indent="-342900">
              <a:buClr>
                <a:schemeClr val="bg2"/>
              </a:buClr>
              <a:buSzPts val="2800"/>
              <a:buFont typeface="Arial" panose="020B0604020202020204" pitchFamily="34" charset="0"/>
              <a:buChar char="•"/>
            </a:pPr>
            <a:endParaRPr lang="da-DK" sz="1800" dirty="0" smtClean="0">
              <a:solidFill>
                <a:schemeClr val="bg2"/>
              </a:solidFill>
              <a:latin typeface="Verdana"/>
              <a:ea typeface="Verdana"/>
              <a:cs typeface="Verdana"/>
              <a:sym typeface="Verdana"/>
            </a:endParaRPr>
          </a:p>
          <a:p>
            <a:pPr marL="285750" lvl="1" indent="-285750">
              <a:buClr>
                <a:schemeClr val="bg2"/>
              </a:buClr>
              <a:buSzPts val="2800"/>
              <a:buFont typeface="Arial" panose="020B0604020202020204" pitchFamily="34" charset="0"/>
              <a:buChar char="•"/>
            </a:pPr>
            <a:endParaRPr lang="da-DK" sz="1800" dirty="0" smtClean="0">
              <a:solidFill>
                <a:schemeClr val="bg2"/>
              </a:solidFill>
              <a:latin typeface="Verdana"/>
              <a:ea typeface="Verdana"/>
              <a:cs typeface="Verdana"/>
              <a:sym typeface="Verdana"/>
            </a:endParaRPr>
          </a:p>
          <a:p>
            <a:pPr lvl="1">
              <a:buClr>
                <a:schemeClr val="dk1"/>
              </a:buClr>
              <a:buSzPts val="2800"/>
            </a:pPr>
            <a:endParaRPr lang="da-DK" sz="20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solidFill>
                <a:schemeClr val="dk1"/>
              </a:solidFill>
              <a:latin typeface="Verdana"/>
              <a:ea typeface="Verdana"/>
              <a:cs typeface="Verdana"/>
              <a:sym typeface="Verdana"/>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9" name="Google Shape;203;p25"/>
          <p:cNvSpPr/>
          <p:nvPr/>
        </p:nvSpPr>
        <p:spPr>
          <a:xfrm>
            <a:off x="424764" y="1673650"/>
            <a:ext cx="11347070" cy="3108600"/>
          </a:xfrm>
          <a:prstGeom prst="rect">
            <a:avLst/>
          </a:prstGeom>
          <a:noFill/>
          <a:ln>
            <a:noFill/>
          </a:ln>
        </p:spPr>
        <p:txBody>
          <a:bodyPr spcFirstLastPara="1" wrap="square" lIns="91425" tIns="45700" rIns="91425" bIns="45700" anchor="t" anchorCtr="0">
            <a:noAutofit/>
          </a:bodyPr>
          <a:lstStyle/>
          <a:p>
            <a:pPr lvl="0">
              <a:buClr>
                <a:schemeClr val="dk1"/>
              </a:buClr>
              <a:buSzPts val="2800"/>
            </a:pPr>
            <a:r>
              <a:rPr lang="da-DK" dirty="0"/>
              <a:t>Styrelsen for Undervisning og Kvalitet og Styrelsen for It og Læring gør det muligt for skolerne at afvikle tidligere stillede prøver på </a:t>
            </a:r>
            <a:r>
              <a:rPr lang="da-DK" dirty="0" smtClean="0"/>
              <a:t>testogprøver.dk.</a:t>
            </a:r>
          </a:p>
          <a:p>
            <a:pPr lvl="0">
              <a:buClr>
                <a:schemeClr val="dk1"/>
              </a:buClr>
              <a:buSzPts val="2800"/>
            </a:pPr>
            <a:endParaRPr lang="da-DK" dirty="0" smtClean="0"/>
          </a:p>
          <a:p>
            <a:pPr fontAlgn="base"/>
            <a:r>
              <a:rPr lang="da-DK" dirty="0" err="1"/>
              <a:t>Øveprøver</a:t>
            </a:r>
            <a:r>
              <a:rPr lang="da-DK" dirty="0"/>
              <a:t> er en mulighed for skolerne til at vise eleverne, hvordan prøverne bliver afviklet i testogprøver.dk, og skolerne vil eventuelt kunne anvende </a:t>
            </a:r>
            <a:r>
              <a:rPr lang="da-DK" dirty="0" err="1"/>
              <a:t>øveprøverne</a:t>
            </a:r>
            <a:r>
              <a:rPr lang="da-DK" dirty="0"/>
              <a:t> som terminsprøver</a:t>
            </a:r>
            <a:r>
              <a:rPr lang="da-DK" dirty="0" smtClean="0"/>
              <a:t>.</a:t>
            </a:r>
          </a:p>
          <a:p>
            <a:pPr fontAlgn="base"/>
            <a:endParaRPr lang="da-DK" dirty="0"/>
          </a:p>
          <a:p>
            <a:pPr fontAlgn="base"/>
            <a:r>
              <a:rPr lang="da-DK" dirty="0"/>
              <a:t>Uanset hvordan skolerne anvender </a:t>
            </a:r>
            <a:r>
              <a:rPr lang="da-DK" dirty="0" err="1"/>
              <a:t>øveprøverne</a:t>
            </a:r>
            <a:r>
              <a:rPr lang="da-DK" dirty="0"/>
              <a:t>, skal det understreges, at de alene er et tilbud, og at anvendelsen er skolernes egen beslutning</a:t>
            </a:r>
            <a:r>
              <a:rPr lang="da-DK" dirty="0" smtClean="0"/>
              <a:t>.</a:t>
            </a:r>
          </a:p>
          <a:p>
            <a:pPr fontAlgn="base"/>
            <a:endParaRPr lang="da-DK" dirty="0"/>
          </a:p>
          <a:p>
            <a:pPr fontAlgn="base"/>
            <a:r>
              <a:rPr lang="da-DK" dirty="0"/>
              <a:t>Der er således ikke etableret centrale backup-procedurer eller lignende i forbindelse med </a:t>
            </a:r>
            <a:r>
              <a:rPr lang="da-DK" dirty="0" err="1"/>
              <a:t>øveprøverne</a:t>
            </a:r>
            <a:r>
              <a:rPr lang="da-DK" dirty="0"/>
              <a:t>. Skulle det ske, at det ikke er muligt at tilgå testogprøver.dk under afviklingen af </a:t>
            </a:r>
            <a:r>
              <a:rPr lang="da-DK" dirty="0" err="1"/>
              <a:t>øveprøverne</a:t>
            </a:r>
            <a:r>
              <a:rPr lang="da-DK" dirty="0"/>
              <a:t>, vil det således være skolerne selv, der skal have en backup-plan klar</a:t>
            </a:r>
            <a:r>
              <a:rPr lang="da-DK" dirty="0" smtClean="0"/>
              <a:t>.</a:t>
            </a:r>
          </a:p>
          <a:p>
            <a:pPr fontAlgn="base"/>
            <a:endParaRPr lang="da-DK" dirty="0"/>
          </a:p>
          <a:p>
            <a:pPr fontAlgn="base"/>
            <a:r>
              <a:rPr lang="da-DK" dirty="0"/>
              <a:t>Det er muligt at afvikle 9. klasseprøverne for 8. klasse</a:t>
            </a:r>
            <a:r>
              <a:rPr lang="da-DK" dirty="0" smtClean="0"/>
              <a:t>.</a:t>
            </a:r>
          </a:p>
          <a:p>
            <a:pPr lvl="0">
              <a:buClr>
                <a:schemeClr val="dk1"/>
              </a:buClr>
              <a:buSzPts val="2800"/>
            </a:pPr>
            <a:endParaRPr lang="da-DK" dirty="0" smtClean="0"/>
          </a:p>
          <a:p>
            <a:pPr lvl="0">
              <a:buClr>
                <a:schemeClr val="dk1"/>
              </a:buClr>
              <a:buSzPts val="2800"/>
            </a:pPr>
            <a:r>
              <a:rPr lang="da-DK" dirty="0" smtClean="0"/>
              <a:t>Info </a:t>
            </a:r>
            <a:r>
              <a:rPr lang="da-DK" dirty="0"/>
              <a:t>om </a:t>
            </a:r>
            <a:r>
              <a:rPr lang="da-DK" dirty="0" err="1"/>
              <a:t>øveprøver</a:t>
            </a:r>
            <a:r>
              <a:rPr lang="da-DK" dirty="0"/>
              <a:t> kan findes </a:t>
            </a:r>
            <a:r>
              <a:rPr lang="da-DK" dirty="0" err="1" smtClean="0"/>
              <a:t>her:</a:t>
            </a:r>
            <a:r>
              <a:rPr lang="da-DK" dirty="0" err="1" smtClean="0">
                <a:ea typeface="Verdana"/>
                <a:cs typeface="Verdana"/>
                <a:sym typeface="Verdana"/>
                <a:hlinkClick r:id="rId3"/>
              </a:rPr>
              <a:t>https</a:t>
            </a:r>
            <a:r>
              <a:rPr lang="da-DK" dirty="0">
                <a:ea typeface="Verdana"/>
                <a:cs typeface="Verdana"/>
                <a:sym typeface="Verdana"/>
                <a:hlinkClick r:id="rId3"/>
              </a:rPr>
              <a:t>://www.uvm.dk/folkeskolen/folkeskolens-proever/faglig-forberedelse/oeveproever-og-eksempelproever</a:t>
            </a:r>
            <a:endParaRPr lang="da-DK" dirty="0">
              <a:ea typeface="Verdana"/>
              <a:cs typeface="Verdana"/>
              <a:sym typeface="Verdana"/>
            </a:endParaRPr>
          </a:p>
          <a:p>
            <a:pPr fontAlgn="base"/>
            <a:endParaRPr lang="da-DK" dirty="0"/>
          </a:p>
          <a:p>
            <a:pPr lvl="0">
              <a:buClr>
                <a:schemeClr val="dk1"/>
              </a:buClr>
              <a:buSzPts val="2800"/>
            </a:pPr>
            <a:endParaRPr sz="2000" dirty="0">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417214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1: </a:t>
            </a:r>
            <a:br>
              <a:rPr lang="da-DK" sz="4000" b="1" dirty="0" smtClean="0">
                <a:latin typeface="Arial"/>
                <a:ea typeface="Arial"/>
                <a:cs typeface="Arial"/>
                <a:sym typeface="Arial"/>
              </a:rPr>
            </a:br>
            <a:r>
              <a:rPr lang="da-DK" sz="4000" dirty="0" smtClean="0">
                <a:latin typeface="Arial"/>
                <a:ea typeface="Arial"/>
                <a:cs typeface="Arial"/>
                <a:sym typeface="Arial"/>
              </a:rPr>
              <a:t>Retskrivningsprøven generelt</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5</a:t>
            </a:fld>
            <a:endParaRPr/>
          </a:p>
        </p:txBody>
      </p:sp>
    </p:spTree>
    <p:extLst>
      <p:ext uri="{BB962C8B-B14F-4D97-AF65-F5344CB8AC3E}">
        <p14:creationId xmlns:p14="http://schemas.microsoft.com/office/powerpoint/2010/main" val="3365725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smtClean="0">
                <a:latin typeface="Arial"/>
                <a:ea typeface="Arial"/>
                <a:cs typeface="Arial"/>
                <a:sym typeface="Arial"/>
              </a:rPr>
              <a:t>Forløbet for prøven i retskrivning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pic>
        <p:nvPicPr>
          <p:cNvPr id="3" name="Billede 2"/>
          <p:cNvPicPr>
            <a:picLocks noChangeAspect="1"/>
          </p:cNvPicPr>
          <p:nvPr/>
        </p:nvPicPr>
        <p:blipFill>
          <a:blip r:embed="rId3"/>
          <a:stretch>
            <a:fillRect/>
          </a:stretch>
        </p:blipFill>
        <p:spPr>
          <a:xfrm>
            <a:off x="1095375" y="1815873"/>
            <a:ext cx="9696450" cy="3705225"/>
          </a:xfrm>
          <a:prstGeom prst="rect">
            <a:avLst/>
          </a:prstGeom>
          <a:ln w="28575">
            <a:solidFill>
              <a:schemeClr val="tx1"/>
            </a:solidFill>
          </a:ln>
        </p:spPr>
      </p:pic>
    </p:spTree>
    <p:extLst>
      <p:ext uri="{BB962C8B-B14F-4D97-AF65-F5344CB8AC3E}">
        <p14:creationId xmlns:p14="http://schemas.microsoft.com/office/powerpoint/2010/main" val="41532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24322" y="1468716"/>
            <a:ext cx="11362878" cy="3849853"/>
          </a:xfrm>
          <a:prstGeom prst="rect">
            <a:avLst/>
          </a:prstGeom>
          <a:noFill/>
          <a:ln>
            <a:noFill/>
          </a:ln>
        </p:spPr>
        <p:txBody>
          <a:bodyPr spcFirstLastPara="1" wrap="square" lIns="121900" tIns="60925" rIns="121900" bIns="60925" anchor="t" anchorCtr="0">
            <a:noAutofit/>
          </a:bodyPr>
          <a:lstStyle/>
          <a:p>
            <a:endParaRPr lang="da-DK" sz="1800" dirty="0"/>
          </a:p>
          <a:p>
            <a:r>
              <a:rPr lang="da-DK" b="1" dirty="0" smtClean="0">
                <a:latin typeface="Verdana" panose="020B0604030504040204" pitchFamily="34" charset="0"/>
                <a:ea typeface="Verdana" panose="020B0604030504040204" pitchFamily="34" charset="0"/>
              </a:rPr>
              <a:t>Retskrivningsprøven varer </a:t>
            </a:r>
            <a:r>
              <a:rPr lang="da-DK" b="1" dirty="0" smtClean="0">
                <a:solidFill>
                  <a:schemeClr val="accent3"/>
                </a:solidFill>
                <a:latin typeface="Verdana" panose="020B0604030504040204" pitchFamily="34" charset="0"/>
                <a:ea typeface="Verdana" panose="020B0604030504040204" pitchFamily="34" charset="0"/>
              </a:rPr>
              <a:t>60 min.</a:t>
            </a:r>
            <a:r>
              <a:rPr lang="da-DK" b="1" dirty="0" smtClean="0">
                <a:latin typeface="Verdana" panose="020B0604030504040204" pitchFamily="34" charset="0"/>
                <a:ea typeface="Verdana" panose="020B0604030504040204" pitchFamily="34" charset="0"/>
              </a:rPr>
              <a:t> og består af </a:t>
            </a:r>
            <a:r>
              <a:rPr lang="da-DK" b="1" dirty="0" smtClean="0">
                <a:solidFill>
                  <a:schemeClr val="accent3"/>
                </a:solidFill>
                <a:latin typeface="Verdana" panose="020B0604030504040204" pitchFamily="34" charset="0"/>
                <a:ea typeface="Verdana" panose="020B0604030504040204" pitchFamily="34" charset="0"/>
              </a:rPr>
              <a:t>en</a:t>
            </a:r>
            <a:r>
              <a:rPr lang="da-DK" b="1" dirty="0" smtClean="0">
                <a:latin typeface="Verdana" panose="020B0604030504040204" pitchFamily="34" charset="0"/>
                <a:ea typeface="Verdana" panose="020B0604030504040204" pitchFamily="34" charset="0"/>
              </a:rPr>
              <a:t> </a:t>
            </a:r>
            <a:r>
              <a:rPr lang="da-DK" b="1" dirty="0" smtClean="0">
                <a:solidFill>
                  <a:schemeClr val="accent3"/>
                </a:solidFill>
                <a:latin typeface="Verdana" panose="020B0604030504040204" pitchFamily="34" charset="0"/>
                <a:ea typeface="Verdana" panose="020B0604030504040204" pitchFamily="34" charset="0"/>
              </a:rPr>
              <a:t>diktatdel </a:t>
            </a:r>
            <a:r>
              <a:rPr lang="da-DK" b="1" dirty="0" smtClean="0">
                <a:latin typeface="Verdana" panose="020B0604030504040204" pitchFamily="34" charset="0"/>
                <a:ea typeface="Verdana" panose="020B0604030504040204" pitchFamily="34" charset="0"/>
              </a:rPr>
              <a:t>og </a:t>
            </a:r>
            <a:r>
              <a:rPr lang="da-DK" b="1" dirty="0" smtClean="0">
                <a:latin typeface="Verdana" panose="020B0604030504040204" pitchFamily="34" charset="0"/>
                <a:ea typeface="Verdana" panose="020B0604030504040204" pitchFamily="34" charset="0"/>
              </a:rPr>
              <a:t>en </a:t>
            </a:r>
            <a:r>
              <a:rPr lang="da-DK" b="1" dirty="0" smtClean="0">
                <a:solidFill>
                  <a:schemeClr val="accent3"/>
                </a:solidFill>
                <a:latin typeface="Verdana" panose="020B0604030504040204" pitchFamily="34" charset="0"/>
                <a:ea typeface="Verdana" panose="020B0604030504040204" pitchFamily="34" charset="0"/>
              </a:rPr>
              <a:t>opgavedel</a:t>
            </a:r>
            <a:r>
              <a:rPr lang="da-DK" b="1" dirty="0" smtClean="0">
                <a:latin typeface="Verdana" panose="020B0604030504040204" pitchFamily="34" charset="0"/>
                <a:ea typeface="Verdana" panose="020B0604030504040204" pitchFamily="34" charset="0"/>
              </a:rPr>
              <a:t>. </a:t>
            </a:r>
            <a:r>
              <a:rPr lang="da-DK" b="1" dirty="0" smtClean="0">
                <a:latin typeface="Verdana" panose="020B0604030504040204" pitchFamily="34" charset="0"/>
                <a:ea typeface="Verdana" panose="020B0604030504040204" pitchFamily="34" charset="0"/>
              </a:rPr>
              <a:t>Diktatdelen </a:t>
            </a:r>
            <a:r>
              <a:rPr lang="da-DK" sz="1800" b="1" dirty="0" smtClean="0">
                <a:latin typeface="Verdana" panose="020B0604030504040204" pitchFamily="34" charset="0"/>
                <a:ea typeface="Verdana" panose="020B0604030504040204" pitchFamily="34" charset="0"/>
              </a:rPr>
              <a:t>består af ca. </a:t>
            </a:r>
            <a:r>
              <a:rPr lang="da-DK" sz="1800" b="1" dirty="0" smtClean="0">
                <a:solidFill>
                  <a:schemeClr val="accent3"/>
                </a:solidFill>
                <a:latin typeface="Verdana" panose="020B0604030504040204" pitchFamily="34" charset="0"/>
                <a:ea typeface="Verdana" panose="020B0604030504040204" pitchFamily="34" charset="0"/>
              </a:rPr>
              <a:t>50 prøveord </a:t>
            </a:r>
            <a:r>
              <a:rPr lang="da-DK" sz="1800" b="1" dirty="0" smtClean="0">
                <a:latin typeface="Verdana" panose="020B0604030504040204" pitchFamily="34" charset="0"/>
                <a:ea typeface="Verdana" panose="020B0604030504040204" pitchFamily="34" charset="0"/>
              </a:rPr>
              <a:t>og opgavedelen består af ca. </a:t>
            </a:r>
            <a:r>
              <a:rPr lang="da-DK" sz="1800" b="1" dirty="0" smtClean="0">
                <a:solidFill>
                  <a:schemeClr val="accent3"/>
                </a:solidFill>
                <a:latin typeface="Verdana" panose="020B0604030504040204" pitchFamily="34" charset="0"/>
                <a:ea typeface="Verdana" panose="020B0604030504040204" pitchFamily="34" charset="0"/>
              </a:rPr>
              <a:t>40 delopgaver</a:t>
            </a:r>
            <a:r>
              <a:rPr lang="da-DK" sz="1800" b="1" dirty="0" smtClean="0">
                <a:latin typeface="Verdana" panose="020B0604030504040204" pitchFamily="34" charset="0"/>
                <a:ea typeface="Verdana" panose="020B0604030504040204" pitchFamily="34" charset="0"/>
              </a:rPr>
              <a:t>. </a:t>
            </a:r>
          </a:p>
          <a:p>
            <a:endParaRPr lang="da-DK" sz="1800" b="1" dirty="0" smtClean="0">
              <a:latin typeface="Verdana" panose="020B0604030504040204" pitchFamily="34" charset="0"/>
              <a:ea typeface="Verdana" panose="020B0604030504040204" pitchFamily="34" charset="0"/>
            </a:endParaRPr>
          </a:p>
          <a:p>
            <a:r>
              <a:rPr lang="da-DK" b="1" dirty="0" smtClean="0">
                <a:latin typeface="Verdana" panose="020B0604030504040204" pitchFamily="34" charset="0"/>
                <a:ea typeface="Verdana" panose="020B0604030504040204" pitchFamily="34" charset="0"/>
              </a:rPr>
              <a:t>I opgavedelen vil man </a:t>
            </a:r>
            <a:r>
              <a:rPr lang="da-DK" b="1" dirty="0" smtClean="0">
                <a:latin typeface="Verdana" panose="020B0604030504040204" pitchFamily="34" charset="0"/>
                <a:ea typeface="Verdana" panose="020B0604030504040204" pitchFamily="34" charset="0"/>
              </a:rPr>
              <a:t>møde </a:t>
            </a:r>
            <a:r>
              <a:rPr lang="da-DK" b="1" dirty="0" smtClean="0">
                <a:latin typeface="Verdana" panose="020B0604030504040204" pitchFamily="34" charset="0"/>
                <a:ea typeface="Verdana" panose="020B0604030504040204" pitchFamily="34" charset="0"/>
              </a:rPr>
              <a:t>forskellige </a:t>
            </a:r>
            <a:r>
              <a:rPr lang="da-DK" b="1" dirty="0" smtClean="0">
                <a:solidFill>
                  <a:schemeClr val="accent3"/>
                </a:solidFill>
                <a:latin typeface="Verdana" panose="020B0604030504040204" pitchFamily="34" charset="0"/>
                <a:ea typeface="Verdana" panose="020B0604030504040204" pitchFamily="34" charset="0"/>
              </a:rPr>
              <a:t>opgavetyper</a:t>
            </a:r>
            <a:r>
              <a:rPr lang="da-DK" b="1" dirty="0" smtClean="0">
                <a:latin typeface="Verdana" panose="020B0604030504040204" pitchFamily="34" charset="0"/>
                <a:ea typeface="Verdana" panose="020B0604030504040204" pitchFamily="34" charset="0"/>
              </a:rPr>
              <a:t>. Det kan </a:t>
            </a:r>
            <a:r>
              <a:rPr lang="da-DK" b="1" dirty="0" smtClean="0">
                <a:latin typeface="Verdana" panose="020B0604030504040204" pitchFamily="34" charset="0"/>
                <a:ea typeface="Verdana" panose="020B0604030504040204" pitchFamily="34" charset="0"/>
              </a:rPr>
              <a:t>fx </a:t>
            </a:r>
            <a:r>
              <a:rPr lang="da-DK" b="1" dirty="0" smtClean="0">
                <a:latin typeface="Verdana" panose="020B0604030504040204" pitchFamily="34" charset="0"/>
                <a:ea typeface="Verdana" panose="020B0604030504040204" pitchFamily="34" charset="0"/>
              </a:rPr>
              <a:t>være opgaver, hvor du skal:</a:t>
            </a:r>
            <a:endParaRPr lang="da-DK" b="1" dirty="0" smtClean="0">
              <a:latin typeface="Verdana" panose="020B0604030504040204" pitchFamily="34" charset="0"/>
              <a:ea typeface="Verdana" panose="020B0604030504040204" pitchFamily="34" charset="0"/>
            </a:endParaRPr>
          </a:p>
          <a:p>
            <a:r>
              <a:rPr lang="da-DK" sz="1800" b="1" dirty="0" smtClean="0">
                <a:latin typeface="Verdana" panose="020B0604030504040204" pitchFamily="34" charset="0"/>
                <a:ea typeface="Verdana" panose="020B0604030504040204" pitchFamily="34" charset="0"/>
              </a:rPr>
              <a:t> </a:t>
            </a:r>
          </a:p>
          <a:p>
            <a:pPr marL="285750" indent="-285750">
              <a:buClr>
                <a:schemeClr val="accent3">
                  <a:lumMod val="50000"/>
                </a:schemeClr>
              </a:buClr>
              <a:buFont typeface="Arial" panose="020B0604020202020204" pitchFamily="34" charset="0"/>
              <a:buChar char="•"/>
            </a:pPr>
            <a:r>
              <a:rPr lang="da-DK" dirty="0" smtClean="0">
                <a:solidFill>
                  <a:schemeClr val="accent3">
                    <a:lumMod val="50000"/>
                  </a:schemeClr>
                </a:solidFill>
                <a:latin typeface="Verdana" panose="020B0604030504040204" pitchFamily="34" charset="0"/>
                <a:ea typeface="Verdana" panose="020B0604030504040204" pitchFamily="34" charset="0"/>
              </a:rPr>
              <a:t>sætte </a:t>
            </a:r>
            <a:r>
              <a:rPr lang="da-DK" dirty="0" smtClean="0">
                <a:solidFill>
                  <a:schemeClr val="accent3">
                    <a:lumMod val="50000"/>
                  </a:schemeClr>
                </a:solidFill>
                <a:latin typeface="Verdana" panose="020B0604030504040204" pitchFamily="34" charset="0"/>
                <a:ea typeface="Verdana" panose="020B0604030504040204" pitchFamily="34" charset="0"/>
              </a:rPr>
              <a:t>komma </a:t>
            </a:r>
            <a:r>
              <a:rPr lang="da-DK" dirty="0" smtClean="0">
                <a:solidFill>
                  <a:schemeClr val="accent3">
                    <a:lumMod val="50000"/>
                  </a:schemeClr>
                </a:solidFill>
                <a:latin typeface="Verdana" panose="020B0604030504040204" pitchFamily="34" charset="0"/>
                <a:ea typeface="Verdana" panose="020B0604030504040204" pitchFamily="34" charset="0"/>
              </a:rPr>
              <a:t>i </a:t>
            </a:r>
            <a:r>
              <a:rPr lang="da-DK" dirty="0" smtClean="0">
                <a:solidFill>
                  <a:schemeClr val="accent3">
                    <a:lumMod val="50000"/>
                  </a:schemeClr>
                </a:solidFill>
                <a:latin typeface="Verdana" panose="020B0604030504040204" pitchFamily="34" charset="0"/>
                <a:ea typeface="Verdana" panose="020B0604030504040204" pitchFamily="34" charset="0"/>
              </a:rPr>
              <a:t>forskellige sætninger</a:t>
            </a:r>
            <a:endParaRPr lang="da-DK" sz="1800" dirty="0" smtClean="0">
              <a:solidFill>
                <a:schemeClr val="accent3">
                  <a:lumMod val="50000"/>
                </a:schemeClr>
              </a:solidFill>
              <a:latin typeface="Verdana" panose="020B0604030504040204" pitchFamily="34" charset="0"/>
              <a:ea typeface="Verdana" panose="020B0604030504040204" pitchFamily="34" charset="0"/>
            </a:endParaRPr>
          </a:p>
          <a:p>
            <a:pPr>
              <a:buClr>
                <a:schemeClr val="accent3">
                  <a:lumMod val="50000"/>
                </a:schemeClr>
              </a:buClr>
            </a:pPr>
            <a:r>
              <a:rPr lang="da-DK" sz="1800" dirty="0" smtClean="0">
                <a:solidFill>
                  <a:schemeClr val="accent3">
                    <a:lumMod val="50000"/>
                  </a:schemeClr>
                </a:solidFill>
                <a:latin typeface="Verdana" panose="020B0604030504040204" pitchFamily="34" charset="0"/>
                <a:ea typeface="Verdana" panose="020B0604030504040204" pitchFamily="34" charset="0"/>
              </a:rPr>
              <a:t> </a:t>
            </a:r>
          </a:p>
          <a:p>
            <a:pPr marL="285750" indent="-285750">
              <a:buClr>
                <a:schemeClr val="accent3">
                  <a:lumMod val="50000"/>
                </a:schemeClr>
              </a:buClr>
              <a:buFont typeface="Arial" panose="020B0604020202020204" pitchFamily="34" charset="0"/>
              <a:buChar char="•"/>
            </a:pPr>
            <a:r>
              <a:rPr lang="da-DK" dirty="0" smtClean="0">
                <a:solidFill>
                  <a:schemeClr val="accent3">
                    <a:lumMod val="50000"/>
                  </a:schemeClr>
                </a:solidFill>
                <a:latin typeface="Verdana" panose="020B0604030504040204" pitchFamily="34" charset="0"/>
                <a:ea typeface="Verdana" panose="020B0604030504040204" pitchFamily="34" charset="0"/>
              </a:rPr>
              <a:t>finde </a:t>
            </a:r>
            <a:r>
              <a:rPr lang="da-DK" dirty="0" smtClean="0">
                <a:solidFill>
                  <a:schemeClr val="accent3">
                    <a:lumMod val="50000"/>
                  </a:schemeClr>
                </a:solidFill>
                <a:latin typeface="Verdana" panose="020B0604030504040204" pitchFamily="34" charset="0"/>
                <a:ea typeface="Verdana" panose="020B0604030504040204" pitchFamily="34" charset="0"/>
              </a:rPr>
              <a:t>ordklassen til bestemte ord i korte sætninger</a:t>
            </a:r>
          </a:p>
          <a:p>
            <a:pPr>
              <a:buClr>
                <a:schemeClr val="accent3">
                  <a:lumMod val="50000"/>
                </a:schemeClr>
              </a:buClr>
            </a:pPr>
            <a:endParaRPr lang="da-DK" sz="1800" dirty="0">
              <a:solidFill>
                <a:schemeClr val="accent3">
                  <a:lumMod val="50000"/>
                </a:schemeClr>
              </a:solidFill>
              <a:latin typeface="Verdana" panose="020B0604030504040204" pitchFamily="34" charset="0"/>
              <a:ea typeface="Verdana" panose="020B0604030504040204" pitchFamily="34" charset="0"/>
            </a:endParaRPr>
          </a:p>
          <a:p>
            <a:pPr marL="285750" indent="-285750">
              <a:buClr>
                <a:schemeClr val="accent3">
                  <a:lumMod val="50000"/>
                </a:schemeClr>
              </a:buClr>
              <a:buFont typeface="Arial" panose="020B0604020202020204" pitchFamily="34" charset="0"/>
              <a:buChar char="•"/>
            </a:pPr>
            <a:r>
              <a:rPr lang="da-DK" dirty="0" smtClean="0">
                <a:solidFill>
                  <a:schemeClr val="accent3">
                    <a:lumMod val="50000"/>
                  </a:schemeClr>
                </a:solidFill>
                <a:latin typeface="Verdana" panose="020B0604030504040204" pitchFamily="34" charset="0"/>
                <a:ea typeface="Verdana" panose="020B0604030504040204" pitchFamily="34" charset="0"/>
              </a:rPr>
              <a:t>afgøre</a:t>
            </a:r>
            <a:r>
              <a:rPr lang="da-DK" dirty="0" smtClean="0">
                <a:solidFill>
                  <a:schemeClr val="accent3">
                    <a:lumMod val="50000"/>
                  </a:schemeClr>
                </a:solidFill>
                <a:latin typeface="Verdana" panose="020B0604030504040204" pitchFamily="34" charset="0"/>
                <a:ea typeface="Verdana" panose="020B0604030504040204" pitchFamily="34" charset="0"/>
              </a:rPr>
              <a:t>, om bestemte ord skal staves i ét eller flere ord</a:t>
            </a:r>
            <a:endParaRPr lang="da-DK" sz="1800" dirty="0" smtClean="0">
              <a:solidFill>
                <a:schemeClr val="accent3">
                  <a:lumMod val="50000"/>
                </a:schemeClr>
              </a:solidFill>
              <a:latin typeface="Verdana" panose="020B0604030504040204" pitchFamily="34" charset="0"/>
              <a:ea typeface="Verdana" panose="020B0604030504040204" pitchFamily="34" charset="0"/>
            </a:endParaRPr>
          </a:p>
          <a:p>
            <a:pPr>
              <a:buClr>
                <a:schemeClr val="accent3">
                  <a:lumMod val="50000"/>
                </a:schemeClr>
              </a:buClr>
            </a:pPr>
            <a:endParaRPr lang="da-DK" sz="1800" dirty="0" smtClean="0">
              <a:solidFill>
                <a:schemeClr val="accent3">
                  <a:lumMod val="50000"/>
                </a:schemeClr>
              </a:solidFill>
              <a:latin typeface="Verdana" panose="020B0604030504040204" pitchFamily="34" charset="0"/>
              <a:ea typeface="Verdana" panose="020B0604030504040204" pitchFamily="34" charset="0"/>
            </a:endParaRPr>
          </a:p>
          <a:p>
            <a:pPr marL="285750" indent="-285750">
              <a:buClr>
                <a:schemeClr val="accent3">
                  <a:lumMod val="50000"/>
                </a:schemeClr>
              </a:buClr>
              <a:buFont typeface="Arial" panose="020B0604020202020204" pitchFamily="34" charset="0"/>
              <a:buChar char="•"/>
            </a:pPr>
            <a:r>
              <a:rPr lang="da-DK" dirty="0" smtClean="0">
                <a:latin typeface="Verdana" panose="020B0604030504040204" pitchFamily="34" charset="0"/>
                <a:ea typeface="Verdana" panose="020B0604030504040204" pitchFamily="34" charset="0"/>
              </a:rPr>
              <a:t>finde </a:t>
            </a:r>
            <a:r>
              <a:rPr lang="da-DK" dirty="0" smtClean="0">
                <a:latin typeface="Verdana" panose="020B0604030504040204" pitchFamily="34" charset="0"/>
                <a:ea typeface="Verdana" panose="020B0604030504040204" pitchFamily="34" charset="0"/>
              </a:rPr>
              <a:t>ord, der adskiller sig fra en række andre ord</a:t>
            </a:r>
            <a:r>
              <a:rPr lang="da-DK" sz="1800" dirty="0" smtClean="0">
                <a:solidFill>
                  <a:schemeClr val="accent3">
                    <a:lumMod val="50000"/>
                  </a:schemeClr>
                </a:solidFill>
                <a:latin typeface="Verdana" panose="020B0604030504040204" pitchFamily="34" charset="0"/>
                <a:ea typeface="Verdana" panose="020B0604030504040204" pitchFamily="34" charset="0"/>
              </a:rPr>
              <a:t> </a:t>
            </a:r>
          </a:p>
          <a:p>
            <a:pPr marL="285750" indent="-285750">
              <a:buClr>
                <a:schemeClr val="accent3">
                  <a:lumMod val="50000"/>
                </a:schemeClr>
              </a:buClr>
              <a:buFont typeface="Arial" panose="020B0604020202020204" pitchFamily="34" charset="0"/>
              <a:buChar char="•"/>
            </a:pPr>
            <a:endParaRPr lang="da-DK" sz="1800" dirty="0" smtClean="0">
              <a:solidFill>
                <a:schemeClr val="accent3">
                  <a:lumMod val="50000"/>
                </a:schemeClr>
              </a:solidFill>
              <a:latin typeface="Verdana" panose="020B0604030504040204" pitchFamily="34" charset="0"/>
              <a:ea typeface="Verdana" panose="020B0604030504040204" pitchFamily="34" charset="0"/>
            </a:endParaRPr>
          </a:p>
          <a:p>
            <a:pPr marL="285750" indent="-285750">
              <a:buClr>
                <a:schemeClr val="accent3">
                  <a:lumMod val="50000"/>
                </a:schemeClr>
              </a:buClr>
              <a:buFont typeface="Arial" panose="020B0604020202020204" pitchFamily="34" charset="0"/>
              <a:buChar char="•"/>
            </a:pPr>
            <a:r>
              <a:rPr lang="da-DK" dirty="0" smtClean="0">
                <a:solidFill>
                  <a:schemeClr val="accent3">
                    <a:lumMod val="50000"/>
                  </a:schemeClr>
                </a:solidFill>
                <a:latin typeface="Verdana" panose="020B0604030504040204" pitchFamily="34" charset="0"/>
                <a:ea typeface="Verdana" panose="020B0604030504040204" pitchFamily="34" charset="0"/>
              </a:rPr>
              <a:t>skrive </a:t>
            </a:r>
            <a:r>
              <a:rPr lang="da-DK" dirty="0" smtClean="0">
                <a:solidFill>
                  <a:schemeClr val="accent3">
                    <a:lumMod val="50000"/>
                  </a:schemeClr>
                </a:solidFill>
                <a:latin typeface="Verdana" panose="020B0604030504040204" pitchFamily="34" charset="0"/>
                <a:ea typeface="Verdana" panose="020B0604030504040204" pitchFamily="34" charset="0"/>
              </a:rPr>
              <a:t>den rigtige form af en række ord i en kort tekst</a:t>
            </a:r>
          </a:p>
          <a:p>
            <a:pPr marL="285750" indent="-285750">
              <a:buClr>
                <a:schemeClr val="accent3">
                  <a:lumMod val="50000"/>
                </a:schemeClr>
              </a:buClr>
              <a:buFont typeface="Arial" panose="020B0604020202020204" pitchFamily="34" charset="0"/>
              <a:buChar char="•"/>
            </a:pPr>
            <a:endParaRPr lang="da-DK" sz="1800" dirty="0">
              <a:solidFill>
                <a:schemeClr val="accent3">
                  <a:lumMod val="50000"/>
                </a:schemeClr>
              </a:solidFill>
              <a:latin typeface="Verdana" panose="020B0604030504040204" pitchFamily="34" charset="0"/>
              <a:ea typeface="Verdana" panose="020B0604030504040204" pitchFamily="34" charset="0"/>
            </a:endParaRPr>
          </a:p>
          <a:p>
            <a:pPr marL="285750" indent="-285750">
              <a:buClr>
                <a:schemeClr val="accent3">
                  <a:lumMod val="50000"/>
                </a:schemeClr>
              </a:buClr>
              <a:buFont typeface="Arial" panose="020B0604020202020204" pitchFamily="34" charset="0"/>
              <a:buChar char="•"/>
            </a:pPr>
            <a:r>
              <a:rPr lang="da-DK" sz="1800" dirty="0" smtClean="0">
                <a:solidFill>
                  <a:schemeClr val="accent3">
                    <a:lumMod val="50000"/>
                  </a:schemeClr>
                </a:solidFill>
                <a:latin typeface="Verdana" panose="020B0604030504040204" pitchFamily="34" charset="0"/>
                <a:ea typeface="Verdana" panose="020B0604030504040204" pitchFamily="34" charset="0"/>
              </a:rPr>
              <a:t>rette </a:t>
            </a:r>
            <a:r>
              <a:rPr lang="da-DK" sz="1800" dirty="0" smtClean="0">
                <a:solidFill>
                  <a:schemeClr val="accent3">
                    <a:lumMod val="50000"/>
                  </a:schemeClr>
                </a:solidFill>
                <a:latin typeface="Verdana" panose="020B0604030504040204" pitchFamily="34" charset="0"/>
                <a:ea typeface="Verdana" panose="020B0604030504040204" pitchFamily="34" charset="0"/>
              </a:rPr>
              <a:t>fejl i en kort tekst  </a:t>
            </a:r>
            <a:endParaRPr lang="da-DK" sz="1800" dirty="0">
              <a:solidFill>
                <a:schemeClr val="accent3">
                  <a:lumMod val="50000"/>
                </a:schemeClr>
              </a:solidFill>
              <a:latin typeface="Verdana" panose="020B0604030504040204" pitchFamily="34" charset="0"/>
              <a:ea typeface="Verdana" panose="020B0604030504040204" pitchFamily="34" charset="0"/>
            </a:endParaRPr>
          </a:p>
          <a:p>
            <a:pPr marL="285750" indent="-285750">
              <a:buClr>
                <a:schemeClr val="accent3">
                  <a:lumMod val="50000"/>
                </a:schemeClr>
              </a:buClr>
              <a:buFont typeface="Arial" panose="020B0604020202020204" pitchFamily="34" charset="0"/>
              <a:buChar char="•"/>
            </a:pPr>
            <a:endParaRPr lang="da-DK" sz="1800" dirty="0">
              <a:solidFill>
                <a:schemeClr val="accent3">
                  <a:lumMod val="50000"/>
                </a:schemeClr>
              </a:solidFill>
              <a:latin typeface="Verdana" panose="020B0604030504040204" pitchFamily="34" charset="0"/>
              <a:ea typeface="Verdana" panose="020B0604030504040204" pitchFamily="34" charset="0"/>
            </a:endParaRPr>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Hvad indeholder retskrivningsprøven?</a:t>
            </a:r>
            <a:endParaRPr lang="da-DK" sz="3400" b="1" dirty="0">
              <a:latin typeface="Arial"/>
              <a:ea typeface="Arial"/>
              <a:cs typeface="Arial"/>
              <a:sym typeface="Arial"/>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Tree>
    <p:extLst>
      <p:ext uri="{BB962C8B-B14F-4D97-AF65-F5344CB8AC3E}">
        <p14:creationId xmlns:p14="http://schemas.microsoft.com/office/powerpoint/2010/main" val="261112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2: </a:t>
            </a:r>
            <a:br>
              <a:rPr lang="da-DK" sz="4000" b="1" dirty="0" smtClean="0">
                <a:latin typeface="Arial"/>
                <a:ea typeface="Arial"/>
                <a:cs typeface="Arial"/>
                <a:sym typeface="Arial"/>
              </a:rPr>
            </a:br>
            <a:r>
              <a:rPr lang="da-DK" sz="4000" dirty="0">
                <a:latin typeface="Arial"/>
                <a:ea typeface="Arial"/>
                <a:cs typeface="Arial"/>
                <a:sym typeface="Arial"/>
              </a:rPr>
              <a:t>F</a:t>
            </a:r>
            <a:r>
              <a:rPr lang="da-DK" sz="4000" dirty="0" smtClean="0">
                <a:latin typeface="Arial"/>
                <a:ea typeface="Arial"/>
                <a:cs typeface="Arial"/>
                <a:sym typeface="Arial"/>
              </a:rPr>
              <a:t>okus på diktatdelen</a:t>
            </a:r>
            <a:r>
              <a:rPr lang="da-DK" sz="4000" b="1" dirty="0" smtClean="0">
                <a:latin typeface="Arial"/>
                <a:ea typeface="Arial"/>
                <a:cs typeface="Arial"/>
                <a:sym typeface="Arial"/>
              </a:rPr>
              <a:t>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8</a:t>
            </a:fld>
            <a:endParaRPr/>
          </a:p>
        </p:txBody>
      </p:sp>
    </p:spTree>
    <p:extLst>
      <p:ext uri="{BB962C8B-B14F-4D97-AF65-F5344CB8AC3E}">
        <p14:creationId xmlns:p14="http://schemas.microsoft.com/office/powerpoint/2010/main" val="996763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2"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Kender du forskellige </a:t>
            </a:r>
            <a:r>
              <a:rPr lang="da-DK" sz="3400" b="1" dirty="0" smtClean="0">
                <a:solidFill>
                  <a:schemeClr val="accent3"/>
                </a:solidFill>
                <a:latin typeface="Arial"/>
                <a:ea typeface="Arial"/>
                <a:cs typeface="Arial"/>
                <a:sym typeface="Arial"/>
              </a:rPr>
              <a:t>fejltyper</a:t>
            </a:r>
            <a:r>
              <a:rPr lang="da-DK" sz="3400" b="1" dirty="0" smtClean="0">
                <a:latin typeface="Arial"/>
                <a:ea typeface="Arial"/>
                <a:cs typeface="Arial"/>
                <a:sym typeface="Arial"/>
              </a:rPr>
              <a:t>?</a:t>
            </a:r>
            <a:endParaRPr lang="da-DK" sz="3400" b="1" dirty="0">
              <a:latin typeface="Arial"/>
              <a:ea typeface="Arial"/>
              <a:cs typeface="Arial"/>
              <a:sym typeface="Arial"/>
            </a:endParaRPr>
          </a:p>
        </p:txBody>
      </p:sp>
      <p:sp>
        <p:nvSpPr>
          <p:cNvPr id="14" name="Google Shape;521;p57"/>
          <p:cNvSpPr/>
          <p:nvPr/>
        </p:nvSpPr>
        <p:spPr>
          <a:xfrm>
            <a:off x="334575" y="1654848"/>
            <a:ext cx="11362878" cy="3472323"/>
          </a:xfrm>
          <a:prstGeom prst="rect">
            <a:avLst/>
          </a:prstGeom>
          <a:noFill/>
          <a:ln>
            <a:noFill/>
          </a:ln>
        </p:spPr>
        <p:txBody>
          <a:bodyPr spcFirstLastPara="1" wrap="square" lIns="121900" tIns="60925" rIns="121900" bIns="60925" anchor="t" anchorCtr="0">
            <a:noAutofit/>
          </a:bodyPr>
          <a:lstStyle/>
          <a:p>
            <a:endParaRPr lang="da-DK" sz="1800" dirty="0"/>
          </a:p>
          <a:p>
            <a:endParaRPr sz="1800" dirty="0">
              <a:latin typeface="Calibri"/>
              <a:ea typeface="Calibri"/>
              <a:cs typeface="Calibri"/>
              <a:sym typeface="Calibri"/>
            </a:endParaRPr>
          </a:p>
        </p:txBody>
      </p:sp>
      <p:sp>
        <p:nvSpPr>
          <p:cNvPr id="11" name="Google Shape;521;p57"/>
          <p:cNvSpPr/>
          <p:nvPr/>
        </p:nvSpPr>
        <p:spPr>
          <a:xfrm>
            <a:off x="334574" y="1883669"/>
            <a:ext cx="11857426" cy="5165545"/>
          </a:xfrm>
          <a:prstGeom prst="rect">
            <a:avLst/>
          </a:prstGeom>
          <a:noFill/>
          <a:ln>
            <a:noFill/>
          </a:ln>
        </p:spPr>
        <p:txBody>
          <a:bodyPr spcFirstLastPara="1" wrap="square" lIns="121900" tIns="60925" rIns="121900" bIns="60925" anchor="t" anchorCtr="0">
            <a:noAutofit/>
          </a:bodyPr>
          <a:lstStyle/>
          <a:p>
            <a:endParaRPr lang="da-DK" sz="1800" dirty="0"/>
          </a:p>
          <a:p>
            <a:r>
              <a:rPr lang="da-DK" dirty="0" smtClean="0">
                <a:latin typeface="Verdana" panose="020B0604030504040204" pitchFamily="34" charset="0"/>
                <a:ea typeface="Verdana" panose="020B0604030504040204" pitchFamily="34" charset="0"/>
                <a:sym typeface="Calibri"/>
              </a:rPr>
              <a:t>Du skal være opmærksom på forskellige fejltyper. </a:t>
            </a:r>
            <a:r>
              <a:rPr lang="da-DK" dirty="0" smtClean="0">
                <a:latin typeface="Verdana" panose="020B0604030504040204" pitchFamily="34" charset="0"/>
                <a:ea typeface="Verdana" panose="020B0604030504040204" pitchFamily="34" charset="0"/>
                <a:sym typeface="Calibri"/>
              </a:rPr>
              <a:t>Man kan bl.a. fokusere på:</a:t>
            </a:r>
            <a:endParaRPr lang="da-DK" dirty="0" smtClean="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a:p>
            <a:r>
              <a:rPr lang="da-DK" b="1" u="sng" dirty="0" smtClean="0">
                <a:solidFill>
                  <a:schemeClr val="accent3"/>
                </a:solidFill>
                <a:latin typeface="Verdana" panose="020B0604030504040204" pitchFamily="34" charset="0"/>
                <a:ea typeface="Verdana" panose="020B0604030504040204" pitchFamily="34" charset="0"/>
                <a:sym typeface="Calibri"/>
              </a:rPr>
              <a:t>Stort begyndelsesbogstav efter punktum</a:t>
            </a:r>
            <a:r>
              <a:rPr lang="da-DK" b="1" dirty="0" smtClean="0">
                <a:solidFill>
                  <a:schemeClr val="accent3"/>
                </a:solidFill>
                <a:latin typeface="Verdana" panose="020B0604030504040204" pitchFamily="34" charset="0"/>
                <a:ea typeface="Verdana" panose="020B0604030504040204" pitchFamily="34" charset="0"/>
                <a:sym typeface="Calibri"/>
              </a:rPr>
              <a:t>: </a:t>
            </a:r>
            <a:r>
              <a:rPr lang="da-DK" dirty="0">
                <a:latin typeface="Verdana" panose="020B0604030504040204" pitchFamily="34" charset="0"/>
                <a:ea typeface="Verdana" panose="020B0604030504040204" pitchFamily="34" charset="0"/>
                <a:sym typeface="Calibri"/>
              </a:rPr>
              <a:t>L</a:t>
            </a:r>
            <a:r>
              <a:rPr lang="da-DK" dirty="0" smtClean="0">
                <a:latin typeface="Verdana" panose="020B0604030504040204" pitchFamily="34" charset="0"/>
                <a:ea typeface="Verdana" panose="020B0604030504040204" pitchFamily="34" charset="0"/>
                <a:sym typeface="Calibri"/>
              </a:rPr>
              <a:t>æg mærke til, om skrivefeltet til et ord kommer efter et punktum. Så skal diktatordet skrives med stort begyndelsesbogstav.</a:t>
            </a:r>
          </a:p>
          <a:p>
            <a:endParaRPr lang="da-DK" dirty="0">
              <a:latin typeface="Verdana" panose="020B0604030504040204" pitchFamily="34" charset="0"/>
              <a:ea typeface="Verdana" panose="020B0604030504040204" pitchFamily="34" charset="0"/>
              <a:sym typeface="Calibri"/>
            </a:endParaRPr>
          </a:p>
          <a:p>
            <a:r>
              <a:rPr lang="da-DK" b="1" u="sng" dirty="0" smtClean="0">
                <a:solidFill>
                  <a:schemeClr val="accent3"/>
                </a:solidFill>
                <a:latin typeface="Verdana" panose="020B0604030504040204" pitchFamily="34" charset="0"/>
                <a:ea typeface="Verdana" panose="020B0604030504040204" pitchFamily="34" charset="0"/>
                <a:sym typeface="Calibri"/>
              </a:rPr>
              <a:t>Nutids-r i udsagnsord</a:t>
            </a:r>
            <a:r>
              <a:rPr lang="da-DK" dirty="0" smtClean="0">
                <a:latin typeface="Verdana" panose="020B0604030504040204" pitchFamily="34" charset="0"/>
                <a:ea typeface="Verdana" panose="020B0604030504040204" pitchFamily="34" charset="0"/>
                <a:sym typeface="Calibri"/>
              </a:rPr>
              <a:t>: Læg mærke til, hvordan ordet er bøjet i sætningen. Det er en god idé at indsætte et bestemt ord, så man kan høre, om der skal nutids-r på udsagnsordet eller ej. </a:t>
            </a:r>
          </a:p>
          <a:p>
            <a:r>
              <a:rPr lang="da-DK" dirty="0" smtClean="0">
                <a:latin typeface="Verdana" panose="020B0604030504040204" pitchFamily="34" charset="0"/>
                <a:ea typeface="Verdana" panose="020B0604030504040204" pitchFamily="34" charset="0"/>
                <a:sym typeface="Calibri"/>
              </a:rPr>
              <a:t>Prøv </a:t>
            </a:r>
            <a:r>
              <a:rPr lang="da-DK" dirty="0">
                <a:latin typeface="Verdana" panose="020B0604030504040204" pitchFamily="34" charset="0"/>
                <a:ea typeface="Verdana" panose="020B0604030504040204" pitchFamily="34" charset="0"/>
                <a:sym typeface="Calibri"/>
              </a:rPr>
              <a:t>f</a:t>
            </a:r>
            <a:r>
              <a:rPr lang="da-DK" dirty="0" smtClean="0">
                <a:latin typeface="Verdana" panose="020B0604030504040204" pitchFamily="34" charset="0"/>
                <a:ea typeface="Verdana" panose="020B0604030504040204" pitchFamily="34" charset="0"/>
                <a:sym typeface="Calibri"/>
              </a:rPr>
              <a:t>x med ordet </a:t>
            </a:r>
            <a:r>
              <a:rPr lang="da-DK" i="1" dirty="0" smtClean="0">
                <a:latin typeface="Verdana" panose="020B0604030504040204" pitchFamily="34" charset="0"/>
                <a:ea typeface="Verdana" panose="020B0604030504040204" pitchFamily="34" charset="0"/>
                <a:sym typeface="Calibri"/>
              </a:rPr>
              <a:t>piske</a:t>
            </a:r>
            <a:r>
              <a:rPr lang="da-DK" dirty="0" smtClean="0">
                <a:latin typeface="Verdana" panose="020B0604030504040204" pitchFamily="34" charset="0"/>
                <a:ea typeface="Verdana" panose="020B0604030504040204" pitchFamily="34" charset="0"/>
                <a:sym typeface="Calibri"/>
              </a:rPr>
              <a:t>:</a:t>
            </a:r>
          </a:p>
          <a:p>
            <a:endParaRPr lang="da-DK" dirty="0" smtClean="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         - </a:t>
            </a:r>
            <a:r>
              <a:rPr lang="da-DK" i="1" dirty="0" smtClean="0">
                <a:latin typeface="Verdana" panose="020B0604030504040204" pitchFamily="34" charset="0"/>
                <a:ea typeface="Verdana" panose="020B0604030504040204" pitchFamily="34" charset="0"/>
                <a:sym typeface="Calibri"/>
              </a:rPr>
              <a:t>Deltagerne er nervøse, når dommerne vurdere(piske)/</a:t>
            </a:r>
            <a:r>
              <a:rPr lang="da-DK" i="1" u="sng" dirty="0" smtClean="0">
                <a:solidFill>
                  <a:schemeClr val="accent3"/>
                </a:solidFill>
                <a:latin typeface="Verdana" panose="020B0604030504040204" pitchFamily="34" charset="0"/>
                <a:ea typeface="Verdana" panose="020B0604030504040204" pitchFamily="34" charset="0"/>
                <a:sym typeface="Calibri"/>
              </a:rPr>
              <a:t>vurderer(pisker)</a:t>
            </a:r>
            <a:r>
              <a:rPr lang="da-DK" i="1" dirty="0" smtClean="0">
                <a:latin typeface="Verdana" panose="020B0604030504040204" pitchFamily="34" charset="0"/>
                <a:ea typeface="Verdana" panose="020B0604030504040204" pitchFamily="34" charset="0"/>
                <a:sym typeface="Calibri"/>
              </a:rPr>
              <a:t> deres præstation.</a:t>
            </a:r>
          </a:p>
          <a:p>
            <a:endParaRPr lang="da-DK" i="1" dirty="0" smtClean="0">
              <a:latin typeface="Verdana" panose="020B0604030504040204" pitchFamily="34" charset="0"/>
              <a:ea typeface="Verdana" panose="020B0604030504040204" pitchFamily="34" charset="0"/>
              <a:sym typeface="Calibri"/>
            </a:endParaRPr>
          </a:p>
          <a:p>
            <a:r>
              <a:rPr lang="da-DK" dirty="0" smtClean="0">
                <a:latin typeface="Verdana" panose="020B0604030504040204" pitchFamily="34" charset="0"/>
                <a:ea typeface="Verdana" panose="020B0604030504040204" pitchFamily="34" charset="0"/>
                <a:sym typeface="Calibri"/>
              </a:rPr>
              <a:t>Sætter man ordet piske ind i sætningen, kan man høre, at verbet skal staves med et nutids-r.</a:t>
            </a:r>
          </a:p>
          <a:p>
            <a:endParaRPr lang="da-DK" dirty="0">
              <a:latin typeface="Verdana" panose="020B0604030504040204" pitchFamily="34" charset="0"/>
              <a:ea typeface="Verdana" panose="020B0604030504040204" pitchFamily="34" charset="0"/>
              <a:sym typeface="Calibri"/>
            </a:endParaRPr>
          </a:p>
          <a:p>
            <a:r>
              <a:rPr lang="da-DK" b="1" u="sng" dirty="0" smtClean="0">
                <a:solidFill>
                  <a:schemeClr val="accent3"/>
                </a:solidFill>
                <a:latin typeface="Verdana" panose="020B0604030504040204" pitchFamily="34" charset="0"/>
                <a:ea typeface="Verdana" panose="020B0604030504040204" pitchFamily="34" charset="0"/>
                <a:cs typeface="Calibri"/>
                <a:sym typeface="Calibri"/>
              </a:rPr>
              <a:t>Egennavne</a:t>
            </a:r>
            <a:r>
              <a:rPr lang="da-DK" dirty="0" smtClean="0">
                <a:latin typeface="Verdana" panose="020B0604030504040204" pitchFamily="34" charset="0"/>
                <a:ea typeface="Verdana" panose="020B0604030504040204" pitchFamily="34" charset="0"/>
                <a:cs typeface="Calibri"/>
                <a:sym typeface="Calibri"/>
              </a:rPr>
              <a:t>: Ord som </a:t>
            </a:r>
            <a:r>
              <a:rPr lang="da-DK" i="1" dirty="0" smtClean="0">
                <a:latin typeface="Verdana" panose="020B0604030504040204" pitchFamily="34" charset="0"/>
                <a:ea typeface="Verdana" panose="020B0604030504040204" pitchFamily="34" charset="0"/>
                <a:cs typeface="Calibri"/>
                <a:sym typeface="Calibri"/>
              </a:rPr>
              <a:t>Signe</a:t>
            </a:r>
            <a:r>
              <a:rPr lang="da-DK" dirty="0" smtClean="0">
                <a:latin typeface="Verdana" panose="020B0604030504040204" pitchFamily="34" charset="0"/>
                <a:ea typeface="Verdana" panose="020B0604030504040204" pitchFamily="34" charset="0"/>
                <a:cs typeface="Calibri"/>
                <a:sym typeface="Calibri"/>
              </a:rPr>
              <a:t>, </a:t>
            </a:r>
            <a:r>
              <a:rPr lang="da-DK" i="1" dirty="0" smtClean="0">
                <a:latin typeface="Verdana" panose="020B0604030504040204" pitchFamily="34" charset="0"/>
                <a:ea typeface="Verdana" panose="020B0604030504040204" pitchFamily="34" charset="0"/>
                <a:cs typeface="Calibri"/>
                <a:sym typeface="Calibri"/>
              </a:rPr>
              <a:t>Irland</a:t>
            </a:r>
            <a:r>
              <a:rPr lang="da-DK" dirty="0" smtClean="0">
                <a:latin typeface="Verdana" panose="020B0604030504040204" pitchFamily="34" charset="0"/>
                <a:ea typeface="Verdana" panose="020B0604030504040204" pitchFamily="34" charset="0"/>
                <a:cs typeface="Calibri"/>
                <a:sym typeface="Calibri"/>
              </a:rPr>
              <a:t> eller </a:t>
            </a:r>
            <a:r>
              <a:rPr lang="da-DK" i="1" dirty="0" smtClean="0">
                <a:latin typeface="Verdana" panose="020B0604030504040204" pitchFamily="34" charset="0"/>
                <a:ea typeface="Verdana" panose="020B0604030504040204" pitchFamily="34" charset="0"/>
                <a:cs typeface="Calibri"/>
                <a:sym typeface="Calibri"/>
              </a:rPr>
              <a:t>Furesø</a:t>
            </a:r>
            <a:r>
              <a:rPr lang="da-DK" dirty="0">
                <a:latin typeface="Verdana" panose="020B0604030504040204" pitchFamily="34" charset="0"/>
                <a:ea typeface="Verdana" panose="020B0604030504040204" pitchFamily="34" charset="0"/>
                <a:cs typeface="Calibri"/>
                <a:sym typeface="Calibri"/>
              </a:rPr>
              <a:t> </a:t>
            </a:r>
            <a:r>
              <a:rPr lang="da-DK" dirty="0" smtClean="0">
                <a:latin typeface="Verdana" panose="020B0604030504040204" pitchFamily="34" charset="0"/>
                <a:ea typeface="Verdana" panose="020B0604030504040204" pitchFamily="34" charset="0"/>
                <a:cs typeface="Calibri"/>
                <a:sym typeface="Calibri"/>
              </a:rPr>
              <a:t>skal skrives med </a:t>
            </a:r>
            <a:r>
              <a:rPr lang="da-DK" dirty="0" smtClean="0">
                <a:solidFill>
                  <a:schemeClr val="accent3"/>
                </a:solidFill>
                <a:latin typeface="Verdana" panose="020B0604030504040204" pitchFamily="34" charset="0"/>
                <a:ea typeface="Verdana" panose="020B0604030504040204" pitchFamily="34" charset="0"/>
                <a:cs typeface="Calibri"/>
                <a:sym typeface="Calibri"/>
              </a:rPr>
              <a:t>stort begyndelsesbogstav</a:t>
            </a:r>
            <a:r>
              <a:rPr lang="da-DK" dirty="0" smtClean="0">
                <a:latin typeface="Verdana" panose="020B0604030504040204" pitchFamily="34" charset="0"/>
                <a:ea typeface="Verdana" panose="020B0604030504040204" pitchFamily="34" charset="0"/>
                <a:cs typeface="Calibri"/>
                <a:sym typeface="Calibri"/>
              </a:rPr>
              <a:t>. </a:t>
            </a:r>
          </a:p>
          <a:p>
            <a:r>
              <a:rPr lang="da-DK" dirty="0" smtClean="0">
                <a:latin typeface="Verdana" panose="020B0604030504040204" pitchFamily="34" charset="0"/>
                <a:ea typeface="Verdana" panose="020B0604030504040204" pitchFamily="34" charset="0"/>
                <a:cs typeface="Calibri"/>
                <a:sym typeface="Calibri"/>
              </a:rPr>
              <a:t>Husk, at ord som </a:t>
            </a:r>
            <a:r>
              <a:rPr lang="da-DK" i="1" dirty="0" smtClean="0">
                <a:latin typeface="Verdana" panose="020B0604030504040204" pitchFamily="34" charset="0"/>
                <a:ea typeface="Verdana" panose="020B0604030504040204" pitchFamily="34" charset="0"/>
                <a:cs typeface="Calibri"/>
                <a:sym typeface="Calibri"/>
              </a:rPr>
              <a:t>dansker </a:t>
            </a:r>
            <a:r>
              <a:rPr lang="da-DK" dirty="0" smtClean="0">
                <a:latin typeface="Verdana" panose="020B0604030504040204" pitchFamily="34" charset="0"/>
                <a:ea typeface="Verdana" panose="020B0604030504040204" pitchFamily="34" charset="0"/>
                <a:cs typeface="Calibri"/>
                <a:sym typeface="Calibri"/>
              </a:rPr>
              <a:t>og </a:t>
            </a:r>
            <a:r>
              <a:rPr lang="da-DK" i="1" dirty="0" smtClean="0">
                <a:latin typeface="Verdana" panose="020B0604030504040204" pitchFamily="34" charset="0"/>
                <a:ea typeface="Verdana" panose="020B0604030504040204" pitchFamily="34" charset="0"/>
                <a:cs typeface="Calibri"/>
                <a:sym typeface="Calibri"/>
              </a:rPr>
              <a:t>svensker</a:t>
            </a:r>
            <a:r>
              <a:rPr lang="da-DK" i="1" dirty="0" smtClean="0">
                <a:latin typeface="Verdana" panose="020B0604030504040204" pitchFamily="34" charset="0"/>
                <a:ea typeface="Verdana" panose="020B0604030504040204" pitchFamily="34" charset="0"/>
                <a:sym typeface="Calibri"/>
              </a:rPr>
              <a:t> </a:t>
            </a:r>
            <a:r>
              <a:rPr lang="da-DK" dirty="0" smtClean="0">
                <a:latin typeface="Verdana" panose="020B0604030504040204" pitchFamily="34" charset="0"/>
                <a:ea typeface="Verdana" panose="020B0604030504040204" pitchFamily="34" charset="0"/>
                <a:sym typeface="Calibri"/>
              </a:rPr>
              <a:t>dog ikke skal skrives med stort begyndelsesbogstav.</a:t>
            </a:r>
            <a:endParaRPr lang="da-DK" i="1" dirty="0" smtClean="0">
              <a:latin typeface="Verdana" panose="020B0604030504040204" pitchFamily="34" charset="0"/>
              <a:ea typeface="Verdana" panose="020B0604030504040204" pitchFamily="34" charset="0"/>
              <a:sym typeface="Calibri"/>
            </a:endParaRPr>
          </a:p>
          <a:p>
            <a:endParaRPr lang="da-DK" dirty="0">
              <a:solidFill>
                <a:schemeClr val="accent3"/>
              </a:solidFill>
              <a:latin typeface="Verdana" panose="020B0604030504040204" pitchFamily="34" charset="0"/>
              <a:ea typeface="Verdana" panose="020B0604030504040204" pitchFamily="34" charset="0"/>
              <a:sym typeface="Calibri"/>
            </a:endParaRPr>
          </a:p>
          <a:p>
            <a:endParaRPr lang="da-DK" dirty="0" smtClean="0">
              <a:solidFill>
                <a:schemeClr val="accent3"/>
              </a:solidFill>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dirty="0">
              <a:latin typeface="Verdana" panose="020B0604030504040204" pitchFamily="34" charset="0"/>
              <a:ea typeface="Verdana" panose="020B0604030504040204" pitchFamily="34" charset="0"/>
              <a:sym typeface="Calibri"/>
            </a:endParaRPr>
          </a:p>
          <a:p>
            <a:endParaRPr lang="da-DK" b="1" dirty="0">
              <a:latin typeface="Verdana" panose="020B0604030504040204" pitchFamily="34" charset="0"/>
              <a:ea typeface="Verdana" panose="020B0604030504040204" pitchFamily="34" charset="0"/>
              <a:sym typeface="Calibri"/>
            </a:endParaRPr>
          </a:p>
        </p:txBody>
      </p:sp>
      <p:sp>
        <p:nvSpPr>
          <p:cNvPr id="15" name="Højrepil 14"/>
          <p:cNvSpPr/>
          <p:nvPr/>
        </p:nvSpPr>
        <p:spPr>
          <a:xfrm>
            <a:off x="384375" y="1246181"/>
            <a:ext cx="1949062" cy="842495"/>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364221" y="1424016"/>
            <a:ext cx="1939570" cy="461665"/>
          </a:xfrm>
          <a:prstGeom prst="rect">
            <a:avLst/>
          </a:prstGeom>
        </p:spPr>
        <p:txBody>
          <a:bodyPr wrap="none">
            <a:spAutoFit/>
          </a:bodyPr>
          <a:lstStyle/>
          <a:p>
            <a:r>
              <a:rPr lang="da-DK" sz="2400" b="1" dirty="0" smtClean="0">
                <a:solidFill>
                  <a:schemeClr val="bg1"/>
                </a:solidFill>
                <a:latin typeface="Arial"/>
                <a:cs typeface="Arial"/>
                <a:sym typeface="Arial"/>
              </a:rPr>
              <a:t>FEJLTYPER</a:t>
            </a:r>
            <a:endParaRPr lang="da-DK" sz="2400" dirty="0">
              <a:solidFill>
                <a:schemeClr val="bg1"/>
              </a:solidFill>
            </a:endParaRPr>
          </a:p>
        </p:txBody>
      </p:sp>
    </p:spTree>
    <p:extLst>
      <p:ext uri="{BB962C8B-B14F-4D97-AF65-F5344CB8AC3E}">
        <p14:creationId xmlns:p14="http://schemas.microsoft.com/office/powerpoint/2010/main" val="16659463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2812</Words>
  <Application>Microsoft Office PowerPoint</Application>
  <PresentationFormat>Widescreen</PresentationFormat>
  <Paragraphs>297</Paragraphs>
  <Slides>24</Slides>
  <Notes>24</Notes>
  <HiddenSlides>0</HiddenSlides>
  <MMClips>0</MMClips>
  <ScaleCrop>false</ScaleCrop>
  <HeadingPairs>
    <vt:vector size="6" baseType="variant">
      <vt:variant>
        <vt:lpstr>Benyttede skrifttyper</vt:lpstr>
      </vt:variant>
      <vt:variant>
        <vt:i4>9</vt:i4>
      </vt:variant>
      <vt:variant>
        <vt:lpstr>Tema</vt:lpstr>
      </vt:variant>
      <vt:variant>
        <vt:i4>1</vt:i4>
      </vt:variant>
      <vt:variant>
        <vt:lpstr>Slidetitler</vt:lpstr>
      </vt:variant>
      <vt:variant>
        <vt:i4>24</vt:i4>
      </vt:variant>
    </vt:vector>
  </HeadingPairs>
  <TitlesOfParts>
    <vt:vector size="34" baseType="lpstr">
      <vt:lpstr>Arial</vt:lpstr>
      <vt:lpstr>Calibri</vt:lpstr>
      <vt:lpstr>Georgia</vt:lpstr>
      <vt:lpstr>Ink Free</vt:lpstr>
      <vt:lpstr>Source Sans Pro</vt:lpstr>
      <vt:lpstr>Times</vt:lpstr>
      <vt:lpstr>Times New Roman</vt:lpstr>
      <vt:lpstr>Verdana</vt:lpstr>
      <vt:lpstr>Wingdings</vt:lpstr>
      <vt:lpstr>UVM</vt:lpstr>
      <vt:lpstr>KLAR TIL RETSKRIVNINGSPRØVEN </vt:lpstr>
      <vt:lpstr>Til læreren – oversigt over indhold</vt:lpstr>
      <vt:lpstr>Til læreren – materialets opbygning </vt:lpstr>
      <vt:lpstr>Øveprøver og eksempelprøver</vt:lpstr>
      <vt:lpstr>Del 1:  Retskrivningsprøven generelt </vt:lpstr>
      <vt:lpstr>Forløbet for prøven i retskrivning </vt:lpstr>
      <vt:lpstr>PowerPoint-præsentation</vt:lpstr>
      <vt:lpstr>Del 2:  Fokus på diktatdelen  </vt:lpstr>
      <vt:lpstr>PowerPoint-præsentation</vt:lpstr>
      <vt:lpstr>PowerPoint-præsentation</vt:lpstr>
      <vt:lpstr>PowerPoint-præsentation</vt:lpstr>
      <vt:lpstr>PowerPoint-præsentation</vt:lpstr>
      <vt:lpstr>PowerPoint-præsentation</vt:lpstr>
      <vt:lpstr>PowerPoint-præsentation</vt:lpstr>
      <vt:lpstr>Del 3:  Fokus på opgavedelen    </vt:lpstr>
      <vt:lpstr>PowerPoint-præsentation</vt:lpstr>
      <vt:lpstr>PowerPoint-præsentation</vt:lpstr>
      <vt:lpstr>PowerPoint-præsentation</vt:lpstr>
      <vt:lpstr>PowerPoint-præsentation</vt:lpstr>
      <vt:lpstr>PowerPoint-præsentation</vt:lpstr>
      <vt:lpstr>PowerPoint-præsentation</vt:lpstr>
      <vt:lpstr>Del 4:  Gode råd til retskrivningsprøven  </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2024-06-27T11:46:25Z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637030260397972210</vt:lpwstr>
  </property>
  <property fmtid="{D5CDD505-2E9C-101B-9397-08002B2CF9AE}" pid="6" name="UserProfileId">
    <vt:lpwstr>637057704298673906</vt:lpwstr>
  </property>
</Properties>
</file>