
<file path=[Content_Types].xml><?xml version="1.0" encoding="utf-8"?>
<Types xmlns="http://schemas.openxmlformats.org/package/2006/content-types">
  <Default Extension="png" ContentType="image/png"/>
  <Default Extension="bin" ContentType="image/x-e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364" r:id="rId3"/>
    <p:sldId id="365" r:id="rId4"/>
    <p:sldId id="462" r:id="rId5"/>
    <p:sldId id="370" r:id="rId6"/>
    <p:sldId id="461" r:id="rId7"/>
    <p:sldId id="451" r:id="rId8"/>
    <p:sldId id="371" r:id="rId9"/>
    <p:sldId id="452" r:id="rId10"/>
    <p:sldId id="448" r:id="rId11"/>
    <p:sldId id="453" r:id="rId12"/>
    <p:sldId id="441" r:id="rId13"/>
    <p:sldId id="455" r:id="rId14"/>
    <p:sldId id="454" r:id="rId15"/>
    <p:sldId id="457" r:id="rId16"/>
    <p:sldId id="373" r:id="rId17"/>
    <p:sldId id="458" r:id="rId18"/>
    <p:sldId id="459" r:id="rId19"/>
    <p:sldId id="456" r:id="rId20"/>
    <p:sldId id="430" r:id="rId21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F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llemlayout 1 - Marker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79730" autoAdjust="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3663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7637" y="9443663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7637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832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3351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2337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6514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7155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4804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1875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105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100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099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782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08852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1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988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04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8" name="Google Shape;1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334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404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8329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8535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6767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20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BFD5AE3B-F96A-4971-88AA-E3342363B4BD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43AC-41B5-4E84-8870-A146AB5F32EF}" type="datetime2">
              <a:rPr lang="da-DK" noProof="0" smtClean="0"/>
              <a:t>27. juni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BFBC-3EA9-44C1-B812-425A86C4EEE2}" type="datetime2">
              <a:rPr lang="da-DK" noProof="0" smtClean="0"/>
              <a:t>27. juni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479B-0355-4C94-B49B-FA0F61B2E61F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9A50-9B1B-4B99-B37D-C831A2F18C32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6A9D7866-1FDA-4F89-92F1-878E31CE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4CC-ED91-4188-915A-B03A40A4FC6D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BC8EB62-94E0-4B88-9310-AE0A3E25649E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BA05-F03B-4771-AE42-83F7A1512132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10B3704-A025-4245-B180-68D9D51542B6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FE07-220B-4D1C-8BB9-7BA067CFE954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87ED-E398-40B7-B4B0-9333A9D503E4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0830-2C72-4264-A829-6A06796980D4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C328-CDB0-47FE-9B97-698504617AD5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D6FDACE4-702C-4D35-B003-DE3DFD133E76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8BB7134-2919-4382-92CA-D9C0A510422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D3C-F1CD-4B06-B43C-499D3954A026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27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orside m. billede">
  <p:cSld name="1_Forside m. billede">
    <p:bg>
      <p:bgPr>
        <a:solidFill>
          <a:schemeClr val="lt2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2429999" y="3808800"/>
            <a:ext cx="7369639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>
            <a:spLocks noGrp="1"/>
          </p:cNvSpPr>
          <p:nvPr>
            <p:ph type="pic" idx="2"/>
          </p:nvPr>
        </p:nvSpPr>
        <p:spPr>
          <a:xfrm>
            <a:off x="0" y="0"/>
            <a:ext cx="12193201" cy="34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-2" y="3841285"/>
            <a:ext cx="1838229" cy="2508669"/>
          </a:xfrm>
          <a:custGeom>
            <a:avLst/>
            <a:gdLst/>
            <a:ahLst/>
            <a:cxnLst/>
            <a:rect l="l" t="t" r="r" b="b"/>
            <a:pathLst>
              <a:path w="4233836" h="5778004" extrusionOk="0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2421999" y="5542144"/>
            <a:ext cx="489012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9799638" y="542879"/>
            <a:ext cx="1852362" cy="51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0" y="68580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0" y="68580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0" y="68580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5958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1200"/>
              </a:spcBef>
              <a:spcAft>
                <a:spcPts val="0"/>
              </a:spcAft>
              <a:buSzPts val="2000"/>
              <a:buChar char="•"/>
              <a:defRPr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​"/>
              <a:defRPr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​"/>
              <a:defRPr/>
            </a:lvl5pPr>
            <a:lvl6pPr marL="2743200" lvl="5" indent="-292100" rtl="0">
              <a:spcBef>
                <a:spcPts val="600"/>
              </a:spcBef>
              <a:spcAft>
                <a:spcPts val="0"/>
              </a:spcAft>
              <a:buSzPts val="1000"/>
              <a:buAutoNum type="arabicParenR"/>
              <a:defRPr/>
            </a:lvl6pPr>
            <a:lvl7pPr marL="3200400" lvl="6" indent="-292100" rtl="0">
              <a:spcBef>
                <a:spcPts val="600"/>
              </a:spcBef>
              <a:spcAft>
                <a:spcPts val="0"/>
              </a:spcAft>
              <a:buSzPts val="1000"/>
              <a:buAutoNum type="alphaLcParenR"/>
              <a:defRPr/>
            </a:lvl7pPr>
            <a:lvl8pPr marL="3657600" lvl="7" indent="-292100" rtl="0">
              <a:spcBef>
                <a:spcPts val="600"/>
              </a:spcBef>
              <a:spcAft>
                <a:spcPts val="0"/>
              </a:spcAft>
              <a:buSzPts val="1000"/>
              <a:buChar char="•"/>
              <a:defRPr/>
            </a:lvl8pPr>
            <a:lvl9pPr marL="4114800" lvl="8" indent="-228600" rtl="0">
              <a:spcBef>
                <a:spcPts val="600"/>
              </a:spcBef>
              <a:spcAft>
                <a:spcPts val="0"/>
              </a:spcAft>
              <a:buSzPts val="72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392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reaker m. helsidet billede (hvidt logo)">
  <p:cSld name="1_Breaker m. helsidet billede (hvidt logo)">
    <p:bg>
      <p:bgPr>
        <a:solidFill>
          <a:srgbClr val="F2F2F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ctrTitle"/>
          </p:nvPr>
        </p:nvSpPr>
        <p:spPr>
          <a:xfrm>
            <a:off x="539749" y="3585600"/>
            <a:ext cx="6481764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9799638" y="542879"/>
            <a:ext cx="1852362" cy="51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865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C311EF4-326B-4454-A632-2B882B64DAF8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BDE8350-EECC-41FB-B1DE-99531AC459FD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7DA47DBE-5E1B-4A0E-A5D7-FD0A9F96B4B9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D32680B-F3FB-49DB-96A2-CB46341C507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D29C85A-9AB6-4E0C-9D73-FA8E2C7093E2}" type="datetime2">
              <a:rPr lang="da-DK" smtClean="0"/>
              <a:t>27. juni 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FECC506D-1CDC-4383-9906-AE73BF191F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A75E73A-74E9-49F8-88DB-CF32BA60E985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0E20D7D-B2EA-46D4-B278-50A3C0413560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F4A2EE-9AF3-411C-B78C-5A1C5229E67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F66C01-1F6D-4BC5-B578-24F35FBBD2C1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D6FE7CF-D751-4088-9E86-16AAD29BD39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tags" Target="../tags/tag8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37" Type="http://schemas.openxmlformats.org/officeDocument/2006/relationships/tags" Target="../tags/tag1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tags" Target="../tags/tag1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C84C15A5-426F-46F2-8534-459880AD6ACA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F4D82CF5-59D9-4856-8A5E-FBFAAFBD31C9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5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6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7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1" r:id="rId21"/>
    <p:sldLayoutId id="2147483746" r:id="rId22"/>
    <p:sldLayoutId id="2147483747" r:id="rId23"/>
    <p:sldLayoutId id="2147483749" r:id="rId24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s://videnskab.dk/kultur-samfund/saadan-kan-farven-paa-fodboldspilleres-holdtoej-paavirke-kampen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m.dk/folkeskolen/folkeskolens-proever/faglig-forberedelse/oeveproever-og-eksempelproev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ogpr&#248;ver.d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ctrTitle"/>
          </p:nvPr>
        </p:nvSpPr>
        <p:spPr>
          <a:xfrm>
            <a:off x="2429999" y="4101031"/>
            <a:ext cx="9359230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b="1" dirty="0" smtClean="0">
                <a:latin typeface="Arial"/>
                <a:ea typeface="Arial"/>
                <a:cs typeface="Arial"/>
                <a:sym typeface="Arial"/>
              </a:rPr>
              <a:t>KLAR TIL PRØVEN I SKRIFTLIG FREMSTILLING</a:t>
            </a:r>
            <a:r>
              <a:rPr lang="da-DK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a-DK" b="1" dirty="0">
                <a:latin typeface="Arial"/>
                <a:ea typeface="Arial"/>
                <a:cs typeface="Arial"/>
                <a:sym typeface="Arial"/>
              </a:rPr>
            </a:b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2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92" name="Google Shape;192;p24"/>
          <p:cNvSpPr txBox="1">
            <a:spLocks noGrp="1"/>
          </p:cNvSpPr>
          <p:nvPr>
            <p:ph type="body" idx="1"/>
          </p:nvPr>
        </p:nvSpPr>
        <p:spPr>
          <a:xfrm>
            <a:off x="2421999" y="5544723"/>
            <a:ext cx="489012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 dirty="0"/>
          </a:p>
        </p:txBody>
      </p:sp>
      <p:sp>
        <p:nvSpPr>
          <p:cNvPr id="193" name="Google Shape;193;p24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54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ctrTitle"/>
          </p:nvPr>
        </p:nvSpPr>
        <p:spPr>
          <a:xfrm>
            <a:off x="2429999" y="3874789"/>
            <a:ext cx="9881407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Del 2: </a:t>
            </a:r>
            <a:b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da-DK" sz="4000" dirty="0" smtClean="0">
                <a:latin typeface="Arial"/>
                <a:ea typeface="Arial"/>
                <a:cs typeface="Arial"/>
                <a:sym typeface="Arial"/>
              </a:rPr>
              <a:t>Valg af opgave og opgavelæsning</a:t>
            </a:r>
            <a:r>
              <a:rPr lang="da-DK" sz="4200" dirty="0"/>
              <a:t/>
            </a:r>
            <a:br>
              <a:rPr lang="da-DK" sz="4200" dirty="0"/>
            </a:br>
            <a:endParaRPr sz="4200" dirty="0"/>
          </a:p>
        </p:txBody>
      </p:sp>
      <p:pic>
        <p:nvPicPr>
          <p:cNvPr id="244" name="Google Shape;244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45" name="Google Shape;245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6" name="Google Shape;246;p28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7" name="Google Shape;247;p2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67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Hvordan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vælger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 du </a:t>
            </a:r>
            <a:r>
              <a:rPr lang="da-DK" sz="34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opgave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21;p57"/>
          <p:cNvSpPr/>
          <p:nvPr/>
        </p:nvSpPr>
        <p:spPr>
          <a:xfrm>
            <a:off x="334575" y="1654848"/>
            <a:ext cx="11362878" cy="347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521;p57"/>
          <p:cNvSpPr/>
          <p:nvPr/>
        </p:nvSpPr>
        <p:spPr>
          <a:xfrm>
            <a:off x="582635" y="1230390"/>
            <a:ext cx="11456966" cy="85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Når du skal vælge én af de fire opgaver, er det vigtigt, at du kan foretage nogle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hurtige valg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ved at se på de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overordnede kendetegn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ved opgaverne.</a:t>
            </a:r>
          </a:p>
          <a:p>
            <a:endParaRPr lang="da-D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Højrepil 22"/>
          <p:cNvSpPr/>
          <p:nvPr/>
        </p:nvSpPr>
        <p:spPr>
          <a:xfrm>
            <a:off x="128703" y="1544636"/>
            <a:ext cx="477059" cy="30746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367232" y="2907842"/>
            <a:ext cx="11433839" cy="369331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Du kan fx overveje følgende, når du gennemlæser opgavesættet: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  - Passer opgavens krav i forhold til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skrivesituation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dig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godt?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  - Interesser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området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og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emnet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dig, og har du evt. allerede viden, du kan trække på?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  - Kræver opgaven, at du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søger viden på internettet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, og er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det fx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noget, du foretrækker? </a:t>
            </a:r>
          </a:p>
          <a:p>
            <a:endParaRPr lang="da-DK" dirty="0"/>
          </a:p>
          <a:p>
            <a:r>
              <a:rPr lang="da-DK" dirty="0"/>
              <a:t>   - Skal du læse en </a:t>
            </a:r>
            <a:r>
              <a:rPr lang="da-DK" b="1" dirty="0">
                <a:solidFill>
                  <a:schemeClr val="accent3"/>
                </a:solidFill>
              </a:rPr>
              <a:t>vedhæftet tekst</a:t>
            </a:r>
            <a:r>
              <a:rPr lang="da-DK" dirty="0"/>
              <a:t>? Er det godt eller mindre godt, at du også skal det?</a:t>
            </a:r>
          </a:p>
          <a:p>
            <a:endParaRPr lang="da-DK" dirty="0"/>
          </a:p>
          <a:p>
            <a:r>
              <a:rPr lang="da-DK" dirty="0"/>
              <a:t>   - Sætter opgaven interessante</a:t>
            </a:r>
            <a:r>
              <a:rPr lang="da-DK" b="1" dirty="0">
                <a:solidFill>
                  <a:schemeClr val="accent3"/>
                </a:solidFill>
              </a:rPr>
              <a:t> tanker i gang</a:t>
            </a:r>
            <a:r>
              <a:rPr lang="da-DK" dirty="0"/>
              <a:t> om indhold, layout, sprogbrug osv.?</a:t>
            </a:r>
          </a:p>
          <a:p>
            <a:endParaRPr lang="da-DK" dirty="0"/>
          </a:p>
          <a:p>
            <a:r>
              <a:rPr lang="da-DK" dirty="0"/>
              <a:t>   - </a:t>
            </a:r>
            <a:r>
              <a:rPr lang="da-DK" dirty="0" smtClean="0"/>
              <a:t>Har du en klar </a:t>
            </a:r>
            <a:r>
              <a:rPr lang="da-DK" b="1" dirty="0" smtClean="0">
                <a:solidFill>
                  <a:schemeClr val="accent3"/>
                </a:solidFill>
              </a:rPr>
              <a:t>holdning</a:t>
            </a:r>
            <a:r>
              <a:rPr lang="da-DK" dirty="0" smtClean="0"/>
              <a:t> til emnet, </a:t>
            </a:r>
            <a:r>
              <a:rPr lang="da-DK" dirty="0"/>
              <a:t>og kan det evt. bruges i din skrivning?</a:t>
            </a:r>
          </a:p>
        </p:txBody>
      </p:sp>
    </p:spTree>
    <p:extLst>
      <p:ext uri="{BB962C8B-B14F-4D97-AF65-F5344CB8AC3E}">
        <p14:creationId xmlns:p14="http://schemas.microsoft.com/office/powerpoint/2010/main" val="9321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Har du tjek på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læsningen af opgaven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21;p57"/>
          <p:cNvSpPr/>
          <p:nvPr/>
        </p:nvSpPr>
        <p:spPr>
          <a:xfrm>
            <a:off x="321852" y="1698370"/>
            <a:ext cx="11362878" cy="347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521;p57"/>
          <p:cNvSpPr/>
          <p:nvPr/>
        </p:nvSpPr>
        <p:spPr>
          <a:xfrm>
            <a:off x="603925" y="1517107"/>
            <a:ext cx="11080805" cy="1411151"/>
          </a:xfrm>
          <a:prstGeom prst="rect">
            <a:avLst/>
          </a:prstGeom>
          <a:noFill/>
          <a:ln w="12700"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Når du har valgt en opgave, er det en god idé at anvende en oversigt eller et skema for at holde styr på vigtige </a:t>
            </a:r>
            <a:r>
              <a:rPr lang="da-DK" dirty="0" smtClean="0">
                <a:sym typeface="Calibri"/>
              </a:rPr>
              <a:t>opmærksomhedspunkter ved opgaven.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a-DK" dirty="0"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dirty="0" smtClean="0">
                <a:sym typeface="Calibri"/>
              </a:rPr>
              <a:t>Et skema kan fx se sådan ud: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a-DK" dirty="0"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Højrepil 23"/>
          <p:cNvSpPr/>
          <p:nvPr/>
        </p:nvSpPr>
        <p:spPr>
          <a:xfrm>
            <a:off x="128703" y="1544636"/>
            <a:ext cx="477059" cy="30746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25" name="Tabel 24">
            <a:extLst>
              <a:ext uri="{FF2B5EF4-FFF2-40B4-BE49-F238E27FC236}">
                <a16:creationId xmlns:a16="http://schemas.microsoft.com/office/drawing/2014/main" id="{D44C96A7-F862-4C4D-A1F7-D1DAE6D92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688885"/>
              </p:ext>
            </p:extLst>
          </p:nvPr>
        </p:nvGraphicFramePr>
        <p:xfrm>
          <a:off x="4883297" y="2443705"/>
          <a:ext cx="7094392" cy="417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196">
                  <a:extLst>
                    <a:ext uri="{9D8B030D-6E8A-4147-A177-3AD203B41FA5}">
                      <a16:colId xmlns:a16="http://schemas.microsoft.com/office/drawing/2014/main" val="1643952518"/>
                    </a:ext>
                  </a:extLst>
                </a:gridCol>
                <a:gridCol w="3547196">
                  <a:extLst>
                    <a:ext uri="{9D8B030D-6E8A-4147-A177-3AD203B41FA5}">
                      <a16:colId xmlns:a16="http://schemas.microsoft.com/office/drawing/2014/main" val="828765235"/>
                    </a:ext>
                  </a:extLst>
                </a:gridCol>
              </a:tblGrid>
              <a:tr h="273150">
                <a:tc>
                  <a:txBody>
                    <a:bodyPr/>
                    <a:lstStyle/>
                    <a:p>
                      <a:r>
                        <a:rPr lang="da-DK" sz="1400" dirty="0"/>
                        <a:t>Opgavens navn</a:t>
                      </a:r>
                    </a:p>
                  </a:txBody>
                  <a:tcPr marL="71601" marR="71601" marT="35801" marB="35801"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Begrænset af køn</a:t>
                      </a:r>
                    </a:p>
                  </a:txBody>
                  <a:tcPr marL="71601" marR="71601" marT="35801" marB="35801"/>
                </a:tc>
                <a:extLst>
                  <a:ext uri="{0D108BD9-81ED-4DB2-BD59-A6C34878D82A}">
                    <a16:rowId xmlns:a16="http://schemas.microsoft.com/office/drawing/2014/main" val="472596262"/>
                  </a:ext>
                </a:extLst>
              </a:tr>
              <a:tr h="390016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Afsenderrollen</a:t>
                      </a:r>
                      <a:endParaRPr lang="da-DK" sz="1400" dirty="0"/>
                    </a:p>
                  </a:txBody>
                  <a:tcPr marL="71601" marR="71601" marT="35801" marB="35801"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Som 15-årig borger med særlig interesse i en sag</a:t>
                      </a:r>
                    </a:p>
                  </a:txBody>
                  <a:tcPr marL="71601" marR="71601" marT="35801" marB="35801"/>
                </a:tc>
                <a:extLst>
                  <a:ext uri="{0D108BD9-81ED-4DB2-BD59-A6C34878D82A}">
                    <a16:rowId xmlns:a16="http://schemas.microsoft.com/office/drawing/2014/main" val="1776353625"/>
                  </a:ext>
                </a:extLst>
              </a:tr>
              <a:tr h="711399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Hensigt</a:t>
                      </a:r>
                      <a:endParaRPr lang="da-DK" sz="1400" dirty="0"/>
                    </a:p>
                  </a:txBody>
                  <a:tcPr marL="71601" marR="71601" marT="35801" marB="35801"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Kort at </a:t>
                      </a:r>
                      <a:r>
                        <a:rPr lang="da-DK" sz="1100" dirty="0"/>
                        <a:t>informere om en undersøgelse, diskutere dens resultater og overbevise andre unge </a:t>
                      </a:r>
                      <a:r>
                        <a:rPr lang="da-DK" sz="1100" dirty="0" smtClean="0"/>
                        <a:t>om, </a:t>
                      </a:r>
                      <a:r>
                        <a:rPr lang="da-DK" sz="1100" dirty="0"/>
                        <a:t>at køn begrænser eller ikke begrænser.</a:t>
                      </a:r>
                    </a:p>
                  </a:txBody>
                  <a:tcPr marL="71601" marR="71601" marT="35801" marB="35801"/>
                </a:tc>
                <a:extLst>
                  <a:ext uri="{0D108BD9-81ED-4DB2-BD59-A6C34878D82A}">
                    <a16:rowId xmlns:a16="http://schemas.microsoft.com/office/drawing/2014/main" val="3110294364"/>
                  </a:ext>
                </a:extLst>
              </a:tr>
              <a:tr h="27315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Målgruppe</a:t>
                      </a:r>
                      <a:endParaRPr lang="da-DK" sz="1400" dirty="0"/>
                    </a:p>
                  </a:txBody>
                  <a:tcPr marL="71601" marR="71601" marT="35801" marB="35801"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Unge</a:t>
                      </a:r>
                    </a:p>
                  </a:txBody>
                  <a:tcPr marL="71601" marR="71601" marT="35801" marB="35801"/>
                </a:tc>
                <a:extLst>
                  <a:ext uri="{0D108BD9-81ED-4DB2-BD59-A6C34878D82A}">
                    <a16:rowId xmlns:a16="http://schemas.microsoft.com/office/drawing/2014/main" val="1360773050"/>
                  </a:ext>
                </a:extLst>
              </a:tr>
              <a:tr h="27315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Medie</a:t>
                      </a:r>
                      <a:endParaRPr lang="da-DK" sz="1400" dirty="0"/>
                    </a:p>
                  </a:txBody>
                  <a:tcPr marL="71601" marR="71601" marT="35801" marB="35801"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Et site</a:t>
                      </a:r>
                    </a:p>
                  </a:txBody>
                  <a:tcPr marL="71601" marR="71601" marT="35801" marB="35801"/>
                </a:tc>
                <a:extLst>
                  <a:ext uri="{0D108BD9-81ED-4DB2-BD59-A6C34878D82A}">
                    <a16:rowId xmlns:a16="http://schemas.microsoft.com/office/drawing/2014/main" val="2349741841"/>
                  </a:ext>
                </a:extLst>
              </a:tr>
              <a:tr h="550707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Situation</a:t>
                      </a:r>
                      <a:endParaRPr lang="da-DK" sz="1400" dirty="0"/>
                    </a:p>
                  </a:txBody>
                  <a:tcPr marL="71601" marR="71601" marT="35801" marB="35801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Forestillet situation, der er nutidig og virkelighedsnær.</a:t>
                      </a:r>
                    </a:p>
                    <a:p>
                      <a:endParaRPr lang="da-DK" sz="1100" dirty="0"/>
                    </a:p>
                  </a:txBody>
                  <a:tcPr marL="71601" marR="71601" marT="35801" marB="35801"/>
                </a:tc>
                <a:extLst>
                  <a:ext uri="{0D108BD9-81ED-4DB2-BD59-A6C34878D82A}">
                    <a16:rowId xmlns:a16="http://schemas.microsoft.com/office/drawing/2014/main" val="2767809152"/>
                  </a:ext>
                </a:extLst>
              </a:tr>
              <a:tr h="1193472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Indhold</a:t>
                      </a:r>
                      <a:endParaRPr lang="da-DK" sz="1400" dirty="0"/>
                    </a:p>
                  </a:txBody>
                  <a:tcPr marL="71601" marR="71601" marT="35801" marB="35801"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Opbygning: Kort indledning, redegørelse, diskutere undersøgelsens resultater  </a:t>
                      </a:r>
                      <a:r>
                        <a:rPr lang="da-DK" sz="1100" dirty="0" smtClean="0"/>
                        <a:t>Argumentation </a:t>
                      </a:r>
                      <a:r>
                        <a:rPr lang="da-DK" sz="1100" dirty="0"/>
                        <a:t>f</a:t>
                      </a:r>
                      <a:r>
                        <a:rPr lang="da-DK" sz="1100" dirty="0" smtClean="0"/>
                        <a:t>or </a:t>
                      </a:r>
                      <a:r>
                        <a:rPr lang="da-DK" sz="1100" dirty="0"/>
                        <a:t>egen holdning (struktur) </a:t>
                      </a:r>
                      <a:endParaRPr lang="da-DK" sz="1100" dirty="0" smtClean="0"/>
                    </a:p>
                    <a:p>
                      <a:r>
                        <a:rPr lang="da-DK" sz="1100" dirty="0" smtClean="0"/>
                        <a:t>Kort </a:t>
                      </a:r>
                      <a:r>
                        <a:rPr lang="da-DK" sz="1100" dirty="0"/>
                        <a:t>konklusion</a:t>
                      </a:r>
                    </a:p>
                    <a:p>
                      <a:r>
                        <a:rPr lang="da-DK" sz="1100" dirty="0"/>
                        <a:t>Sprog: bruge </a:t>
                      </a:r>
                      <a:r>
                        <a:rPr lang="da-DK" sz="1100" dirty="0" err="1"/>
                        <a:t>forbindere</a:t>
                      </a:r>
                      <a:r>
                        <a:rPr lang="da-DK" sz="1100" dirty="0"/>
                        <a:t> som: </a:t>
                      </a:r>
                      <a:r>
                        <a:rPr lang="da-DK" sz="1100" dirty="0" smtClean="0"/>
                        <a:t>derfor</a:t>
                      </a:r>
                      <a:r>
                        <a:rPr lang="da-DK" sz="1100" dirty="0"/>
                        <a:t>, fordi,  altså, på trods af, i modsætning til, derimod</a:t>
                      </a:r>
                    </a:p>
                  </a:txBody>
                  <a:tcPr marL="71601" marR="71601" marT="35801" marB="35801"/>
                </a:tc>
                <a:extLst>
                  <a:ext uri="{0D108BD9-81ED-4DB2-BD59-A6C34878D82A}">
                    <a16:rowId xmlns:a16="http://schemas.microsoft.com/office/drawing/2014/main" val="175952459"/>
                  </a:ext>
                </a:extLst>
              </a:tr>
              <a:tr h="390016">
                <a:tc>
                  <a:txBody>
                    <a:bodyPr/>
                    <a:lstStyle/>
                    <a:p>
                      <a:r>
                        <a:rPr lang="da-DK" sz="1400" dirty="0"/>
                        <a:t>Søgning på internettet</a:t>
                      </a:r>
                    </a:p>
                  </a:txBody>
                  <a:tcPr marL="71601" marR="71601" marT="35801" marB="35801"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Ikke noget krav - finde </a:t>
                      </a:r>
                      <a:r>
                        <a:rPr lang="da-DK" sz="1100" dirty="0" smtClean="0"/>
                        <a:t>ekspertudsagn, </a:t>
                      </a:r>
                      <a:r>
                        <a:rPr lang="da-DK" sz="1100" dirty="0"/>
                        <a:t>der underbygger </a:t>
                      </a:r>
                      <a:r>
                        <a:rPr lang="da-DK" sz="1100" dirty="0" smtClean="0"/>
                        <a:t>holdningen</a:t>
                      </a:r>
                      <a:endParaRPr lang="da-DK" sz="1100" dirty="0"/>
                    </a:p>
                  </a:txBody>
                  <a:tcPr marL="71601" marR="71601" marT="35801" marB="35801"/>
                </a:tc>
                <a:extLst>
                  <a:ext uri="{0D108BD9-81ED-4DB2-BD59-A6C34878D82A}">
                    <a16:rowId xmlns:a16="http://schemas.microsoft.com/office/drawing/2014/main" val="2345846059"/>
                  </a:ext>
                </a:extLst>
              </a:tr>
            </a:tbl>
          </a:graphicData>
        </a:graphic>
      </p:graphicFrame>
      <p:sp>
        <p:nvSpPr>
          <p:cNvPr id="4" name="Venstre klammeparentes 3"/>
          <p:cNvSpPr/>
          <p:nvPr/>
        </p:nvSpPr>
        <p:spPr>
          <a:xfrm>
            <a:off x="4288241" y="2811185"/>
            <a:ext cx="483738" cy="2152701"/>
          </a:xfrm>
          <a:prstGeom prst="lef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055203" y="3051975"/>
            <a:ext cx="3110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Vær opmærksom på, hvordan disse områder og forhold påvirker sprog og sprogbrug i din tekst.</a:t>
            </a:r>
            <a:endParaRPr lang="da-DK" b="1" dirty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175277" y="4454842"/>
            <a:ext cx="1137993" cy="343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smtClean="0"/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C5F8CDEF-B17C-4FC3-BC11-B7DB43B63629}"/>
              </a:ext>
            </a:extLst>
          </p:cNvPr>
          <p:cNvSpPr>
            <a:spLocks/>
          </p:cNvSpPr>
          <p:nvPr/>
        </p:nvSpPr>
        <p:spPr bwMode="auto">
          <a:xfrm>
            <a:off x="2376869" y="4353606"/>
            <a:ext cx="261481" cy="261481"/>
          </a:xfrm>
          <a:custGeom>
            <a:avLst/>
            <a:gdLst>
              <a:gd name="T0" fmla="*/ 258 w 516"/>
              <a:gd name="T1" fmla="*/ 225 h 516"/>
              <a:gd name="T2" fmla="*/ 475 w 516"/>
              <a:gd name="T3" fmla="*/ 9 h 516"/>
              <a:gd name="T4" fmla="*/ 507 w 516"/>
              <a:gd name="T5" fmla="*/ 9 h 516"/>
              <a:gd name="T6" fmla="*/ 507 w 516"/>
              <a:gd name="T7" fmla="*/ 42 h 516"/>
              <a:gd name="T8" fmla="*/ 291 w 516"/>
              <a:gd name="T9" fmla="*/ 258 h 516"/>
              <a:gd name="T10" fmla="*/ 507 w 516"/>
              <a:gd name="T11" fmla="*/ 475 h 516"/>
              <a:gd name="T12" fmla="*/ 507 w 516"/>
              <a:gd name="T13" fmla="*/ 507 h 516"/>
              <a:gd name="T14" fmla="*/ 475 w 516"/>
              <a:gd name="T15" fmla="*/ 507 h 516"/>
              <a:gd name="T16" fmla="*/ 258 w 516"/>
              <a:gd name="T17" fmla="*/ 291 h 516"/>
              <a:gd name="T18" fmla="*/ 42 w 516"/>
              <a:gd name="T19" fmla="*/ 507 h 516"/>
              <a:gd name="T20" fmla="*/ 9 w 516"/>
              <a:gd name="T21" fmla="*/ 507 h 516"/>
              <a:gd name="T22" fmla="*/ 9 w 516"/>
              <a:gd name="T23" fmla="*/ 475 h 516"/>
              <a:gd name="T24" fmla="*/ 225 w 516"/>
              <a:gd name="T25" fmla="*/ 258 h 516"/>
              <a:gd name="T26" fmla="*/ 9 w 516"/>
              <a:gd name="T27" fmla="*/ 42 h 516"/>
              <a:gd name="T28" fmla="*/ 9 w 516"/>
              <a:gd name="T29" fmla="*/ 9 h 516"/>
              <a:gd name="T30" fmla="*/ 42 w 516"/>
              <a:gd name="T31" fmla="*/ 9 h 516"/>
              <a:gd name="T32" fmla="*/ 258 w 516"/>
              <a:gd name="T33" fmla="*/ 225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16" h="516">
                <a:moveTo>
                  <a:pt x="258" y="225"/>
                </a:moveTo>
                <a:cubicBezTo>
                  <a:pt x="475" y="9"/>
                  <a:pt x="475" y="9"/>
                  <a:pt x="475" y="9"/>
                </a:cubicBezTo>
                <a:cubicBezTo>
                  <a:pt x="484" y="0"/>
                  <a:pt x="498" y="0"/>
                  <a:pt x="507" y="9"/>
                </a:cubicBezTo>
                <a:cubicBezTo>
                  <a:pt x="516" y="18"/>
                  <a:pt x="516" y="33"/>
                  <a:pt x="507" y="42"/>
                </a:cubicBezTo>
                <a:cubicBezTo>
                  <a:pt x="291" y="258"/>
                  <a:pt x="291" y="258"/>
                  <a:pt x="291" y="258"/>
                </a:cubicBezTo>
                <a:cubicBezTo>
                  <a:pt x="507" y="475"/>
                  <a:pt x="507" y="475"/>
                  <a:pt x="507" y="475"/>
                </a:cubicBezTo>
                <a:cubicBezTo>
                  <a:pt x="516" y="484"/>
                  <a:pt x="516" y="498"/>
                  <a:pt x="507" y="507"/>
                </a:cubicBezTo>
                <a:cubicBezTo>
                  <a:pt x="498" y="516"/>
                  <a:pt x="484" y="516"/>
                  <a:pt x="475" y="507"/>
                </a:cubicBezTo>
                <a:cubicBezTo>
                  <a:pt x="258" y="291"/>
                  <a:pt x="258" y="291"/>
                  <a:pt x="258" y="291"/>
                </a:cubicBezTo>
                <a:cubicBezTo>
                  <a:pt x="42" y="507"/>
                  <a:pt x="42" y="507"/>
                  <a:pt x="42" y="507"/>
                </a:cubicBezTo>
                <a:cubicBezTo>
                  <a:pt x="33" y="516"/>
                  <a:pt x="18" y="516"/>
                  <a:pt x="9" y="507"/>
                </a:cubicBezTo>
                <a:cubicBezTo>
                  <a:pt x="0" y="498"/>
                  <a:pt x="0" y="484"/>
                  <a:pt x="9" y="475"/>
                </a:cubicBezTo>
                <a:cubicBezTo>
                  <a:pt x="225" y="258"/>
                  <a:pt x="225" y="258"/>
                  <a:pt x="225" y="258"/>
                </a:cubicBezTo>
                <a:cubicBezTo>
                  <a:pt x="9" y="42"/>
                  <a:pt x="9" y="42"/>
                  <a:pt x="9" y="42"/>
                </a:cubicBezTo>
                <a:cubicBezTo>
                  <a:pt x="0" y="33"/>
                  <a:pt x="0" y="18"/>
                  <a:pt x="9" y="9"/>
                </a:cubicBezTo>
                <a:cubicBezTo>
                  <a:pt x="18" y="0"/>
                  <a:pt x="33" y="0"/>
                  <a:pt x="42" y="9"/>
                </a:cubicBezTo>
                <a:lnTo>
                  <a:pt x="258" y="22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ktangel 29"/>
          <p:cNvSpPr/>
          <p:nvPr/>
        </p:nvSpPr>
        <p:spPr>
          <a:xfrm>
            <a:off x="2710163" y="4454840"/>
            <a:ext cx="1137993" cy="343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smtClean="0"/>
          </a:p>
        </p:txBody>
      </p:sp>
      <p:sp>
        <p:nvSpPr>
          <p:cNvPr id="31" name="Rektangel 30"/>
          <p:cNvSpPr/>
          <p:nvPr/>
        </p:nvSpPr>
        <p:spPr>
          <a:xfrm>
            <a:off x="1055198" y="4641291"/>
            <a:ext cx="3222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Sproget skal fx i dette eksempel tilpasses en ung målgruppe, og man skal argumentere for at overbevise andre unge.</a:t>
            </a:r>
            <a:endParaRPr lang="da-DK" b="1" dirty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75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Har du tjek på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læsningen af opgaven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21;p57"/>
          <p:cNvSpPr/>
          <p:nvPr/>
        </p:nvSpPr>
        <p:spPr>
          <a:xfrm>
            <a:off x="321852" y="1698370"/>
            <a:ext cx="11362878" cy="347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521;p57"/>
          <p:cNvSpPr/>
          <p:nvPr/>
        </p:nvSpPr>
        <p:spPr>
          <a:xfrm>
            <a:off x="212992" y="1517107"/>
            <a:ext cx="11227892" cy="206478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Ved hver opgave er der altid beskrevet et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afsæt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for opgaven. Afsættet er alt det, som fortæller noget om det område eller det emne, som opgaven handler om.</a:t>
            </a:r>
          </a:p>
          <a:p>
            <a:endParaRPr lang="da-DK" b="1" dirty="0"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Afsæt kan fx være, at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vinterbadning er blevet populært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, at der er meget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brok på sociale medier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, eller at mange unge har oplevet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digital mobning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. 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I afsættet finder man også noget om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afsender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,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modtager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,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hensigt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og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skrivesituation</a:t>
            </a:r>
            <a:r>
              <a:rPr lang="da-DK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.</a:t>
            </a:r>
            <a:endParaRPr lang="da-DK" b="1" dirty="0" smtClean="0">
              <a:solidFill>
                <a:schemeClr val="accent3"/>
              </a:solidFill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a-DK" dirty="0"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521;p57"/>
          <p:cNvSpPr/>
          <p:nvPr/>
        </p:nvSpPr>
        <p:spPr>
          <a:xfrm>
            <a:off x="763807" y="3975301"/>
            <a:ext cx="11264907" cy="24254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r>
              <a:rPr lang="da-DK" b="1" dirty="0" smtClean="0">
                <a:solidFill>
                  <a:schemeClr val="accent3"/>
                </a:solidFill>
              </a:rPr>
              <a:t>Afsenderen </a:t>
            </a:r>
            <a:r>
              <a:rPr lang="da-DK" dirty="0" smtClean="0"/>
              <a:t>i opgaven kan fx betyde, at man skal skrive i rollen som journalist på en avis. </a:t>
            </a:r>
            <a:endParaRPr lang="da-DK" dirty="0"/>
          </a:p>
          <a:p>
            <a:pPr marL="342900" indent="-342900">
              <a:buAutoNum type="arabicPeriod"/>
            </a:pPr>
            <a:endParaRPr lang="da-DK" dirty="0"/>
          </a:p>
          <a:p>
            <a:r>
              <a:rPr lang="da-DK" b="1" dirty="0" smtClean="0">
                <a:solidFill>
                  <a:schemeClr val="accent3"/>
                </a:solidFill>
              </a:rPr>
              <a:t>Hensigt</a:t>
            </a:r>
            <a:r>
              <a:rPr lang="da-DK" dirty="0" smtClean="0"/>
              <a:t> handler om, hvad teksten skal. Skal teksten fx overbevise nogen om noget? </a:t>
            </a:r>
            <a:endParaRPr lang="da-DK" dirty="0"/>
          </a:p>
          <a:p>
            <a:endParaRPr lang="da-DK" dirty="0"/>
          </a:p>
          <a:p>
            <a:r>
              <a:rPr lang="da-DK" b="1" dirty="0" smtClean="0">
                <a:solidFill>
                  <a:schemeClr val="accent3"/>
                </a:solidFill>
              </a:rPr>
              <a:t>Målgruppen </a:t>
            </a:r>
            <a:r>
              <a:rPr lang="da-DK" dirty="0" smtClean="0"/>
              <a:t>for teksten er ofte vigtig for sprogbrug. Skriver man fx til unge eller til voksne?</a:t>
            </a:r>
            <a:endParaRPr lang="da-DK" dirty="0"/>
          </a:p>
          <a:p>
            <a:endParaRPr lang="da-DK" dirty="0"/>
          </a:p>
          <a:p>
            <a:r>
              <a:rPr lang="da-DK" b="1" dirty="0" smtClean="0">
                <a:solidFill>
                  <a:schemeClr val="accent3"/>
                </a:solidFill>
              </a:rPr>
              <a:t>Situationen</a:t>
            </a:r>
            <a:r>
              <a:rPr lang="da-DK" dirty="0" smtClean="0"/>
              <a:t>, som </a:t>
            </a:r>
            <a:r>
              <a:rPr lang="da-DK" dirty="0"/>
              <a:t>teksten skrives i og læses og </a:t>
            </a:r>
            <a:r>
              <a:rPr lang="da-DK" dirty="0" smtClean="0"/>
              <a:t>bruges i, kan fx være en blog for folk, der elsker fantasy-genren. Det gør noget ved teksten, at det er i denne sammenhæng, der skrives. </a:t>
            </a:r>
            <a:endParaRPr lang="da-DK" dirty="0"/>
          </a:p>
          <a:p>
            <a:endParaRPr lang="da-DK" dirty="0"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0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Har du tjek på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læsningen af opgaven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21;p57"/>
          <p:cNvSpPr/>
          <p:nvPr/>
        </p:nvSpPr>
        <p:spPr>
          <a:xfrm>
            <a:off x="321852" y="1698370"/>
            <a:ext cx="11362878" cy="347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521;p57"/>
          <p:cNvSpPr/>
          <p:nvPr/>
        </p:nvSpPr>
        <p:spPr>
          <a:xfrm>
            <a:off x="936170" y="1530055"/>
            <a:ext cx="11096903" cy="206478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Efter introduktionen til opgaven og beskrivelsen af afsættet for opgaven kommer en tekstboks med den egentlige opgave.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I tekstboksen bliver det konkret beskrevet, hvad du skal i opgaven. Det er det, man kalder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skriveordren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til opgaven.</a:t>
            </a:r>
            <a:r>
              <a:rPr lang="da-DK" dirty="0">
                <a:sym typeface="Calibri"/>
              </a:rPr>
              <a:t> </a:t>
            </a:r>
            <a:endParaRPr lang="da-DK" dirty="0" smtClean="0">
              <a:sym typeface="Calibri"/>
            </a:endParaRPr>
          </a:p>
          <a:p>
            <a:endParaRPr lang="da-DK" dirty="0">
              <a:sym typeface="Calibri"/>
            </a:endParaRPr>
          </a:p>
          <a:p>
            <a:r>
              <a:rPr lang="da-DK" dirty="0" smtClean="0">
                <a:sym typeface="Calibri"/>
              </a:rPr>
              <a:t>Her vil det også blive præciseret, om du skal søge information på internettet eller ej.</a:t>
            </a: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34575" y="3868605"/>
            <a:ext cx="10662820" cy="280076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a-DK" sz="1600" dirty="0"/>
              <a:t>Skriv en klumme om </a:t>
            </a:r>
            <a:r>
              <a:rPr lang="da-DK" sz="1600" dirty="0" err="1"/>
              <a:t>brokkultur</a:t>
            </a:r>
            <a:r>
              <a:rPr lang="da-DK" sz="1600" dirty="0"/>
              <a:t> i det offentlige rum.</a:t>
            </a:r>
            <a:br>
              <a:rPr lang="da-DK" sz="1600" dirty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>Som forberedelse til din tekst skal du søge oplysninger om </a:t>
            </a:r>
            <a:r>
              <a:rPr lang="da-DK" sz="1600" dirty="0" err="1"/>
              <a:t>brokkultur</a:t>
            </a:r>
            <a:r>
              <a:rPr lang="da-DK" sz="1600" dirty="0"/>
              <a:t>.</a:t>
            </a:r>
            <a:br>
              <a:rPr lang="da-DK" sz="1600" dirty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>I din klumme skal </a:t>
            </a:r>
            <a:r>
              <a:rPr lang="da-DK" sz="1600" dirty="0" smtClean="0"/>
              <a:t>du:</a:t>
            </a:r>
          </a:p>
          <a:p>
            <a:endParaRPr lang="da-DK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give </a:t>
            </a:r>
            <a:r>
              <a:rPr lang="da-DK" sz="1600" dirty="0"/>
              <a:t>eksempler på egne eller andres oplevelser med brok i det offentlige </a:t>
            </a:r>
            <a:r>
              <a:rPr lang="da-DK" sz="1600" dirty="0" smtClean="0"/>
              <a:t>rum</a:t>
            </a:r>
            <a:endParaRPr lang="da-DK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argumentere </a:t>
            </a:r>
            <a:r>
              <a:rPr lang="da-DK" sz="1600" dirty="0"/>
              <a:t>for, om brok kan have sin </a:t>
            </a:r>
            <a:r>
              <a:rPr lang="da-DK" sz="1600" dirty="0" smtClean="0"/>
              <a:t>berettigelse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reflektere </a:t>
            </a:r>
            <a:r>
              <a:rPr lang="da-DK" sz="1600" dirty="0"/>
              <a:t>over, hvad vi skal med andres </a:t>
            </a:r>
            <a:r>
              <a:rPr lang="da-DK" sz="1600" dirty="0" smtClean="0"/>
              <a:t>brok.</a:t>
            </a:r>
          </a:p>
          <a:p>
            <a:endParaRPr lang="da-DK" sz="1600" dirty="0"/>
          </a:p>
          <a:p>
            <a:r>
              <a:rPr lang="da-DK" sz="1600" dirty="0"/>
              <a:t>Du skal give din klumme en rubrik, og den skal bringes i en netavis.</a:t>
            </a:r>
          </a:p>
        </p:txBody>
      </p:sp>
    </p:spTree>
    <p:extLst>
      <p:ext uri="{BB962C8B-B14F-4D97-AF65-F5344CB8AC3E}">
        <p14:creationId xmlns:p14="http://schemas.microsoft.com/office/powerpoint/2010/main" val="17341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Har du tjek på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læsningen af opgaven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21;p57"/>
          <p:cNvSpPr/>
          <p:nvPr/>
        </p:nvSpPr>
        <p:spPr>
          <a:xfrm>
            <a:off x="334575" y="1720058"/>
            <a:ext cx="11362878" cy="347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700230" y="2395529"/>
            <a:ext cx="9997223" cy="280076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a-DK" sz="1600" dirty="0"/>
              <a:t>Skriv en klumme om </a:t>
            </a:r>
            <a:r>
              <a:rPr lang="da-DK" sz="1600" dirty="0" err="1"/>
              <a:t>brokkultur</a:t>
            </a:r>
            <a:r>
              <a:rPr lang="da-DK" sz="1600" dirty="0"/>
              <a:t> i det offentlige rum.</a:t>
            </a:r>
            <a:br>
              <a:rPr lang="da-DK" sz="1600" dirty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>Som forberedelse til din tekst skal du søge oplysninger om </a:t>
            </a:r>
            <a:r>
              <a:rPr lang="da-DK" sz="1600" dirty="0" err="1"/>
              <a:t>brokkultur</a:t>
            </a:r>
            <a:r>
              <a:rPr lang="da-DK" sz="1600" dirty="0"/>
              <a:t>.</a:t>
            </a:r>
            <a:br>
              <a:rPr lang="da-DK" sz="1600" dirty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>I din klumme skal </a:t>
            </a:r>
            <a:r>
              <a:rPr lang="da-DK" sz="1600" dirty="0" smtClean="0"/>
              <a:t>du:</a:t>
            </a:r>
          </a:p>
          <a:p>
            <a:endParaRPr lang="da-DK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give </a:t>
            </a:r>
            <a:r>
              <a:rPr lang="da-DK" sz="1600" dirty="0"/>
              <a:t>eksempler på egne eller andres oplevelser med brok i det offentlige </a:t>
            </a:r>
            <a:r>
              <a:rPr lang="da-DK" sz="1600" dirty="0" smtClean="0"/>
              <a:t>rum</a:t>
            </a:r>
            <a:endParaRPr lang="da-DK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argumentere </a:t>
            </a:r>
            <a:r>
              <a:rPr lang="da-DK" sz="1600" dirty="0"/>
              <a:t>for, om brok kan have sin </a:t>
            </a:r>
            <a:r>
              <a:rPr lang="da-DK" sz="1600" dirty="0" smtClean="0"/>
              <a:t>berettigelse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reflektere </a:t>
            </a:r>
            <a:r>
              <a:rPr lang="da-DK" sz="1600" dirty="0"/>
              <a:t>over, hvad vi skal med andres brok</a:t>
            </a:r>
            <a:r>
              <a:rPr lang="da-DK" sz="1600" dirty="0" smtClean="0"/>
              <a:t>.</a:t>
            </a:r>
          </a:p>
          <a:p>
            <a:endParaRPr lang="da-DK" sz="1600" dirty="0"/>
          </a:p>
          <a:p>
            <a:r>
              <a:rPr lang="da-DK" sz="1600" dirty="0"/>
              <a:t>Du skal give din klumme en rubrik, og den skal bringes i en netavis.</a:t>
            </a:r>
          </a:p>
        </p:txBody>
      </p:sp>
      <p:sp>
        <p:nvSpPr>
          <p:cNvPr id="3" name="Rektangel 2"/>
          <p:cNvSpPr/>
          <p:nvPr/>
        </p:nvSpPr>
        <p:spPr>
          <a:xfrm>
            <a:off x="5377628" y="1418407"/>
            <a:ext cx="6115754" cy="64633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Overvej, hvordan du skal søge oplysninger. </a:t>
            </a:r>
            <a:b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</a:b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Hvad er </a:t>
            </a:r>
            <a:r>
              <a:rPr lang="da-DK" i="1" dirty="0" err="1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brokkultur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? Hvilke søgeord skal du bruge? 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790785" y="3175124"/>
            <a:ext cx="7173686" cy="457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cxnSp>
        <p:nvCxnSpPr>
          <p:cNvPr id="6" name="Lige pilforbindelse 5"/>
          <p:cNvCxnSpPr/>
          <p:nvPr/>
        </p:nvCxnSpPr>
        <p:spPr>
          <a:xfrm flipH="1">
            <a:off x="8191586" y="2225785"/>
            <a:ext cx="130629" cy="62724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1244972" y="1259529"/>
            <a:ext cx="3718913" cy="646331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Hvilke fremstillingsformer anvendes typisk i en klumme?</a:t>
            </a:r>
            <a:endParaRPr lang="da-DK" dirty="0"/>
          </a:p>
        </p:txBody>
      </p:sp>
      <p:sp>
        <p:nvSpPr>
          <p:cNvPr id="17" name="Rektangel 16"/>
          <p:cNvSpPr/>
          <p:nvPr/>
        </p:nvSpPr>
        <p:spPr>
          <a:xfrm>
            <a:off x="1811922" y="2696154"/>
            <a:ext cx="5389696" cy="4571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cxnSp>
        <p:nvCxnSpPr>
          <p:cNvPr id="8" name="Lige pilforbindelse 7"/>
          <p:cNvCxnSpPr/>
          <p:nvPr/>
        </p:nvCxnSpPr>
        <p:spPr>
          <a:xfrm>
            <a:off x="3078538" y="1923834"/>
            <a:ext cx="89204" cy="466714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127746" y="5362125"/>
            <a:ext cx="7252769" cy="1200329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Hvordan skal du disponere indholdskravene? Hvornår i din tekst vil du give eksempler? Hvornår vil du argumentere for, om brok kan have sin berettigelse? Hvornår vil du reflektere i din tekst, og hvordan skal dine refleksioner disponeres?</a:t>
            </a:r>
            <a:endParaRPr lang="da-DK" dirty="0"/>
          </a:p>
        </p:txBody>
      </p:sp>
      <p:cxnSp>
        <p:nvCxnSpPr>
          <p:cNvPr id="10" name="Lige pilforbindelse 9"/>
          <p:cNvCxnSpPr/>
          <p:nvPr/>
        </p:nvCxnSpPr>
        <p:spPr>
          <a:xfrm flipV="1">
            <a:off x="796465" y="4310743"/>
            <a:ext cx="1282706" cy="899612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ktangel 19"/>
          <p:cNvSpPr/>
          <p:nvPr/>
        </p:nvSpPr>
        <p:spPr>
          <a:xfrm>
            <a:off x="8088170" y="5715325"/>
            <a:ext cx="3859654" cy="646331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Hvad betyder det for tekstens form, at det er en netavis?</a:t>
            </a:r>
            <a:endParaRPr lang="da-DK" dirty="0"/>
          </a:p>
        </p:txBody>
      </p:sp>
      <p:cxnSp>
        <p:nvCxnSpPr>
          <p:cNvPr id="19" name="Lige pilforbindelse 18"/>
          <p:cNvCxnSpPr/>
          <p:nvPr/>
        </p:nvCxnSpPr>
        <p:spPr>
          <a:xfrm flipH="1" flipV="1">
            <a:off x="8567057" y="5210355"/>
            <a:ext cx="119743" cy="415277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2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ctrTitle"/>
          </p:nvPr>
        </p:nvSpPr>
        <p:spPr>
          <a:xfrm>
            <a:off x="2429999" y="3874789"/>
            <a:ext cx="8934687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200" b="1" dirty="0" smtClean="0">
                <a:latin typeface="Arial"/>
                <a:ea typeface="Arial"/>
                <a:cs typeface="Arial"/>
                <a:sym typeface="Arial"/>
              </a:rPr>
              <a:t>Del 3: </a:t>
            </a:r>
            <a:br>
              <a:rPr lang="da-DK" sz="4200" b="1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da-DK" sz="4200" dirty="0" smtClean="0">
                <a:latin typeface="Arial"/>
                <a:ea typeface="Arial"/>
                <a:cs typeface="Arial"/>
                <a:sym typeface="Arial"/>
              </a:rPr>
              <a:t>Gode råd til prøven </a:t>
            </a:r>
            <a:r>
              <a:rPr lang="da-DK" sz="4200" dirty="0"/>
              <a:t/>
            </a:r>
            <a:br>
              <a:rPr lang="da-DK" sz="4200" dirty="0"/>
            </a:br>
            <a:endParaRPr sz="4200" dirty="0"/>
          </a:p>
        </p:txBody>
      </p:sp>
      <p:pic>
        <p:nvPicPr>
          <p:cNvPr id="244" name="Google Shape;244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45" name="Google Shape;245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6" name="Google Shape;246;p28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7" name="Google Shape;247;p2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62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Hvordan kan jeg lave en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kildeliste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21;p57"/>
          <p:cNvSpPr/>
          <p:nvPr/>
        </p:nvSpPr>
        <p:spPr>
          <a:xfrm>
            <a:off x="334575" y="1720058"/>
            <a:ext cx="11362878" cy="347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659640" y="1565400"/>
            <a:ext cx="11532359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/>
              <a:t>Din kildeliste skal give svar på, </a:t>
            </a:r>
            <a:r>
              <a:rPr lang="da-DK" sz="2000" b="1" dirty="0" smtClean="0">
                <a:solidFill>
                  <a:schemeClr val="accent3"/>
                </a:solidFill>
              </a:rPr>
              <a:t>hvem</a:t>
            </a:r>
            <a:r>
              <a:rPr lang="da-DK" sz="2000" dirty="0" smtClean="0"/>
              <a:t> der er afsender (forfatter), </a:t>
            </a:r>
            <a:r>
              <a:rPr lang="da-DK" sz="2000" b="1" dirty="0" smtClean="0">
                <a:solidFill>
                  <a:schemeClr val="accent3"/>
                </a:solidFill>
              </a:rPr>
              <a:t>hvad</a:t>
            </a:r>
            <a:r>
              <a:rPr lang="da-DK" sz="2000" dirty="0" smtClean="0"/>
              <a:t> </a:t>
            </a:r>
            <a:br>
              <a:rPr lang="da-DK" sz="2000" dirty="0" smtClean="0"/>
            </a:br>
            <a:r>
              <a:rPr lang="da-DK" sz="2000" dirty="0" smtClean="0"/>
              <a:t>den handler om (overskriften, titlen osv.) </a:t>
            </a:r>
            <a:r>
              <a:rPr lang="da-DK" sz="2000" dirty="0"/>
              <a:t>og </a:t>
            </a:r>
            <a:r>
              <a:rPr lang="da-DK" sz="2000" b="1" dirty="0" smtClean="0">
                <a:solidFill>
                  <a:schemeClr val="accent3"/>
                </a:solidFill>
              </a:rPr>
              <a:t>hvor</a:t>
            </a:r>
            <a:r>
              <a:rPr lang="da-DK" sz="2000" dirty="0" smtClean="0"/>
              <a:t> den er fundet (fx websted og URL-adresse).</a:t>
            </a:r>
          </a:p>
          <a:p>
            <a:endParaRPr lang="da-DK" sz="2000" dirty="0"/>
          </a:p>
          <a:p>
            <a:r>
              <a:rPr lang="da-DK" sz="2000" dirty="0" smtClean="0"/>
              <a:t>Det kan fx se sådan ud:</a:t>
            </a:r>
          </a:p>
          <a:p>
            <a:endParaRPr lang="da-DK" sz="2000" dirty="0"/>
          </a:p>
          <a:p>
            <a:r>
              <a:rPr lang="da-DK" b="1" dirty="0" smtClean="0"/>
              <a:t>Eriksen, Ida:</a:t>
            </a:r>
            <a:r>
              <a:rPr lang="da-DK" i="1" dirty="0" smtClean="0"/>
              <a:t> Sådan </a:t>
            </a:r>
            <a:r>
              <a:rPr lang="da-DK" i="1" dirty="0"/>
              <a:t>kan farven på fodboldspilleres holdtøj påvirke </a:t>
            </a:r>
            <a:r>
              <a:rPr lang="da-DK" i="1" dirty="0" smtClean="0"/>
              <a:t>kampen. </a:t>
            </a:r>
            <a:r>
              <a:rPr lang="da-DK" dirty="0" smtClean="0"/>
              <a:t>Videnskab.dk</a:t>
            </a:r>
            <a:endParaRPr lang="da-DK" i="1" dirty="0"/>
          </a:p>
          <a:p>
            <a:endParaRPr lang="da-DK" sz="2000" dirty="0" smtClean="0"/>
          </a:p>
          <a:p>
            <a:r>
              <a:rPr lang="da-DK" sz="2000" dirty="0"/>
              <a:t>URL: </a:t>
            </a:r>
            <a:r>
              <a:rPr lang="da-DK" sz="2000" dirty="0">
                <a:hlinkClick r:id="rId4"/>
              </a:rPr>
              <a:t>https://videnskab.dk/kultur-samfund/saadan-kan-farven-paa-fodboldspilleres-holdtoej-paavirke-kampen</a:t>
            </a:r>
            <a:r>
              <a:rPr lang="da-DK" sz="2000" dirty="0" smtClean="0">
                <a:hlinkClick r:id="rId4"/>
              </a:rPr>
              <a:t>/</a:t>
            </a:r>
            <a:endParaRPr lang="da-DK" sz="2000" dirty="0" smtClean="0"/>
          </a:p>
          <a:p>
            <a:endParaRPr lang="da-DK" sz="2000" dirty="0"/>
          </a:p>
        </p:txBody>
      </p:sp>
      <p:sp>
        <p:nvSpPr>
          <p:cNvPr id="24" name="Højrepil 23"/>
          <p:cNvSpPr/>
          <p:nvPr/>
        </p:nvSpPr>
        <p:spPr>
          <a:xfrm>
            <a:off x="204905" y="1588180"/>
            <a:ext cx="477059" cy="30746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64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Struktur i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revideringsfasen</a:t>
            </a:r>
            <a:endParaRPr lang="da-DK" sz="3400" b="1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21;p57"/>
          <p:cNvSpPr/>
          <p:nvPr/>
        </p:nvSpPr>
        <p:spPr>
          <a:xfrm>
            <a:off x="495547" y="1858354"/>
            <a:ext cx="11362878" cy="347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37869" y="1510970"/>
            <a:ext cx="104390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Når du er færdig med at skrive på din tekst, skal du læse den igennem og </a:t>
            </a:r>
            <a:r>
              <a:rPr lang="da-DK" b="1" dirty="0" smtClean="0">
                <a:solidFill>
                  <a:schemeClr val="accent3"/>
                </a:solidFill>
              </a:rPr>
              <a:t>revidere</a:t>
            </a:r>
            <a:r>
              <a:rPr lang="da-DK" dirty="0" smtClean="0"/>
              <a:t> den. I revideringsfasen kan man bruge et værktøj som </a:t>
            </a:r>
            <a:r>
              <a:rPr lang="da-DK" b="1" dirty="0" smtClean="0">
                <a:solidFill>
                  <a:schemeClr val="accent3"/>
                </a:solidFill>
              </a:rPr>
              <a:t>TOSE-modellen</a:t>
            </a:r>
            <a:r>
              <a:rPr lang="da-DK" dirty="0" smtClean="0"/>
              <a:t>. Den hjælper dig til at huske væsentlige ting, og den giver et godt overblik over processen i arbejdet med at revidere.</a:t>
            </a:r>
          </a:p>
          <a:p>
            <a:endParaRPr lang="da-DK" dirty="0"/>
          </a:p>
        </p:txBody>
      </p:sp>
      <p:pic>
        <p:nvPicPr>
          <p:cNvPr id="11" name="Google Shape;544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8086" y="2575816"/>
            <a:ext cx="7860496" cy="40271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200;p25"/>
          <p:cNvSpPr txBox="1">
            <a:spLocks/>
          </p:cNvSpPr>
          <p:nvPr/>
        </p:nvSpPr>
        <p:spPr>
          <a:xfrm>
            <a:off x="334575" y="425078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TOSE-modellen</a:t>
            </a:r>
            <a:endParaRPr lang="da-DK" sz="3400" b="1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Højrepil 14"/>
          <p:cNvSpPr/>
          <p:nvPr/>
        </p:nvSpPr>
        <p:spPr>
          <a:xfrm>
            <a:off x="183133" y="1544636"/>
            <a:ext cx="477059" cy="30746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4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Gode råd til prøven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521;p57"/>
          <p:cNvSpPr/>
          <p:nvPr/>
        </p:nvSpPr>
        <p:spPr>
          <a:xfrm>
            <a:off x="419350" y="1458989"/>
            <a:ext cx="12153650" cy="85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285750" indent="-285750">
              <a:buFont typeface="Calibri" panose="020F0502020204030204" pitchFamily="34" charset="0"/>
              <a:buChar char="→"/>
            </a:pPr>
            <a:endParaRPr lang="da-DK" sz="1800" dirty="0"/>
          </a:p>
          <a:p>
            <a:pPr marL="285750" indent="-285750">
              <a:buFont typeface="Calibri" panose="020F0502020204030204" pitchFamily="34" charset="0"/>
              <a:buChar char="→"/>
            </a:pP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Brug tid på at lave et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mindmap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eller en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brainstorm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til den opgave, du vælger.</a:t>
            </a:r>
          </a:p>
          <a:p>
            <a:pPr marL="285750" indent="-285750">
              <a:buFont typeface="Calibri" panose="020F0502020204030204" pitchFamily="34" charset="0"/>
              <a:buChar char="→"/>
            </a:pPr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Calibri" panose="020F0502020204030204" pitchFamily="34" charset="0"/>
              <a:buChar char="→"/>
            </a:pP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Lav en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disponering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over dit indhold. Brug fx skriverammer eller lignende skemaer.</a:t>
            </a:r>
          </a:p>
          <a:p>
            <a:pPr marL="285750" indent="-285750">
              <a:buFont typeface="Calibri" panose="020F0502020204030204" pitchFamily="34" charset="0"/>
              <a:buChar char="→"/>
            </a:pPr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Calibri" panose="020F0502020204030204" pitchFamily="34" charset="0"/>
              <a:buChar char="→"/>
            </a:pP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Find en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modeltekst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til den tekst, du skal skrive, så du kender teksttypen, sprogbrug, form osv.</a:t>
            </a:r>
          </a:p>
          <a:p>
            <a:pPr marL="285750" indent="-285750">
              <a:buFont typeface="Calibri" panose="020F0502020204030204" pitchFamily="34" charset="0"/>
              <a:buChar char="→"/>
            </a:pPr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Calibri" panose="020F0502020204030204" pitchFamily="34" charset="0"/>
              <a:buChar char="→"/>
            </a:pP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å i gang med at skrive efter ca. en ½ time (hvis du ikke har haft samtalerunde).</a:t>
            </a:r>
          </a:p>
          <a:p>
            <a:pPr marL="285750" indent="-285750">
              <a:buFont typeface="Calibri" panose="020F0502020204030204" pitchFamily="34" charset="0"/>
              <a:buChar char="→"/>
            </a:pPr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Calibri" panose="020F0502020204030204" pitchFamily="34" charset="0"/>
              <a:buChar char="→"/>
            </a:pP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Hvis du har svært ved at komme i gang, kan du fx skrive lidt til hvert punkt fra opgaveformuleringen. Så får du produceret tekst, du kan arbejde med, og du sætter gang i din tankestrøm.</a:t>
            </a:r>
          </a:p>
          <a:p>
            <a:pPr marL="285750" indent="-285750">
              <a:buFont typeface="Calibri" panose="020F0502020204030204" pitchFamily="34" charset="0"/>
              <a:buChar char="→"/>
            </a:pPr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Calibri" panose="020F0502020204030204" pitchFamily="34" charset="0"/>
              <a:buChar char="→"/>
            </a:pP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Sæt tid af til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revideringsfasen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. Brug fx TOSE-modellen til dette arbejde.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33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511850" y="623375"/>
            <a:ext cx="8566162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Til læreren – oversigt over indhold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5"/>
          <p:cNvSpPr/>
          <p:nvPr/>
        </p:nvSpPr>
        <p:spPr>
          <a:xfrm>
            <a:off x="511850" y="1695618"/>
            <a:ext cx="9895341" cy="31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da-DK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Dette materiale er tænkt som en hjælp til forberedelsen til prøven i </a:t>
            </a:r>
            <a:r>
              <a:rPr lang="da-DK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skriftlig fremstilling</a:t>
            </a:r>
            <a:r>
              <a:rPr lang="da-DK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 </a:t>
            </a:r>
            <a:r>
              <a:rPr lang="da-DK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i dansk. </a:t>
            </a:r>
            <a:br>
              <a:rPr lang="da-DK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</a:br>
            <a:endParaRPr lang="da-DK" dirty="0">
              <a:ea typeface="Verdana"/>
              <a:cs typeface="Verdana"/>
              <a:sym typeface="Verdana"/>
            </a:endParaRPr>
          </a:p>
          <a:p>
            <a:pPr lvl="0">
              <a:buClr>
                <a:schemeClr val="dk1"/>
              </a:buClr>
              <a:buSzPts val="2800"/>
            </a:pPr>
            <a:r>
              <a:rPr lang="da-DK" dirty="0">
                <a:ea typeface="Verdana"/>
                <a:cs typeface="Verdana"/>
                <a:sym typeface="Verdana"/>
              </a:rPr>
              <a:t>Materialet indeholder følgende: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lang="da-DK" sz="1800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8">
              <a:buClr>
                <a:schemeClr val="accent3">
                  <a:lumMod val="50000"/>
                </a:schemeClr>
              </a:buClr>
              <a:buSzPts val="2800"/>
            </a:pPr>
            <a:endParaRPr lang="da-DK"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lang="da-DK"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dk1"/>
              </a:buClr>
              <a:buSzPts val="2800"/>
            </a:pPr>
            <a:endParaRPr lang="da-DK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Google Shape;192;p24"/>
          <p:cNvSpPr txBox="1">
            <a:spLocks/>
          </p:cNvSpPr>
          <p:nvPr/>
        </p:nvSpPr>
        <p:spPr>
          <a:xfrm>
            <a:off x="533140" y="1255971"/>
            <a:ext cx="9386244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00"/>
              <a:buFont typeface="Arial"/>
              <a:buNone/>
              <a:defRPr sz="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</a:pPr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1143000" y="3249918"/>
            <a:ext cx="103087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6">
              <a:buClr>
                <a:schemeClr val="accent3">
                  <a:lumMod val="50000"/>
                </a:schemeClr>
              </a:buClr>
              <a:buSzPts val="2800"/>
            </a:pPr>
            <a:endParaRPr lang="da-DK" sz="1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lvl="6" indent="-285750">
              <a:buClr>
                <a:schemeClr val="accent3">
                  <a:lumMod val="50000"/>
                </a:schemeClr>
              </a:buClr>
              <a:buSzPts val="2800"/>
              <a:buFont typeface="Arial" panose="020B0604020202020204" pitchFamily="34" charset="0"/>
              <a:buChar char="•"/>
            </a:pPr>
            <a:r>
              <a:rPr lang="da-DK" dirty="0">
                <a:latin typeface="Verdana"/>
                <a:ea typeface="Verdana"/>
                <a:cs typeface="Verdana"/>
                <a:sym typeface="Verdana"/>
              </a:rPr>
              <a:t>O</a:t>
            </a:r>
            <a:r>
              <a:rPr lang="da-DK" sz="1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pmærksomhedspunkter </a:t>
            </a:r>
            <a:r>
              <a:rPr lang="da-DK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til arbejdet med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prøven i skriftlig fremstilling</a:t>
            </a:r>
            <a:endParaRPr lang="da-DK" sz="1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6">
              <a:buClr>
                <a:schemeClr val="accent3">
                  <a:lumMod val="50000"/>
                </a:schemeClr>
              </a:buClr>
              <a:buSzPts val="2800"/>
            </a:pPr>
            <a:endParaRPr lang="da-DK" sz="1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lvl="6" indent="-285750">
              <a:buClr>
                <a:schemeClr val="accent3">
                  <a:lumMod val="50000"/>
                </a:schemeClr>
              </a:buClr>
              <a:buSzPts val="2800"/>
              <a:buFont typeface="Arial" panose="020B0604020202020204" pitchFamily="34" charset="0"/>
              <a:buChar char="•"/>
            </a:pPr>
            <a:r>
              <a:rPr lang="da-DK" sz="1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Eksempler på oversigter</a:t>
            </a:r>
            <a:r>
              <a:rPr lang="da-DK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hjælpeskemaer og </a:t>
            </a:r>
            <a:r>
              <a:rPr lang="da-DK" sz="1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støtteark til brug i undervisningen</a:t>
            </a:r>
          </a:p>
          <a:p>
            <a:pPr marL="285750" lvl="6" indent="-285750">
              <a:buClr>
                <a:schemeClr val="accent3">
                  <a:lumMod val="50000"/>
                </a:schemeClr>
              </a:buClr>
              <a:buSzPts val="2800"/>
              <a:buFont typeface="Arial" panose="020B0604020202020204" pitchFamily="34" charset="0"/>
              <a:buChar char="•"/>
            </a:pPr>
            <a:endParaRPr lang="da-DK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911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0" name="Google Shape;590;p6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7802" b="7802"/>
          <a:stretch/>
        </p:blipFill>
        <p:spPr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 dirty="0"/>
          </a:p>
        </p:txBody>
      </p:sp>
      <p:sp>
        <p:nvSpPr>
          <p:cNvPr id="592" name="Google Shape;592;p67"/>
          <p:cNvSpPr txBox="1">
            <a:spLocks noGrp="1"/>
          </p:cNvSpPr>
          <p:nvPr>
            <p:ph type="sldNum" idx="4294967295"/>
          </p:nvPr>
        </p:nvSpPr>
        <p:spPr>
          <a:xfrm>
            <a:off x="0" y="691197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6" name="Google Shape;596;p67"/>
          <p:cNvSpPr/>
          <p:nvPr/>
        </p:nvSpPr>
        <p:spPr>
          <a:xfrm>
            <a:off x="877619" y="1321451"/>
            <a:ext cx="372703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4800" b="1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Spørgsmål?</a:t>
            </a:r>
            <a:endParaRPr sz="4800" dirty="0">
              <a:solidFill>
                <a:schemeClr val="tx1"/>
              </a:solidFill>
              <a:sym typeface="Arial"/>
            </a:endParaRP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49690C66-A8CD-4D99-9425-482390F80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57870" y="5183149"/>
            <a:ext cx="1690795" cy="1196760"/>
            <a:chOff x="377" y="435"/>
            <a:chExt cx="397" cy="28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A826984E-A739-4821-B85E-BAD2DB9FEB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" y="435"/>
              <a:ext cx="397" cy="281"/>
            </a:xfrm>
            <a:custGeom>
              <a:avLst/>
              <a:gdLst>
                <a:gd name="T0" fmla="*/ 103 w 704"/>
                <a:gd name="T1" fmla="*/ 32 h 496"/>
                <a:gd name="T2" fmla="*/ 32 w 704"/>
                <a:gd name="T3" fmla="*/ 103 h 496"/>
                <a:gd name="T4" fmla="*/ 32 w 704"/>
                <a:gd name="T5" fmla="*/ 393 h 496"/>
                <a:gd name="T6" fmla="*/ 103 w 704"/>
                <a:gd name="T7" fmla="*/ 464 h 496"/>
                <a:gd name="T8" fmla="*/ 601 w 704"/>
                <a:gd name="T9" fmla="*/ 464 h 496"/>
                <a:gd name="T10" fmla="*/ 672 w 704"/>
                <a:gd name="T11" fmla="*/ 393 h 496"/>
                <a:gd name="T12" fmla="*/ 672 w 704"/>
                <a:gd name="T13" fmla="*/ 103 h 496"/>
                <a:gd name="T14" fmla="*/ 601 w 704"/>
                <a:gd name="T15" fmla="*/ 32 h 496"/>
                <a:gd name="T16" fmla="*/ 103 w 704"/>
                <a:gd name="T17" fmla="*/ 32 h 496"/>
                <a:gd name="T18" fmla="*/ 103 w 704"/>
                <a:gd name="T19" fmla="*/ 0 h 496"/>
                <a:gd name="T20" fmla="*/ 601 w 704"/>
                <a:gd name="T21" fmla="*/ 0 h 496"/>
                <a:gd name="T22" fmla="*/ 704 w 704"/>
                <a:gd name="T23" fmla="*/ 103 h 496"/>
                <a:gd name="T24" fmla="*/ 704 w 704"/>
                <a:gd name="T25" fmla="*/ 393 h 496"/>
                <a:gd name="T26" fmla="*/ 601 w 704"/>
                <a:gd name="T27" fmla="*/ 496 h 496"/>
                <a:gd name="T28" fmla="*/ 103 w 704"/>
                <a:gd name="T29" fmla="*/ 496 h 496"/>
                <a:gd name="T30" fmla="*/ 0 w 704"/>
                <a:gd name="T31" fmla="*/ 393 h 496"/>
                <a:gd name="T32" fmla="*/ 0 w 704"/>
                <a:gd name="T33" fmla="*/ 103 h 496"/>
                <a:gd name="T34" fmla="*/ 103 w 704"/>
                <a:gd name="T3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4" h="496">
                  <a:moveTo>
                    <a:pt x="103" y="32"/>
                  </a:moveTo>
                  <a:cubicBezTo>
                    <a:pt x="64" y="32"/>
                    <a:pt x="32" y="64"/>
                    <a:pt x="32" y="103"/>
                  </a:cubicBezTo>
                  <a:cubicBezTo>
                    <a:pt x="32" y="393"/>
                    <a:pt x="32" y="393"/>
                    <a:pt x="32" y="393"/>
                  </a:cubicBezTo>
                  <a:cubicBezTo>
                    <a:pt x="32" y="432"/>
                    <a:pt x="64" y="464"/>
                    <a:pt x="103" y="464"/>
                  </a:cubicBezTo>
                  <a:cubicBezTo>
                    <a:pt x="601" y="464"/>
                    <a:pt x="601" y="464"/>
                    <a:pt x="601" y="464"/>
                  </a:cubicBezTo>
                  <a:cubicBezTo>
                    <a:pt x="640" y="464"/>
                    <a:pt x="672" y="432"/>
                    <a:pt x="672" y="393"/>
                  </a:cubicBezTo>
                  <a:cubicBezTo>
                    <a:pt x="672" y="103"/>
                    <a:pt x="672" y="103"/>
                    <a:pt x="672" y="103"/>
                  </a:cubicBezTo>
                  <a:cubicBezTo>
                    <a:pt x="672" y="64"/>
                    <a:pt x="640" y="32"/>
                    <a:pt x="601" y="32"/>
                  </a:cubicBezTo>
                  <a:lnTo>
                    <a:pt x="103" y="32"/>
                  </a:lnTo>
                  <a:close/>
                  <a:moveTo>
                    <a:pt x="103" y="0"/>
                  </a:moveTo>
                  <a:cubicBezTo>
                    <a:pt x="601" y="0"/>
                    <a:pt x="601" y="0"/>
                    <a:pt x="601" y="0"/>
                  </a:cubicBezTo>
                  <a:cubicBezTo>
                    <a:pt x="658" y="0"/>
                    <a:pt x="704" y="46"/>
                    <a:pt x="704" y="103"/>
                  </a:cubicBezTo>
                  <a:cubicBezTo>
                    <a:pt x="704" y="393"/>
                    <a:pt x="704" y="393"/>
                    <a:pt x="704" y="393"/>
                  </a:cubicBezTo>
                  <a:cubicBezTo>
                    <a:pt x="704" y="450"/>
                    <a:pt x="658" y="496"/>
                    <a:pt x="601" y="496"/>
                  </a:cubicBezTo>
                  <a:cubicBezTo>
                    <a:pt x="103" y="496"/>
                    <a:pt x="103" y="496"/>
                    <a:pt x="103" y="496"/>
                  </a:cubicBezTo>
                  <a:cubicBezTo>
                    <a:pt x="46" y="496"/>
                    <a:pt x="0" y="450"/>
                    <a:pt x="0" y="39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46"/>
                    <a:pt x="46" y="0"/>
                    <a:pt x="1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951C6DD-AC71-40DA-B969-6CA89301C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" y="471"/>
              <a:ext cx="309" cy="146"/>
            </a:xfrm>
            <a:custGeom>
              <a:avLst/>
              <a:gdLst>
                <a:gd name="T0" fmla="*/ 519 w 548"/>
                <a:gd name="T1" fmla="*/ 6 h 259"/>
                <a:gd name="T2" fmla="*/ 542 w 548"/>
                <a:gd name="T3" fmla="*/ 7 h 259"/>
                <a:gd name="T4" fmla="*/ 541 w 548"/>
                <a:gd name="T5" fmla="*/ 30 h 259"/>
                <a:gd name="T6" fmla="*/ 285 w 548"/>
                <a:gd name="T7" fmla="*/ 254 h 259"/>
                <a:gd name="T8" fmla="*/ 263 w 548"/>
                <a:gd name="T9" fmla="*/ 254 h 259"/>
                <a:gd name="T10" fmla="*/ 7 w 548"/>
                <a:gd name="T11" fmla="*/ 30 h 259"/>
                <a:gd name="T12" fmla="*/ 6 w 548"/>
                <a:gd name="T13" fmla="*/ 7 h 259"/>
                <a:gd name="T14" fmla="*/ 29 w 548"/>
                <a:gd name="T15" fmla="*/ 6 h 259"/>
                <a:gd name="T16" fmla="*/ 274 w 548"/>
                <a:gd name="T17" fmla="*/ 221 h 259"/>
                <a:gd name="T18" fmla="*/ 519 w 548"/>
                <a:gd name="T19" fmla="*/ 6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8" h="259">
                  <a:moveTo>
                    <a:pt x="519" y="6"/>
                  </a:moveTo>
                  <a:cubicBezTo>
                    <a:pt x="526" y="0"/>
                    <a:pt x="536" y="1"/>
                    <a:pt x="542" y="7"/>
                  </a:cubicBezTo>
                  <a:cubicBezTo>
                    <a:pt x="548" y="14"/>
                    <a:pt x="547" y="24"/>
                    <a:pt x="541" y="30"/>
                  </a:cubicBezTo>
                  <a:cubicBezTo>
                    <a:pt x="285" y="254"/>
                    <a:pt x="285" y="254"/>
                    <a:pt x="285" y="254"/>
                  </a:cubicBezTo>
                  <a:cubicBezTo>
                    <a:pt x="279" y="259"/>
                    <a:pt x="269" y="259"/>
                    <a:pt x="263" y="254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1" y="24"/>
                    <a:pt x="0" y="14"/>
                    <a:pt x="6" y="7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274" y="221"/>
                    <a:pt x="274" y="221"/>
                    <a:pt x="274" y="221"/>
                  </a:cubicBezTo>
                  <a:lnTo>
                    <a:pt x="51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" b="5961"/>
          <a:stretch/>
        </p:blipFill>
        <p:spPr>
          <a:xfrm>
            <a:off x="4855027" y="5183149"/>
            <a:ext cx="6663097" cy="1196760"/>
          </a:xfrm>
          <a:prstGeom prst="rect">
            <a:avLst/>
          </a:prstGeom>
          <a:ln w="28575">
            <a:solidFill>
              <a:schemeClr val="accent3"/>
            </a:solidFill>
          </a:ln>
        </p:spPr>
      </p:pic>
    </p:spTree>
    <p:extLst>
      <p:ext uri="{BB962C8B-B14F-4D97-AF65-F5344CB8AC3E}">
        <p14:creationId xmlns:p14="http://schemas.microsoft.com/office/powerpoint/2010/main" val="11916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511850" y="623375"/>
            <a:ext cx="9118533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da-DK" sz="4000" b="1" dirty="0">
                <a:latin typeface="Arial"/>
                <a:ea typeface="Arial"/>
                <a:cs typeface="Arial"/>
                <a:sym typeface="Arial"/>
              </a:rPr>
              <a:t>Til </a:t>
            </a: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læreren – materialets opbygning 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92;p24"/>
          <p:cNvSpPr txBox="1">
            <a:spLocks/>
          </p:cNvSpPr>
          <p:nvPr/>
        </p:nvSpPr>
        <p:spPr>
          <a:xfrm>
            <a:off x="533140" y="1255971"/>
            <a:ext cx="9386244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00"/>
              <a:buFont typeface="Arial"/>
              <a:buNone/>
              <a:defRPr sz="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</a:pPr>
            <a:endParaRPr lang="da-DK" dirty="0"/>
          </a:p>
        </p:txBody>
      </p:sp>
      <p:sp>
        <p:nvSpPr>
          <p:cNvPr id="7" name="Google Shape;203;p25"/>
          <p:cNvSpPr/>
          <p:nvPr/>
        </p:nvSpPr>
        <p:spPr>
          <a:xfrm>
            <a:off x="533140" y="1695617"/>
            <a:ext cx="11060146" cy="495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2800"/>
            </a:pPr>
            <a:r>
              <a:rPr lang="da-DK" dirty="0">
                <a:ea typeface="Verdana"/>
                <a:cs typeface="Verdana"/>
                <a:sym typeface="Verdana"/>
              </a:rPr>
              <a:t>Materialet om </a:t>
            </a:r>
            <a:r>
              <a:rPr lang="da-DK" dirty="0" smtClean="0">
                <a:ea typeface="Verdana"/>
                <a:cs typeface="Verdana"/>
                <a:sym typeface="Verdana"/>
              </a:rPr>
              <a:t>prøven i skriftlig fremstilling i dansk </a:t>
            </a:r>
            <a:r>
              <a:rPr lang="da-DK" dirty="0">
                <a:ea typeface="Verdana"/>
                <a:cs typeface="Verdana"/>
                <a:sym typeface="Verdana"/>
              </a:rPr>
              <a:t>er en PowerPoint-præsentation, og det indeholder </a:t>
            </a:r>
            <a:r>
              <a:rPr lang="da-DK" dirty="0" smtClean="0">
                <a:ea typeface="Verdana"/>
                <a:cs typeface="Verdana"/>
                <a:sym typeface="Verdana"/>
              </a:rPr>
              <a:t>3 </a:t>
            </a:r>
            <a:r>
              <a:rPr lang="da-DK" dirty="0">
                <a:ea typeface="Verdana"/>
                <a:cs typeface="Verdana"/>
                <a:sym typeface="Verdana"/>
              </a:rPr>
              <a:t>dele (der henvender sig til eleverne). Det kan redigeres og kan tilpasses og differentieres efter behov og elevgruppe.</a:t>
            </a:r>
            <a:r>
              <a:rPr lang="da-DK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 </a:t>
            </a:r>
            <a:r>
              <a:rPr lang="da-DK" dirty="0"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chemeClr val="dk1"/>
              </a:buClr>
              <a:buSzPts val="2800"/>
            </a:pPr>
            <a:endParaRPr lang="da-DK" dirty="0">
              <a:ea typeface="Verdana"/>
              <a:cs typeface="Verdana"/>
              <a:sym typeface="Verdana"/>
            </a:endParaRPr>
          </a:p>
          <a:p>
            <a:pPr lvl="0">
              <a:buClr>
                <a:schemeClr val="dk1"/>
              </a:buClr>
              <a:buSzPts val="2800"/>
            </a:pPr>
            <a:r>
              <a:rPr lang="da-DK" dirty="0">
                <a:ea typeface="Verdana"/>
                <a:cs typeface="Verdana"/>
                <a:sym typeface="Verdana"/>
              </a:rPr>
              <a:t>Materialet består af:</a:t>
            </a:r>
          </a:p>
          <a:p>
            <a:pPr lvl="1">
              <a:buClr>
                <a:schemeClr val="bg2"/>
              </a:buClr>
              <a:buSzPts val="2800"/>
            </a:pPr>
            <a:endParaRPr lang="da-DK" sz="1800" b="1" dirty="0" smtClean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r>
              <a:rPr lang="da-DK" sz="1800" b="1" dirty="0"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da-DK" sz="1800" b="1" dirty="0" smtClean="0">
                <a:latin typeface="Verdana"/>
                <a:ea typeface="Verdana"/>
                <a:cs typeface="Verdana"/>
                <a:sym typeface="Verdana"/>
              </a:rPr>
              <a:t>Del 1: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Rammer for prøven og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samtalerunde</a:t>
            </a:r>
            <a:endParaRPr lang="da-DK" dirty="0" smtClean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b="1" dirty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r>
              <a:rPr lang="da-DK" sz="1800" b="1" dirty="0" smtClean="0">
                <a:latin typeface="Verdana"/>
                <a:ea typeface="Verdana"/>
                <a:cs typeface="Verdana"/>
                <a:sym typeface="Verdana"/>
              </a:rPr>
              <a:t>	Del 2: </a:t>
            </a:r>
            <a:r>
              <a:rPr lang="da-DK" dirty="0" smtClean="0">
                <a:ea typeface="Verdana"/>
                <a:cs typeface="Verdana"/>
                <a:sym typeface="Verdana"/>
              </a:rPr>
              <a:t>Valg af opgave og </a:t>
            </a:r>
            <a:r>
              <a:rPr lang="da-DK" dirty="0" smtClean="0">
                <a:ea typeface="Verdana"/>
                <a:cs typeface="Verdana"/>
                <a:sym typeface="Verdana"/>
              </a:rPr>
              <a:t>opgavelæsning</a:t>
            </a:r>
            <a:endParaRPr lang="da-DK" dirty="0"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r>
              <a:rPr lang="da-DK" sz="1800" b="1" dirty="0" smtClean="0">
                <a:latin typeface="Verdana"/>
                <a:ea typeface="Verdana"/>
                <a:cs typeface="Verdana"/>
                <a:sym typeface="Verdana"/>
              </a:rPr>
              <a:t>	Del 3: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Gode råd til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prøven</a:t>
            </a:r>
            <a:endParaRPr lang="da-DK" sz="1800" dirty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	</a:t>
            </a:r>
            <a:endParaRPr lang="da-DK" sz="1800" dirty="0">
              <a:latin typeface="Verdana"/>
              <a:ea typeface="Verdana"/>
              <a:cs typeface="Verdana"/>
              <a:sym typeface="Verdana"/>
            </a:endParaRPr>
          </a:p>
          <a:p>
            <a:pPr marL="285750" lvl="1" indent="-285750">
              <a:buClr>
                <a:schemeClr val="bg2"/>
              </a:buClr>
              <a:buSzPts val="2800"/>
              <a:buFont typeface="Arial" panose="020B0604020202020204" pitchFamily="34" charset="0"/>
              <a:buChar char="•"/>
            </a:pPr>
            <a:endParaRPr lang="da-DK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dk1"/>
              </a:buClr>
              <a:buSzPts val="2800"/>
            </a:pPr>
            <a:endParaRPr lang="da-DK" sz="2000" dirty="0"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456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511849" y="623375"/>
            <a:ext cx="10843505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da-DK" sz="4000" b="1" dirty="0" err="1" smtClean="0">
                <a:latin typeface="Arial"/>
                <a:ea typeface="Arial"/>
                <a:cs typeface="Arial"/>
                <a:sym typeface="Arial"/>
              </a:rPr>
              <a:t>Øveprøver</a:t>
            </a: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 og eksempelprøver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5"/>
          <p:cNvSpPr/>
          <p:nvPr/>
        </p:nvSpPr>
        <p:spPr>
          <a:xfrm>
            <a:off x="511850" y="1695618"/>
            <a:ext cx="11347070" cy="31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>
              <a:buClr>
                <a:schemeClr val="bg2"/>
              </a:buClr>
              <a:buSzPts val="2800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bg2"/>
              </a:buClr>
              <a:buSzPts val="2800"/>
              <a:buFont typeface="Arial" panose="020B0604020202020204" pitchFamily="34" charset="0"/>
              <a:buChar char="•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lvl="1" indent="-285750">
              <a:buClr>
                <a:schemeClr val="bg2"/>
              </a:buClr>
              <a:buSzPts val="2800"/>
              <a:buFont typeface="Arial" panose="020B0604020202020204" pitchFamily="34" charset="0"/>
              <a:buChar char="•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dk1"/>
              </a:buClr>
              <a:buSzPts val="2800"/>
            </a:pPr>
            <a:endParaRPr lang="da-DK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Google Shape;192;p24"/>
          <p:cNvSpPr txBox="1">
            <a:spLocks/>
          </p:cNvSpPr>
          <p:nvPr/>
        </p:nvSpPr>
        <p:spPr>
          <a:xfrm>
            <a:off x="533140" y="1255971"/>
            <a:ext cx="9386244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00"/>
              <a:buFont typeface="Arial"/>
              <a:buNone/>
              <a:defRPr sz="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</a:pPr>
            <a:endParaRPr lang="da-DK" dirty="0"/>
          </a:p>
        </p:txBody>
      </p:sp>
      <p:sp>
        <p:nvSpPr>
          <p:cNvPr id="9" name="Google Shape;203;p25"/>
          <p:cNvSpPr/>
          <p:nvPr/>
        </p:nvSpPr>
        <p:spPr>
          <a:xfrm>
            <a:off x="424764" y="1673650"/>
            <a:ext cx="11347070" cy="31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da-DK" dirty="0"/>
              <a:t>Styrelsen for Undervisning og Kvalitet og Styrelsen for It og Læring gør det muligt for skolerne at afvikle tidligere stillede prøver på </a:t>
            </a:r>
            <a:r>
              <a:rPr lang="da-DK" dirty="0" smtClean="0"/>
              <a:t>testogprøver.dk.</a:t>
            </a:r>
          </a:p>
          <a:p>
            <a:pPr lvl="0">
              <a:buClr>
                <a:schemeClr val="dk1"/>
              </a:buClr>
              <a:buSzPts val="2800"/>
            </a:pPr>
            <a:endParaRPr lang="da-DK" dirty="0" smtClean="0"/>
          </a:p>
          <a:p>
            <a:pPr fontAlgn="base"/>
            <a:r>
              <a:rPr lang="da-DK" dirty="0" err="1"/>
              <a:t>Øveprøver</a:t>
            </a:r>
            <a:r>
              <a:rPr lang="da-DK" dirty="0"/>
              <a:t> er en mulighed for skolerne til at vise eleverne, hvordan prøverne bliver afviklet i testogprøver.dk, og skolerne vil eventuelt kunne anvende </a:t>
            </a:r>
            <a:r>
              <a:rPr lang="da-DK" dirty="0" err="1"/>
              <a:t>øveprøverne</a:t>
            </a:r>
            <a:r>
              <a:rPr lang="da-DK" dirty="0"/>
              <a:t> som terminsprøver</a:t>
            </a:r>
            <a:r>
              <a:rPr lang="da-DK" dirty="0" smtClean="0"/>
              <a:t>.</a:t>
            </a:r>
          </a:p>
          <a:p>
            <a:pPr fontAlgn="base"/>
            <a:endParaRPr lang="da-DK" dirty="0"/>
          </a:p>
          <a:p>
            <a:pPr fontAlgn="base"/>
            <a:r>
              <a:rPr lang="da-DK" dirty="0"/>
              <a:t>Uanset hvordan skolerne anvender </a:t>
            </a:r>
            <a:r>
              <a:rPr lang="da-DK" dirty="0" err="1"/>
              <a:t>øveprøverne</a:t>
            </a:r>
            <a:r>
              <a:rPr lang="da-DK" dirty="0"/>
              <a:t>, skal det understreges, at de alene er et tilbud, og at anvendelsen er skolernes egen beslutning</a:t>
            </a:r>
            <a:r>
              <a:rPr lang="da-DK" dirty="0" smtClean="0"/>
              <a:t>.</a:t>
            </a:r>
          </a:p>
          <a:p>
            <a:pPr fontAlgn="base"/>
            <a:endParaRPr lang="da-DK" dirty="0"/>
          </a:p>
          <a:p>
            <a:pPr fontAlgn="base"/>
            <a:r>
              <a:rPr lang="da-DK" dirty="0"/>
              <a:t>Der er således ikke etableret centrale backup-procedurer eller lignende i forbindelse med </a:t>
            </a:r>
            <a:r>
              <a:rPr lang="da-DK" dirty="0" err="1"/>
              <a:t>øveprøverne</a:t>
            </a:r>
            <a:r>
              <a:rPr lang="da-DK" dirty="0"/>
              <a:t>. Skulle det ske, at det ikke er muligt at tilgå testogprøver.dk under afviklingen af </a:t>
            </a:r>
            <a:r>
              <a:rPr lang="da-DK" dirty="0" err="1"/>
              <a:t>øveprøverne</a:t>
            </a:r>
            <a:r>
              <a:rPr lang="da-DK" dirty="0"/>
              <a:t>, vil det således være skolerne selv, der skal have en backup-plan klar</a:t>
            </a:r>
            <a:r>
              <a:rPr lang="da-DK" dirty="0" smtClean="0"/>
              <a:t>.</a:t>
            </a:r>
          </a:p>
          <a:p>
            <a:pPr fontAlgn="base"/>
            <a:endParaRPr lang="da-DK" dirty="0"/>
          </a:p>
          <a:p>
            <a:pPr fontAlgn="base"/>
            <a:r>
              <a:rPr lang="da-DK" dirty="0"/>
              <a:t>Det er muligt at afvikle 9. klasseprøverne for 8. klasse</a:t>
            </a:r>
            <a:r>
              <a:rPr lang="da-DK" dirty="0" smtClean="0"/>
              <a:t>.</a:t>
            </a:r>
          </a:p>
          <a:p>
            <a:pPr lvl="0">
              <a:buClr>
                <a:schemeClr val="dk1"/>
              </a:buClr>
              <a:buSzPts val="2800"/>
            </a:pPr>
            <a:endParaRPr lang="da-DK" dirty="0" smtClean="0"/>
          </a:p>
          <a:p>
            <a:pPr lvl="0">
              <a:buClr>
                <a:schemeClr val="dk1"/>
              </a:buClr>
              <a:buSzPts val="2800"/>
            </a:pPr>
            <a:r>
              <a:rPr lang="da-DK" dirty="0" smtClean="0"/>
              <a:t>Info </a:t>
            </a:r>
            <a:r>
              <a:rPr lang="da-DK" dirty="0"/>
              <a:t>om </a:t>
            </a:r>
            <a:r>
              <a:rPr lang="da-DK" dirty="0" err="1"/>
              <a:t>øveprøver</a:t>
            </a:r>
            <a:r>
              <a:rPr lang="da-DK" dirty="0"/>
              <a:t> kan findes </a:t>
            </a:r>
            <a:r>
              <a:rPr lang="da-DK" dirty="0" err="1" smtClean="0"/>
              <a:t>her:</a:t>
            </a:r>
            <a:r>
              <a:rPr lang="da-DK" dirty="0" err="1" smtClean="0">
                <a:ea typeface="Verdana"/>
                <a:cs typeface="Verdana"/>
                <a:sym typeface="Verdana"/>
                <a:hlinkClick r:id="rId3"/>
              </a:rPr>
              <a:t>https</a:t>
            </a:r>
            <a:r>
              <a:rPr lang="da-DK" dirty="0">
                <a:ea typeface="Verdana"/>
                <a:cs typeface="Verdana"/>
                <a:sym typeface="Verdana"/>
                <a:hlinkClick r:id="rId3"/>
              </a:rPr>
              <a:t>://www.uvm.dk/folkeskolen/folkeskolens-proever/faglig-forberedelse/oeveproever-og-eksempelproever</a:t>
            </a:r>
            <a:endParaRPr lang="da-DK" dirty="0">
              <a:ea typeface="Verdana"/>
              <a:cs typeface="Verdana"/>
              <a:sym typeface="Verdana"/>
            </a:endParaRPr>
          </a:p>
          <a:p>
            <a:pPr fontAlgn="base"/>
            <a:endParaRPr lang="da-DK" dirty="0"/>
          </a:p>
          <a:p>
            <a:pPr lvl="0">
              <a:buClr>
                <a:schemeClr val="dk1"/>
              </a:buClr>
              <a:buSzPts val="2800"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113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ctrTitle"/>
          </p:nvPr>
        </p:nvSpPr>
        <p:spPr>
          <a:xfrm>
            <a:off x="2429999" y="3874789"/>
            <a:ext cx="9881407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Del 1: </a:t>
            </a:r>
            <a:b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da-DK" sz="4000" dirty="0" smtClean="0">
                <a:latin typeface="Arial"/>
                <a:ea typeface="Arial"/>
                <a:cs typeface="Arial"/>
                <a:sym typeface="Arial"/>
              </a:rPr>
              <a:t>Rammer for prøven og samtalerunde</a:t>
            </a:r>
            <a:r>
              <a:rPr lang="da-DK" sz="4200" dirty="0"/>
              <a:t/>
            </a:r>
            <a:br>
              <a:rPr lang="da-DK" sz="4200" dirty="0"/>
            </a:br>
            <a:endParaRPr sz="4200" dirty="0"/>
          </a:p>
        </p:txBody>
      </p:sp>
      <p:pic>
        <p:nvPicPr>
          <p:cNvPr id="244" name="Google Shape;244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45" name="Google Shape;245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6" name="Google Shape;246;p28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7" name="Google Shape;247;p2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7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511850" y="623375"/>
            <a:ext cx="1003423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Forløbet for prøven i skriftlig fremstilling 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92;p24"/>
          <p:cNvSpPr txBox="1">
            <a:spLocks/>
          </p:cNvSpPr>
          <p:nvPr/>
        </p:nvSpPr>
        <p:spPr>
          <a:xfrm>
            <a:off x="533140" y="1255970"/>
            <a:ext cx="9864894" cy="7200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00"/>
              <a:buFont typeface="Arial"/>
              <a:buNone/>
              <a:defRPr sz="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</a:pP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479" y="1781720"/>
            <a:ext cx="9667875" cy="40957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051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883551" y="1543764"/>
            <a:ext cx="11177821" cy="214154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>
              <a:buClr>
                <a:schemeClr val="accent5"/>
              </a:buClr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Prøven i skriftlig fremstilling varer </a:t>
            </a:r>
            <a:r>
              <a:rPr lang="da-DK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3½ </a:t>
            </a:r>
            <a:r>
              <a:rPr lang="da-DK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time</a:t>
            </a:r>
            <a:endParaRPr lang="da-DK" sz="1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endParaRPr lang="da-DK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Du skal bruge dit </a:t>
            </a:r>
            <a:r>
              <a:rPr lang="da-DK" sz="1600" b="1" dirty="0" err="1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</a:t>
            </a:r>
            <a:r>
              <a:rPr lang="da-DK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-login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til få adgang til </a:t>
            </a:r>
            <a:r>
              <a:rPr lang="da-DK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prøvesættet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på 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www.testogprøver.dk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buClr>
                <a:schemeClr val="accent5"/>
              </a:buClr>
            </a:pPr>
            <a:endParaRPr lang="da-DK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På </a:t>
            </a:r>
            <a:r>
              <a:rPr lang="da-DK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forsiden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af prøvesættet kan du se en oversigt over de </a:t>
            </a:r>
            <a:r>
              <a:rPr lang="da-DK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opgaver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, du kan vælge imellem.</a:t>
            </a:r>
          </a:p>
          <a:p>
            <a:pPr>
              <a:buClr>
                <a:schemeClr val="accent5"/>
              </a:buClr>
            </a:pPr>
            <a:endParaRPr lang="da-DK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Det er en god ide at læse punktet </a:t>
            </a:r>
            <a:r>
              <a:rPr lang="da-DK" sz="1600" b="1" i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Før du skriver</a:t>
            </a:r>
            <a:r>
              <a:rPr lang="da-DK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grundigt, inden du går i gang med at læse opgavesættet.</a:t>
            </a:r>
          </a:p>
          <a:p>
            <a:pPr>
              <a:buClr>
                <a:schemeClr val="accent5"/>
              </a:buClr>
            </a:pPr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da-DK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da-DK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180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 </a:t>
            </a: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Har du tjek på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rammerne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 for prøven?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182173" y="4164603"/>
            <a:ext cx="11566482" cy="2031325"/>
          </a:xfrm>
          <a:prstGeom prst="rect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Clr>
                <a:schemeClr val="accent5"/>
              </a:buClr>
            </a:pPr>
            <a:r>
              <a:rPr lang="da-DK" sz="1400" dirty="0">
                <a:latin typeface="Verdana" panose="020B0604030504040204" pitchFamily="34" charset="0"/>
                <a:ea typeface="Verdana" panose="020B0604030504040204" pitchFamily="34" charset="0"/>
              </a:rPr>
              <a:t>Du må anvende alle </a:t>
            </a:r>
            <a:r>
              <a:rPr lang="da-DK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de </a:t>
            </a:r>
            <a:r>
              <a:rPr lang="da-DK" sz="14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fagspecifikke</a:t>
            </a:r>
            <a:r>
              <a:rPr lang="da-DK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4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hjælpemidler</a:t>
            </a:r>
            <a:r>
              <a:rPr lang="da-DK" sz="1400" dirty="0">
                <a:latin typeface="Verdana" panose="020B0604030504040204" pitchFamily="34" charset="0"/>
                <a:ea typeface="Verdana" panose="020B0604030504040204" pitchFamily="34" charset="0"/>
              </a:rPr>
              <a:t>, som du har været vant til i den daglige undervisning</a:t>
            </a:r>
            <a:r>
              <a:rPr lang="da-DK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>
              <a:buClr>
                <a:schemeClr val="accent5"/>
              </a:buClr>
            </a:pPr>
            <a:endParaRPr lang="da-D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r>
              <a:rPr lang="da-DK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Du må </a:t>
            </a:r>
            <a:r>
              <a:rPr lang="da-DK" sz="14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ikke anvende kunstig intelligens (fx </a:t>
            </a:r>
            <a:r>
              <a:rPr lang="da-DK" sz="1400" b="1" dirty="0" err="1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ChatGPT</a:t>
            </a:r>
            <a:r>
              <a:rPr lang="da-DK" sz="14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da-DK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til at skrive din opgave eller til at få svar på bestemte spørgsmål.</a:t>
            </a:r>
          </a:p>
          <a:p>
            <a:pPr>
              <a:buClr>
                <a:schemeClr val="accent5"/>
              </a:buClr>
            </a:pPr>
            <a:endParaRPr lang="da-D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r>
              <a:rPr lang="da-DK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Du må anvende internettet til at søge viden, du kan bruge i din opgave.</a:t>
            </a:r>
            <a:endParaRPr lang="da-D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endParaRPr lang="da-DK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r>
              <a:rPr lang="da-DK" sz="1400" dirty="0">
                <a:latin typeface="Verdana" panose="020B0604030504040204" pitchFamily="34" charset="0"/>
                <a:ea typeface="Verdana" panose="020B0604030504040204" pitchFamily="34" charset="0"/>
              </a:rPr>
              <a:t>Du </a:t>
            </a:r>
            <a:r>
              <a:rPr lang="da-DK" sz="14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må ikke kommunikere </a:t>
            </a:r>
            <a:r>
              <a:rPr lang="da-DK" sz="1400" dirty="0">
                <a:latin typeface="Verdana" panose="020B0604030504040204" pitchFamily="34" charset="0"/>
                <a:ea typeface="Verdana" panose="020B0604030504040204" pitchFamily="34" charset="0"/>
              </a:rPr>
              <a:t>med de andre elever under prøven, og du må ikke dele filer elektronisk med andre under prøven.</a:t>
            </a:r>
          </a:p>
          <a:p>
            <a:pPr>
              <a:buClr>
                <a:schemeClr val="accent5"/>
              </a:buClr>
            </a:pPr>
            <a:endParaRPr lang="da-DK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5"/>
              </a:buClr>
            </a:pPr>
            <a:r>
              <a:rPr lang="da-DK" sz="14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Hvis </a:t>
            </a:r>
            <a:r>
              <a:rPr lang="da-DK" sz="1400" dirty="0">
                <a:latin typeface="Verdana" panose="020B0604030504040204" pitchFamily="34" charset="0"/>
                <a:ea typeface="Verdana" panose="020B0604030504040204" pitchFamily="34" charset="0"/>
              </a:rPr>
              <a:t>din skole tillader det, må du gerne </a:t>
            </a:r>
            <a:r>
              <a:rPr lang="da-DK" sz="14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høre musik</a:t>
            </a:r>
            <a:r>
              <a:rPr lang="da-DK" sz="1400" dirty="0">
                <a:latin typeface="Verdana" panose="020B0604030504040204" pitchFamily="34" charset="0"/>
                <a:ea typeface="Verdana" panose="020B0604030504040204" pitchFamily="34" charset="0"/>
              </a:rPr>
              <a:t> under prøven.</a:t>
            </a: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136320" y="1371900"/>
            <a:ext cx="11217480" cy="235197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Ved prøven i dansk skriftlig fremstilling har man mulighed for at begynde prøven med en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samtalerunde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på maksimalt 30 min. af den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samlede tid på 3½ time. </a:t>
            </a:r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Samtalerunden er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valgfri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. Det er din skole, der beslutter, om samtalerunden skal tilbydes. Senest en uge inden første skriftlige prøvedag, skal du vælge, om du ønsker samtalerunde.</a:t>
            </a:r>
          </a:p>
          <a:p>
            <a:endParaRPr lang="da-D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I samtalerunden kan man fx sidde med en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samtalegruppe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på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3-4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andre elever og gennemgå opgavesættet i fællesskab. Din skole skal kende grupperne på forhånd. </a:t>
            </a:r>
          </a:p>
          <a:p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Kender du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samtalerunden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959755" y="4016830"/>
            <a:ext cx="11036301" cy="2585323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Ved samtalerunden kan man fx: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  -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Diskutere opgaverne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for at blive sikker på fx opgavekrav, genrekrav eller krav til layout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  - Hjælpe hinanden med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gode idéer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til de enkelte opgaver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  - Hjælpe hinanden med at udvælge relevante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hjælpeark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modeltekster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eller lignende </a:t>
            </a:r>
          </a:p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</a:p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   - Få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mindsket sin nervøsitet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</a:rPr>
              <a:t>ved at snakke med andre om opgaverne  </a:t>
            </a:r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560863" y="1229227"/>
            <a:ext cx="11362878" cy="384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Hvis man vælger samtalerunden, er det en god idé, at man udarbejder et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skema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eller en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oversigt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, der kan give </a:t>
            </a:r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struktur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 på samtalen om opgaverne. 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En simpel oversigt kunne fx se sådan ud: </a:t>
            </a:r>
          </a:p>
          <a:p>
            <a:endParaRPr lang="da-DK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Kender du </a:t>
            </a:r>
            <a:r>
              <a:rPr lang="da-DK" sz="34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samtalerunden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6" name="Højrepil 5"/>
          <p:cNvSpPr/>
          <p:nvPr/>
        </p:nvSpPr>
        <p:spPr>
          <a:xfrm>
            <a:off x="128703" y="1544636"/>
            <a:ext cx="477059" cy="30746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4F3F1E3-E8D3-4DBD-AD05-966E1BAE34C5}"/>
              </a:ext>
            </a:extLst>
          </p:cNvPr>
          <p:cNvSpPr>
            <a:spLocks noEditPoints="1"/>
          </p:cNvSpPr>
          <p:nvPr/>
        </p:nvSpPr>
        <p:spPr bwMode="auto">
          <a:xfrm>
            <a:off x="404053" y="3154153"/>
            <a:ext cx="3267640" cy="3287383"/>
          </a:xfrm>
          <a:custGeom>
            <a:avLst/>
            <a:gdLst>
              <a:gd name="T0" fmla="*/ 18 w 391"/>
              <a:gd name="T1" fmla="*/ 19 h 361"/>
              <a:gd name="T2" fmla="*/ 18 w 391"/>
              <a:gd name="T3" fmla="*/ 241 h 361"/>
              <a:gd name="T4" fmla="*/ 227 w 391"/>
              <a:gd name="T5" fmla="*/ 241 h 361"/>
              <a:gd name="T6" fmla="*/ 280 w 391"/>
              <a:gd name="T7" fmla="*/ 317 h 361"/>
              <a:gd name="T8" fmla="*/ 295 w 391"/>
              <a:gd name="T9" fmla="*/ 241 h 361"/>
              <a:gd name="T10" fmla="*/ 374 w 391"/>
              <a:gd name="T11" fmla="*/ 241 h 361"/>
              <a:gd name="T12" fmla="*/ 374 w 391"/>
              <a:gd name="T13" fmla="*/ 19 h 361"/>
              <a:gd name="T14" fmla="*/ 18 w 391"/>
              <a:gd name="T15" fmla="*/ 19 h 361"/>
              <a:gd name="T16" fmla="*/ 0 w 391"/>
              <a:gd name="T17" fmla="*/ 259 h 361"/>
              <a:gd name="T18" fmla="*/ 0 w 391"/>
              <a:gd name="T19" fmla="*/ 0 h 361"/>
              <a:gd name="T20" fmla="*/ 391 w 391"/>
              <a:gd name="T21" fmla="*/ 0 h 361"/>
              <a:gd name="T22" fmla="*/ 391 w 391"/>
              <a:gd name="T23" fmla="*/ 259 h 361"/>
              <a:gd name="T24" fmla="*/ 309 w 391"/>
              <a:gd name="T25" fmla="*/ 259 h 361"/>
              <a:gd name="T26" fmla="*/ 289 w 391"/>
              <a:gd name="T27" fmla="*/ 361 h 361"/>
              <a:gd name="T28" fmla="*/ 218 w 391"/>
              <a:gd name="T29" fmla="*/ 259 h 361"/>
              <a:gd name="T30" fmla="*/ 0 w 391"/>
              <a:gd name="T31" fmla="*/ 259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61">
                <a:moveTo>
                  <a:pt x="18" y="19"/>
                </a:moveTo>
                <a:lnTo>
                  <a:pt x="18" y="241"/>
                </a:lnTo>
                <a:lnTo>
                  <a:pt x="227" y="241"/>
                </a:lnTo>
                <a:lnTo>
                  <a:pt x="280" y="317"/>
                </a:lnTo>
                <a:lnTo>
                  <a:pt x="295" y="241"/>
                </a:lnTo>
                <a:lnTo>
                  <a:pt x="374" y="241"/>
                </a:lnTo>
                <a:lnTo>
                  <a:pt x="374" y="19"/>
                </a:lnTo>
                <a:lnTo>
                  <a:pt x="18" y="19"/>
                </a:lnTo>
                <a:close/>
                <a:moveTo>
                  <a:pt x="0" y="259"/>
                </a:moveTo>
                <a:lnTo>
                  <a:pt x="0" y="0"/>
                </a:lnTo>
                <a:lnTo>
                  <a:pt x="391" y="0"/>
                </a:lnTo>
                <a:lnTo>
                  <a:pt x="391" y="259"/>
                </a:lnTo>
                <a:lnTo>
                  <a:pt x="309" y="259"/>
                </a:lnTo>
                <a:lnTo>
                  <a:pt x="289" y="361"/>
                </a:lnTo>
                <a:lnTo>
                  <a:pt x="218" y="259"/>
                </a:lnTo>
                <a:lnTo>
                  <a:pt x="0" y="25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ktangel 3"/>
          <p:cNvSpPr/>
          <p:nvPr/>
        </p:nvSpPr>
        <p:spPr>
          <a:xfrm>
            <a:off x="605762" y="3431880"/>
            <a:ext cx="3116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>
                <a:latin typeface="Ink Free" panose="03080402000500000000" pitchFamily="66" charset="0"/>
                <a:ea typeface="Verdana" panose="020B0604030504040204" pitchFamily="34" charset="0"/>
              </a:rPr>
              <a:t>Hjælp hinanden med at få et overblik over vigtige opmærksomhedspunkter ved hver opgave, og del gode idéer og tanker om opgaverne.</a:t>
            </a:r>
            <a:endParaRPr lang="da-DK" sz="2000" b="1" dirty="0">
              <a:latin typeface="Ink Free" panose="03080402000500000000" pitchFamily="66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3853" y="2839130"/>
            <a:ext cx="7282746" cy="346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1833</Words>
  <Application>Microsoft Office PowerPoint</Application>
  <PresentationFormat>Widescreen</PresentationFormat>
  <Paragraphs>241</Paragraphs>
  <Slides>20</Slides>
  <Notes>20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Ink Free</vt:lpstr>
      <vt:lpstr>Source Sans Pro</vt:lpstr>
      <vt:lpstr>Verdana</vt:lpstr>
      <vt:lpstr>UVM</vt:lpstr>
      <vt:lpstr>KLAR TIL PRØVEN I SKRIFTLIG FREMSTILLING </vt:lpstr>
      <vt:lpstr>Til læreren – oversigt over indhold</vt:lpstr>
      <vt:lpstr>Til læreren – materialets opbygning </vt:lpstr>
      <vt:lpstr>Øveprøver og eksempelprøver</vt:lpstr>
      <vt:lpstr>Del 1:  Rammer for prøven og samtalerunde </vt:lpstr>
      <vt:lpstr>Forløbet for prøven i skriftlig fremstilling </vt:lpstr>
      <vt:lpstr>PowerPoint-præsentation</vt:lpstr>
      <vt:lpstr>PowerPoint-præsentation</vt:lpstr>
      <vt:lpstr>PowerPoint-præsentation</vt:lpstr>
      <vt:lpstr>Del 2:  Valg af opgave og opgavelæsning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Del 3:  Gode råd til prøven  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2024-06-27T11:25:07Z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uvm</vt:lpwstr>
  </property>
  <property fmtid="{D5CDD505-2E9C-101B-9397-08002B2CF9AE}" pid="5" name="TemplateId">
    <vt:lpwstr>637030260397972210</vt:lpwstr>
  </property>
  <property fmtid="{D5CDD505-2E9C-101B-9397-08002B2CF9AE}" pid="6" name="UserProfileId">
    <vt:lpwstr>637057704298673906</vt:lpwstr>
  </property>
</Properties>
</file>